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2" r:id="rId2"/>
    <p:sldId id="297" r:id="rId3"/>
    <p:sldId id="298" r:id="rId4"/>
    <p:sldId id="299" r:id="rId5"/>
    <p:sldId id="302" r:id="rId6"/>
    <p:sldId id="300" r:id="rId7"/>
    <p:sldId id="305" r:id="rId8"/>
    <p:sldId id="293" r:id="rId9"/>
    <p:sldId id="301" r:id="rId10"/>
    <p:sldId id="296" r:id="rId11"/>
    <p:sldId id="303" r:id="rId12"/>
    <p:sldId id="304" r:id="rId13"/>
    <p:sldId id="306" r:id="rId14"/>
    <p:sldId id="295" r:id="rId15"/>
  </p:sldIdLst>
  <p:sldSz cx="9144000" cy="6858000" type="screen4x3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9933"/>
    <a:srgbClr val="FF00FF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643" autoAdjust="0"/>
  </p:normalViewPr>
  <p:slideViewPr>
    <p:cSldViewPr>
      <p:cViewPr>
        <p:scale>
          <a:sx n="75" d="100"/>
          <a:sy n="75" d="100"/>
        </p:scale>
        <p:origin x="-1602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06" tIns="48203" rIns="96406" bIns="48203" numCol="1" anchor="t" anchorCtr="0" compatLnSpc="1">
            <a:prstTxWarp prst="textNoShape">
              <a:avLst/>
            </a:prstTxWarp>
          </a:bodyPr>
          <a:lstStyle>
            <a:lvl1pPr defTabSz="963613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06" tIns="48203" rIns="96406" bIns="48203" numCol="1" anchor="t" anchorCtr="0" compatLnSpc="1">
            <a:prstTxWarp prst="textNoShape">
              <a:avLst/>
            </a:prstTxWarp>
          </a:bodyPr>
          <a:lstStyle>
            <a:lvl1pPr algn="r" defTabSz="963613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06" tIns="48203" rIns="96406" bIns="48203" numCol="1" anchor="b" anchorCtr="0" compatLnSpc="1">
            <a:prstTxWarp prst="textNoShape">
              <a:avLst/>
            </a:prstTxWarp>
          </a:bodyPr>
          <a:lstStyle>
            <a:lvl1pPr defTabSz="963613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06" tIns="48203" rIns="96406" bIns="48203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 smtClean="0"/>
            </a:lvl1pPr>
          </a:lstStyle>
          <a:p>
            <a:pPr>
              <a:defRPr/>
            </a:pPr>
            <a:fld id="{D45FABFF-9781-48D8-BE5C-E1C966EE56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559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06" tIns="48203" rIns="96406" bIns="48203" numCol="1" anchor="t" anchorCtr="0" compatLnSpc="1">
            <a:prstTxWarp prst="textNoShape">
              <a:avLst/>
            </a:prstTxWarp>
          </a:bodyPr>
          <a:lstStyle>
            <a:lvl1pPr defTabSz="963613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06" tIns="48203" rIns="96406" bIns="48203" numCol="1" anchor="t" anchorCtr="0" compatLnSpc="1">
            <a:prstTxWarp prst="textNoShape">
              <a:avLst/>
            </a:prstTxWarp>
          </a:bodyPr>
          <a:lstStyle>
            <a:lvl1pPr algn="r" defTabSz="963613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06" tIns="48203" rIns="96406" bIns="482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06" tIns="48203" rIns="96406" bIns="48203" numCol="1" anchor="b" anchorCtr="0" compatLnSpc="1">
            <a:prstTxWarp prst="textNoShape">
              <a:avLst/>
            </a:prstTxWarp>
          </a:bodyPr>
          <a:lstStyle>
            <a:lvl1pPr defTabSz="963613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06" tIns="48203" rIns="96406" bIns="48203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 smtClean="0"/>
            </a:lvl1pPr>
          </a:lstStyle>
          <a:p>
            <a:pPr>
              <a:defRPr/>
            </a:pPr>
            <a:fld id="{1504DF83-D9BB-4BCF-9EEC-AA37C35D95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731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FA9242-A590-4B9E-AD34-338A6D2EF142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E741803-01B2-4F32-ACA3-D6C473319AFE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6726DF1-D213-48AD-B6AB-2CFDFA6CFE70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9331D-A47C-4E29-B9FD-65294232B9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464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2D003-BD2F-4596-A7BE-7C519CDABC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027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239FC-DED0-47C8-8A1A-7683B7D7B6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51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60787-2C97-491E-B4BA-B8F899A05A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35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E844C-E8D7-43DC-AEBA-B7E425264A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88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914D5-5080-4320-8B6C-6BD98A149E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68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7B86F-38F2-4D0B-A0E7-38C40CDEA5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44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E6AFE-0CC5-4815-B4E3-208E71C4BC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85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13185-B5E3-4DFB-8985-00A94B109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98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54A08-EADF-42B2-A3D0-70B215D574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24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576E7-7A17-46BC-A91E-AF5B731D46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44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B4D90C0-7CB6-4D54-998C-9483579E8E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AFCE978-C27A-46FA-B3E5-4A7B4D55CF1B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pic>
        <p:nvPicPr>
          <p:cNvPr id="205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7" b="6252"/>
          <a:stretch>
            <a:fillRect/>
          </a:stretch>
        </p:blipFill>
        <p:spPr bwMode="auto">
          <a:xfrm>
            <a:off x="358775" y="476250"/>
            <a:ext cx="8785225" cy="523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5005388" y="333375"/>
            <a:ext cx="3236912" cy="719138"/>
          </a:xfrm>
          <a:prstGeom prst="wedgeRoundRectCallout">
            <a:avLst>
              <a:gd name="adj1" fmla="val -155542"/>
              <a:gd name="adj2" fmla="val 38267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en-US" sz="1200" b="1" u="sng"/>
              <a:t>Étape 1</a:t>
            </a:r>
          </a:p>
          <a:p>
            <a:pPr algn="ctr" eaLnBrk="1" hangingPunct="1"/>
            <a:endParaRPr lang="fr-FR" altLang="en-US" sz="900"/>
          </a:p>
          <a:p>
            <a:pPr algn="ctr" eaLnBrk="1" hangingPunct="1"/>
            <a:r>
              <a:rPr lang="fr-FR" altLang="en-US" sz="1200"/>
              <a:t>Choisissez “Liste des services”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593725" y="3444875"/>
            <a:ext cx="1296988" cy="217488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198587B-4728-496D-AAB7-490EFC60EF26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pic>
        <p:nvPicPr>
          <p:cNvPr id="11267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37505" b="20003"/>
          <a:stretch>
            <a:fillRect/>
          </a:stretch>
        </p:blipFill>
        <p:spPr bwMode="auto">
          <a:xfrm>
            <a:off x="117475" y="260350"/>
            <a:ext cx="8693150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4377" b="51256"/>
          <a:stretch>
            <a:fillRect/>
          </a:stretch>
        </p:blipFill>
        <p:spPr bwMode="auto">
          <a:xfrm>
            <a:off x="117475" y="3489325"/>
            <a:ext cx="8702675" cy="226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2843213" y="1773238"/>
            <a:ext cx="3313112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2268538" y="2205038"/>
            <a:ext cx="4608512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Line 12"/>
          <p:cNvSpPr>
            <a:spLocks noChangeShapeType="1"/>
          </p:cNvSpPr>
          <p:nvPr/>
        </p:nvSpPr>
        <p:spPr bwMode="auto">
          <a:xfrm flipH="1">
            <a:off x="2268538" y="2420938"/>
            <a:ext cx="0" cy="1079500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42"/>
          <p:cNvSpPr>
            <a:spLocks noChangeShapeType="1"/>
          </p:cNvSpPr>
          <p:nvPr/>
        </p:nvSpPr>
        <p:spPr bwMode="auto">
          <a:xfrm flipH="1">
            <a:off x="7380288" y="5805488"/>
            <a:ext cx="0" cy="719137"/>
          </a:xfrm>
          <a:prstGeom prst="line">
            <a:avLst/>
          </a:prstGeom>
          <a:noFill/>
          <a:ln w="63500">
            <a:solidFill>
              <a:srgbClr val="008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Rectangle 45"/>
          <p:cNvSpPr>
            <a:spLocks noChangeArrowheads="1"/>
          </p:cNvSpPr>
          <p:nvPr/>
        </p:nvSpPr>
        <p:spPr bwMode="auto">
          <a:xfrm>
            <a:off x="1979613" y="765175"/>
            <a:ext cx="1223962" cy="287338"/>
          </a:xfrm>
          <a:prstGeom prst="rect">
            <a:avLst/>
          </a:prstGeom>
          <a:noFill/>
          <a:ln w="25400">
            <a:solidFill>
              <a:srgbClr val="FF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349DFDD-899D-45CF-9E20-09A00F0A628D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pic>
        <p:nvPicPr>
          <p:cNvPr id="1229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5002" b="43756"/>
          <a:stretch>
            <a:fillRect/>
          </a:stretch>
        </p:blipFill>
        <p:spPr bwMode="auto">
          <a:xfrm>
            <a:off x="174625" y="3451225"/>
            <a:ext cx="869315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37505" b="20003"/>
          <a:stretch>
            <a:fillRect/>
          </a:stretch>
        </p:blipFill>
        <p:spPr bwMode="auto">
          <a:xfrm>
            <a:off x="179388" y="260350"/>
            <a:ext cx="8693150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2898775" y="1727200"/>
            <a:ext cx="3159125" cy="2667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2339975" y="2395538"/>
            <a:ext cx="4251325" cy="195262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5" name="Line 5"/>
          <p:cNvSpPr>
            <a:spLocks noChangeShapeType="1"/>
          </p:cNvSpPr>
          <p:nvPr/>
        </p:nvSpPr>
        <p:spPr bwMode="auto">
          <a:xfrm flipH="1">
            <a:off x="2352675" y="2565400"/>
            <a:ext cx="1588" cy="830263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AutoShape 9"/>
          <p:cNvSpPr>
            <a:spLocks noChangeArrowheads="1"/>
          </p:cNvSpPr>
          <p:nvPr/>
        </p:nvSpPr>
        <p:spPr bwMode="auto">
          <a:xfrm>
            <a:off x="5435600" y="836613"/>
            <a:ext cx="2955925" cy="647700"/>
          </a:xfrm>
          <a:prstGeom prst="wedgeRoundRectCallout">
            <a:avLst>
              <a:gd name="adj1" fmla="val -126370"/>
              <a:gd name="adj2" fmla="val -2009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12297" name="AutoShape 10"/>
          <p:cNvSpPr>
            <a:spLocks noChangeArrowheads="1"/>
          </p:cNvSpPr>
          <p:nvPr/>
        </p:nvSpPr>
        <p:spPr bwMode="auto">
          <a:xfrm>
            <a:off x="5435600" y="836613"/>
            <a:ext cx="2955925" cy="692150"/>
          </a:xfrm>
          <a:prstGeom prst="wedgeRoundRectCallout">
            <a:avLst>
              <a:gd name="adj1" fmla="val -56282"/>
              <a:gd name="adj2" fmla="val 42844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en-US" sz="1200"/>
              <a:t>Dans cet exemple, les Pays-Bas offrent de mener des examens DHS</a:t>
            </a:r>
            <a:br>
              <a:rPr lang="fr-FR" altLang="en-US" sz="1200"/>
            </a:br>
            <a:r>
              <a:rPr lang="fr-FR" altLang="en-US" sz="1200"/>
              <a:t>pour le compte de la France.</a:t>
            </a:r>
            <a:endParaRPr lang="fr-FR" altLang="en-US" sz="4400">
              <a:solidFill>
                <a:srgbClr val="FF0000"/>
              </a:solidFill>
            </a:endParaRPr>
          </a:p>
        </p:txBody>
      </p:sp>
      <p:sp>
        <p:nvSpPr>
          <p:cNvPr id="12298" name="Rectangle 16"/>
          <p:cNvSpPr>
            <a:spLocks noChangeArrowheads="1"/>
          </p:cNvSpPr>
          <p:nvPr/>
        </p:nvSpPr>
        <p:spPr bwMode="auto">
          <a:xfrm>
            <a:off x="2017713" y="765175"/>
            <a:ext cx="1223962" cy="287338"/>
          </a:xfrm>
          <a:prstGeom prst="rect">
            <a:avLst/>
          </a:prstGeom>
          <a:noFill/>
          <a:ln w="25400">
            <a:solidFill>
              <a:srgbClr val="FF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E0491AD-C2AE-45C7-8DD4-268AF59B044E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pic>
        <p:nvPicPr>
          <p:cNvPr id="13315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8" t="55632" r="5626" b="38754"/>
          <a:stretch>
            <a:fillRect/>
          </a:stretch>
        </p:blipFill>
        <p:spPr bwMode="auto">
          <a:xfrm>
            <a:off x="1547813" y="2565400"/>
            <a:ext cx="7392987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0" t="55006" b="20003"/>
          <a:stretch>
            <a:fillRect/>
          </a:stretch>
        </p:blipFill>
        <p:spPr bwMode="auto">
          <a:xfrm>
            <a:off x="250825" y="188913"/>
            <a:ext cx="8742363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18"/>
          <p:cNvSpPr txBox="1">
            <a:spLocks noChangeArrowheads="1"/>
          </p:cNvSpPr>
          <p:nvPr/>
        </p:nvSpPr>
        <p:spPr bwMode="auto">
          <a:xfrm>
            <a:off x="34925" y="25654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u="sng"/>
              <a:t>Exemples</a:t>
            </a:r>
          </a:p>
        </p:txBody>
      </p:sp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1631950" y="646113"/>
            <a:ext cx="4032250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971550" y="1628775"/>
            <a:ext cx="6264275" cy="23177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0" name="Line 6"/>
          <p:cNvSpPr>
            <a:spLocks noChangeShapeType="1"/>
          </p:cNvSpPr>
          <p:nvPr/>
        </p:nvSpPr>
        <p:spPr bwMode="auto">
          <a:xfrm flipH="1">
            <a:off x="2484438" y="1906588"/>
            <a:ext cx="0" cy="730250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21" name="Group 38"/>
          <p:cNvGrpSpPr>
            <a:grpSpLocks/>
          </p:cNvGrpSpPr>
          <p:nvPr/>
        </p:nvGrpSpPr>
        <p:grpSpPr bwMode="auto">
          <a:xfrm>
            <a:off x="73025" y="3119438"/>
            <a:ext cx="9013825" cy="454025"/>
            <a:chOff x="46" y="1842"/>
            <a:chExt cx="5678" cy="286"/>
          </a:xfrm>
        </p:grpSpPr>
        <p:sp>
          <p:nvSpPr>
            <p:cNvPr id="13328" name="Text Box 9"/>
            <p:cNvSpPr txBox="1">
              <a:spLocks noChangeArrowheads="1"/>
            </p:cNvSpPr>
            <p:nvPr/>
          </p:nvSpPr>
          <p:spPr bwMode="auto">
            <a:xfrm>
              <a:off x="46" y="1842"/>
              <a:ext cx="5678" cy="28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9" name="Text Box 20"/>
            <p:cNvSpPr txBox="1">
              <a:spLocks noChangeArrowheads="1"/>
            </p:cNvSpPr>
            <p:nvPr/>
          </p:nvSpPr>
          <p:spPr bwMode="auto">
            <a:xfrm>
              <a:off x="72" y="1856"/>
              <a:ext cx="891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8000"/>
                  </a:solidFill>
                </a:rPr>
                <a:t>Australie (AU)</a:t>
              </a:r>
            </a:p>
          </p:txBody>
        </p:sp>
        <p:pic>
          <p:nvPicPr>
            <p:cNvPr id="13330" name="Picture 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78" t="60632" r="5626" b="35004"/>
            <a:stretch>
              <a:fillRect/>
            </a:stretch>
          </p:blipFill>
          <p:spPr bwMode="auto">
            <a:xfrm>
              <a:off x="1055" y="1888"/>
              <a:ext cx="465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322" name="Text Box 21"/>
          <p:cNvSpPr txBox="1">
            <a:spLocks noChangeArrowheads="1"/>
          </p:cNvSpPr>
          <p:nvPr/>
        </p:nvSpPr>
        <p:spPr bwMode="auto">
          <a:xfrm>
            <a:off x="109538" y="3946525"/>
            <a:ext cx="1530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8000"/>
                </a:solidFill>
              </a:rPr>
              <a:t>Allemagne (DE)</a:t>
            </a:r>
          </a:p>
        </p:txBody>
      </p:sp>
      <p:pic>
        <p:nvPicPr>
          <p:cNvPr id="13323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8" t="53131" r="3751" b="40630"/>
          <a:stretch>
            <a:fillRect/>
          </a:stretch>
        </p:blipFill>
        <p:spPr bwMode="auto">
          <a:xfrm>
            <a:off x="1651000" y="3933825"/>
            <a:ext cx="741045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4" name="Text Box 28"/>
          <p:cNvSpPr txBox="1">
            <a:spLocks noChangeArrowheads="1"/>
          </p:cNvSpPr>
          <p:nvPr/>
        </p:nvSpPr>
        <p:spPr bwMode="auto">
          <a:xfrm>
            <a:off x="60325" y="3933825"/>
            <a:ext cx="9028113" cy="436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5" name="Text Box 17"/>
          <p:cNvSpPr txBox="1">
            <a:spLocks noChangeArrowheads="1"/>
          </p:cNvSpPr>
          <p:nvPr/>
        </p:nvSpPr>
        <p:spPr bwMode="auto">
          <a:xfrm>
            <a:off x="76200" y="4724400"/>
            <a:ext cx="8980488" cy="995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 sz="1200"/>
          </a:p>
        </p:txBody>
      </p:sp>
      <p:sp>
        <p:nvSpPr>
          <p:cNvPr id="13326" name="Text Box 22"/>
          <p:cNvSpPr txBox="1">
            <a:spLocks noChangeArrowheads="1"/>
          </p:cNvSpPr>
          <p:nvPr/>
        </p:nvSpPr>
        <p:spPr bwMode="auto">
          <a:xfrm>
            <a:off x="107950" y="4786313"/>
            <a:ext cx="1325563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8000"/>
                </a:solidFill>
              </a:rPr>
              <a:t>République de Corée (KR)</a:t>
            </a:r>
          </a:p>
        </p:txBody>
      </p:sp>
      <p:pic>
        <p:nvPicPr>
          <p:cNvPr id="13327" name="Picture 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1" t="56258" b="32504"/>
          <a:stretch>
            <a:fillRect/>
          </a:stretch>
        </p:blipFill>
        <p:spPr bwMode="auto">
          <a:xfrm>
            <a:off x="1497013" y="4784725"/>
            <a:ext cx="7467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89B1535-FF9C-493A-9DD2-E1EDFDCDB7FD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pic>
        <p:nvPicPr>
          <p:cNvPr id="14339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0" t="55006" b="20003"/>
          <a:stretch>
            <a:fillRect/>
          </a:stretch>
        </p:blipFill>
        <p:spPr bwMode="auto">
          <a:xfrm>
            <a:off x="250825" y="188913"/>
            <a:ext cx="8742363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Rectangle 24"/>
          <p:cNvSpPr>
            <a:spLocks noChangeArrowheads="1"/>
          </p:cNvSpPr>
          <p:nvPr/>
        </p:nvSpPr>
        <p:spPr bwMode="auto">
          <a:xfrm>
            <a:off x="1628775" y="668338"/>
            <a:ext cx="4032250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1" name="Rectangle 25"/>
          <p:cNvSpPr>
            <a:spLocks noChangeArrowheads="1"/>
          </p:cNvSpPr>
          <p:nvPr/>
        </p:nvSpPr>
        <p:spPr bwMode="auto">
          <a:xfrm>
            <a:off x="971550" y="1857375"/>
            <a:ext cx="6264275" cy="23177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2" name="Line 26"/>
          <p:cNvSpPr>
            <a:spLocks noChangeShapeType="1"/>
          </p:cNvSpPr>
          <p:nvPr/>
        </p:nvSpPr>
        <p:spPr bwMode="auto">
          <a:xfrm flipH="1">
            <a:off x="2484438" y="2128838"/>
            <a:ext cx="0" cy="436562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Text Box 14"/>
          <p:cNvSpPr txBox="1">
            <a:spLocks noChangeArrowheads="1"/>
          </p:cNvSpPr>
          <p:nvPr/>
        </p:nvSpPr>
        <p:spPr bwMode="auto">
          <a:xfrm>
            <a:off x="34925" y="4868863"/>
            <a:ext cx="9001125" cy="1438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 sz="1200"/>
          </a:p>
        </p:txBody>
      </p:sp>
      <p:sp>
        <p:nvSpPr>
          <p:cNvPr id="14344" name="Text Box 21"/>
          <p:cNvSpPr txBox="1">
            <a:spLocks noChangeArrowheads="1"/>
          </p:cNvSpPr>
          <p:nvPr/>
        </p:nvSpPr>
        <p:spPr bwMode="auto">
          <a:xfrm>
            <a:off x="76200" y="4891088"/>
            <a:ext cx="1287463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8000"/>
                </a:solidFill>
              </a:rPr>
              <a:t>Kenya (KE)</a:t>
            </a:r>
          </a:p>
        </p:txBody>
      </p:sp>
      <p:sp>
        <p:nvSpPr>
          <p:cNvPr id="14345" name="Text Box 27"/>
          <p:cNvSpPr txBox="1">
            <a:spLocks noChangeArrowheads="1"/>
          </p:cNvSpPr>
          <p:nvPr/>
        </p:nvSpPr>
        <p:spPr bwMode="auto">
          <a:xfrm>
            <a:off x="34925" y="2516188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u="sng"/>
              <a:t>Exemples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4925" y="3068638"/>
            <a:ext cx="9064625" cy="568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7" name="Text Box 19"/>
          <p:cNvSpPr txBox="1">
            <a:spLocks noChangeArrowheads="1"/>
          </p:cNvSpPr>
          <p:nvPr/>
        </p:nvSpPr>
        <p:spPr bwMode="auto">
          <a:xfrm>
            <a:off x="92075" y="3094038"/>
            <a:ext cx="1298575" cy="3762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8000"/>
                </a:solidFill>
              </a:rPr>
              <a:t>Australie (AU)</a:t>
            </a:r>
          </a:p>
        </p:txBody>
      </p:sp>
      <p:sp>
        <p:nvSpPr>
          <p:cNvPr id="14348" name="Text Box 29"/>
          <p:cNvSpPr txBox="1">
            <a:spLocks noChangeArrowheads="1"/>
          </p:cNvSpPr>
          <p:nvPr/>
        </p:nvSpPr>
        <p:spPr bwMode="auto">
          <a:xfrm>
            <a:off x="47625" y="3789363"/>
            <a:ext cx="9001125" cy="592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 sz="1200"/>
          </a:p>
        </p:txBody>
      </p:sp>
      <p:sp>
        <p:nvSpPr>
          <p:cNvPr id="14349" name="Text Box 30"/>
          <p:cNvSpPr txBox="1">
            <a:spLocks noChangeArrowheads="1"/>
          </p:cNvSpPr>
          <p:nvPr/>
        </p:nvSpPr>
        <p:spPr bwMode="auto">
          <a:xfrm>
            <a:off x="79375" y="3822700"/>
            <a:ext cx="1298575" cy="3762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8000"/>
                </a:solidFill>
              </a:rPr>
              <a:t>Canada (CA)</a:t>
            </a:r>
          </a:p>
        </p:txBody>
      </p:sp>
      <p:pic>
        <p:nvPicPr>
          <p:cNvPr id="14350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8" t="70509" r="5626" b="21878"/>
          <a:stretch>
            <a:fillRect/>
          </a:stretch>
        </p:blipFill>
        <p:spPr bwMode="auto">
          <a:xfrm>
            <a:off x="1403350" y="3806825"/>
            <a:ext cx="7558088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8" t="65633" r="6563" b="30629"/>
          <a:stretch>
            <a:fillRect/>
          </a:stretch>
        </p:blipFill>
        <p:spPr bwMode="auto">
          <a:xfrm>
            <a:off x="1609725" y="2565400"/>
            <a:ext cx="7354888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2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8" t="70634" r="2812" b="21878"/>
          <a:stretch>
            <a:fillRect/>
          </a:stretch>
        </p:blipFill>
        <p:spPr bwMode="auto">
          <a:xfrm>
            <a:off x="1395413" y="3068638"/>
            <a:ext cx="76898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3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1" t="16252" b="65009"/>
          <a:stretch>
            <a:fillRect/>
          </a:stretch>
        </p:blipFill>
        <p:spPr bwMode="auto">
          <a:xfrm>
            <a:off x="1447800" y="4872038"/>
            <a:ext cx="746918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A90ACBD-9984-4AC7-94BE-94FB2E182873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15363" name="AutoShape 13"/>
          <p:cNvSpPr>
            <a:spLocks noChangeArrowheads="1"/>
          </p:cNvSpPr>
          <p:nvPr/>
        </p:nvSpPr>
        <p:spPr bwMode="auto">
          <a:xfrm>
            <a:off x="1403350" y="1989138"/>
            <a:ext cx="6337300" cy="25923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en-US" sz="2400" b="1"/>
              <a:t>Pour copier des extraits dans un tableur Excel ou un tableau Word, veuillez suivre les indications données</a:t>
            </a:r>
            <a:br>
              <a:rPr lang="fr-FR" altLang="en-US" sz="2400" b="1"/>
            </a:br>
            <a:r>
              <a:rPr lang="fr-FR" altLang="en-US" sz="2400" b="1"/>
              <a:t>aux diapositives 7 et 8.</a:t>
            </a:r>
            <a:endParaRPr lang="fr-F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333B892-A953-468B-8CDD-DB182C994EB9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pic>
        <p:nvPicPr>
          <p:cNvPr id="307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7" b="11252"/>
          <a:stretch>
            <a:fillRect/>
          </a:stretch>
        </p:blipFill>
        <p:spPr bwMode="auto">
          <a:xfrm>
            <a:off x="179388" y="822325"/>
            <a:ext cx="8785225" cy="490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314575" y="3763963"/>
            <a:ext cx="1012825" cy="1778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AutoShape 7"/>
          <p:cNvSpPr>
            <a:spLocks noChangeArrowheads="1"/>
          </p:cNvSpPr>
          <p:nvPr/>
        </p:nvSpPr>
        <p:spPr bwMode="auto">
          <a:xfrm>
            <a:off x="4470400" y="777875"/>
            <a:ext cx="3597275" cy="647700"/>
          </a:xfrm>
          <a:prstGeom prst="wedgeRoundRectCallout">
            <a:avLst>
              <a:gd name="adj1" fmla="val -93954"/>
              <a:gd name="adj2" fmla="val 40833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b="1" u="sng" noProof="1"/>
              <a:t>Étape 2</a:t>
            </a:r>
          </a:p>
          <a:p>
            <a:pPr algn="ctr" eaLnBrk="1" hangingPunct="1"/>
            <a:endParaRPr lang="en-US" altLang="en-US" sz="600" noProof="1"/>
          </a:p>
          <a:p>
            <a:pPr algn="ctr" eaLnBrk="1" hangingPunct="1"/>
            <a:r>
              <a:rPr lang="en-US" altLang="en-US" sz="1200" noProof="1"/>
              <a:t>Sélectionnez</a:t>
            </a:r>
            <a:r>
              <a:rPr lang="en-US" altLang="en-US" sz="1200"/>
              <a:t> votre service (p. ex. </a:t>
            </a:r>
            <a:r>
              <a:rPr lang="en-US" altLang="en-US" sz="1200" noProof="1"/>
              <a:t>: Albani</a:t>
            </a:r>
            <a:r>
              <a:rPr lang="en-US" altLang="en-US" sz="1200"/>
              <a:t>e</a:t>
            </a:r>
            <a:r>
              <a:rPr lang="en-US" altLang="en-US" sz="1200" noProof="1"/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41065B-8BFF-46D1-9D14-CB7DE0AE4F2F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pic>
        <p:nvPicPr>
          <p:cNvPr id="409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6252" b="5000"/>
          <a:stretch>
            <a:fillRect/>
          </a:stretch>
        </p:blipFill>
        <p:spPr bwMode="auto">
          <a:xfrm>
            <a:off x="260350" y="549275"/>
            <a:ext cx="8775700" cy="523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5003800" y="1773238"/>
            <a:ext cx="3673475" cy="649287"/>
          </a:xfrm>
          <a:prstGeom prst="wedgeRoundRectCallout">
            <a:avLst>
              <a:gd name="adj1" fmla="val -50778"/>
              <a:gd name="adj2" fmla="val 20916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/>
              <a:t>Pour vérifier vos données concernant la coopération en matière d’examen</a:t>
            </a:r>
            <a:br>
              <a:rPr lang="en-US" altLang="en-US" sz="1200"/>
            </a:br>
            <a:r>
              <a:rPr lang="en-US" altLang="en-US" sz="1200"/>
              <a:t>(</a:t>
            </a:r>
            <a:r>
              <a:rPr lang="en-US" altLang="en-US" sz="1200" b="1"/>
              <a:t>document C/47/5</a:t>
            </a:r>
            <a:r>
              <a:rPr lang="en-US" altLang="en-US" sz="1200"/>
              <a:t>)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3021013" y="3454400"/>
            <a:ext cx="3238500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2319338" y="3454400"/>
            <a:ext cx="647700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3924300" y="476250"/>
            <a:ext cx="3529013" cy="714375"/>
          </a:xfrm>
          <a:prstGeom prst="wedgeRoundRectCallout">
            <a:avLst>
              <a:gd name="adj1" fmla="val -86301"/>
              <a:gd name="adj2" fmla="val 380046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/>
              <a:t>Pour vérifier vos données concernant la liste des taxons protégés par les membres</a:t>
            </a:r>
            <a:br>
              <a:rPr lang="en-US" altLang="en-US" sz="1200"/>
            </a:br>
            <a:r>
              <a:rPr lang="en-US" altLang="en-US" sz="1200"/>
              <a:t>de l’Union (</a:t>
            </a:r>
            <a:r>
              <a:rPr lang="en-US" altLang="en-US" sz="1200" b="1"/>
              <a:t>document C/47/6</a:t>
            </a:r>
            <a:r>
              <a:rPr lang="en-US" altLang="en-US" sz="1200"/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D368E35-D19E-4160-9165-2116ACE664FC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388" y="1673225"/>
            <a:ext cx="8785225" cy="28352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Pour </a:t>
            </a:r>
            <a:r>
              <a:rPr lang="en-US" altLang="en-US" sz="4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vérifier</a:t>
            </a:r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la</a:t>
            </a:r>
            <a:b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altLang="en-US" sz="4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LISTE</a:t>
            </a:r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DES </a:t>
            </a:r>
            <a:r>
              <a:rPr lang="en-US" altLang="en-US" sz="4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TAXONS</a:t>
            </a:r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PROTÉGÉS</a:t>
            </a:r>
            <a:b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PAR LES </a:t>
            </a:r>
            <a:r>
              <a:rPr lang="en-US" altLang="en-US" sz="4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MEMBRES</a:t>
            </a:r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</a:t>
            </a:r>
            <a:r>
              <a:rPr lang="en-US" altLang="en-US" sz="4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L’UNION</a:t>
            </a:r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</a:t>
            </a:r>
            <a:b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(document C/47/6)</a:t>
            </a:r>
            <a:endParaRPr lang="en-US" altLang="en-US" sz="4000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4956F52-6260-46B1-B876-DB2D48411288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pic>
        <p:nvPicPr>
          <p:cNvPr id="614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7" b="5000"/>
          <a:stretch>
            <a:fillRect/>
          </a:stretch>
        </p:blipFill>
        <p:spPr bwMode="auto">
          <a:xfrm>
            <a:off x="250825" y="765175"/>
            <a:ext cx="8785225" cy="531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268538" y="3789363"/>
            <a:ext cx="865187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7629525" y="115888"/>
            <a:ext cx="1273175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Exemple 1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2339975" y="4724400"/>
            <a:ext cx="5545138" cy="357188"/>
          </a:xfrm>
          <a:prstGeom prst="rect">
            <a:avLst/>
          </a:prstGeom>
          <a:noFill/>
          <a:ln w="25400">
            <a:solidFill>
              <a:srgbClr val="FF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1" name="Rectangle 15"/>
          <p:cNvSpPr>
            <a:spLocks noChangeArrowheads="1"/>
          </p:cNvSpPr>
          <p:nvPr/>
        </p:nvSpPr>
        <p:spPr bwMode="auto">
          <a:xfrm>
            <a:off x="2268538" y="2781300"/>
            <a:ext cx="1366837" cy="287338"/>
          </a:xfrm>
          <a:prstGeom prst="rect">
            <a:avLst/>
          </a:prstGeom>
          <a:noFill/>
          <a:ln w="25400">
            <a:solidFill>
              <a:srgbClr val="FF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E6AE19A-A8E6-4F0B-9512-707B40D8423D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pic>
        <p:nvPicPr>
          <p:cNvPr id="7171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9377" b="23753"/>
          <a:stretch>
            <a:fillRect/>
          </a:stretch>
        </p:blipFill>
        <p:spPr bwMode="auto">
          <a:xfrm>
            <a:off x="280988" y="549275"/>
            <a:ext cx="8683625" cy="373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56258" b="17502"/>
          <a:stretch>
            <a:fillRect/>
          </a:stretch>
        </p:blipFill>
        <p:spPr bwMode="auto">
          <a:xfrm>
            <a:off x="276225" y="4581525"/>
            <a:ext cx="869315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268538" y="1628775"/>
            <a:ext cx="801687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2341563" y="2565400"/>
            <a:ext cx="6246812" cy="3816350"/>
          </a:xfrm>
          <a:prstGeom prst="rect">
            <a:avLst/>
          </a:prstGeom>
          <a:noFill/>
          <a:ln w="25400">
            <a:solidFill>
              <a:srgbClr val="FF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 flipH="1">
            <a:off x="8893175" y="3644900"/>
            <a:ext cx="0" cy="1079500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5556250" y="4292600"/>
            <a:ext cx="3194050" cy="3667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Utilisez la barre de défilement</a:t>
            </a:r>
          </a:p>
        </p:txBody>
      </p:sp>
      <p:sp>
        <p:nvSpPr>
          <p:cNvPr id="7177" name="Text Box 17"/>
          <p:cNvSpPr txBox="1">
            <a:spLocks noChangeArrowheads="1"/>
          </p:cNvSpPr>
          <p:nvPr/>
        </p:nvSpPr>
        <p:spPr bwMode="auto">
          <a:xfrm>
            <a:off x="7596188" y="115888"/>
            <a:ext cx="1273175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Exemple 2</a:t>
            </a:r>
          </a:p>
        </p:txBody>
      </p:sp>
      <p:sp>
        <p:nvSpPr>
          <p:cNvPr id="7178" name="Rectangle 26"/>
          <p:cNvSpPr>
            <a:spLocks noChangeArrowheads="1"/>
          </p:cNvSpPr>
          <p:nvPr/>
        </p:nvSpPr>
        <p:spPr bwMode="auto">
          <a:xfrm>
            <a:off x="2195513" y="620713"/>
            <a:ext cx="1223962" cy="360362"/>
          </a:xfrm>
          <a:prstGeom prst="rect">
            <a:avLst/>
          </a:prstGeom>
          <a:noFill/>
          <a:ln w="25400">
            <a:solidFill>
              <a:srgbClr val="FF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F93AEB-691C-4337-BA82-2703347B9CC9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pic>
        <p:nvPicPr>
          <p:cNvPr id="819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6252" b="3751"/>
          <a:stretch>
            <a:fillRect/>
          </a:stretch>
        </p:blipFill>
        <p:spPr bwMode="auto">
          <a:xfrm>
            <a:off x="271463" y="692150"/>
            <a:ext cx="8693150" cy="526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2124075" y="3213100"/>
            <a:ext cx="6408738" cy="2808288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5076825" y="677863"/>
            <a:ext cx="3671888" cy="1463675"/>
          </a:xfrm>
          <a:prstGeom prst="wedgeRoundRectCallout">
            <a:avLst>
              <a:gd name="adj1" fmla="val -77801"/>
              <a:gd name="adj2" fmla="val 15119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en-US" sz="200" b="1" u="sng"/>
              <a:t/>
            </a:r>
            <a:br>
              <a:rPr lang="fr-FR" altLang="en-US" sz="200" b="1" u="sng"/>
            </a:br>
            <a:r>
              <a:rPr lang="fr-FR" altLang="en-US" sz="1200" b="1"/>
              <a:t>Pour copier l’information dans un tableur</a:t>
            </a:r>
            <a:br>
              <a:rPr lang="fr-FR" altLang="en-US" sz="1200" b="1"/>
            </a:br>
            <a:r>
              <a:rPr lang="fr-FR" altLang="en-US" sz="1200" b="1"/>
              <a:t>Excel ou un tableau Word</a:t>
            </a:r>
            <a:br>
              <a:rPr lang="fr-FR" altLang="en-US" sz="1200" b="1"/>
            </a:br>
            <a:r>
              <a:rPr lang="fr-FR" altLang="en-US" sz="1200" b="1" i="1"/>
              <a:t>(attention, seulement depuis </a:t>
            </a:r>
            <a:r>
              <a:rPr lang="fr-FR" altLang="en-US" sz="1200" b="1" i="1">
                <a:solidFill>
                  <a:srgbClr val="0000FF"/>
                </a:solidFill>
              </a:rPr>
              <a:t>Microsoft Internet Explorer</a:t>
            </a:r>
            <a:r>
              <a:rPr lang="fr-FR" altLang="en-US" sz="1200" b="1" i="1"/>
              <a:t>)</a:t>
            </a:r>
            <a:r>
              <a:rPr lang="fr-FR" altLang="en-US" sz="1200" b="1"/>
              <a:t>:</a:t>
            </a:r>
          </a:p>
          <a:p>
            <a:pPr algn="ctr" eaLnBrk="1" hangingPunct="1"/>
            <a:endParaRPr lang="fr-FR" altLang="en-US" sz="900"/>
          </a:p>
          <a:p>
            <a:pPr algn="ctr" eaLnBrk="1" hangingPunct="1">
              <a:buFontTx/>
              <a:buChar char="-"/>
            </a:pPr>
            <a:r>
              <a:rPr lang="fr-FR" altLang="en-US" sz="1200"/>
              <a:t>  sélectionnez le texte, “copiez” et…</a:t>
            </a:r>
          </a:p>
          <a:p>
            <a:pPr algn="ctr" eaLnBrk="1" hangingPunct="1">
              <a:buFontTx/>
              <a:buChar char="-"/>
            </a:pPr>
            <a:endParaRPr lang="fr-FR" altLang="en-US"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439E3E1-C72B-499B-819E-3CDF15297649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pic>
        <p:nvPicPr>
          <p:cNvPr id="921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43" b="38754"/>
          <a:stretch>
            <a:fillRect/>
          </a:stretch>
        </p:blipFill>
        <p:spPr bwMode="auto">
          <a:xfrm>
            <a:off x="179388" y="119063"/>
            <a:ext cx="4743450" cy="403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66" b="45006"/>
          <a:stretch>
            <a:fillRect/>
          </a:stretch>
        </p:blipFill>
        <p:spPr bwMode="auto">
          <a:xfrm>
            <a:off x="1908175" y="2781300"/>
            <a:ext cx="6224588" cy="36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AutoShape 6"/>
          <p:cNvSpPr>
            <a:spLocks noChangeArrowheads="1"/>
          </p:cNvSpPr>
          <p:nvPr/>
        </p:nvSpPr>
        <p:spPr bwMode="auto">
          <a:xfrm>
            <a:off x="5508625" y="620713"/>
            <a:ext cx="3049588" cy="1227137"/>
          </a:xfrm>
          <a:prstGeom prst="wedgeRoundRectCallout">
            <a:avLst>
              <a:gd name="adj1" fmla="val -115435"/>
              <a:gd name="adj2" fmla="val 13163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200"/>
          </a:p>
        </p:txBody>
      </p:sp>
      <p:sp>
        <p:nvSpPr>
          <p:cNvPr id="9222" name="AutoShape 2"/>
          <p:cNvSpPr>
            <a:spLocks noChangeArrowheads="1"/>
          </p:cNvSpPr>
          <p:nvPr/>
        </p:nvSpPr>
        <p:spPr bwMode="auto">
          <a:xfrm>
            <a:off x="5148263" y="617538"/>
            <a:ext cx="3600450" cy="1298575"/>
          </a:xfrm>
          <a:prstGeom prst="wedgeRoundRectCallout">
            <a:avLst>
              <a:gd name="adj1" fmla="val -160185"/>
              <a:gd name="adj2" fmla="val -8276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en-US" sz="1200" b="1"/>
              <a:t>(pour copier l’information dans un tableur Excel ou un tableau Word </a:t>
            </a:r>
            <a:r>
              <a:rPr lang="fr-FR" altLang="en-US" sz="1200" b="1" i="1"/>
              <a:t>(attention, seulement depuis </a:t>
            </a:r>
            <a:r>
              <a:rPr lang="fr-FR" altLang="en-US" sz="1200" b="1" i="1">
                <a:solidFill>
                  <a:srgbClr val="0000FF"/>
                </a:solidFill>
              </a:rPr>
              <a:t>Microsoft</a:t>
            </a:r>
            <a:br>
              <a:rPr lang="fr-FR" altLang="en-US" sz="1200" b="1" i="1">
                <a:solidFill>
                  <a:srgbClr val="0000FF"/>
                </a:solidFill>
              </a:rPr>
            </a:br>
            <a:r>
              <a:rPr lang="fr-FR" altLang="en-US" sz="1200" b="1" i="1">
                <a:solidFill>
                  <a:srgbClr val="0000FF"/>
                </a:solidFill>
              </a:rPr>
              <a:t>Internet Explorer</a:t>
            </a:r>
            <a:r>
              <a:rPr lang="fr-FR" altLang="en-US" sz="1200" b="1" i="1"/>
              <a:t>)</a:t>
            </a:r>
            <a:r>
              <a:rPr lang="fr-FR" altLang="en-US" sz="1200" b="1"/>
              <a:t>)</a:t>
            </a:r>
          </a:p>
          <a:p>
            <a:pPr algn="ctr" eaLnBrk="1" hangingPunct="1"/>
            <a:endParaRPr lang="en-US" altLang="en-US" sz="1200"/>
          </a:p>
          <a:p>
            <a:pPr algn="ctr" eaLnBrk="1" hangingPunct="1"/>
            <a:r>
              <a:rPr lang="en-US" altLang="en-US" sz="1200"/>
              <a:t>-  …“collez” dans Excel ou Word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5CC5A2-CA9C-4508-A1CC-01A42C907C89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73225"/>
            <a:ext cx="8353425" cy="283527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Pour vérifier vos données concernant la “COOPÉRATION EN MATIÈRE D’EXAMEN” (document C/47/5)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165</Words>
  <Application>Microsoft Office PowerPoint</Application>
  <PresentationFormat>On-screen Show (4:3)</PresentationFormat>
  <Paragraphs>49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Default Design</vt:lpstr>
      <vt:lpstr>PowerPoint Presentation</vt:lpstr>
      <vt:lpstr>PowerPoint Presentation</vt:lpstr>
      <vt:lpstr>PowerPoint Presentation</vt:lpstr>
      <vt:lpstr>Pour vérifier la “LISTE DES TAXONS PROTÉGÉS   PAR LES MEMBRES DE L’UNION”   (document C/47/6)</vt:lpstr>
      <vt:lpstr>PowerPoint Presentation</vt:lpstr>
      <vt:lpstr>PowerPoint Presentation</vt:lpstr>
      <vt:lpstr>PowerPoint Presentation</vt:lpstr>
      <vt:lpstr>PowerPoint Presentation</vt:lpstr>
      <vt:lpstr>Pour vérifier vos données concernant la “COOPÉRATION EN MATIÈRE D’EXAMEN” (document C/47/5)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Button</dc:creator>
  <cp:lastModifiedBy>BESSE Ariane</cp:lastModifiedBy>
  <cp:revision>142</cp:revision>
  <dcterms:created xsi:type="dcterms:W3CDTF">2007-09-27T06:29:59Z</dcterms:created>
  <dcterms:modified xsi:type="dcterms:W3CDTF">2014-05-07T13:07:29Z</dcterms:modified>
</cp:coreProperties>
</file>