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98" r:id="rId4"/>
    <p:sldId id="299" r:id="rId5"/>
    <p:sldId id="302" r:id="rId6"/>
    <p:sldId id="300" r:id="rId7"/>
    <p:sldId id="305" r:id="rId8"/>
    <p:sldId id="293" r:id="rId9"/>
    <p:sldId id="301" r:id="rId10"/>
    <p:sldId id="296" r:id="rId11"/>
    <p:sldId id="303" r:id="rId12"/>
    <p:sldId id="304" r:id="rId13"/>
    <p:sldId id="306" r:id="rId14"/>
    <p:sldId id="295" r:id="rId15"/>
  </p:sldIdLst>
  <p:sldSz cx="9144000" cy="6858000" type="screen4x3"/>
  <p:notesSz cx="6797675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0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fld id="{78E715A2-8A36-43CF-ADBF-393219A112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724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27100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defTabSz="960438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76" tIns="47988" rIns="95976" bIns="47988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 smtClean="0"/>
            </a:lvl1pPr>
          </a:lstStyle>
          <a:p>
            <a:pPr>
              <a:defRPr/>
            </a:pPr>
            <a:fld id="{BF1355E0-4B3B-43CE-BDED-EB7FFB37A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52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0A31876-1D3C-4475-9599-3C3FE39C4CC9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9AF0AF-BB68-4833-89F6-1B7D8ED4B42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04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D35247-4D04-428C-8BC0-9EF4F2CD6BA3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F1DFB-44BE-427F-851B-D2AEE9C5E6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2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4CA26-AAA6-4F43-8AB4-7CC88A093F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01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0F000-B3BD-4168-A403-95EE01433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2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0321B-F292-4425-A976-BF321B9F77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21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52445-E682-4C5E-A8C6-1C5864AA13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54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CE828-125E-4546-A663-DCB204AFD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554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AA332-CADA-49A3-8D03-5112BAB94C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2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A0BC0-0A26-4BFD-B24A-AABC59F4C2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4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09D23-5CE2-43DD-9C8B-C19FE7061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4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20F33-10C1-4157-B70F-E657A49FBC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48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82AED-F607-490E-B061-086FB5608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53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1B1FF1B-9143-449B-A374-FFFB2CD86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3DE4779-17CB-44CB-8A48-FD8746E6DD9D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5000"/>
          <a:stretch>
            <a:fillRect/>
          </a:stretch>
        </p:blipFill>
        <p:spPr bwMode="auto">
          <a:xfrm>
            <a:off x="323850" y="822325"/>
            <a:ext cx="8785225" cy="531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4572000" y="260350"/>
            <a:ext cx="3236913" cy="647700"/>
          </a:xfrm>
          <a:prstGeom prst="wedgeRoundRectCallout">
            <a:avLst>
              <a:gd name="adj1" fmla="val -133912"/>
              <a:gd name="adj2" fmla="val 45882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/>
              <a:t>Step 1</a:t>
            </a:r>
          </a:p>
          <a:p>
            <a:pPr algn="ctr" eaLnBrk="1" hangingPunct="1"/>
            <a:endParaRPr lang="en-US" altLang="en-US" sz="900"/>
          </a:p>
          <a:p>
            <a:pPr algn="ctr" eaLnBrk="1" hangingPunct="1"/>
            <a:r>
              <a:rPr lang="en-US" altLang="en-US" sz="1200"/>
              <a:t>Select “List of Authorities”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687388" y="3573463"/>
            <a:ext cx="122396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26F7D71-6088-4353-8B46-1320EB717AA1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627" b="53757"/>
          <a:stretch>
            <a:fillRect/>
          </a:stretch>
        </p:blipFill>
        <p:spPr bwMode="auto">
          <a:xfrm>
            <a:off x="261938" y="3644900"/>
            <a:ext cx="87026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1255" b="21252"/>
          <a:stretch>
            <a:fillRect/>
          </a:stretch>
        </p:blipFill>
        <p:spPr bwMode="auto">
          <a:xfrm>
            <a:off x="250825" y="260350"/>
            <a:ext cx="86931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200275" y="1897063"/>
            <a:ext cx="2519363" cy="2413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2284413" y="2625725"/>
            <a:ext cx="5014912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Line 12"/>
          <p:cNvSpPr>
            <a:spLocks noChangeShapeType="1"/>
          </p:cNvSpPr>
          <p:nvPr/>
        </p:nvSpPr>
        <p:spPr bwMode="auto">
          <a:xfrm flipH="1">
            <a:off x="2411413" y="2852738"/>
            <a:ext cx="0" cy="8001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34"/>
          <p:cNvSpPr>
            <a:spLocks noChangeShapeType="1"/>
          </p:cNvSpPr>
          <p:nvPr/>
        </p:nvSpPr>
        <p:spPr bwMode="auto">
          <a:xfrm flipH="1">
            <a:off x="7380288" y="5662613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888E79-0A40-49E8-A425-7A92452702D9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0" t="21252" b="50006"/>
          <a:stretch>
            <a:fillRect/>
          </a:stretch>
        </p:blipFill>
        <p:spPr bwMode="auto">
          <a:xfrm>
            <a:off x="684213" y="3860800"/>
            <a:ext cx="7832725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31255" b="21252"/>
          <a:stretch>
            <a:fillRect/>
          </a:stretch>
        </p:blipFill>
        <p:spPr bwMode="auto">
          <a:xfrm>
            <a:off x="250825" y="260350"/>
            <a:ext cx="8693150" cy="312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2124075" y="1917700"/>
            <a:ext cx="2592388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2484438" y="2794000"/>
            <a:ext cx="4418012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5"/>
          <p:cNvSpPr>
            <a:spLocks noChangeShapeType="1"/>
          </p:cNvSpPr>
          <p:nvPr/>
        </p:nvSpPr>
        <p:spPr bwMode="auto">
          <a:xfrm flipH="1">
            <a:off x="2614613" y="2997200"/>
            <a:ext cx="12700" cy="8985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utoShape 9"/>
          <p:cNvSpPr>
            <a:spLocks noChangeArrowheads="1"/>
          </p:cNvSpPr>
          <p:nvPr/>
        </p:nvSpPr>
        <p:spPr bwMode="auto">
          <a:xfrm>
            <a:off x="4427538" y="620713"/>
            <a:ext cx="3236912" cy="647700"/>
          </a:xfrm>
          <a:prstGeom prst="wedgeRoundRectCallout">
            <a:avLst>
              <a:gd name="adj1" fmla="val -104977"/>
              <a:gd name="adj2" fmla="val 5833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i.e. in this case:  the Netherlands offers to carry out DUS examinations on behalf of France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4427538" y="620713"/>
            <a:ext cx="3236912" cy="647700"/>
          </a:xfrm>
          <a:prstGeom prst="wedgeRoundRectCallout">
            <a:avLst>
              <a:gd name="adj1" fmla="val -26116"/>
              <a:gd name="adj2" fmla="val 54264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i.e. in this case:  the Netherlands offers to carry out DUS examinations on behalf of France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9F8095-29E5-479D-925D-990E8446E162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55006" b="21252"/>
          <a:stretch>
            <a:fillRect/>
          </a:stretch>
        </p:blipFill>
        <p:spPr bwMode="auto">
          <a:xfrm>
            <a:off x="1763713" y="188913"/>
            <a:ext cx="7038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857375" y="244475"/>
            <a:ext cx="2528888" cy="2667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3317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6" t="66438" r="13177" b="29868"/>
          <a:stretch>
            <a:fillRect/>
          </a:stretch>
        </p:blipFill>
        <p:spPr bwMode="auto">
          <a:xfrm>
            <a:off x="1763713" y="2292350"/>
            <a:ext cx="7056437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Line 16"/>
          <p:cNvSpPr>
            <a:spLocks noChangeShapeType="1"/>
          </p:cNvSpPr>
          <p:nvPr/>
        </p:nvSpPr>
        <p:spPr bwMode="auto">
          <a:xfrm flipH="1">
            <a:off x="2916238" y="6019800"/>
            <a:ext cx="0" cy="433388"/>
          </a:xfrm>
          <a:prstGeom prst="line">
            <a:avLst/>
          </a:prstGeom>
          <a:noFill/>
          <a:ln w="63500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18"/>
          <p:cNvSpPr txBox="1">
            <a:spLocks noChangeArrowheads="1"/>
          </p:cNvSpPr>
          <p:nvPr/>
        </p:nvSpPr>
        <p:spPr bwMode="auto">
          <a:xfrm>
            <a:off x="92075" y="21336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Examples</a:t>
            </a:r>
          </a:p>
        </p:txBody>
      </p:sp>
      <p:grpSp>
        <p:nvGrpSpPr>
          <p:cNvPr id="13320" name="Group 36"/>
          <p:cNvGrpSpPr>
            <a:grpSpLocks/>
          </p:cNvGrpSpPr>
          <p:nvPr/>
        </p:nvGrpSpPr>
        <p:grpSpPr bwMode="auto">
          <a:xfrm>
            <a:off x="38100" y="2781300"/>
            <a:ext cx="8872538" cy="376238"/>
            <a:chOff x="24" y="1752"/>
            <a:chExt cx="5589" cy="237"/>
          </a:xfrm>
        </p:grpSpPr>
        <p:pic>
          <p:nvPicPr>
            <p:cNvPr id="13331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46" t="70117" r="13177" b="26189"/>
            <a:stretch>
              <a:fillRect/>
            </a:stretch>
          </p:blipFill>
          <p:spPr bwMode="auto">
            <a:xfrm>
              <a:off x="1111" y="1762"/>
              <a:ext cx="4445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2" name="Text Box 9"/>
            <p:cNvSpPr txBox="1">
              <a:spLocks noChangeArrowheads="1"/>
            </p:cNvSpPr>
            <p:nvPr/>
          </p:nvSpPr>
          <p:spPr bwMode="auto">
            <a:xfrm>
              <a:off x="24" y="1752"/>
              <a:ext cx="5589" cy="2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33" name="Text Box 20"/>
            <p:cNvSpPr txBox="1">
              <a:spLocks noChangeArrowheads="1"/>
            </p:cNvSpPr>
            <p:nvPr/>
          </p:nvSpPr>
          <p:spPr bwMode="auto">
            <a:xfrm>
              <a:off x="74" y="1776"/>
              <a:ext cx="94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 (AU)</a:t>
              </a:r>
            </a:p>
          </p:txBody>
        </p:sp>
      </p:grpSp>
      <p:grpSp>
        <p:nvGrpSpPr>
          <p:cNvPr id="13321" name="Group 35"/>
          <p:cNvGrpSpPr>
            <a:grpSpLocks/>
          </p:cNvGrpSpPr>
          <p:nvPr/>
        </p:nvGrpSpPr>
        <p:grpSpPr bwMode="auto">
          <a:xfrm>
            <a:off x="47625" y="3284538"/>
            <a:ext cx="9032875" cy="576262"/>
            <a:chOff x="30" y="2069"/>
            <a:chExt cx="5690" cy="363"/>
          </a:xfrm>
        </p:grpSpPr>
        <p:sp>
          <p:nvSpPr>
            <p:cNvPr id="13328" name="Rectangle 25"/>
            <p:cNvSpPr>
              <a:spLocks noChangeArrowheads="1"/>
            </p:cNvSpPr>
            <p:nvPr/>
          </p:nvSpPr>
          <p:spPr bwMode="auto">
            <a:xfrm>
              <a:off x="30" y="2069"/>
              <a:ext cx="5690" cy="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29" name="Text Box 21"/>
            <p:cNvSpPr txBox="1">
              <a:spLocks noChangeArrowheads="1"/>
            </p:cNvSpPr>
            <p:nvPr/>
          </p:nvSpPr>
          <p:spPr bwMode="auto">
            <a:xfrm>
              <a:off x="38" y="2125"/>
              <a:ext cx="10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Germany (DE)</a:t>
              </a:r>
            </a:p>
          </p:txBody>
        </p:sp>
        <p:pic>
          <p:nvPicPr>
            <p:cNvPr id="13330" name="Picture 23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71" t="38255" r="4649" b="56429"/>
            <a:stretch>
              <a:fillRect/>
            </a:stretch>
          </p:blipFill>
          <p:spPr bwMode="auto">
            <a:xfrm>
              <a:off x="1063" y="2090"/>
              <a:ext cx="4639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322" name="Group 34"/>
          <p:cNvGrpSpPr>
            <a:grpSpLocks/>
          </p:cNvGrpSpPr>
          <p:nvPr/>
        </p:nvGrpSpPr>
        <p:grpSpPr bwMode="auto">
          <a:xfrm>
            <a:off x="73025" y="4005263"/>
            <a:ext cx="8769350" cy="1270000"/>
            <a:chOff x="46" y="2523"/>
            <a:chExt cx="5524" cy="800"/>
          </a:xfrm>
        </p:grpSpPr>
        <p:sp>
          <p:nvSpPr>
            <p:cNvPr id="13325" name="Text Box 17"/>
            <p:cNvSpPr txBox="1">
              <a:spLocks noChangeArrowheads="1"/>
            </p:cNvSpPr>
            <p:nvPr/>
          </p:nvSpPr>
          <p:spPr bwMode="auto">
            <a:xfrm>
              <a:off x="46" y="2523"/>
              <a:ext cx="5524" cy="8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3326" name="Text Box 22"/>
            <p:cNvSpPr txBox="1">
              <a:spLocks noChangeArrowheads="1"/>
            </p:cNvSpPr>
            <p:nvPr/>
          </p:nvSpPr>
          <p:spPr bwMode="auto">
            <a:xfrm>
              <a:off x="56" y="2659"/>
              <a:ext cx="104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Republic of Korea (KR)</a:t>
              </a:r>
            </a:p>
          </p:txBody>
        </p:sp>
        <p:pic>
          <p:nvPicPr>
            <p:cNvPr id="13327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65" t="51256" r="5626" b="32504"/>
            <a:stretch>
              <a:fillRect/>
            </a:stretch>
          </p:blipFill>
          <p:spPr bwMode="auto">
            <a:xfrm>
              <a:off x="1111" y="2547"/>
              <a:ext cx="445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323" name="Rectangle 4"/>
          <p:cNvSpPr>
            <a:spLocks noChangeArrowheads="1"/>
          </p:cNvSpPr>
          <p:nvPr/>
        </p:nvSpPr>
        <p:spPr bwMode="auto">
          <a:xfrm>
            <a:off x="2025650" y="1374775"/>
            <a:ext cx="4633913" cy="1905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Line 6"/>
          <p:cNvSpPr>
            <a:spLocks noChangeShapeType="1"/>
          </p:cNvSpPr>
          <p:nvPr/>
        </p:nvSpPr>
        <p:spPr bwMode="auto">
          <a:xfrm>
            <a:off x="2049463" y="1539875"/>
            <a:ext cx="12700" cy="703263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5E722C-DCF5-45A9-8142-791FED6B5661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059113" y="620713"/>
            <a:ext cx="21605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434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73079" r="12593" b="23227"/>
          <a:stretch>
            <a:fillRect/>
          </a:stretch>
        </p:blipFill>
        <p:spPr bwMode="auto">
          <a:xfrm>
            <a:off x="1692275" y="2205038"/>
            <a:ext cx="73437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 Box 18"/>
          <p:cNvSpPr txBox="1">
            <a:spLocks noChangeArrowheads="1"/>
          </p:cNvSpPr>
          <p:nvPr/>
        </p:nvSpPr>
        <p:spPr bwMode="auto">
          <a:xfrm>
            <a:off x="34925" y="2205038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Examples</a:t>
            </a:r>
          </a:p>
        </p:txBody>
      </p:sp>
      <p:grpSp>
        <p:nvGrpSpPr>
          <p:cNvPr id="14342" name="Group 31"/>
          <p:cNvGrpSpPr>
            <a:grpSpLocks/>
          </p:cNvGrpSpPr>
          <p:nvPr/>
        </p:nvGrpSpPr>
        <p:grpSpPr bwMode="auto">
          <a:xfrm>
            <a:off x="34925" y="2852738"/>
            <a:ext cx="9051925" cy="576262"/>
            <a:chOff x="22" y="2024"/>
            <a:chExt cx="5702" cy="363"/>
          </a:xfrm>
        </p:grpSpPr>
        <p:sp>
          <p:nvSpPr>
            <p:cNvPr id="14355" name="Text Box 10"/>
            <p:cNvSpPr txBox="1">
              <a:spLocks noChangeArrowheads="1"/>
            </p:cNvSpPr>
            <p:nvPr/>
          </p:nvSpPr>
          <p:spPr bwMode="auto">
            <a:xfrm>
              <a:off x="22" y="2024"/>
              <a:ext cx="5702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14356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80" t="77505" r="4463" b="16135"/>
            <a:stretch>
              <a:fillRect/>
            </a:stretch>
          </p:blipFill>
          <p:spPr bwMode="auto">
            <a:xfrm>
              <a:off x="1111" y="2040"/>
              <a:ext cx="4604" cy="3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7" name="Text Box 19"/>
            <p:cNvSpPr txBox="1">
              <a:spLocks noChangeArrowheads="1"/>
            </p:cNvSpPr>
            <p:nvPr/>
          </p:nvSpPr>
          <p:spPr bwMode="auto">
            <a:xfrm>
              <a:off x="22" y="2065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 (AU)</a:t>
              </a:r>
            </a:p>
          </p:txBody>
        </p:sp>
      </p:grpSp>
      <p:sp>
        <p:nvSpPr>
          <p:cNvPr id="14343" name="Line 13"/>
          <p:cNvSpPr>
            <a:spLocks noChangeShapeType="1"/>
          </p:cNvSpPr>
          <p:nvPr/>
        </p:nvSpPr>
        <p:spPr bwMode="auto">
          <a:xfrm flipH="1">
            <a:off x="2051050" y="6237288"/>
            <a:ext cx="0" cy="433387"/>
          </a:xfrm>
          <a:prstGeom prst="line">
            <a:avLst/>
          </a:prstGeom>
          <a:noFill/>
          <a:ln w="63500">
            <a:solidFill>
              <a:srgbClr val="3399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4" name="Group 32"/>
          <p:cNvGrpSpPr>
            <a:grpSpLocks/>
          </p:cNvGrpSpPr>
          <p:nvPr/>
        </p:nvGrpSpPr>
        <p:grpSpPr bwMode="auto">
          <a:xfrm>
            <a:off x="34925" y="3789363"/>
            <a:ext cx="9051925" cy="576262"/>
            <a:chOff x="22" y="2478"/>
            <a:chExt cx="5702" cy="363"/>
          </a:xfrm>
        </p:grpSpPr>
        <p:sp>
          <p:nvSpPr>
            <p:cNvPr id="14352" name="Text Box 23"/>
            <p:cNvSpPr txBox="1">
              <a:spLocks noChangeArrowheads="1"/>
            </p:cNvSpPr>
            <p:nvPr/>
          </p:nvSpPr>
          <p:spPr bwMode="auto">
            <a:xfrm>
              <a:off x="22" y="2478"/>
              <a:ext cx="5702" cy="3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353" name="Text Box 25"/>
            <p:cNvSpPr txBox="1">
              <a:spLocks noChangeArrowheads="1"/>
            </p:cNvSpPr>
            <p:nvPr/>
          </p:nvSpPr>
          <p:spPr bwMode="auto">
            <a:xfrm>
              <a:off x="22" y="2478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Canada (CA)</a:t>
              </a:r>
            </a:p>
          </p:txBody>
        </p:sp>
        <p:pic>
          <p:nvPicPr>
            <p:cNvPr id="14354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20" t="79228" r="3824" b="16595"/>
            <a:stretch>
              <a:fillRect/>
            </a:stretch>
          </p:blipFill>
          <p:spPr bwMode="auto">
            <a:xfrm>
              <a:off x="1073" y="2483"/>
              <a:ext cx="4628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4345" name="Group 33"/>
          <p:cNvGrpSpPr>
            <a:grpSpLocks/>
          </p:cNvGrpSpPr>
          <p:nvPr/>
        </p:nvGrpSpPr>
        <p:grpSpPr bwMode="auto">
          <a:xfrm>
            <a:off x="34925" y="4643438"/>
            <a:ext cx="9001125" cy="1522412"/>
            <a:chOff x="22" y="2931"/>
            <a:chExt cx="5670" cy="959"/>
          </a:xfrm>
        </p:grpSpPr>
        <p:sp>
          <p:nvSpPr>
            <p:cNvPr id="14349" name="Text Box 14"/>
            <p:cNvSpPr txBox="1">
              <a:spLocks noChangeArrowheads="1"/>
            </p:cNvSpPr>
            <p:nvPr/>
          </p:nvSpPr>
          <p:spPr bwMode="auto">
            <a:xfrm>
              <a:off x="22" y="2931"/>
              <a:ext cx="5670" cy="95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50" name="Text Box 21"/>
            <p:cNvSpPr txBox="1">
              <a:spLocks noChangeArrowheads="1"/>
            </p:cNvSpPr>
            <p:nvPr/>
          </p:nvSpPr>
          <p:spPr bwMode="auto">
            <a:xfrm>
              <a:off x="22" y="2931"/>
              <a:ext cx="104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Kenya (KE)</a:t>
              </a:r>
            </a:p>
          </p:txBody>
        </p:sp>
        <p:pic>
          <p:nvPicPr>
            <p:cNvPr id="14351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26253" r="4688" b="53757"/>
            <a:stretch>
              <a:fillRect/>
            </a:stretch>
          </p:blipFill>
          <p:spPr bwMode="auto">
            <a:xfrm>
              <a:off x="1092" y="2936"/>
              <a:ext cx="4532" cy="9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6" name="Picture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5" t="55006" b="21252"/>
          <a:stretch>
            <a:fillRect/>
          </a:stretch>
        </p:blipFill>
        <p:spPr bwMode="auto">
          <a:xfrm>
            <a:off x="1763713" y="188913"/>
            <a:ext cx="7038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7" name="Rectangle 4"/>
          <p:cNvSpPr>
            <a:spLocks noChangeArrowheads="1"/>
          </p:cNvSpPr>
          <p:nvPr/>
        </p:nvSpPr>
        <p:spPr bwMode="auto">
          <a:xfrm>
            <a:off x="2154238" y="1549400"/>
            <a:ext cx="4722812" cy="22383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8" name="Line 5"/>
          <p:cNvSpPr>
            <a:spLocks noChangeShapeType="1"/>
          </p:cNvSpPr>
          <p:nvPr/>
        </p:nvSpPr>
        <p:spPr bwMode="auto">
          <a:xfrm flipH="1">
            <a:off x="2224088" y="1765300"/>
            <a:ext cx="0" cy="4318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E2ECA22-1006-430B-904A-E97D3D413E9F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2339975" y="2060575"/>
            <a:ext cx="4752975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 b="1"/>
              <a:t>If you wish to copy extracts into an Excel worksheet or Word table, please use the procedure explained in </a:t>
            </a:r>
          </a:p>
          <a:p>
            <a:pPr algn="ctr" eaLnBrk="1" hangingPunct="1"/>
            <a:r>
              <a:rPr lang="en-US" altLang="en-US" sz="2400" b="1"/>
              <a:t>Slides 7 and 8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67B8240-7C79-4F89-B07B-33A54ADAF5C2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7501"/>
          <a:stretch>
            <a:fillRect/>
          </a:stretch>
        </p:blipFill>
        <p:spPr bwMode="auto">
          <a:xfrm>
            <a:off x="260350" y="822325"/>
            <a:ext cx="87757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3779838" y="692150"/>
            <a:ext cx="3236912" cy="719138"/>
          </a:xfrm>
          <a:prstGeom prst="wedgeRoundRectCallout">
            <a:avLst>
              <a:gd name="adj1" fmla="val -65741"/>
              <a:gd name="adj2" fmla="val 34359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 u="sng"/>
              <a:t>Step 2</a:t>
            </a:r>
          </a:p>
          <a:p>
            <a:pPr algn="ctr" eaLnBrk="1" hangingPunct="1"/>
            <a:endParaRPr lang="en-US" altLang="en-US" sz="900"/>
          </a:p>
          <a:p>
            <a:pPr algn="ctr" eaLnBrk="1" hangingPunct="1"/>
            <a:r>
              <a:rPr lang="en-US" altLang="en-US" sz="1200"/>
              <a:t>Select your authority (example:  Albania)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471738" y="3578225"/>
            <a:ext cx="792162" cy="17303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5CF670-BCAC-4BB7-BA34-B6C7E82CDDE7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4099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7501"/>
          <a:stretch>
            <a:fillRect/>
          </a:stretch>
        </p:blipFill>
        <p:spPr bwMode="auto">
          <a:xfrm>
            <a:off x="260350" y="476250"/>
            <a:ext cx="8775700" cy="514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508625" y="1773238"/>
            <a:ext cx="3236913" cy="719137"/>
          </a:xfrm>
          <a:prstGeom prst="wedgeRoundRectCallout">
            <a:avLst>
              <a:gd name="adj1" fmla="val -87861"/>
              <a:gd name="adj2" fmla="val 183995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To check </a:t>
            </a:r>
            <a:br>
              <a:rPr lang="en-US" altLang="en-US" sz="1200"/>
            </a:br>
            <a:r>
              <a:rPr lang="en-US" altLang="en-US" sz="1200"/>
              <a:t>“Cooperation in Examination” </a:t>
            </a:r>
            <a:br>
              <a:rPr lang="en-US" altLang="en-US" sz="1200"/>
            </a:br>
            <a:r>
              <a:rPr lang="en-US" altLang="en-US" sz="1200"/>
              <a:t>(document C/47/5)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132138" y="3500438"/>
            <a:ext cx="1795462" cy="228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360613" y="3500438"/>
            <a:ext cx="71913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827088" y="404813"/>
            <a:ext cx="3240087" cy="935037"/>
          </a:xfrm>
          <a:prstGeom prst="wedgeRoundRectCallout">
            <a:avLst>
              <a:gd name="adj1" fmla="val 10704"/>
              <a:gd name="adj2" fmla="val 28038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/>
              <a:t>To check </a:t>
            </a:r>
            <a:br>
              <a:rPr lang="en-US" altLang="en-US" sz="1200"/>
            </a:br>
            <a:r>
              <a:rPr lang="en-US" altLang="en-US" sz="1200"/>
              <a:t>“List of taxa protected by the members</a:t>
            </a:r>
            <a:br>
              <a:rPr lang="en-US" altLang="en-US" sz="1200"/>
            </a:br>
            <a:r>
              <a:rPr lang="en-US" altLang="en-US" sz="1200"/>
              <a:t>of the Union” </a:t>
            </a:r>
            <a:br>
              <a:rPr lang="en-US" altLang="en-US" sz="1200"/>
            </a:br>
            <a:r>
              <a:rPr lang="en-US" altLang="en-US" sz="1200"/>
              <a:t>(document C/47/6)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F3335A-E29F-4A80-A4F1-804DA06E5345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check 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“LIST OF TAXA PROTECTED BY THE MEMBERS OF THE UNION” </a:t>
            </a:r>
            <a:b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 C/47/6)</a:t>
            </a:r>
            <a:endParaRPr lang="en-US" alt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449F5A6-07D2-46BD-931C-4FB4083A45F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61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4377" b="10001"/>
          <a:stretch>
            <a:fillRect/>
          </a:stretch>
        </p:blipFill>
        <p:spPr bwMode="auto">
          <a:xfrm>
            <a:off x="344488" y="692150"/>
            <a:ext cx="8620125" cy="498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195513" y="3429000"/>
            <a:ext cx="854075" cy="2540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9525" y="115888"/>
            <a:ext cx="12731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268538" y="4508500"/>
            <a:ext cx="5545137" cy="433388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64561C7-EC1B-4596-91F0-A8A3DDE112D2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7" b="23753"/>
          <a:stretch>
            <a:fillRect/>
          </a:stretch>
        </p:blipFill>
        <p:spPr bwMode="auto">
          <a:xfrm>
            <a:off x="179388" y="549275"/>
            <a:ext cx="8785225" cy="374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57" b="16252"/>
          <a:stretch>
            <a:fillRect/>
          </a:stretch>
        </p:blipFill>
        <p:spPr bwMode="auto">
          <a:xfrm>
            <a:off x="179388" y="4581525"/>
            <a:ext cx="8785225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62175" y="1306513"/>
            <a:ext cx="863600" cy="2889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2212975" y="2565400"/>
            <a:ext cx="6467475" cy="36099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8710613" y="4581525"/>
            <a:ext cx="0" cy="719138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6118225" y="4221163"/>
            <a:ext cx="2774950" cy="366712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Scroll down as necessary</a:t>
            </a:r>
          </a:p>
        </p:txBody>
      </p:sp>
      <p:sp>
        <p:nvSpPr>
          <p:cNvPr id="7177" name="Text Box 17"/>
          <p:cNvSpPr txBox="1">
            <a:spLocks noChangeArrowheads="1"/>
          </p:cNvSpPr>
          <p:nvPr/>
        </p:nvSpPr>
        <p:spPr bwMode="auto">
          <a:xfrm>
            <a:off x="7596188" y="115888"/>
            <a:ext cx="12731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Example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424E85C-7A54-4021-BD9C-10BB4A0F9999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8751"/>
          <a:stretch>
            <a:fillRect/>
          </a:stretch>
        </p:blipFill>
        <p:spPr bwMode="auto">
          <a:xfrm>
            <a:off x="188913" y="836613"/>
            <a:ext cx="8775700" cy="506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281238" y="3198813"/>
            <a:ext cx="6323012" cy="2754312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148263" y="188913"/>
            <a:ext cx="3049587" cy="1227137"/>
          </a:xfrm>
          <a:prstGeom prst="wedgeRoundRectCallout">
            <a:avLst>
              <a:gd name="adj1" fmla="val -64782"/>
              <a:gd name="adj2" fmla="val 19307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If you wish to copy into Excel sheet or Word table </a:t>
            </a:r>
            <a:r>
              <a:rPr lang="en-US" altLang="en-US" sz="1200" b="1" i="1"/>
              <a:t>(only possible from </a:t>
            </a:r>
            <a:r>
              <a:rPr lang="en-US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en-US" altLang="en-US" sz="1200" b="1" i="1"/>
              <a:t>)</a:t>
            </a:r>
            <a:r>
              <a:rPr lang="en-US" altLang="en-US" sz="1200" b="1"/>
              <a:t> </a:t>
            </a:r>
          </a:p>
          <a:p>
            <a:pPr algn="ctr" eaLnBrk="1" hangingPunct="1"/>
            <a:endParaRPr lang="en-US" altLang="en-US" sz="1200"/>
          </a:p>
          <a:p>
            <a:pPr algn="ctr" eaLnBrk="1" hangingPunct="1"/>
            <a:r>
              <a:rPr lang="en-US" altLang="en-US" sz="1200"/>
              <a:t>Select text and “copy” and…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9F5A3C-D432-4F6C-8E2B-BCA014FA12B1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92" b="55006"/>
          <a:stretch>
            <a:fillRect/>
          </a:stretch>
        </p:blipFill>
        <p:spPr bwMode="auto">
          <a:xfrm>
            <a:off x="266700" y="165100"/>
            <a:ext cx="6370638" cy="329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54" b="50006"/>
          <a:stretch>
            <a:fillRect/>
          </a:stretch>
        </p:blipFill>
        <p:spPr bwMode="auto">
          <a:xfrm>
            <a:off x="1258888" y="2835275"/>
            <a:ext cx="64611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364163" y="549275"/>
            <a:ext cx="3049587" cy="1227138"/>
          </a:xfrm>
          <a:prstGeom prst="wedgeRoundRectCallout">
            <a:avLst>
              <a:gd name="adj1" fmla="val -162079"/>
              <a:gd name="adj2" fmla="val 1461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364163" y="549275"/>
            <a:ext cx="3168650" cy="1227138"/>
          </a:xfrm>
          <a:prstGeom prst="wedgeRoundRectCallout">
            <a:avLst>
              <a:gd name="adj1" fmla="val -181611"/>
              <a:gd name="adj2" fmla="val -7328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200" b="1"/>
              <a:t>(if you wish to copy into Excel sheet or Word table </a:t>
            </a:r>
            <a:r>
              <a:rPr lang="en-US" altLang="en-US" sz="1200" b="1" i="1"/>
              <a:t>(only possible from </a:t>
            </a:r>
            <a:r>
              <a:rPr lang="en-US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en-US" altLang="en-US" sz="1200" b="1" i="1"/>
              <a:t>)</a:t>
            </a:r>
            <a:r>
              <a:rPr lang="en-US" altLang="en-US" sz="1200" b="1"/>
              <a:t>) </a:t>
            </a:r>
          </a:p>
          <a:p>
            <a:pPr algn="ctr" eaLnBrk="1" hangingPunct="1"/>
            <a:endParaRPr lang="en-US" altLang="en-US" sz="1200"/>
          </a:p>
          <a:p>
            <a:pPr algn="ctr" eaLnBrk="1" hangingPunct="1"/>
            <a:r>
              <a:rPr lang="en-US" altLang="en-US" sz="1200"/>
              <a:t>… “paste” into Excel spreadsheet or Word table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E6F97C-9FEF-4D29-86B2-5B82A90BE6DF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28352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check </a:t>
            </a:r>
            <a:b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“COOPERATION IN EXAMINATION” </a:t>
            </a:r>
            <a:b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 C/47/5)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196</Words>
  <Application>Microsoft Office PowerPoint</Application>
  <PresentationFormat>On-screen Show (4:3)</PresentationFormat>
  <Paragraphs>50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PowerPoint Presentation</vt:lpstr>
      <vt:lpstr>PowerPoint Presentation</vt:lpstr>
      <vt:lpstr>PowerPoint Presentation</vt:lpstr>
      <vt:lpstr>To check  “LIST OF TAXA PROTECTED BY THE MEMBERS OF THE UNION”  (document C/47/6)</vt:lpstr>
      <vt:lpstr>PowerPoint Presentation</vt:lpstr>
      <vt:lpstr>PowerPoint Presentation</vt:lpstr>
      <vt:lpstr>PowerPoint Presentation</vt:lpstr>
      <vt:lpstr>PowerPoint Presentation</vt:lpstr>
      <vt:lpstr>To check  “COOPERATION IN EXAMINATION”  (document C/47/5)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Button</dc:creator>
  <cp:lastModifiedBy>BESSE Ariane</cp:lastModifiedBy>
  <cp:revision>131</cp:revision>
  <dcterms:created xsi:type="dcterms:W3CDTF">2007-09-27T06:29:59Z</dcterms:created>
  <dcterms:modified xsi:type="dcterms:W3CDTF">2014-05-07T12:54:53Z</dcterms:modified>
</cp:coreProperties>
</file>