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2" r:id="rId2"/>
    <p:sldId id="297" r:id="rId3"/>
    <p:sldId id="298" r:id="rId4"/>
    <p:sldId id="296" r:id="rId5"/>
    <p:sldId id="303" r:id="rId6"/>
    <p:sldId id="306" r:id="rId7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9933"/>
    <a:srgbClr val="FF00FF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61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16D869B1-229D-4504-97A2-E514A3419D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3622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358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56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2B3BA7EB-4501-4395-981C-1680AF7F3D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687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945E9-063A-4A0B-BDD1-7BF993FD044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84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FDECC9-8DB9-4828-ADE4-42339CA771B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38E86-A424-4859-8A59-A4C960AF536D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45965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C4991-2AA4-4103-90B0-8EA22DCDE8CD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53417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94C41-330F-4408-BB3E-D74EE01AE690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61785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88AD9-970B-45CB-BE4C-2641257391E1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66390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1D7B1-ED37-4F3A-9169-FE7DED85F2FC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4188155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4447C-9A5A-4F07-B387-6ADCAEB5336E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14061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AE0885-94BE-423E-9DFB-C3E7E0D226D3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721513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29C7B-36B9-44B5-8ECB-34348B86ACD7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79406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4C3454-60E6-4BDB-9621-27DE94ED9684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427698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6C507-4096-4F98-B2D8-0DD3B60C4225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03262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C44D5-3BF4-466B-A069-C208DFF32749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86040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20A308-B871-43D0-A0AD-D09A540435B6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upov.int/genie/f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7570-FA7B-4C35-B027-D91C463577E0}" type="slidenum">
              <a:rPr lang="en-US" altLang="en-US"/>
              <a:pPr/>
              <a:t>1</a:t>
            </a:fld>
            <a:r>
              <a:rPr lang="en-US" altLang="en-US"/>
              <a:t>/6</a:t>
            </a:r>
          </a:p>
        </p:txBody>
      </p:sp>
      <p:pic>
        <p:nvPicPr>
          <p:cNvPr id="573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51" r="1875" b="3751"/>
          <a:stretch>
            <a:fillRect/>
          </a:stretch>
        </p:blipFill>
        <p:spPr bwMode="auto">
          <a:xfrm>
            <a:off x="41275" y="404813"/>
            <a:ext cx="9067800" cy="571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222875" y="863600"/>
            <a:ext cx="3236913" cy="719138"/>
          </a:xfrm>
          <a:prstGeom prst="wedgeRoundRectCallout">
            <a:avLst>
              <a:gd name="adj1" fmla="val -156181"/>
              <a:gd name="adj2" fmla="val 28730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en-US" sz="1200" b="1" u="sng"/>
              <a:t>Schritt 1</a:t>
            </a:r>
          </a:p>
          <a:p>
            <a:pPr algn="ctr"/>
            <a:endParaRPr lang="de-DE" altLang="en-US" sz="900"/>
          </a:p>
          <a:p>
            <a:pPr algn="ctr"/>
            <a:r>
              <a:rPr lang="de-DE" altLang="en-US" sz="1200"/>
              <a:t>„Liste der Behörden“ auswählen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542925" y="3311525"/>
            <a:ext cx="1282700" cy="261938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3132138" y="6092825"/>
            <a:ext cx="329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u="sng">
                <a:solidFill>
                  <a:srgbClr val="0000FF"/>
                </a:solidFill>
                <a:hlinkClick r:id="rId4"/>
              </a:rPr>
              <a:t>http://www.upov.int/genie/de</a:t>
            </a:r>
            <a:endParaRPr lang="en-US" altLang="en-US" b="1" u="sng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F98A-9420-4E1A-BF43-837F150311AD}" type="slidenum">
              <a:rPr lang="en-US" altLang="en-US"/>
              <a:pPr/>
              <a:t>2</a:t>
            </a:fld>
            <a:r>
              <a:rPr lang="en-US" altLang="en-US"/>
              <a:t>/6</a:t>
            </a:r>
          </a:p>
        </p:txBody>
      </p:sp>
      <p:pic>
        <p:nvPicPr>
          <p:cNvPr id="5837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51" r="1875" b="3751"/>
          <a:stretch>
            <a:fillRect/>
          </a:stretch>
        </p:blipFill>
        <p:spPr bwMode="auto">
          <a:xfrm>
            <a:off x="141288" y="476250"/>
            <a:ext cx="8894762" cy="560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003800" y="1700213"/>
            <a:ext cx="3690938" cy="874712"/>
          </a:xfrm>
          <a:prstGeom prst="wedgeRoundRectCallout">
            <a:avLst>
              <a:gd name="adj1" fmla="val -101139"/>
              <a:gd name="adj2" fmla="val 19755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en-US" sz="1200" b="1" u="sng"/>
              <a:t>Schritt 2</a:t>
            </a:r>
          </a:p>
          <a:p>
            <a:pPr algn="ctr"/>
            <a:endParaRPr lang="de-DE" altLang="en-US" sz="1200"/>
          </a:p>
          <a:p>
            <a:pPr algn="ctr"/>
            <a:r>
              <a:rPr lang="de-DE" altLang="en-US" sz="1200"/>
              <a:t>Ihre Behörde auswählen (Beispiel: Australien)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2357438" y="3902075"/>
            <a:ext cx="990600" cy="174625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C858-9C8F-43FC-B1CD-BAB2B1E4041B}" type="slidenum">
              <a:rPr lang="en-US" altLang="en-US"/>
              <a:pPr/>
              <a:t>3</a:t>
            </a:fld>
            <a:r>
              <a:rPr lang="en-US" altLang="en-US"/>
              <a:t>/6</a:t>
            </a:r>
          </a:p>
        </p:txBody>
      </p:sp>
      <p:pic>
        <p:nvPicPr>
          <p:cNvPr id="66571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51" r="1875" b="3751"/>
          <a:stretch>
            <a:fillRect/>
          </a:stretch>
        </p:blipFill>
        <p:spPr bwMode="auto">
          <a:xfrm>
            <a:off x="41275" y="476250"/>
            <a:ext cx="9067800" cy="571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563" name="AutoShape 3"/>
          <p:cNvSpPr>
            <a:spLocks noChangeArrowheads="1"/>
          </p:cNvSpPr>
          <p:nvPr/>
        </p:nvSpPr>
        <p:spPr bwMode="auto">
          <a:xfrm>
            <a:off x="5118100" y="1052513"/>
            <a:ext cx="3811588" cy="863600"/>
          </a:xfrm>
          <a:prstGeom prst="wedgeRoundRectCallout">
            <a:avLst>
              <a:gd name="adj1" fmla="val -73949"/>
              <a:gd name="adj2" fmla="val 25257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en-US" sz="1200" b="1" u="sng"/>
              <a:t>Schritt 3</a:t>
            </a:r>
            <a:r>
              <a:rPr lang="de-DE" altLang="en-US" sz="1200"/>
              <a:t/>
            </a:r>
            <a:br>
              <a:rPr lang="de-DE" altLang="en-US" sz="1200"/>
            </a:br>
            <a:r>
              <a:rPr lang="de-DE" altLang="en-US" sz="1200"/>
              <a:t>„Anleitung und Zusammenarbeit bei</a:t>
            </a:r>
            <a:br>
              <a:rPr lang="de-DE" altLang="en-US" sz="1200"/>
            </a:br>
            <a:r>
              <a:rPr lang="de-DE" altLang="en-US" sz="1200"/>
              <a:t>der DUS-Prüfung“ wählen 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2813050" y="3716338"/>
            <a:ext cx="3049588" cy="231775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9D626-8229-40B6-B9F3-3F381F270E82}" type="slidenum">
              <a:rPr lang="en-US" altLang="en-US"/>
              <a:pPr/>
              <a:t>4</a:t>
            </a:fld>
            <a:r>
              <a:rPr lang="en-US" altLang="en-US"/>
              <a:t>/6</a:t>
            </a:r>
          </a:p>
        </p:txBody>
      </p:sp>
      <p:pic>
        <p:nvPicPr>
          <p:cNvPr id="59445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10" b="3751"/>
          <a:stretch>
            <a:fillRect/>
          </a:stretch>
        </p:blipFill>
        <p:spPr bwMode="auto">
          <a:xfrm>
            <a:off x="211138" y="4708525"/>
            <a:ext cx="8666162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444" name="Picture 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53" b="8751"/>
          <a:stretch>
            <a:fillRect/>
          </a:stretch>
        </p:blipFill>
        <p:spPr bwMode="auto">
          <a:xfrm>
            <a:off x="209550" y="188913"/>
            <a:ext cx="8683625" cy="423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2268538" y="1903413"/>
            <a:ext cx="4535487" cy="1841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33" name="AutoShape 41"/>
          <p:cNvSpPr>
            <a:spLocks noChangeArrowheads="1"/>
          </p:cNvSpPr>
          <p:nvPr/>
        </p:nvSpPr>
        <p:spPr bwMode="auto">
          <a:xfrm>
            <a:off x="3851275" y="260350"/>
            <a:ext cx="4321175" cy="865188"/>
          </a:xfrm>
          <a:prstGeom prst="wedgeRoundRectCallout">
            <a:avLst>
              <a:gd name="adj1" fmla="val -42875"/>
              <a:gd name="adj2" fmla="val 14064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en-US" sz="1200" b="1" u="sng"/>
              <a:t>Schritt 4</a:t>
            </a:r>
          </a:p>
          <a:p>
            <a:pPr algn="ctr"/>
            <a:endParaRPr lang="de-DE" altLang="en-US" sz="600"/>
          </a:p>
          <a:p>
            <a:pPr algn="ctr"/>
            <a:r>
              <a:rPr lang="de-DE" altLang="en-US" sz="1200"/>
              <a:t>Siehe „Taxa, für die die Behörde über praktische Erfahrung bei der DUS-Prüfung verfügt“</a:t>
            </a:r>
          </a:p>
        </p:txBody>
      </p:sp>
      <p:sp>
        <p:nvSpPr>
          <p:cNvPr id="59439" name="Rectangle 47"/>
          <p:cNvSpPr>
            <a:spLocks noChangeArrowheads="1"/>
          </p:cNvSpPr>
          <p:nvPr/>
        </p:nvSpPr>
        <p:spPr bwMode="auto">
          <a:xfrm>
            <a:off x="1979613" y="2997200"/>
            <a:ext cx="6624637" cy="3240088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40" name="Line 48"/>
          <p:cNvSpPr>
            <a:spLocks noChangeShapeType="1"/>
          </p:cNvSpPr>
          <p:nvPr/>
        </p:nvSpPr>
        <p:spPr bwMode="auto">
          <a:xfrm flipH="1">
            <a:off x="8769350" y="4437063"/>
            <a:ext cx="0" cy="1295400"/>
          </a:xfrm>
          <a:prstGeom prst="line">
            <a:avLst/>
          </a:prstGeom>
          <a:noFill/>
          <a:ln w="92075">
            <a:solidFill>
              <a:schemeClr val="bg2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1" name="Text Box 49"/>
          <p:cNvSpPr txBox="1">
            <a:spLocks noChangeArrowheads="1"/>
          </p:cNvSpPr>
          <p:nvPr/>
        </p:nvSpPr>
        <p:spPr bwMode="auto">
          <a:xfrm>
            <a:off x="4910138" y="4429125"/>
            <a:ext cx="3698875" cy="2746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de-DE" altLang="en-US" i="1">
                <a:solidFill>
                  <a:srgbClr val="5F5F5F"/>
                </a:solidFill>
              </a:rPr>
              <a:t>Soweit wie nötig nach unten scrollen</a:t>
            </a:r>
            <a:endParaRPr lang="de-DE" altLang="en-US" i="1" noProof="1">
              <a:solidFill>
                <a:srgbClr val="5F5F5F"/>
              </a:solidFill>
            </a:endParaRPr>
          </a:p>
        </p:txBody>
      </p:sp>
      <p:sp>
        <p:nvSpPr>
          <p:cNvPr id="59443" name="Line 51"/>
          <p:cNvSpPr>
            <a:spLocks noChangeShapeType="1"/>
          </p:cNvSpPr>
          <p:nvPr/>
        </p:nvSpPr>
        <p:spPr bwMode="auto">
          <a:xfrm flipH="1">
            <a:off x="2411413" y="2119313"/>
            <a:ext cx="0" cy="804862"/>
          </a:xfrm>
          <a:prstGeom prst="line">
            <a:avLst/>
          </a:prstGeom>
          <a:noFill/>
          <a:ln w="63500">
            <a:solidFill>
              <a:srgbClr val="FF00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D178-CE1D-468D-AA44-6361F14A991A}" type="slidenum">
              <a:rPr lang="en-US" altLang="en-US"/>
              <a:pPr/>
              <a:t>5</a:t>
            </a:fld>
            <a:r>
              <a:rPr lang="en-US" altLang="en-US"/>
              <a:t>/6</a:t>
            </a:r>
          </a:p>
        </p:txBody>
      </p:sp>
      <p:sp>
        <p:nvSpPr>
          <p:cNvPr id="78863" name="AutoShape 15"/>
          <p:cNvSpPr>
            <a:spLocks noChangeArrowheads="1"/>
          </p:cNvSpPr>
          <p:nvPr/>
        </p:nvSpPr>
        <p:spPr bwMode="auto">
          <a:xfrm>
            <a:off x="179388" y="188913"/>
            <a:ext cx="8964612" cy="503237"/>
          </a:xfrm>
          <a:prstGeom prst="wedgeRoundRectCallout">
            <a:avLst>
              <a:gd name="adj1" fmla="val -12296"/>
              <a:gd name="adj2" fmla="val 4937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en-US" sz="1200" u="sng" dirty="0"/>
              <a:t>Schritt 5.a) – ZUGÄNGE </a:t>
            </a:r>
            <a:br>
              <a:rPr lang="de-DE" altLang="en-US" sz="1200" u="sng" dirty="0"/>
            </a:br>
            <a:r>
              <a:rPr lang="de-DE" altLang="en-US" sz="1200" dirty="0"/>
              <a:t>Übertragung der Daten in die beigefügte Excel-Tabelle „</a:t>
            </a:r>
            <a:r>
              <a:rPr lang="de-DE" altLang="en-US" sz="1200" dirty="0" smtClean="0"/>
              <a:t>tc_xx_04_Practical_experience_ADDITIONS_de.xlsx“.  </a:t>
            </a:r>
            <a:r>
              <a:rPr lang="de-DE" altLang="en-US" sz="1200" dirty="0"/>
              <a:t>Beispiel:</a:t>
            </a:r>
          </a:p>
        </p:txBody>
      </p:sp>
      <p:pic>
        <p:nvPicPr>
          <p:cNvPr id="78865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2" b="3751"/>
          <a:stretch>
            <a:fillRect/>
          </a:stretch>
        </p:blipFill>
        <p:spPr bwMode="auto">
          <a:xfrm>
            <a:off x="111125" y="820738"/>
            <a:ext cx="8985250" cy="547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47E2-8A8F-4EEE-8503-7C5883C94B7E}" type="slidenum">
              <a:rPr lang="en-US" altLang="en-US"/>
              <a:pPr/>
              <a:t>6</a:t>
            </a:fld>
            <a:r>
              <a:rPr lang="en-US" altLang="en-US"/>
              <a:t>/6</a:t>
            </a:r>
          </a:p>
        </p:txBody>
      </p:sp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2" b="3751"/>
          <a:stretch>
            <a:fillRect/>
          </a:stretch>
        </p:blipFill>
        <p:spPr bwMode="auto">
          <a:xfrm>
            <a:off x="115888" y="790575"/>
            <a:ext cx="8967787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117" name="AutoShape 5"/>
          <p:cNvSpPr>
            <a:spLocks noChangeArrowheads="1"/>
          </p:cNvSpPr>
          <p:nvPr/>
        </p:nvSpPr>
        <p:spPr bwMode="auto">
          <a:xfrm>
            <a:off x="115888" y="115888"/>
            <a:ext cx="8964612" cy="503237"/>
          </a:xfrm>
          <a:prstGeom prst="wedgeRoundRectCallout">
            <a:avLst>
              <a:gd name="adj1" fmla="val -12157"/>
              <a:gd name="adj2" fmla="val -4243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en-US" sz="1200" u="sng"/>
              <a:t>Schritt 5.b) – STREICHUNGEN </a:t>
            </a:r>
            <a:br>
              <a:rPr lang="de-DE" altLang="en-US" sz="1200" u="sng"/>
            </a:br>
            <a:r>
              <a:rPr lang="de-DE" altLang="en-US" sz="1200"/>
              <a:t>Übertragung der Daten in die beigefügte Excel-Tabelle </a:t>
            </a:r>
            <a:r>
              <a:rPr lang="de-DE" altLang="en-US" sz="1200"/>
              <a:t>„</a:t>
            </a:r>
            <a:r>
              <a:rPr lang="de-DE" altLang="en-US" sz="1200" smtClean="0"/>
              <a:t>tc_xx_04_Practical_experience_DELETIONS_de.xlsx“.  </a:t>
            </a:r>
            <a:r>
              <a:rPr lang="de-DE" altLang="en-US" sz="1200" dirty="0"/>
              <a:t>Beispiel: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2316</TotalTime>
  <Words>65</Words>
  <Application>Microsoft Office PowerPoint</Application>
  <PresentationFormat>On-screen Show (4:3)</PresentationFormat>
  <Paragraphs>22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WIPO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Button</dc:creator>
  <cp:lastModifiedBy>BESSE Ariane</cp:lastModifiedBy>
  <cp:revision>135</cp:revision>
  <dcterms:created xsi:type="dcterms:W3CDTF">2007-09-27T06:29:59Z</dcterms:created>
  <dcterms:modified xsi:type="dcterms:W3CDTF">2013-12-19T15:14:01Z</dcterms:modified>
</cp:coreProperties>
</file>