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312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378" r:id="rId16"/>
    <p:sldId id="412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21D"/>
    <a:srgbClr val="00FF00"/>
    <a:srgbClr val="FF0066"/>
    <a:srgbClr val="0099CC"/>
    <a:srgbClr val="CC9900"/>
    <a:srgbClr val="00CC00"/>
    <a:srgbClr val="800000"/>
    <a:srgbClr val="CC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9397" autoAdjust="0"/>
  </p:normalViewPr>
  <p:slideViewPr>
    <p:cSldViewPr>
      <p:cViewPr>
        <p:scale>
          <a:sx n="80" d="100"/>
          <a:sy n="80" d="100"/>
        </p:scale>
        <p:origin x="-1380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717" cy="480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6" y="1"/>
            <a:ext cx="3170717" cy="480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EFC951-4EFB-4742-8EB0-0DC10598BD35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6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E5CF9C-C538-45DD-B40A-CF5CC1461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21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717" cy="480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76" y="1"/>
            <a:ext cx="3170717" cy="4805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7FE9BE-B3BD-4893-A3BD-D913EFFE3BBF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80" y="4560303"/>
            <a:ext cx="5852843" cy="43207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76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6ADAF7-9894-4CAD-AB68-9E7A571BA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83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B026AF-3B07-4692-814D-525A9C171B70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6D1981-87A0-4F04-9FBA-B34C1EC6E10B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A0DCC-A5F8-40FE-851D-2F3BE5C099DF}" type="slidenum">
              <a:rPr lang="en-US"/>
              <a:pPr/>
              <a:t>15</a:t>
            </a:fld>
            <a:endParaRPr lang="en-US"/>
          </a:p>
        </p:txBody>
      </p:sp>
      <p:sp>
        <p:nvSpPr>
          <p:cNvPr id="279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2037"/>
          </a:xfrm>
          <a:ln/>
        </p:spPr>
      </p:sp>
      <p:sp>
        <p:nvSpPr>
          <p:cNvPr id="27985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8FD42-2ED0-4AF1-96DA-A7DAF7C625C4}" type="slidenum">
              <a:rPr lang="en-US"/>
              <a:pPr/>
              <a:t>16</a:t>
            </a:fld>
            <a:endParaRPr lang="en-US"/>
          </a:p>
        </p:txBody>
      </p:sp>
      <p:sp>
        <p:nvSpPr>
          <p:cNvPr id="189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2187" cy="3603625"/>
          </a:xfrm>
          <a:ln/>
        </p:spPr>
      </p:sp>
      <p:sp>
        <p:nvSpPr>
          <p:cNvPr id="18944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e-D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de-D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de-DE" noProof="0" smtClean="0"/>
              <a:pPr>
                <a:defRPr/>
              </a:pPr>
              <a:t>18.05.2017</a:t>
            </a:fld>
            <a:endParaRPr lang="de-D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de-DE" noProof="0" smtClean="0"/>
              <a:pPr>
                <a:defRPr/>
              </a:pPr>
              <a:t>‹#›</a:t>
            </a:fld>
            <a:endParaRPr lang="de-DE" noProof="0" dirty="0"/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392113" y="6502400"/>
            <a:ext cx="401584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en-US" sz="1100" noProof="0" dirty="0" smtClean="0">
                <a:latin typeface="Arial" charset="0"/>
              </a:rPr>
              <a:t>Internationaler Verband zum Schutz von Pflanzenzüchtungen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7" y="6175375"/>
            <a:ext cx="1165804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64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FF69C-6DF5-4C06-B432-EBDC15153F8A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6F4F3-4F49-44B2-AE69-078EAF678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8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FCA9-1B8E-4853-B864-83C91A50D81F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78E6-2BD7-40BE-8636-500CACF75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44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8AC1-74B9-4769-A427-A6EC7D01120E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014D-7F1E-45AD-8274-A49B97D7D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8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75C9-6757-499B-BD8A-6402C7AFC451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1A40-0F21-4797-A632-23D379342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8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881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5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9691" y="647763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6995C-DBA0-48F4-B3BD-73D512179E2A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5572" y="647647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63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C643-4169-49CC-AECB-FEA8A60B37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6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678FA-D4E7-4BAF-9A93-53F0FDEC97A6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79F3A-8872-4EF0-B75B-584C0FF1E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2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37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EE09-304F-4C4C-A36D-747EEB766AEC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C4F8-5400-4072-8E7A-ADD772265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63C8-8D3A-478A-86BC-81772079354A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207E1-4733-4D92-AC39-AED0F6BEB2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632D-4045-4C38-94AB-81B2B326ACF4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D2BCF-1019-4BB3-934E-CB2B2E02C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2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A6AF6-0E6D-4B9B-9169-58250DC16890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4612-DA65-4868-896C-C6CBB024AE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3502B-9D06-4647-93C0-B3FC48EDFE08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CD96F-30EB-46F7-A2ED-15C69DC82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6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57400"/>
            <a:ext cx="8458200" cy="1470025"/>
          </a:xfrm>
        </p:spPr>
        <p:txBody>
          <a:bodyPr/>
          <a:lstStyle/>
          <a:p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82120" cy="563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221288" y="1294135"/>
            <a:ext cx="3236913" cy="719138"/>
          </a:xfrm>
          <a:prstGeom prst="wedgeRoundRectCallout">
            <a:avLst>
              <a:gd name="adj1" fmla="val -154611"/>
              <a:gd name="adj2" fmla="val 17604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 sz="1200" b="1" u="sng"/>
              <a:t>Schritt 1</a:t>
            </a:r>
          </a:p>
          <a:p>
            <a:pPr algn="ctr" eaLnBrk="1" hangingPunct="1"/>
            <a:endParaRPr lang="de-DE" altLang="en-US" sz="900"/>
          </a:p>
          <a:p>
            <a:pPr algn="ctr" eaLnBrk="1" hangingPunct="1"/>
            <a:r>
              <a:rPr lang="de-DE" altLang="en-US" sz="1200"/>
              <a:t>„Liste der Behörden“ auswählen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7544" y="2805435"/>
            <a:ext cx="1439962" cy="2889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94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EF96AD-96D7-4FB4-A646-BAF7A5E74EC5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11267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6255" b="20003"/>
          <a:stretch>
            <a:fillRect/>
          </a:stretch>
        </p:blipFill>
        <p:spPr bwMode="auto">
          <a:xfrm>
            <a:off x="300038" y="115888"/>
            <a:ext cx="8702675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2205038" y="1395413"/>
            <a:ext cx="4094162" cy="30003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2293938" y="2154238"/>
            <a:ext cx="4938712" cy="2032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Line 12"/>
          <p:cNvSpPr>
            <a:spLocks noChangeShapeType="1"/>
          </p:cNvSpPr>
          <p:nvPr/>
        </p:nvSpPr>
        <p:spPr bwMode="auto">
          <a:xfrm flipH="1">
            <a:off x="2363788" y="2370138"/>
            <a:ext cx="0" cy="10795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40"/>
          <p:cNvSpPr>
            <a:spLocks noChangeShapeType="1"/>
          </p:cNvSpPr>
          <p:nvPr/>
        </p:nvSpPr>
        <p:spPr bwMode="auto">
          <a:xfrm flipH="1">
            <a:off x="7380288" y="5734050"/>
            <a:ext cx="0" cy="719138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2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22502" b="32504"/>
          <a:stretch>
            <a:fillRect/>
          </a:stretch>
        </p:blipFill>
        <p:spPr bwMode="auto">
          <a:xfrm>
            <a:off x="755650" y="3429000"/>
            <a:ext cx="7377113" cy="29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99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34ACC0-BB7B-4A28-A1C3-7B618EB91292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1229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6255" b="20003"/>
          <a:stretch>
            <a:fillRect/>
          </a:stretch>
        </p:blipFill>
        <p:spPr bwMode="auto">
          <a:xfrm>
            <a:off x="300038" y="115888"/>
            <a:ext cx="8702675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844800" y="1651000"/>
            <a:ext cx="3168650" cy="239713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378075" y="2327275"/>
            <a:ext cx="5184775" cy="2032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2552700" y="2565400"/>
            <a:ext cx="3175" cy="733425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AutoShape 9"/>
          <p:cNvSpPr>
            <a:spLocks noChangeArrowheads="1"/>
          </p:cNvSpPr>
          <p:nvPr/>
        </p:nvSpPr>
        <p:spPr bwMode="auto">
          <a:xfrm>
            <a:off x="4500563" y="620713"/>
            <a:ext cx="3236912" cy="647700"/>
          </a:xfrm>
          <a:prstGeom prst="wedgeRoundRectCallout">
            <a:avLst>
              <a:gd name="adj1" fmla="val -57898"/>
              <a:gd name="adj2" fmla="val 21127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/>
              <a:t>i.e. in this case:  the Netherlands offers to carry out DUS examinations on behalf of France</a:t>
            </a:r>
            <a:endParaRPr lang="en-US" altLang="en-US" sz="4400">
              <a:solidFill>
                <a:srgbClr val="FF0000"/>
              </a:solidFill>
            </a:endParaRPr>
          </a:p>
        </p:txBody>
      </p:sp>
      <p:pic>
        <p:nvPicPr>
          <p:cNvPr id="1229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25003" b="31255"/>
          <a:stretch>
            <a:fillRect/>
          </a:stretch>
        </p:blipFill>
        <p:spPr bwMode="auto">
          <a:xfrm>
            <a:off x="900113" y="3357563"/>
            <a:ext cx="7377112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7" name="AutoShape 10"/>
          <p:cNvSpPr>
            <a:spLocks noChangeArrowheads="1"/>
          </p:cNvSpPr>
          <p:nvPr/>
        </p:nvSpPr>
        <p:spPr bwMode="auto">
          <a:xfrm>
            <a:off x="4500563" y="620713"/>
            <a:ext cx="3236912" cy="647700"/>
          </a:xfrm>
          <a:prstGeom prst="wedgeRoundRectCallout">
            <a:avLst>
              <a:gd name="adj1" fmla="val -19838"/>
              <a:gd name="adj2" fmla="val 43480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 sz="1200"/>
              <a:t>d. h. in diesem Fall:  die Niederlande bieten an, die DUS-Prüfungen für Frankreich durchzuführen</a:t>
            </a:r>
            <a:endParaRPr lang="de-DE" altLang="en-US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1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DE57F0-471E-4E30-9A63-6F5D4F8107EB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13315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48131" r="11252" b="45631"/>
          <a:stretch>
            <a:fillRect/>
          </a:stretch>
        </p:blipFill>
        <p:spPr bwMode="auto">
          <a:xfrm>
            <a:off x="1598613" y="2611438"/>
            <a:ext cx="740410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6" name="Group 39"/>
          <p:cNvGrpSpPr>
            <a:grpSpLocks/>
          </p:cNvGrpSpPr>
          <p:nvPr/>
        </p:nvGrpSpPr>
        <p:grpSpPr bwMode="auto">
          <a:xfrm>
            <a:off x="973138" y="333375"/>
            <a:ext cx="7559675" cy="2232025"/>
            <a:chOff x="477" y="210"/>
            <a:chExt cx="4762" cy="1406"/>
          </a:xfrm>
        </p:grpSpPr>
        <p:pic>
          <p:nvPicPr>
            <p:cNvPr id="13327" name="Picture 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2" t="53757" b="17502"/>
            <a:stretch>
              <a:fillRect/>
            </a:stretch>
          </p:blipFill>
          <p:spPr bwMode="auto">
            <a:xfrm>
              <a:off x="477" y="210"/>
              <a:ext cx="4762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8" name="Rectangle 3"/>
            <p:cNvSpPr>
              <a:spLocks noChangeArrowheads="1"/>
            </p:cNvSpPr>
            <p:nvPr/>
          </p:nvSpPr>
          <p:spPr bwMode="auto">
            <a:xfrm>
              <a:off x="964" y="527"/>
              <a:ext cx="2041" cy="136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9" name="Rectangle 4"/>
            <p:cNvSpPr>
              <a:spLocks noChangeArrowheads="1"/>
            </p:cNvSpPr>
            <p:nvPr/>
          </p:nvSpPr>
          <p:spPr bwMode="auto">
            <a:xfrm>
              <a:off x="567" y="1071"/>
              <a:ext cx="4128" cy="136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0" name="Line 6"/>
            <p:cNvSpPr>
              <a:spLocks noChangeShapeType="1"/>
            </p:cNvSpPr>
            <p:nvPr/>
          </p:nvSpPr>
          <p:spPr bwMode="auto">
            <a:xfrm>
              <a:off x="611" y="1207"/>
              <a:ext cx="2" cy="409"/>
            </a:xfrm>
            <a:prstGeom prst="line">
              <a:avLst/>
            </a:prstGeom>
            <a:noFill/>
            <a:ln w="63500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92075" y="3101975"/>
            <a:ext cx="9012238" cy="398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13318" name="Text Box 18"/>
          <p:cNvSpPr txBox="1">
            <a:spLocks noChangeArrowheads="1"/>
          </p:cNvSpPr>
          <p:nvPr/>
        </p:nvSpPr>
        <p:spPr bwMode="auto">
          <a:xfrm>
            <a:off x="307975" y="2630488"/>
            <a:ext cx="1311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Beispiele</a:t>
            </a:r>
          </a:p>
        </p:txBody>
      </p:sp>
      <p:sp>
        <p:nvSpPr>
          <p:cNvPr id="13319" name="Text Box 20"/>
          <p:cNvSpPr txBox="1">
            <a:spLocks noChangeArrowheads="1"/>
          </p:cNvSpPr>
          <p:nvPr/>
        </p:nvSpPr>
        <p:spPr bwMode="auto">
          <a:xfrm>
            <a:off x="120650" y="3152775"/>
            <a:ext cx="1439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Australien (AU)</a:t>
            </a:r>
          </a:p>
        </p:txBody>
      </p:sp>
      <p:pic>
        <p:nvPicPr>
          <p:cNvPr id="13320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54382" r="11252" b="40630"/>
          <a:stretch>
            <a:fillRect/>
          </a:stretch>
        </p:blipFill>
        <p:spPr bwMode="auto">
          <a:xfrm>
            <a:off x="1631950" y="3114675"/>
            <a:ext cx="74041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1" name="Text Box 27"/>
          <p:cNvSpPr txBox="1">
            <a:spLocks noChangeArrowheads="1"/>
          </p:cNvSpPr>
          <p:nvPr/>
        </p:nvSpPr>
        <p:spPr bwMode="auto">
          <a:xfrm>
            <a:off x="109538" y="3729038"/>
            <a:ext cx="17256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Deutschland (DE)</a:t>
            </a:r>
          </a:p>
        </p:txBody>
      </p:sp>
      <p:sp>
        <p:nvSpPr>
          <p:cNvPr id="13322" name="Text Box 29"/>
          <p:cNvSpPr txBox="1">
            <a:spLocks noChangeArrowheads="1"/>
          </p:cNvSpPr>
          <p:nvPr/>
        </p:nvSpPr>
        <p:spPr bwMode="auto">
          <a:xfrm>
            <a:off x="60325" y="3665538"/>
            <a:ext cx="9028113" cy="503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23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t="21878" r="7501" b="71259"/>
          <a:stretch>
            <a:fillRect/>
          </a:stretch>
        </p:blipFill>
        <p:spPr bwMode="auto">
          <a:xfrm>
            <a:off x="1765300" y="3683000"/>
            <a:ext cx="71485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4" name="Text Box 17"/>
          <p:cNvSpPr txBox="1">
            <a:spLocks noChangeArrowheads="1"/>
          </p:cNvSpPr>
          <p:nvPr/>
        </p:nvSpPr>
        <p:spPr bwMode="auto">
          <a:xfrm>
            <a:off x="79375" y="4365625"/>
            <a:ext cx="9037638" cy="1150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1200"/>
          </a:p>
        </p:txBody>
      </p:sp>
      <p:sp>
        <p:nvSpPr>
          <p:cNvPr id="13325" name="Text Box 22"/>
          <p:cNvSpPr txBox="1">
            <a:spLocks noChangeArrowheads="1"/>
          </p:cNvSpPr>
          <p:nvPr/>
        </p:nvSpPr>
        <p:spPr bwMode="auto">
          <a:xfrm>
            <a:off x="144463" y="4437063"/>
            <a:ext cx="19415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Republik Korea (KR)</a:t>
            </a:r>
          </a:p>
        </p:txBody>
      </p:sp>
      <p:pic>
        <p:nvPicPr>
          <p:cNvPr id="13326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2" t="52507" r="1875" b="31255"/>
          <a:stretch>
            <a:fillRect/>
          </a:stretch>
        </p:blipFill>
        <p:spPr bwMode="auto">
          <a:xfrm>
            <a:off x="2051050" y="4378325"/>
            <a:ext cx="69850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95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0155AD-190D-4804-9D43-EBBB90094BDB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339975" y="604838"/>
            <a:ext cx="3240088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Text Box 18"/>
          <p:cNvSpPr txBox="1">
            <a:spLocks noChangeArrowheads="1"/>
          </p:cNvSpPr>
          <p:nvPr/>
        </p:nvSpPr>
        <p:spPr bwMode="auto">
          <a:xfrm>
            <a:off x="107950" y="1900238"/>
            <a:ext cx="136842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Beispiele</a:t>
            </a:r>
          </a:p>
        </p:txBody>
      </p:sp>
      <p:grpSp>
        <p:nvGrpSpPr>
          <p:cNvPr id="14341" name="Group 52"/>
          <p:cNvGrpSpPr>
            <a:grpSpLocks/>
          </p:cNvGrpSpPr>
          <p:nvPr/>
        </p:nvGrpSpPr>
        <p:grpSpPr bwMode="auto">
          <a:xfrm>
            <a:off x="85725" y="2643188"/>
            <a:ext cx="8975725" cy="695325"/>
            <a:chOff x="54" y="1440"/>
            <a:chExt cx="5654" cy="438"/>
          </a:xfrm>
          <a:noFill/>
        </p:grpSpPr>
        <p:sp>
          <p:nvSpPr>
            <p:cNvPr id="14356" name="Text Box 26"/>
            <p:cNvSpPr txBox="1">
              <a:spLocks noChangeArrowheads="1"/>
            </p:cNvSpPr>
            <p:nvPr/>
          </p:nvSpPr>
          <p:spPr bwMode="auto">
            <a:xfrm>
              <a:off x="54" y="1440"/>
              <a:ext cx="5654" cy="43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7" name="Text Box 27"/>
            <p:cNvSpPr txBox="1">
              <a:spLocks noChangeArrowheads="1"/>
            </p:cNvSpPr>
            <p:nvPr/>
          </p:nvSpPr>
          <p:spPr bwMode="auto">
            <a:xfrm>
              <a:off x="74" y="1456"/>
              <a:ext cx="896" cy="25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8000"/>
                  </a:solidFill>
                </a:rPr>
                <a:t>Australien (AU)</a:t>
              </a:r>
            </a:p>
          </p:txBody>
        </p:sp>
        <p:pic>
          <p:nvPicPr>
            <p:cNvPr id="14358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7" t="65009" r="8438" b="25629"/>
            <a:stretch>
              <a:fillRect/>
            </a:stretch>
          </p:blipFill>
          <p:spPr bwMode="auto">
            <a:xfrm>
              <a:off x="994" y="1453"/>
              <a:ext cx="4710" cy="40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342" name="Group 53"/>
          <p:cNvGrpSpPr>
            <a:grpSpLocks/>
          </p:cNvGrpSpPr>
          <p:nvPr/>
        </p:nvGrpSpPr>
        <p:grpSpPr bwMode="auto">
          <a:xfrm>
            <a:off x="47625" y="3841750"/>
            <a:ext cx="9001125" cy="642938"/>
            <a:chOff x="30" y="2195"/>
            <a:chExt cx="5670" cy="405"/>
          </a:xfrm>
        </p:grpSpPr>
        <p:sp>
          <p:nvSpPr>
            <p:cNvPr id="14353" name="Text Box 31"/>
            <p:cNvSpPr txBox="1">
              <a:spLocks noChangeArrowheads="1"/>
            </p:cNvSpPr>
            <p:nvPr/>
          </p:nvSpPr>
          <p:spPr bwMode="auto">
            <a:xfrm>
              <a:off x="30" y="2195"/>
              <a:ext cx="5670" cy="4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4354" name="Text Box 32"/>
            <p:cNvSpPr txBox="1">
              <a:spLocks noChangeArrowheads="1"/>
            </p:cNvSpPr>
            <p:nvPr/>
          </p:nvSpPr>
          <p:spPr bwMode="auto">
            <a:xfrm>
              <a:off x="50" y="2216"/>
              <a:ext cx="818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8000"/>
                  </a:solidFill>
                </a:rPr>
                <a:t>Kanada (CA)</a:t>
              </a:r>
            </a:p>
          </p:txBody>
        </p:sp>
        <p:pic>
          <p:nvPicPr>
            <p:cNvPr id="14355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3" t="65633" r="11252" b="25629"/>
            <a:stretch>
              <a:fillRect/>
            </a:stretch>
          </p:blipFill>
          <p:spPr bwMode="auto">
            <a:xfrm>
              <a:off x="906" y="2205"/>
              <a:ext cx="4793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343" name="Group 55"/>
          <p:cNvGrpSpPr>
            <a:grpSpLocks/>
          </p:cNvGrpSpPr>
          <p:nvPr/>
        </p:nvGrpSpPr>
        <p:grpSpPr bwMode="auto">
          <a:xfrm>
            <a:off x="1476375" y="192088"/>
            <a:ext cx="7559675" cy="2455862"/>
            <a:chOff x="930" y="73"/>
            <a:chExt cx="4762" cy="1547"/>
          </a:xfrm>
        </p:grpSpPr>
        <p:pic>
          <p:nvPicPr>
            <p:cNvPr id="14349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2" t="56258" b="20003"/>
            <a:stretch>
              <a:fillRect/>
            </a:stretch>
          </p:blipFill>
          <p:spPr bwMode="auto">
            <a:xfrm>
              <a:off x="930" y="73"/>
              <a:ext cx="4762" cy="1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50" name="Rectangle 44"/>
            <p:cNvSpPr>
              <a:spLocks noChangeArrowheads="1"/>
            </p:cNvSpPr>
            <p:nvPr/>
          </p:nvSpPr>
          <p:spPr bwMode="auto">
            <a:xfrm>
              <a:off x="944" y="73"/>
              <a:ext cx="2873" cy="152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1" name="Rectangle 45"/>
            <p:cNvSpPr>
              <a:spLocks noChangeArrowheads="1"/>
            </p:cNvSpPr>
            <p:nvPr/>
          </p:nvSpPr>
          <p:spPr bwMode="auto">
            <a:xfrm>
              <a:off x="1021" y="940"/>
              <a:ext cx="3240" cy="152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2" name="Line 46"/>
            <p:cNvSpPr>
              <a:spLocks noChangeShapeType="1"/>
            </p:cNvSpPr>
            <p:nvPr/>
          </p:nvSpPr>
          <p:spPr bwMode="auto">
            <a:xfrm>
              <a:off x="1064" y="1091"/>
              <a:ext cx="2" cy="529"/>
            </a:xfrm>
            <a:prstGeom prst="line">
              <a:avLst/>
            </a:prstGeom>
            <a:noFill/>
            <a:ln w="63500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4" name="Group 54"/>
          <p:cNvGrpSpPr>
            <a:grpSpLocks/>
          </p:cNvGrpSpPr>
          <p:nvPr/>
        </p:nvGrpSpPr>
        <p:grpSpPr bwMode="auto">
          <a:xfrm>
            <a:off x="128588" y="5010150"/>
            <a:ext cx="8836025" cy="1443038"/>
            <a:chOff x="81" y="2931"/>
            <a:chExt cx="5566" cy="909"/>
          </a:xfrm>
        </p:grpSpPr>
        <p:sp>
          <p:nvSpPr>
            <p:cNvPr id="14346" name="Text Box 36"/>
            <p:cNvSpPr txBox="1">
              <a:spLocks noChangeArrowheads="1"/>
            </p:cNvSpPr>
            <p:nvPr/>
          </p:nvSpPr>
          <p:spPr bwMode="auto">
            <a:xfrm>
              <a:off x="81" y="2931"/>
              <a:ext cx="5566" cy="90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4347" name="Text Box 38"/>
            <p:cNvSpPr txBox="1">
              <a:spLocks noChangeArrowheads="1"/>
            </p:cNvSpPr>
            <p:nvPr/>
          </p:nvSpPr>
          <p:spPr bwMode="auto">
            <a:xfrm>
              <a:off x="131" y="2980"/>
              <a:ext cx="7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8000"/>
                  </a:solidFill>
                </a:rPr>
                <a:t>Kenia (KE)</a:t>
              </a:r>
            </a:p>
          </p:txBody>
        </p:sp>
        <p:pic>
          <p:nvPicPr>
            <p:cNvPr id="14348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41" t="28754" b="52507"/>
            <a:stretch>
              <a:fillRect/>
            </a:stretch>
          </p:blipFill>
          <p:spPr bwMode="auto">
            <a:xfrm>
              <a:off x="940" y="2950"/>
              <a:ext cx="4703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45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7" t="61258" r="11252" b="35629"/>
          <a:stretch>
            <a:fillRect/>
          </a:stretch>
        </p:blipFill>
        <p:spPr bwMode="auto">
          <a:xfrm>
            <a:off x="1814513" y="2279650"/>
            <a:ext cx="72215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222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0E20F4-F223-4ED4-902A-2C10D11A1274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5363" name="AutoShape 13"/>
          <p:cNvSpPr>
            <a:spLocks noChangeArrowheads="1"/>
          </p:cNvSpPr>
          <p:nvPr/>
        </p:nvSpPr>
        <p:spPr bwMode="auto">
          <a:xfrm>
            <a:off x="2339975" y="2060575"/>
            <a:ext cx="4752975" cy="2592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 sz="1600" b="1"/>
              <a:t>Wenn Sie Auszüge in ein Excel-Arbeitsblatt oder eine Word-Tabelle kopieren möchten, befolgen Sie bitte das auf den Slides 7 and 8 erläuterte Verfahren</a:t>
            </a:r>
            <a:endParaRPr lang="de-DE" altLang="en-US" sz="1600"/>
          </a:p>
        </p:txBody>
      </p:sp>
    </p:spTree>
    <p:extLst>
      <p:ext uri="{BB962C8B-B14F-4D97-AF65-F5344CB8AC3E}">
        <p14:creationId xmlns:p14="http://schemas.microsoft.com/office/powerpoint/2010/main" val="1794330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74B0-2F5F-47A7-B070-008E61CBAAB5}" type="slidenum">
              <a:rPr lang="en-US"/>
              <a:pPr/>
              <a:t>15</a:t>
            </a:fld>
            <a:endParaRPr lang="en-US"/>
          </a:p>
        </p:txBody>
      </p:sp>
      <p:sp>
        <p:nvSpPr>
          <p:cNvPr id="2797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8305800" cy="1143000"/>
          </a:xfrm>
        </p:spPr>
        <p:txBody>
          <a:bodyPr/>
          <a:lstStyle/>
          <a:p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2797572" name="Rectangle 4"/>
          <p:cNvSpPr>
            <a:spLocks noChangeArrowheads="1"/>
          </p:cNvSpPr>
          <p:nvPr/>
        </p:nvSpPr>
        <p:spPr bwMode="auto">
          <a:xfrm>
            <a:off x="457200" y="15240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endParaRPr lang="en-US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AFB6-6CD1-4F91-9418-19B03C0882F2}" type="slidenum">
              <a:rPr lang="en-US"/>
              <a:pPr/>
              <a:t>16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1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0" y="334673"/>
            <a:ext cx="8456240" cy="585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A0E52F-29F8-432B-B8DF-2EABF80BBC69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5076056" y="1628800"/>
            <a:ext cx="3454400" cy="863600"/>
          </a:xfrm>
          <a:prstGeom prst="wedgeRoundRectCallout">
            <a:avLst>
              <a:gd name="adj1" fmla="val -68732"/>
              <a:gd name="adj2" fmla="val 24085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 sz="1200" b="1" u="sng"/>
              <a:t>Schritt 2</a:t>
            </a:r>
          </a:p>
          <a:p>
            <a:pPr algn="ctr" eaLnBrk="1" hangingPunct="1"/>
            <a:endParaRPr lang="de-DE" altLang="en-US" sz="1200"/>
          </a:p>
          <a:p>
            <a:pPr algn="ctr" eaLnBrk="1" hangingPunct="1"/>
            <a:r>
              <a:rPr lang="de-DE" altLang="en-US" sz="1200"/>
              <a:t>Ihre Behörde </a:t>
            </a:r>
            <a:r>
              <a:rPr lang="de-DE" altLang="en-US" sz="1200" smtClean="0"/>
              <a:t>auswählen</a:t>
            </a:r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270212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74"/>
          <a:stretch/>
        </p:blipFill>
        <p:spPr bwMode="auto">
          <a:xfrm>
            <a:off x="269482" y="333375"/>
            <a:ext cx="8478982" cy="61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B32A0F-24BC-46F8-AEA4-67E18D662BB2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4101" name="AutoShape 3"/>
          <p:cNvSpPr>
            <a:spLocks noChangeArrowheads="1"/>
          </p:cNvSpPr>
          <p:nvPr/>
        </p:nvSpPr>
        <p:spPr bwMode="auto">
          <a:xfrm>
            <a:off x="4859338" y="1630363"/>
            <a:ext cx="3236913" cy="576263"/>
          </a:xfrm>
          <a:prstGeom prst="wedgeRoundRectCallout">
            <a:avLst>
              <a:gd name="adj1" fmla="val -57847"/>
              <a:gd name="adj2" fmla="val 31060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 sz="1200" dirty="0"/>
              <a:t>„Zusammenarbeit bei der Prüfung“ </a:t>
            </a:r>
            <a:br>
              <a:rPr lang="de-DE" altLang="en-US" sz="1200" dirty="0"/>
            </a:br>
            <a:r>
              <a:rPr lang="de-DE" altLang="en-US" sz="1200" dirty="0"/>
              <a:t>(</a:t>
            </a:r>
            <a:r>
              <a:rPr lang="de-DE" altLang="en-US" sz="1200"/>
              <a:t>Dokument </a:t>
            </a:r>
            <a:r>
              <a:rPr lang="de-DE" altLang="en-US" sz="1200" smtClean="0"/>
              <a:t>C/50/5</a:t>
            </a:r>
            <a:r>
              <a:rPr lang="de-DE" altLang="en-US" sz="1200" dirty="0"/>
              <a:t>) überprüfen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157264" y="3646487"/>
            <a:ext cx="2926904" cy="1905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2396804" y="3646487"/>
            <a:ext cx="660400" cy="1905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4" name="AutoShape 6"/>
          <p:cNvSpPr>
            <a:spLocks noChangeArrowheads="1"/>
          </p:cNvSpPr>
          <p:nvPr/>
        </p:nvSpPr>
        <p:spPr bwMode="auto">
          <a:xfrm>
            <a:off x="2627313" y="333375"/>
            <a:ext cx="3240088" cy="719138"/>
          </a:xfrm>
          <a:prstGeom prst="wedgeRoundRectCallout">
            <a:avLst>
              <a:gd name="adj1" fmla="val -47843"/>
              <a:gd name="adj2" fmla="val 41755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 sz="1200" dirty="0"/>
              <a:t>„Liste der von Verbandsmitgliedern geschützten Taxa“ (</a:t>
            </a:r>
            <a:r>
              <a:rPr lang="de-DE" altLang="en-US" sz="1200"/>
              <a:t>Dokument </a:t>
            </a:r>
            <a:r>
              <a:rPr lang="de-DE" altLang="en-US" sz="1200" smtClean="0"/>
              <a:t>C/50/6</a:t>
            </a:r>
            <a:r>
              <a:rPr lang="de-DE" altLang="en-US" sz="1200" dirty="0"/>
              <a:t>) überprüfen</a:t>
            </a:r>
          </a:p>
        </p:txBody>
      </p:sp>
    </p:spTree>
    <p:extLst>
      <p:ext uri="{BB962C8B-B14F-4D97-AF65-F5344CB8AC3E}">
        <p14:creationId xmlns:p14="http://schemas.microsoft.com/office/powerpoint/2010/main" val="142241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A436AE-50CB-4389-9270-8B1570D8EEE1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36" y="1268760"/>
            <a:ext cx="8353425" cy="3483967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en-US" sz="3600" b="1" u="sng" smtClean="0">
                <a:solidFill>
                  <a:srgbClr val="2B621D"/>
                </a:solidFill>
              </a:rPr>
              <a:t>Vorbereitung des Dokuments C/51/6</a:t>
            </a:r>
            <a:br>
              <a:rPr lang="de-DE" altLang="en-US" sz="3600" b="1" u="sng" smtClean="0">
                <a:solidFill>
                  <a:srgbClr val="2B621D"/>
                </a:solidFill>
              </a:rPr>
            </a:br>
            <a:r>
              <a:rPr lang="de-DE" altLang="en-US" sz="3600" b="1" u="sng" smtClean="0">
                <a:solidFill>
                  <a:srgbClr val="2B621D"/>
                </a:solidFill>
              </a:rPr>
              <a:t/>
            </a:r>
            <a:br>
              <a:rPr lang="de-DE" altLang="en-US" sz="3600" b="1" u="sng" smtClean="0">
                <a:solidFill>
                  <a:srgbClr val="2B621D"/>
                </a:solidFill>
              </a:rPr>
            </a:br>
            <a:r>
              <a:rPr lang="de-DE" altLang="en-US" sz="3600" b="1" smtClean="0">
                <a:solidFill>
                  <a:srgbClr val="2B621D"/>
                </a:solidFill>
              </a:rPr>
              <a:t>Ihre Daten in der LISTE </a:t>
            </a:r>
            <a:r>
              <a:rPr lang="de-DE" altLang="en-US" sz="3600" b="1" dirty="0" smtClean="0">
                <a:solidFill>
                  <a:srgbClr val="2B621D"/>
                </a:solidFill>
              </a:rPr>
              <a:t>DER VON VERBANDSMITGLIEDERN </a:t>
            </a:r>
            <a:r>
              <a:rPr lang="de-DE" altLang="en-US" sz="3600" b="1" smtClean="0">
                <a:solidFill>
                  <a:srgbClr val="2B621D"/>
                </a:solidFill>
              </a:rPr>
              <a:t>GESCHÜTZTEN TAXA </a:t>
            </a:r>
            <a:r>
              <a:rPr lang="en-US" altLang="en-US" sz="3600" b="1" smtClean="0">
                <a:solidFill>
                  <a:srgbClr val="2B621D"/>
                </a:solidFill>
              </a:rPr>
              <a:t>revidieren</a:t>
            </a:r>
            <a:endParaRPr lang="en-US" altLang="en-US" sz="3600" b="1" dirty="0" smtClean="0">
              <a:solidFill>
                <a:srgbClr val="2B621D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57192"/>
            <a:ext cx="1194920" cy="3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17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5" y="801362"/>
            <a:ext cx="8689395" cy="488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13347E-0310-465D-84A6-BBF3359A7597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556125" y="115888"/>
            <a:ext cx="11842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Beispiel 1</a:t>
            </a: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2267744" y="4653136"/>
            <a:ext cx="4392488" cy="27305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051051" y="2678113"/>
            <a:ext cx="1762125" cy="517525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12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7D4D5C-3B68-4ADE-8167-7BBF30985B16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pic>
        <p:nvPicPr>
          <p:cNvPr id="7171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56258" b="18753"/>
          <a:stretch>
            <a:fillRect/>
          </a:stretch>
        </p:blipFill>
        <p:spPr bwMode="auto">
          <a:xfrm>
            <a:off x="260350" y="4508500"/>
            <a:ext cx="869315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40630" b="5626"/>
          <a:stretch>
            <a:fillRect/>
          </a:stretch>
        </p:blipFill>
        <p:spPr bwMode="auto">
          <a:xfrm>
            <a:off x="261938" y="466725"/>
            <a:ext cx="8702675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2200275" y="2681288"/>
            <a:ext cx="6302375" cy="3529012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8893175" y="3754438"/>
            <a:ext cx="0" cy="719137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17"/>
          <p:cNvSpPr txBox="1">
            <a:spLocks noChangeArrowheads="1"/>
          </p:cNvSpPr>
          <p:nvPr/>
        </p:nvSpPr>
        <p:spPr bwMode="auto">
          <a:xfrm>
            <a:off x="5580112" y="90488"/>
            <a:ext cx="11842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Beispiel 2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835696" y="692696"/>
            <a:ext cx="1762125" cy="517525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10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25EC2F-2B44-4FAE-BDFD-9A5EFFDA8909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5002" b="7501"/>
          <a:stretch>
            <a:fillRect/>
          </a:stretch>
        </p:blipFill>
        <p:spPr bwMode="auto">
          <a:xfrm>
            <a:off x="304800" y="692150"/>
            <a:ext cx="8693150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211388" y="3308350"/>
            <a:ext cx="6634162" cy="25146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5389563" y="692150"/>
            <a:ext cx="3384550" cy="830263"/>
          </a:xfrm>
          <a:prstGeom prst="wedgeRoundRectCallout">
            <a:avLst>
              <a:gd name="adj1" fmla="val -87555"/>
              <a:gd name="adj2" fmla="val 26942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en-US" sz="1200" b="1"/>
              <a:t>Wenn Sie in ein Excel-Blatt oder eine Word-Tabelle kopieren </a:t>
            </a:r>
            <a:r>
              <a:rPr lang="de-DE" altLang="en-US" sz="1200" b="1" smtClean="0"/>
              <a:t>möchten</a:t>
            </a:r>
          </a:p>
          <a:p>
            <a:pPr algn="ctr" eaLnBrk="1" hangingPunct="1"/>
            <a:endParaRPr lang="de-DE" altLang="en-US" sz="1200"/>
          </a:p>
          <a:p>
            <a:pPr algn="ctr" eaLnBrk="1" hangingPunct="1"/>
            <a:r>
              <a:rPr lang="de-DE" altLang="en-US" sz="1200"/>
              <a:t>Text auswählen und „Kopieren“ und …</a:t>
            </a:r>
          </a:p>
        </p:txBody>
      </p:sp>
    </p:spTree>
    <p:extLst>
      <p:ext uri="{BB962C8B-B14F-4D97-AF65-F5344CB8AC3E}">
        <p14:creationId xmlns:p14="http://schemas.microsoft.com/office/powerpoint/2010/main" val="88808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88937E-ADA7-4603-95EB-73A1E7A123D2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grpSp>
        <p:nvGrpSpPr>
          <p:cNvPr id="9219" name="Group 15"/>
          <p:cNvGrpSpPr>
            <a:grpSpLocks/>
          </p:cNvGrpSpPr>
          <p:nvPr/>
        </p:nvGrpSpPr>
        <p:grpSpPr bwMode="auto">
          <a:xfrm>
            <a:off x="104775" y="119063"/>
            <a:ext cx="9039225" cy="6623050"/>
            <a:chOff x="66" y="75"/>
            <a:chExt cx="5694" cy="4172"/>
          </a:xfrm>
        </p:grpSpPr>
        <p:pic>
          <p:nvPicPr>
            <p:cNvPr id="9220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16" b="51256"/>
            <a:stretch>
              <a:fillRect/>
            </a:stretch>
          </p:blipFill>
          <p:spPr bwMode="auto">
            <a:xfrm>
              <a:off x="66" y="75"/>
              <a:ext cx="4129" cy="2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1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066" b="48756"/>
            <a:stretch>
              <a:fillRect/>
            </a:stretch>
          </p:blipFill>
          <p:spPr bwMode="auto">
            <a:xfrm>
              <a:off x="1247" y="2144"/>
              <a:ext cx="3881" cy="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>
              <a:off x="3839" y="418"/>
              <a:ext cx="1921" cy="668"/>
            </a:xfrm>
            <a:prstGeom prst="wedgeRoundRectCallout">
              <a:avLst>
                <a:gd name="adj1" fmla="val -83683"/>
                <a:gd name="adj2" fmla="val 205811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fr-FR" altLang="en-US" sz="1200"/>
            </a:p>
          </p:txBody>
        </p:sp>
        <p:sp>
          <p:nvSpPr>
            <p:cNvPr id="9223" name="AutoShape 2"/>
            <p:cNvSpPr>
              <a:spLocks noChangeArrowheads="1"/>
            </p:cNvSpPr>
            <p:nvPr/>
          </p:nvSpPr>
          <p:spPr bwMode="auto">
            <a:xfrm>
              <a:off x="3334" y="421"/>
              <a:ext cx="2426" cy="665"/>
            </a:xfrm>
            <a:prstGeom prst="wedgeRoundRectCallout">
              <a:avLst>
                <a:gd name="adj1" fmla="val -156759"/>
                <a:gd name="adj2" fmla="val -79106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en-US" sz="1200" b="1" smtClean="0"/>
                <a:t>wenn </a:t>
              </a:r>
              <a:r>
                <a:rPr lang="de-DE" altLang="en-US" sz="1200" b="1"/>
                <a:t>Sie in ein Excel-Blatt oder eine Word-Tabelle kopieren </a:t>
              </a:r>
              <a:r>
                <a:rPr lang="de-DE" altLang="en-US" sz="1200" b="1" smtClean="0"/>
                <a:t>möchten</a:t>
              </a:r>
              <a:endParaRPr lang="de-DE" altLang="en-US" sz="1200" b="1"/>
            </a:p>
            <a:p>
              <a:pPr algn="ctr" eaLnBrk="1" hangingPunct="1"/>
              <a:endParaRPr lang="de-DE" altLang="en-US" sz="1200"/>
            </a:p>
            <a:p>
              <a:pPr algn="ctr" eaLnBrk="1" hangingPunct="1"/>
              <a:r>
                <a:rPr lang="de-DE" altLang="en-US" sz="1200"/>
                <a:t>… Text in ein Excel-Blatt oder in Word „einfügen“</a:t>
              </a:r>
              <a:endParaRPr lang="en-US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345225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840926-DBA8-4217-AA7F-0F0145EEC6B2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73225"/>
            <a:ext cx="8353425" cy="2835275"/>
          </a:xfrm>
        </p:spPr>
        <p:txBody>
          <a:bodyPr/>
          <a:lstStyle/>
          <a:p>
            <a:pPr>
              <a:defRPr/>
            </a:pPr>
            <a:r>
              <a:rPr lang="de-DE" altLang="en-US" sz="3600" b="1" u="sng">
                <a:solidFill>
                  <a:srgbClr val="2B621D"/>
                </a:solidFill>
              </a:rPr>
              <a:t>Vorbereitung des Dokuments </a:t>
            </a:r>
            <a:r>
              <a:rPr lang="de-DE" altLang="en-US" sz="3600" b="1" u="sng" smtClean="0">
                <a:solidFill>
                  <a:srgbClr val="2B621D"/>
                </a:solidFill>
              </a:rPr>
              <a:t>C/51/5</a:t>
            </a:r>
            <a:br>
              <a:rPr lang="de-DE" altLang="en-US" sz="3600" b="1" u="sng" smtClean="0">
                <a:solidFill>
                  <a:srgbClr val="2B621D"/>
                </a:solidFill>
              </a:rPr>
            </a:br>
            <a:r>
              <a:rPr lang="de-DE" altLang="en-US" sz="3600" b="1">
                <a:solidFill>
                  <a:srgbClr val="2B621D"/>
                </a:solidFill>
              </a:rPr>
              <a:t/>
            </a:r>
            <a:br>
              <a:rPr lang="de-DE" altLang="en-US" sz="3600" b="1">
                <a:solidFill>
                  <a:srgbClr val="2B621D"/>
                </a:solidFill>
              </a:rPr>
            </a:br>
            <a:r>
              <a:rPr lang="de-DE" altLang="en-US" sz="3600" b="1" smtClean="0">
                <a:solidFill>
                  <a:srgbClr val="2B621D"/>
                </a:solidFill>
              </a:rPr>
              <a:t>Die Information über ZUSAMMENARBEIT BEI DER PRÜFUNG überprüfen</a:t>
            </a:r>
            <a:br>
              <a:rPr lang="de-DE" altLang="en-US" sz="3600" b="1" smtClean="0">
                <a:solidFill>
                  <a:srgbClr val="2B621D"/>
                </a:solidFill>
              </a:rPr>
            </a:br>
            <a:endParaRPr lang="de-DE" altLang="en-US" sz="3600" b="1" dirty="0" smtClean="0">
              <a:solidFill>
                <a:srgbClr val="2B62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16803"/>
      </p:ext>
    </p:extLst>
  </p:cSld>
  <p:clrMapOvr>
    <a:masterClrMapping/>
  </p:clrMapOvr>
</p:sld>
</file>

<file path=ppt/theme/theme1.xml><?xml version="1.0" encoding="utf-8"?>
<a:theme xmlns:a="http://schemas.openxmlformats.org/drawingml/2006/main" name="_UPOV_PPT_template_DE_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_UPOV_PPT_template_DE_2017</Template>
  <TotalTime>22</TotalTime>
  <Words>189</Words>
  <Application>Microsoft Office PowerPoint</Application>
  <PresentationFormat>On-screen Show (4:3)</PresentationFormat>
  <Paragraphs>51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_UPOV_PPT_template_DE_2017</vt:lpstr>
      <vt:lpstr>PowerPoint Presentation</vt:lpstr>
      <vt:lpstr>PowerPoint Presentation</vt:lpstr>
      <vt:lpstr>PowerPoint Presentation</vt:lpstr>
      <vt:lpstr>Vorbereitung des Dokuments C/51/6  Ihre Daten in der LISTE DER VON VERBANDSMITGLIEDERN GESCHÜTZTEN TAXA revidieren</vt:lpstr>
      <vt:lpstr>PowerPoint Presentation</vt:lpstr>
      <vt:lpstr>PowerPoint Presentation</vt:lpstr>
      <vt:lpstr>PowerPoint Presentation</vt:lpstr>
      <vt:lpstr>PowerPoint Presentation</vt:lpstr>
      <vt:lpstr>Vorbereitung des Dokuments C/51/5  Die Information über ZUSAMMENARBEIT BEI DER PRÜFUNG überprüfen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BESSE Ariane</dc:creator>
  <cp:lastModifiedBy>BESSE Ariane</cp:lastModifiedBy>
  <cp:revision>5</cp:revision>
  <cp:lastPrinted>2017-04-24T14:35:33Z</cp:lastPrinted>
  <dcterms:created xsi:type="dcterms:W3CDTF">2017-05-18T14:10:42Z</dcterms:created>
  <dcterms:modified xsi:type="dcterms:W3CDTF">2017-05-18T14:36:06Z</dcterms:modified>
</cp:coreProperties>
</file>