
<file path=[Content_Types].xml><?xml version="1.0" encoding="utf-8"?>
<Types xmlns="http://schemas.openxmlformats.org/package/2006/content-types">
  <Default Extension="emf" ContentType="image/x-emf"/>
  <Default Extension="png" ContentType="image/png"/>
  <Default Extension="ppt" ContentType="application/vnd.ms-powerpoi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4A0" w:firstRow="1" w:lastRow="0" w:firstColumn="1" w:lastColumn="0" w:noHBand="0" w:noVBand="1"/>
      </w:tblPr>
      <w:tblGrid>
        <w:gridCol w:w="6332"/>
        <w:gridCol w:w="3307"/>
      </w:tblGrid>
      <w:tr w:rsidR="000A2E4E" w:rsidRPr="0086154D" w14:paraId="36AEA571" w14:textId="77777777" w:rsidTr="00264B47">
        <w:tc>
          <w:tcPr>
            <w:tcW w:w="6332" w:type="dxa"/>
            <w:hideMark/>
          </w:tcPr>
          <w:p w14:paraId="55F4C683" w14:textId="77777777" w:rsidR="00E05197" w:rsidRPr="0086154D" w:rsidRDefault="00E05197">
            <w:r w:rsidRPr="0086154D">
              <w:rPr>
                <w:noProof/>
              </w:rPr>
              <w:drawing>
                <wp:inline distT="0" distB="0" distL="0" distR="0" wp14:anchorId="76437BA1" wp14:editId="15EAB46B">
                  <wp:extent cx="952500" cy="2476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952500" cy="247650"/>
                          </a:xfrm>
                          <a:prstGeom prst="rect">
                            <a:avLst/>
                          </a:prstGeom>
                          <a:noFill/>
                          <a:ln>
                            <a:noFill/>
                          </a:ln>
                        </pic:spPr>
                      </pic:pic>
                    </a:graphicData>
                  </a:graphic>
                </wp:inline>
              </w:drawing>
            </w:r>
          </w:p>
        </w:tc>
        <w:tc>
          <w:tcPr>
            <w:tcW w:w="3307" w:type="dxa"/>
            <w:hideMark/>
          </w:tcPr>
          <w:p w14:paraId="2A707113" w14:textId="77777777" w:rsidR="00E05197" w:rsidRPr="0086154D" w:rsidRDefault="00E05197">
            <w:pPr>
              <w:pStyle w:val="Lettrine"/>
            </w:pPr>
            <w:r w:rsidRPr="0086154D">
              <w:t>F</w:t>
            </w:r>
          </w:p>
        </w:tc>
      </w:tr>
      <w:tr w:rsidR="00E05197" w:rsidRPr="0086154D" w14:paraId="595B7324" w14:textId="77777777" w:rsidTr="00264B47">
        <w:trPr>
          <w:trHeight w:val="219"/>
        </w:trPr>
        <w:tc>
          <w:tcPr>
            <w:tcW w:w="6332" w:type="dxa"/>
            <w:hideMark/>
          </w:tcPr>
          <w:p w14:paraId="650DBB16" w14:textId="77777777" w:rsidR="00E05197" w:rsidRPr="0086154D" w:rsidRDefault="00E05197">
            <w:pPr>
              <w:pStyle w:val="upove"/>
            </w:pPr>
            <w:r w:rsidRPr="0086154D">
              <w:t>Union internationale pour la protection des obtentions végétales</w:t>
            </w:r>
          </w:p>
        </w:tc>
        <w:tc>
          <w:tcPr>
            <w:tcW w:w="3307" w:type="dxa"/>
          </w:tcPr>
          <w:p w14:paraId="5ACF2F6E" w14:textId="77777777" w:rsidR="00E05197" w:rsidRPr="0086154D" w:rsidRDefault="00E05197"/>
        </w:tc>
      </w:tr>
    </w:tbl>
    <w:p w14:paraId="245D004D" w14:textId="77777777" w:rsidR="00CC0333" w:rsidRPr="0086154D" w:rsidRDefault="00CC0333" w:rsidP="00784E02"/>
    <w:p w14:paraId="1EE143BF" w14:textId="77777777" w:rsidR="00784E02" w:rsidRPr="0086154D" w:rsidRDefault="00784E02" w:rsidP="00784E02"/>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2"/>
        <w:gridCol w:w="3127"/>
      </w:tblGrid>
      <w:tr w:rsidR="00784E02" w:rsidRPr="0086154D" w14:paraId="15BA409D" w14:textId="77777777" w:rsidTr="0096342F">
        <w:tc>
          <w:tcPr>
            <w:tcW w:w="6512" w:type="dxa"/>
          </w:tcPr>
          <w:p w14:paraId="42F0AB96" w14:textId="77777777" w:rsidR="00784E02" w:rsidRPr="0086154D" w:rsidRDefault="00784E02" w:rsidP="0096342F">
            <w:pPr>
              <w:pStyle w:val="Sessiontcplacedate"/>
              <w:spacing w:before="0"/>
              <w:contextualSpacing w:val="0"/>
            </w:pPr>
          </w:p>
        </w:tc>
        <w:tc>
          <w:tcPr>
            <w:tcW w:w="3127" w:type="dxa"/>
          </w:tcPr>
          <w:p w14:paraId="25F371FC" w14:textId="36B12117" w:rsidR="00CC0333" w:rsidRPr="00753246" w:rsidRDefault="00B71B9F" w:rsidP="0096342F">
            <w:pPr>
              <w:pStyle w:val="Doccode"/>
              <w:rPr>
                <w:lang w:val="fr-FR"/>
              </w:rPr>
            </w:pPr>
            <w:r w:rsidRPr="00753246">
              <w:rPr>
                <w:lang w:val="fr-FR"/>
              </w:rPr>
              <w:t>TGP/15/4 Draft 1</w:t>
            </w:r>
          </w:p>
          <w:p w14:paraId="076897E2" w14:textId="77777777" w:rsidR="00CC0333" w:rsidRPr="00753246" w:rsidRDefault="00784E02" w:rsidP="0096342F">
            <w:pPr>
              <w:pStyle w:val="Docoriginal"/>
            </w:pPr>
            <w:r w:rsidRPr="00753246">
              <w:t>Original</w:t>
            </w:r>
            <w:r w:rsidR="00D30F83" w:rsidRPr="00753246">
              <w:t> </w:t>
            </w:r>
            <w:r w:rsidRPr="00753246">
              <w:t>:</w:t>
            </w:r>
            <w:r w:rsidR="00E05197" w:rsidRPr="00753246">
              <w:rPr>
                <w:b w:val="0"/>
                <w:spacing w:val="0"/>
              </w:rPr>
              <w:t xml:space="preserve"> </w:t>
            </w:r>
            <w:r w:rsidR="001828ED" w:rsidRPr="00753246">
              <w:rPr>
                <w:b w:val="0"/>
                <w:spacing w:val="0"/>
              </w:rPr>
              <w:t xml:space="preserve"> </w:t>
            </w:r>
            <w:r w:rsidR="00E05197" w:rsidRPr="00753246">
              <w:rPr>
                <w:b w:val="0"/>
                <w:spacing w:val="0"/>
              </w:rPr>
              <w:t>anglais</w:t>
            </w:r>
          </w:p>
          <w:p w14:paraId="52976994" w14:textId="6CD641DA" w:rsidR="00784E02" w:rsidRPr="0086154D" w:rsidRDefault="00784E02" w:rsidP="0003120F">
            <w:pPr>
              <w:pStyle w:val="Docoriginal"/>
            </w:pPr>
            <w:r w:rsidRPr="00753246">
              <w:t>Date</w:t>
            </w:r>
            <w:r w:rsidR="00D30F83" w:rsidRPr="00753246">
              <w:t> </w:t>
            </w:r>
            <w:r w:rsidRPr="00753246">
              <w:t>:</w:t>
            </w:r>
            <w:r w:rsidR="00E05197" w:rsidRPr="00753246">
              <w:rPr>
                <w:b w:val="0"/>
                <w:spacing w:val="0"/>
              </w:rPr>
              <w:t xml:space="preserve"> </w:t>
            </w:r>
            <w:r w:rsidR="001828ED" w:rsidRPr="00753246">
              <w:rPr>
                <w:b w:val="0"/>
                <w:spacing w:val="0"/>
              </w:rPr>
              <w:t xml:space="preserve"> </w:t>
            </w:r>
            <w:r w:rsidR="00753246" w:rsidRPr="00753246">
              <w:rPr>
                <w:b w:val="0"/>
                <w:spacing w:val="0"/>
              </w:rPr>
              <w:t>17</w:t>
            </w:r>
            <w:r w:rsidR="00B71B9F" w:rsidRPr="00753246">
              <w:rPr>
                <w:b w:val="0"/>
                <w:spacing w:val="0"/>
              </w:rPr>
              <w:t xml:space="preserve"> </w:t>
            </w:r>
            <w:r w:rsidR="00753246" w:rsidRPr="00753246">
              <w:rPr>
                <w:b w:val="0"/>
                <w:spacing w:val="0"/>
              </w:rPr>
              <w:t xml:space="preserve">septembre </w:t>
            </w:r>
            <w:r w:rsidR="00B71B9F" w:rsidRPr="00753246">
              <w:rPr>
                <w:b w:val="0"/>
                <w:spacing w:val="0"/>
              </w:rPr>
              <w:t>2026</w:t>
            </w:r>
          </w:p>
        </w:tc>
      </w:tr>
    </w:tbl>
    <w:p w14:paraId="254D8574" w14:textId="77777777" w:rsidR="001828ED" w:rsidRPr="0086154D" w:rsidRDefault="001828ED" w:rsidP="001828ED">
      <w:bookmarkStart w:id="0" w:name="TitleOfDoc"/>
      <w:bookmarkEnd w:id="0"/>
    </w:p>
    <w:p w14:paraId="2A057262" w14:textId="77777777" w:rsidR="001828ED" w:rsidRPr="0086154D" w:rsidRDefault="001828ED" w:rsidP="001828ED"/>
    <w:p w14:paraId="2E01D8C4" w14:textId="77777777" w:rsidR="001828ED" w:rsidRPr="0086154D" w:rsidRDefault="001828ED" w:rsidP="001828ED"/>
    <w:p w14:paraId="17E5B5C4" w14:textId="77777777" w:rsidR="001828ED" w:rsidRPr="0086154D" w:rsidRDefault="001828ED" w:rsidP="001828ED"/>
    <w:p w14:paraId="4DC72D4F" w14:textId="77777777" w:rsidR="009F669F" w:rsidRPr="0086154D" w:rsidRDefault="009F669F" w:rsidP="009F669F"/>
    <w:tbl>
      <w:tblPr>
        <w:tblW w:w="5000" w:type="pct"/>
        <w:tblBorders>
          <w:bottom w:val="single" w:sz="4" w:space="0" w:color="auto"/>
        </w:tblBorders>
        <w:shd w:val="clear" w:color="auto" w:fill="D9D9D9" w:themeFill="background1" w:themeFillShade="D9"/>
        <w:tblLayout w:type="fixed"/>
        <w:tblCellMar>
          <w:top w:w="57" w:type="dxa"/>
          <w:left w:w="0" w:type="dxa"/>
          <w:bottom w:w="57" w:type="dxa"/>
          <w:right w:w="0" w:type="dxa"/>
        </w:tblCellMar>
        <w:tblLook w:val="0000" w:firstRow="0" w:lastRow="0" w:firstColumn="0" w:lastColumn="0" w:noHBand="0" w:noVBand="0"/>
      </w:tblPr>
      <w:tblGrid>
        <w:gridCol w:w="9629"/>
      </w:tblGrid>
      <w:tr w:rsidR="009F669F" w:rsidRPr="0086154D" w14:paraId="1C0819B1" w14:textId="77777777" w:rsidTr="0000064E">
        <w:tc>
          <w:tcPr>
            <w:tcW w:w="9649"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D220737" w14:textId="77777777" w:rsidR="009F669F" w:rsidRPr="0086154D" w:rsidRDefault="009F669F" w:rsidP="0000064E">
            <w:pPr>
              <w:jc w:val="center"/>
              <w:rPr>
                <w:b/>
              </w:rPr>
            </w:pPr>
            <w:r w:rsidRPr="0086154D">
              <w:rPr>
                <w:b/>
              </w:rPr>
              <w:t>PROJET</w:t>
            </w:r>
          </w:p>
          <w:p w14:paraId="4D7BA8D0" w14:textId="77777777" w:rsidR="009F669F" w:rsidRPr="0086154D" w:rsidRDefault="009F669F" w:rsidP="0000064E">
            <w:pPr>
              <w:jc w:val="center"/>
            </w:pPr>
            <w:r w:rsidRPr="0086154D">
              <w:rPr>
                <w:b/>
              </w:rPr>
              <w:t>(RÉVISION)</w:t>
            </w:r>
          </w:p>
        </w:tc>
      </w:tr>
    </w:tbl>
    <w:p w14:paraId="7DCE64E0" w14:textId="77777777" w:rsidR="009F669F" w:rsidRPr="0086154D" w:rsidRDefault="009F669F" w:rsidP="009F669F">
      <w:pPr>
        <w:pStyle w:val="TitleofDoc"/>
      </w:pPr>
    </w:p>
    <w:p w14:paraId="7200F3D0" w14:textId="77777777" w:rsidR="009F669F" w:rsidRPr="0086154D" w:rsidRDefault="009F669F" w:rsidP="009F669F">
      <w:pPr>
        <w:pStyle w:val="TitleofDoc"/>
      </w:pPr>
    </w:p>
    <w:p w14:paraId="299657F1" w14:textId="77777777" w:rsidR="009F669F" w:rsidRPr="0086154D" w:rsidRDefault="009F669F" w:rsidP="009F669F">
      <w:pPr>
        <w:pStyle w:val="TitleofDoc"/>
      </w:pPr>
    </w:p>
    <w:p w14:paraId="07B88941" w14:textId="77777777" w:rsidR="009F669F" w:rsidRPr="0086154D" w:rsidRDefault="009F669F" w:rsidP="009F669F">
      <w:pPr>
        <w:pStyle w:val="TitleofDoc"/>
      </w:pPr>
      <w:r w:rsidRPr="0086154D">
        <w:rPr>
          <w:rFonts w:cs="Arial"/>
        </w:rPr>
        <w:t>Document connexe à</w:t>
      </w:r>
      <w:r w:rsidRPr="0086154D">
        <w:rPr>
          <w:rFonts w:cs="Arial"/>
        </w:rPr>
        <w:br/>
        <w:t>l’introduction générale à l’examen de la distinction, de l’homogénéité et de la stabilité et</w:t>
      </w:r>
      <w:r w:rsidRPr="0086154D">
        <w:rPr>
          <w:rFonts w:cs="Arial"/>
        </w:rPr>
        <w:br/>
        <w:t>à l’harmonisation des descriptions des obtentions végétales (document TG/1/3)</w:t>
      </w:r>
    </w:p>
    <w:p w14:paraId="4D7627C7" w14:textId="77777777" w:rsidR="009F669F" w:rsidRPr="0086154D" w:rsidRDefault="009F669F" w:rsidP="009F669F">
      <w:pPr>
        <w:pStyle w:val="Titleofdoc0"/>
        <w:tabs>
          <w:tab w:val="left" w:pos="2343"/>
        </w:tabs>
        <w:rPr>
          <w:rFonts w:ascii="Arial Bold" w:hAnsi="Arial Bold"/>
          <w:caps/>
        </w:rPr>
      </w:pPr>
      <w:r w:rsidRPr="0086154D">
        <w:t>DOCUMENT TGP/15</w:t>
      </w:r>
      <w:r w:rsidRPr="0086154D">
        <w:br/>
      </w:r>
      <w:r w:rsidRPr="0086154D">
        <w:br/>
      </w:r>
      <w:r w:rsidRPr="0086154D">
        <w:rPr>
          <w:rFonts w:ascii="Arial Bold" w:hAnsi="Arial Bold"/>
          <w:caps/>
        </w:rPr>
        <w:t xml:space="preserve">Conseils en ce qui concerne l’utilisation des marqueurs biochimiques et moléculaires dans l’examen de la distinction, de l’homogénéité et </w:t>
      </w:r>
      <w:r w:rsidRPr="0086154D">
        <w:rPr>
          <w:rFonts w:ascii="Arial Bold" w:hAnsi="Arial Bold"/>
          <w:caps/>
        </w:rPr>
        <w:br/>
        <w:t>de la stabilité (DHS)</w:t>
      </w:r>
    </w:p>
    <w:p w14:paraId="48E0DABA" w14:textId="77777777" w:rsidR="009F669F" w:rsidRPr="0086154D" w:rsidRDefault="009F669F" w:rsidP="009F669F">
      <w:pPr>
        <w:pStyle w:val="preparedby1"/>
      </w:pPr>
      <w:bookmarkStart w:id="1" w:name="Prepared"/>
      <w:bookmarkEnd w:id="1"/>
      <w:r w:rsidRPr="0086154D">
        <w:t>Document établi par le Bureau de l’Union</w:t>
      </w:r>
    </w:p>
    <w:p w14:paraId="66C36B52" w14:textId="77777777" w:rsidR="009F669F" w:rsidRPr="0086154D" w:rsidRDefault="009F669F" w:rsidP="009F669F">
      <w:pPr>
        <w:pStyle w:val="preparedby1"/>
      </w:pPr>
      <w:r w:rsidRPr="0086154D">
        <w:t xml:space="preserve">aux fins d’examen par </w:t>
      </w:r>
    </w:p>
    <w:p w14:paraId="71F90912" w14:textId="620C7453" w:rsidR="009F669F" w:rsidRPr="0086154D" w:rsidRDefault="009F669F" w:rsidP="009F669F">
      <w:pPr>
        <w:pStyle w:val="preparedby1"/>
      </w:pPr>
      <w:r w:rsidRPr="0086154D">
        <w:t>le Comité technique, le Comité administratif et juridique, et le Conseil en 202</w:t>
      </w:r>
      <w:r w:rsidR="00A16285" w:rsidRPr="0086154D">
        <w:t>6</w:t>
      </w:r>
    </w:p>
    <w:p w14:paraId="500F0CE1" w14:textId="77777777" w:rsidR="009F669F" w:rsidRPr="0086154D" w:rsidRDefault="009F669F" w:rsidP="009F669F">
      <w:pPr>
        <w:pStyle w:val="preparedby1"/>
      </w:pPr>
    </w:p>
    <w:p w14:paraId="6C6E0241" w14:textId="77777777" w:rsidR="009F669F" w:rsidRPr="0086154D" w:rsidRDefault="009F669F" w:rsidP="009F669F">
      <w:pPr>
        <w:pStyle w:val="Disclaimer"/>
        <w:rPr>
          <w:lang w:val="fr-FR"/>
        </w:rPr>
      </w:pPr>
      <w:r w:rsidRPr="0086154D">
        <w:rPr>
          <w:lang w:val="fr-FR"/>
        </w:rPr>
        <w:t>Avertissement : le présent document ne représente pas les principes ou les orientations de l’UPOV</w:t>
      </w:r>
    </w:p>
    <w:p w14:paraId="5D8A45EC" w14:textId="77777777" w:rsidR="00E10FFB" w:rsidRPr="0086154D" w:rsidRDefault="00E10FFB" w:rsidP="00E10FFB">
      <w:pPr>
        <w:jc w:val="left"/>
      </w:pPr>
    </w:p>
    <w:p w14:paraId="7CBEAC89" w14:textId="77777777" w:rsidR="00462871" w:rsidRPr="0086154D" w:rsidRDefault="00462871" w:rsidP="00E10FFB">
      <w:pPr>
        <w:jc w:val="left"/>
      </w:pPr>
    </w:p>
    <w:p w14:paraId="5AC29519" w14:textId="77777777" w:rsidR="00462871" w:rsidRPr="0086154D" w:rsidRDefault="00462871" w:rsidP="00462871">
      <w:pPr>
        <w:jc w:val="center"/>
      </w:pPr>
    </w:p>
    <w:tbl>
      <w:tblPr>
        <w:tblStyle w:val="TableGrid"/>
        <w:tblW w:w="0" w:type="auto"/>
        <w:jc w:val="center"/>
        <w:shd w:val="clear" w:color="auto" w:fill="E6E6E6"/>
        <w:tblLayout w:type="fixed"/>
        <w:tblCellMar>
          <w:top w:w="142" w:type="dxa"/>
          <w:left w:w="142" w:type="dxa"/>
          <w:bottom w:w="142" w:type="dxa"/>
          <w:right w:w="170" w:type="dxa"/>
        </w:tblCellMar>
        <w:tblLook w:val="01E0" w:firstRow="1" w:lastRow="1" w:firstColumn="1" w:lastColumn="1" w:noHBand="0" w:noVBand="0"/>
      </w:tblPr>
      <w:tblGrid>
        <w:gridCol w:w="8217"/>
      </w:tblGrid>
      <w:tr w:rsidR="00462871" w:rsidRPr="0086154D" w14:paraId="6CF8CC6F" w14:textId="77777777" w:rsidTr="0000064E">
        <w:trPr>
          <w:cantSplit/>
          <w:jc w:val="center"/>
        </w:trPr>
        <w:tc>
          <w:tcPr>
            <w:tcW w:w="821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5DEBF9D" w14:textId="77777777" w:rsidR="00462871" w:rsidRPr="0086154D" w:rsidRDefault="00462871" w:rsidP="0000064E">
            <w:pPr>
              <w:jc w:val="center"/>
              <w:rPr>
                <w:rFonts w:cs="Arial"/>
                <w:u w:val="single"/>
              </w:rPr>
            </w:pPr>
            <w:r w:rsidRPr="0086154D">
              <w:rPr>
                <w:u w:val="single"/>
              </w:rPr>
              <w:t>Précisions concernant cette version</w:t>
            </w:r>
          </w:p>
          <w:p w14:paraId="7D69DA93" w14:textId="77777777" w:rsidR="00462871" w:rsidRPr="0086154D" w:rsidRDefault="00462871" w:rsidP="0000064E">
            <w:pPr>
              <w:rPr>
                <w:rFonts w:cs="Arial"/>
                <w:u w:val="single"/>
              </w:rPr>
            </w:pPr>
          </w:p>
          <w:p w14:paraId="2D06E56D" w14:textId="77777777" w:rsidR="00462871" w:rsidRPr="0086154D" w:rsidRDefault="00462871" w:rsidP="0000064E">
            <w:pPr>
              <w:rPr>
                <w:bCs/>
              </w:rPr>
            </w:pPr>
            <w:r w:rsidRPr="0086154D">
              <w:rPr>
                <w:rFonts w:eastAsia="MS Mincho" w:cs="Arial"/>
                <w:spacing w:val="-2"/>
                <w:highlight w:val="lightGray"/>
                <w:u w:val="single"/>
              </w:rPr>
              <w:t>Le texte souligné</w:t>
            </w:r>
            <w:r w:rsidRPr="0086154D">
              <w:rPr>
                <w:rFonts w:eastAsia="MS Mincho" w:cs="Arial"/>
                <w:spacing w:val="-2"/>
              </w:rPr>
              <w:t xml:space="preserve"> (en surbrillance) </w:t>
            </w:r>
            <w:r w:rsidRPr="0086154D">
              <w:rPr>
                <w:rFonts w:cs="Arial"/>
                <w:spacing w:val="-2"/>
              </w:rPr>
              <w:t xml:space="preserve">indique des parties ajoutées et </w:t>
            </w:r>
            <w:r w:rsidRPr="0086154D">
              <w:rPr>
                <w:rFonts w:eastAsia="MS Mincho" w:cs="Arial"/>
                <w:strike/>
                <w:spacing w:val="-2"/>
                <w:highlight w:val="lightGray"/>
              </w:rPr>
              <w:t>le texte barré</w:t>
            </w:r>
            <w:r w:rsidRPr="0086154D">
              <w:rPr>
                <w:rFonts w:eastAsia="MS Mincho" w:cs="Arial"/>
                <w:spacing w:val="-2"/>
              </w:rPr>
              <w:t xml:space="preserve"> (en surbrillance) </w:t>
            </w:r>
            <w:r w:rsidRPr="0086154D">
              <w:rPr>
                <w:rFonts w:cs="Arial"/>
                <w:spacing w:val="-2"/>
              </w:rPr>
              <w:t xml:space="preserve">indique des parties supprimées </w:t>
            </w:r>
            <w:r w:rsidRPr="0086154D">
              <w:rPr>
                <w:bCs/>
              </w:rPr>
              <w:t>à la version précédente</w:t>
            </w:r>
            <w:r w:rsidRPr="0086154D">
              <w:t xml:space="preserve"> </w:t>
            </w:r>
            <w:r w:rsidRPr="0086154D">
              <w:rPr>
                <w:bCs/>
              </w:rPr>
              <w:t>(</w:t>
            </w:r>
            <w:hyperlink r:id="rId14" w:history="1">
              <w:r w:rsidR="00D032B8" w:rsidRPr="0086154D">
                <w:rPr>
                  <w:rStyle w:val="Hyperlink"/>
                  <w:rFonts w:cs="Arial"/>
                </w:rPr>
                <w:t>document TGP/15/3</w:t>
              </w:r>
            </w:hyperlink>
            <w:r w:rsidRPr="0086154D">
              <w:rPr>
                <w:bCs/>
              </w:rPr>
              <w:t>)</w:t>
            </w:r>
            <w:r w:rsidR="00F003ED" w:rsidRPr="0086154D">
              <w:rPr>
                <w:bCs/>
              </w:rPr>
              <w:t>.</w:t>
            </w:r>
          </w:p>
          <w:p w14:paraId="169C9552" w14:textId="77777777" w:rsidR="00F003ED" w:rsidRPr="0086154D" w:rsidRDefault="00F003ED" w:rsidP="0000064E">
            <w:pPr>
              <w:rPr>
                <w:bCs/>
              </w:rPr>
            </w:pPr>
          </w:p>
          <w:p w14:paraId="6A367EDC" w14:textId="7A22FF62" w:rsidR="001C2398" w:rsidRPr="0086154D" w:rsidRDefault="001C2398" w:rsidP="001C2398">
            <w:pPr>
              <w:rPr>
                <w:rFonts w:cs="Arial"/>
              </w:rPr>
            </w:pPr>
            <w:r w:rsidRPr="0086154D">
              <w:rPr>
                <w:rFonts w:cs="Arial"/>
                <w:color w:val="4F81BD" w:themeColor="accent1"/>
              </w:rPr>
              <w:t>Le texte en bleu</w:t>
            </w:r>
            <w:r w:rsidRPr="0086154D">
              <w:rPr>
                <w:rFonts w:cs="Arial"/>
              </w:rPr>
              <w:t xml:space="preserve"> indique la nouvelle position du texte existant. </w:t>
            </w:r>
            <w:r w:rsidRPr="0086154D">
              <w:rPr>
                <w:rFonts w:cs="Arial"/>
                <w:strike/>
                <w:color w:val="4F81BD" w:themeColor="accent1"/>
              </w:rPr>
              <w:t>Le texte barré</w:t>
            </w:r>
            <w:r w:rsidRPr="0086154D">
              <w:rPr>
                <w:rFonts w:cs="Arial"/>
                <w:color w:val="4F81BD" w:themeColor="accent1"/>
              </w:rPr>
              <w:t xml:space="preserve"> (en bleu)</w:t>
            </w:r>
            <w:r w:rsidRPr="0086154D">
              <w:rPr>
                <w:rFonts w:cs="Arial"/>
              </w:rPr>
              <w:t xml:space="preserve"> indique l</w:t>
            </w:r>
            <w:r w:rsidR="00336DDF" w:rsidRPr="0086154D">
              <w:rPr>
                <w:rFonts w:cs="Arial"/>
              </w:rPr>
              <w:t>’</w:t>
            </w:r>
            <w:r w:rsidRPr="0086154D">
              <w:rPr>
                <w:rFonts w:cs="Arial"/>
              </w:rPr>
              <w:t>ancienne position du texte existant.</w:t>
            </w:r>
          </w:p>
          <w:p w14:paraId="47ADB0DD" w14:textId="77777777" w:rsidR="001C2398" w:rsidRPr="0086154D" w:rsidRDefault="001C2398" w:rsidP="001C2398">
            <w:pPr>
              <w:rPr>
                <w:rFonts w:cs="Arial"/>
              </w:rPr>
            </w:pPr>
          </w:p>
          <w:p w14:paraId="696705C7" w14:textId="6FAA31FC" w:rsidR="00F003ED" w:rsidRPr="00583BE8" w:rsidRDefault="001C2398" w:rsidP="001C2398">
            <w:pPr>
              <w:rPr>
                <w:rFonts w:cs="Arial"/>
              </w:rPr>
            </w:pPr>
            <w:r w:rsidRPr="00583BE8">
              <w:rPr>
                <w:rFonts w:cs="Arial"/>
                <w:highlight w:val="yellow"/>
              </w:rPr>
              <w:t>Les nouve</w:t>
            </w:r>
            <w:r w:rsidR="007271D6">
              <w:rPr>
                <w:rFonts w:cs="Arial"/>
                <w:highlight w:val="yellow"/>
              </w:rPr>
              <w:t>aux</w:t>
            </w:r>
            <w:r w:rsidRPr="00583BE8">
              <w:rPr>
                <w:rFonts w:cs="Arial"/>
                <w:highlight w:val="yellow"/>
              </w:rPr>
              <w:t xml:space="preserve"> </w:t>
            </w:r>
            <w:r w:rsidR="004D2588" w:rsidRPr="00583BE8">
              <w:rPr>
                <w:rFonts w:cs="Arial"/>
                <w:highlight w:val="yellow"/>
              </w:rPr>
              <w:t>“</w:t>
            </w:r>
            <w:r w:rsidR="007271D6">
              <w:rPr>
                <w:rFonts w:cs="Arial"/>
                <w:highlight w:val="yellow"/>
              </w:rPr>
              <w:t xml:space="preserve">Principes directeurs </w:t>
            </w:r>
            <w:r w:rsidRPr="00583BE8">
              <w:rPr>
                <w:rFonts w:cs="Arial"/>
                <w:highlight w:val="yellow"/>
              </w:rPr>
              <w:t>relati</w:t>
            </w:r>
            <w:r w:rsidR="007271D6">
              <w:rPr>
                <w:rFonts w:cs="Arial"/>
                <w:highlight w:val="yellow"/>
              </w:rPr>
              <w:t>f</w:t>
            </w:r>
            <w:r w:rsidRPr="00583BE8">
              <w:rPr>
                <w:rFonts w:cs="Arial"/>
                <w:highlight w:val="yellow"/>
              </w:rPr>
              <w:t xml:space="preserve">s à la validation d'un nouveau protocole de marqueur moléculaire </w:t>
            </w:r>
            <w:r w:rsidR="007271D6">
              <w:rPr>
                <w:rFonts w:cs="Arial"/>
                <w:highlight w:val="yellow"/>
              </w:rPr>
              <w:t xml:space="preserve">propre </w:t>
            </w:r>
            <w:r w:rsidRPr="00583BE8">
              <w:rPr>
                <w:rFonts w:cs="Arial"/>
                <w:highlight w:val="yellow"/>
              </w:rPr>
              <w:t>à un caract</w:t>
            </w:r>
            <w:r w:rsidR="004D2588" w:rsidRPr="00583BE8">
              <w:rPr>
                <w:rFonts w:cs="Arial"/>
                <w:highlight w:val="yellow"/>
              </w:rPr>
              <w:t>ère</w:t>
            </w:r>
            <w:r w:rsidRPr="00583BE8">
              <w:rPr>
                <w:rFonts w:cs="Arial"/>
                <w:highlight w:val="yellow"/>
              </w:rPr>
              <w:t xml:space="preserve"> en tant que méthode alternative d'observation</w:t>
            </w:r>
            <w:r w:rsidR="004D2588" w:rsidRPr="00583BE8">
              <w:rPr>
                <w:rFonts w:cs="Arial"/>
                <w:highlight w:val="yellow"/>
              </w:rPr>
              <w:t>”</w:t>
            </w:r>
            <w:r w:rsidRPr="00583BE8">
              <w:rPr>
                <w:rFonts w:cs="Arial"/>
                <w:highlight w:val="yellow"/>
              </w:rPr>
              <w:t xml:space="preserve"> figurent à la </w:t>
            </w:r>
            <w:r w:rsidR="004D2588" w:rsidRPr="00583BE8">
              <w:rPr>
                <w:rFonts w:cs="Arial"/>
                <w:highlight w:val="yellow"/>
              </w:rPr>
              <w:t>“</w:t>
            </w:r>
            <w:r w:rsidRPr="00583BE8">
              <w:rPr>
                <w:rFonts w:cs="Arial"/>
                <w:highlight w:val="yellow"/>
              </w:rPr>
              <w:t>Section 3</w:t>
            </w:r>
            <w:r w:rsidR="004D2588" w:rsidRPr="00583BE8">
              <w:rPr>
                <w:rFonts w:cs="Arial"/>
                <w:highlight w:val="yellow"/>
              </w:rPr>
              <w:t>”</w:t>
            </w:r>
            <w:r w:rsidRPr="00583BE8">
              <w:rPr>
                <w:rFonts w:cs="Arial"/>
                <w:highlight w:val="yellow"/>
              </w:rPr>
              <w:t xml:space="preserve"> du présent document.</w:t>
            </w:r>
          </w:p>
          <w:p w14:paraId="60F33302" w14:textId="52973F19" w:rsidR="004D2588" w:rsidRPr="0086154D" w:rsidRDefault="004D2588" w:rsidP="001C2398">
            <w:pPr>
              <w:rPr>
                <w:rFonts w:cs="Arial"/>
              </w:rPr>
            </w:pPr>
          </w:p>
        </w:tc>
      </w:tr>
    </w:tbl>
    <w:p w14:paraId="1FC7B011" w14:textId="77777777" w:rsidR="00462871" w:rsidRPr="0086154D" w:rsidRDefault="00462871" w:rsidP="00462871"/>
    <w:p w14:paraId="79916AFE" w14:textId="77777777" w:rsidR="00462871" w:rsidRPr="0086154D" w:rsidRDefault="00462871" w:rsidP="00E10FFB">
      <w:pPr>
        <w:jc w:val="left"/>
      </w:pPr>
    </w:p>
    <w:p w14:paraId="1CA96772" w14:textId="77777777" w:rsidR="00CC0333" w:rsidRPr="0086154D" w:rsidRDefault="008922C9" w:rsidP="00E306B7">
      <w:pPr>
        <w:pStyle w:val="Disclaimer"/>
        <w:spacing w:after="1200"/>
        <w:rPr>
          <w:color w:val="auto"/>
          <w:lang w:val="fr-FR"/>
        </w:rPr>
      </w:pPr>
      <w:r w:rsidRPr="0086154D">
        <w:rPr>
          <w:color w:val="auto"/>
          <w:lang w:val="fr-FR"/>
        </w:rPr>
        <w:br w:type="page"/>
      </w:r>
    </w:p>
    <w:p w14:paraId="29F24BCB" w14:textId="77777777" w:rsidR="00CC0333" w:rsidRPr="0086154D" w:rsidRDefault="00CC0333" w:rsidP="00E306B7">
      <w:pPr>
        <w:jc w:val="center"/>
      </w:pPr>
    </w:p>
    <w:p w14:paraId="4F527A3F" w14:textId="77777777" w:rsidR="00CC0333" w:rsidRPr="00A73955" w:rsidRDefault="002E3099" w:rsidP="002E3099">
      <w:pPr>
        <w:jc w:val="center"/>
        <w:rPr>
          <w:u w:val="single"/>
        </w:rPr>
      </w:pPr>
      <w:r w:rsidRPr="00A73955">
        <w:rPr>
          <w:u w:val="single"/>
        </w:rPr>
        <w:t>TABLE DES MATIÈRES</w:t>
      </w:r>
    </w:p>
    <w:p w14:paraId="1A0F89EE" w14:textId="409D02E1" w:rsidR="001F2276" w:rsidRDefault="00E306B7">
      <w:pPr>
        <w:pStyle w:val="TOC1"/>
        <w:rPr>
          <w:rFonts w:asciiTheme="minorHAnsi" w:eastAsiaTheme="minorEastAsia" w:hAnsiTheme="minorHAnsi" w:cstheme="minorBidi"/>
          <w:caps w:val="0"/>
          <w:kern w:val="2"/>
          <w:sz w:val="24"/>
          <w:szCs w:val="24"/>
          <w:lang w:val="en-GB" w:eastAsia="zh-CN"/>
          <w14:ligatures w14:val="standardContextual"/>
        </w:rPr>
      </w:pPr>
      <w:r w:rsidRPr="0086154D">
        <w:rPr>
          <w:b/>
          <w:noProof w:val="0"/>
          <w:sz w:val="18"/>
          <w:lang w:val="fr-FR"/>
        </w:rPr>
        <w:fldChar w:fldCharType="begin"/>
      </w:r>
      <w:r w:rsidRPr="0086154D">
        <w:rPr>
          <w:noProof w:val="0"/>
          <w:lang w:val="fr-FR"/>
        </w:rPr>
        <w:instrText xml:space="preserve"> TOC \o "1-3" </w:instrText>
      </w:r>
      <w:r w:rsidRPr="0086154D">
        <w:rPr>
          <w:b/>
          <w:noProof w:val="0"/>
          <w:sz w:val="18"/>
          <w:lang w:val="fr-FR"/>
        </w:rPr>
        <w:fldChar w:fldCharType="separate"/>
      </w:r>
      <w:r w:rsidR="001F2276" w:rsidRPr="003A3F29">
        <w:rPr>
          <w:lang w:val="fr-FR"/>
        </w:rPr>
        <w:t>1.</w:t>
      </w:r>
      <w:r w:rsidR="001F2276">
        <w:rPr>
          <w:rFonts w:asciiTheme="minorHAnsi" w:eastAsiaTheme="minorEastAsia" w:hAnsiTheme="minorHAnsi" w:cstheme="minorBidi"/>
          <w:caps w:val="0"/>
          <w:kern w:val="2"/>
          <w:sz w:val="24"/>
          <w:szCs w:val="24"/>
          <w:lang w:val="en-GB" w:eastAsia="zh-CN"/>
          <w14:ligatures w14:val="standardContextual"/>
        </w:rPr>
        <w:tab/>
      </w:r>
      <w:r w:rsidR="001F2276" w:rsidRPr="003A3F29">
        <w:rPr>
          <w:lang w:val="fr-FR"/>
        </w:rPr>
        <w:t>INTRODUCTION</w:t>
      </w:r>
      <w:r w:rsidR="001F2276">
        <w:tab/>
      </w:r>
      <w:r w:rsidR="001F2276">
        <w:fldChar w:fldCharType="begin"/>
      </w:r>
      <w:r w:rsidR="001F2276">
        <w:instrText xml:space="preserve"> PAGEREF _Toc240538551 \h </w:instrText>
      </w:r>
      <w:r w:rsidR="001F2276">
        <w:fldChar w:fldCharType="separate"/>
      </w:r>
      <w:r w:rsidR="001F2276">
        <w:t>3</w:t>
      </w:r>
      <w:r w:rsidR="001F2276">
        <w:fldChar w:fldCharType="end"/>
      </w:r>
    </w:p>
    <w:p w14:paraId="612B3CA3" w14:textId="06B65110" w:rsidR="001F2276" w:rsidRDefault="001F2276">
      <w:pPr>
        <w:pStyle w:val="TOC1"/>
        <w:rPr>
          <w:rFonts w:asciiTheme="minorHAnsi" w:eastAsiaTheme="minorEastAsia" w:hAnsiTheme="minorHAnsi" w:cstheme="minorBidi"/>
          <w:caps w:val="0"/>
          <w:kern w:val="2"/>
          <w:sz w:val="24"/>
          <w:szCs w:val="24"/>
          <w:lang w:val="en-GB" w:eastAsia="zh-CN"/>
          <w14:ligatures w14:val="standardContextual"/>
        </w:rPr>
      </w:pPr>
      <w:r w:rsidRPr="003A3F29">
        <w:rPr>
          <w:lang w:val="fr-FR"/>
        </w:rPr>
        <w:t>2.</w:t>
      </w:r>
      <w:r>
        <w:rPr>
          <w:rFonts w:asciiTheme="minorHAnsi" w:eastAsiaTheme="minorEastAsia" w:hAnsiTheme="minorHAnsi" w:cstheme="minorBidi"/>
          <w:caps w:val="0"/>
          <w:kern w:val="2"/>
          <w:sz w:val="24"/>
          <w:szCs w:val="24"/>
          <w:lang w:val="en-GB" w:eastAsia="zh-CN"/>
          <w14:ligatures w14:val="standardContextual"/>
        </w:rPr>
        <w:tab/>
      </w:r>
      <w:r w:rsidRPr="003A3F29">
        <w:rPr>
          <w:lang w:val="fr-FR"/>
        </w:rPr>
        <w:t>MODÈLES D’APPLICATION</w:t>
      </w:r>
      <w:r>
        <w:tab/>
      </w:r>
      <w:r>
        <w:fldChar w:fldCharType="begin"/>
      </w:r>
      <w:r>
        <w:instrText xml:space="preserve"> PAGEREF _Toc240538552 \h </w:instrText>
      </w:r>
      <w:r>
        <w:fldChar w:fldCharType="separate"/>
      </w:r>
      <w:r>
        <w:t>3</w:t>
      </w:r>
      <w:r>
        <w:fldChar w:fldCharType="end"/>
      </w:r>
    </w:p>
    <w:p w14:paraId="52C21680" w14:textId="7DDD384A"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2.1</w:t>
      </w:r>
      <w:r>
        <w:rPr>
          <w:rFonts w:asciiTheme="minorHAnsi" w:eastAsiaTheme="minorEastAsia" w:hAnsiTheme="minorHAnsi" w:cstheme="minorBidi"/>
          <w:kern w:val="2"/>
          <w:sz w:val="24"/>
          <w:lang w:eastAsia="zh-CN"/>
          <w14:ligatures w14:val="standardContextual"/>
        </w:rPr>
        <w:tab/>
      </w:r>
      <w:r w:rsidRPr="003A3F29">
        <w:rPr>
          <w:lang w:val="fr-FR"/>
        </w:rPr>
        <w:t>Marqueurs moléculaires propres aux caractères</w:t>
      </w:r>
      <w:r w:rsidRPr="003A3F29">
        <w:rPr>
          <w:strike/>
          <w:lang w:val="fr-FR"/>
        </w:rPr>
        <w:t xml:space="preserve"> </w:t>
      </w:r>
      <w:r w:rsidRPr="003A3F29">
        <w:rPr>
          <w:strike/>
          <w:highlight w:val="lightGray"/>
          <w:lang w:val="fr-FR"/>
        </w:rPr>
        <w:t>(voir l’annexe I)</w:t>
      </w:r>
      <w:r>
        <w:tab/>
      </w:r>
      <w:r>
        <w:fldChar w:fldCharType="begin"/>
      </w:r>
      <w:r>
        <w:instrText xml:space="preserve"> PAGEREF _Toc240538553 \h </w:instrText>
      </w:r>
      <w:r>
        <w:fldChar w:fldCharType="separate"/>
      </w:r>
      <w:r>
        <w:t>3</w:t>
      </w:r>
      <w:r>
        <w:fldChar w:fldCharType="end"/>
      </w:r>
    </w:p>
    <w:p w14:paraId="7AE60BCE" w14:textId="7268FA91"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rsidRPr="003A3F29">
        <w:rPr>
          <w:color w:val="4F81BD" w:themeColor="accent1"/>
        </w:rPr>
        <w:t>Exemple 1 : Marqueur de g</w:t>
      </w:r>
      <w:r w:rsidRPr="003A3F29">
        <w:rPr>
          <w:rFonts w:cs="Arial"/>
          <w:color w:val="4F81BD" w:themeColor="accent1"/>
        </w:rPr>
        <w:t>è</w:t>
      </w:r>
      <w:r w:rsidRPr="003A3F29">
        <w:rPr>
          <w:color w:val="4F81BD" w:themeColor="accent1"/>
        </w:rPr>
        <w:t>ne concernant la tol</w:t>
      </w:r>
      <w:r w:rsidRPr="003A3F29">
        <w:rPr>
          <w:rFonts w:cs="Arial"/>
          <w:color w:val="4F81BD" w:themeColor="accent1"/>
        </w:rPr>
        <w:t>é</w:t>
      </w:r>
      <w:r w:rsidRPr="003A3F29">
        <w:rPr>
          <w:color w:val="4F81BD" w:themeColor="accent1"/>
        </w:rPr>
        <w:t>rance aux herbicides</w:t>
      </w:r>
      <w:r>
        <w:tab/>
      </w:r>
      <w:r>
        <w:fldChar w:fldCharType="begin"/>
      </w:r>
      <w:r>
        <w:instrText xml:space="preserve"> PAGEREF _Toc240538554 \h </w:instrText>
      </w:r>
      <w:r>
        <w:fldChar w:fldCharType="separate"/>
      </w:r>
      <w:r>
        <w:t>4</w:t>
      </w:r>
      <w:r>
        <w:fldChar w:fldCharType="end"/>
      </w:r>
    </w:p>
    <w:p w14:paraId="665FDFD6" w14:textId="759231A8"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rsidRPr="003A3F29">
        <w:rPr>
          <w:rFonts w:eastAsia="Calibri"/>
          <w:color w:val="4F81BD" w:themeColor="accent1"/>
        </w:rPr>
        <w:t>Exemple 2 : Marqueur propre aux caractères contenant des informations incomplètes sur le niveau d’expression concernant la résistance à la maladie de la tomate</w:t>
      </w:r>
      <w:r>
        <w:tab/>
      </w:r>
      <w:r>
        <w:fldChar w:fldCharType="begin"/>
      </w:r>
      <w:r>
        <w:instrText xml:space="preserve"> PAGEREF _Toc240538555 \h </w:instrText>
      </w:r>
      <w:r>
        <w:fldChar w:fldCharType="separate"/>
      </w:r>
      <w:r>
        <w:t>5</w:t>
      </w:r>
      <w:r>
        <w:fldChar w:fldCharType="end"/>
      </w:r>
    </w:p>
    <w:p w14:paraId="071AF448" w14:textId="6F7DC2C8"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2.2</w:t>
      </w:r>
      <w:r>
        <w:rPr>
          <w:rFonts w:asciiTheme="minorHAnsi" w:eastAsiaTheme="minorEastAsia" w:hAnsiTheme="minorHAnsi" w:cstheme="minorBidi"/>
          <w:kern w:val="2"/>
          <w:sz w:val="24"/>
          <w:lang w:eastAsia="zh-CN"/>
          <w14:ligatures w14:val="standardContextual"/>
        </w:rPr>
        <w:tab/>
      </w:r>
      <w:r w:rsidRPr="003A3F29">
        <w:rPr>
          <w:lang w:val="fr-FR"/>
        </w:rPr>
        <w:t>Combinaison de distances phénotypiques et moléculaires pour gérer des collections de variétés</w:t>
      </w:r>
      <w:r w:rsidRPr="003A3F29">
        <w:rPr>
          <w:strike/>
          <w:lang w:val="fr-FR"/>
        </w:rPr>
        <w:t xml:space="preserve"> </w:t>
      </w:r>
      <w:r w:rsidRPr="003A3F29">
        <w:rPr>
          <w:strike/>
          <w:highlight w:val="lightGray"/>
          <w:lang w:val="fr-FR"/>
        </w:rPr>
        <w:t>(voir l’annexe II)</w:t>
      </w:r>
      <w:r>
        <w:tab/>
      </w:r>
      <w:r>
        <w:fldChar w:fldCharType="begin"/>
      </w:r>
      <w:r>
        <w:instrText xml:space="preserve"> PAGEREF _Toc240538556 \h </w:instrText>
      </w:r>
      <w:r>
        <w:fldChar w:fldCharType="separate"/>
      </w:r>
      <w:r>
        <w:t>6</w:t>
      </w:r>
      <w:r>
        <w:fldChar w:fldCharType="end"/>
      </w:r>
    </w:p>
    <w:p w14:paraId="301A11F9" w14:textId="76A600E0"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Exemple 1 : Lignées parentales du maïs</w:t>
      </w:r>
      <w:r w:rsidRPr="003A3F29">
        <w:rPr>
          <w:strike/>
        </w:rPr>
        <w:t xml:space="preserve"> </w:t>
      </w:r>
      <w:r w:rsidRPr="003A3F29">
        <w:rPr>
          <w:strike/>
          <w:highlight w:val="lightGray"/>
        </w:rPr>
        <w:t>(voir l’annexe II, exemple 1)</w:t>
      </w:r>
      <w:r>
        <w:tab/>
      </w:r>
      <w:r>
        <w:fldChar w:fldCharType="begin"/>
      </w:r>
      <w:r>
        <w:instrText xml:space="preserve"> PAGEREF _Toc240538557 \h </w:instrText>
      </w:r>
      <w:r>
        <w:fldChar w:fldCharType="separate"/>
      </w:r>
      <w:r>
        <w:t>6</w:t>
      </w:r>
      <w:r>
        <w:fldChar w:fldCharType="end"/>
      </w:r>
    </w:p>
    <w:p w14:paraId="7330508D" w14:textId="1A00D711"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Exemple 2 : Sélection génétique de variétés voisines pour le premier cycle de végétation</w:t>
      </w:r>
      <w:r w:rsidRPr="003A3F29">
        <w:rPr>
          <w:strike/>
        </w:rPr>
        <w:t xml:space="preserve"> </w:t>
      </w:r>
      <w:r w:rsidRPr="003A3F29">
        <w:rPr>
          <w:strike/>
          <w:highlight w:val="lightGray"/>
        </w:rPr>
        <w:t>(voir l’annexe II, exemple 2)</w:t>
      </w:r>
      <w:r>
        <w:tab/>
      </w:r>
      <w:r>
        <w:fldChar w:fldCharType="begin"/>
      </w:r>
      <w:r>
        <w:instrText xml:space="preserve"> PAGEREF _Toc240538558 \h </w:instrText>
      </w:r>
      <w:r>
        <w:fldChar w:fldCharType="separate"/>
      </w:r>
      <w:r>
        <w:t>10</w:t>
      </w:r>
      <w:r>
        <w:fldChar w:fldCharType="end"/>
      </w:r>
    </w:p>
    <w:p w14:paraId="1F8F1BEC" w14:textId="25BB26DA" w:rsidR="001F2276" w:rsidRDefault="001F2276">
      <w:pPr>
        <w:pStyle w:val="TOC1"/>
        <w:rPr>
          <w:rFonts w:asciiTheme="minorHAnsi" w:eastAsiaTheme="minorEastAsia" w:hAnsiTheme="minorHAnsi" w:cstheme="minorBidi"/>
          <w:caps w:val="0"/>
          <w:kern w:val="2"/>
          <w:sz w:val="24"/>
          <w:szCs w:val="24"/>
          <w:lang w:val="en-GB" w:eastAsia="zh-CN"/>
          <w14:ligatures w14:val="standardContextual"/>
        </w:rPr>
      </w:pPr>
      <w:r w:rsidRPr="003A3F29">
        <w:rPr>
          <w:highlight w:val="yellow"/>
          <w:lang w:val="fr-FR"/>
        </w:rPr>
        <w:t>3.</w:t>
      </w:r>
      <w:r>
        <w:rPr>
          <w:rFonts w:asciiTheme="minorHAnsi" w:eastAsiaTheme="minorEastAsia" w:hAnsiTheme="minorHAnsi" w:cstheme="minorBidi"/>
          <w:caps w:val="0"/>
          <w:kern w:val="2"/>
          <w:sz w:val="24"/>
          <w:szCs w:val="24"/>
          <w:lang w:val="en-GB" w:eastAsia="zh-CN"/>
          <w14:ligatures w14:val="standardContextual"/>
        </w:rPr>
        <w:tab/>
      </w:r>
      <w:r w:rsidRPr="003A3F29">
        <w:rPr>
          <w:highlight w:val="yellow"/>
          <w:lang w:val="fr-FR"/>
        </w:rPr>
        <w:t>PRINCIPES DIRECTEURS RELATIFS À LA VALIDATION D’UN NOUVEAU PROTOCOLE DE MARQUEUR MOLÉCULAIRE PROPRE À UN CARACTÈRE EN TANT QUE MÉTHODE ALTERNATIVE D’OBSERVATION</w:t>
      </w:r>
      <w:r>
        <w:tab/>
      </w:r>
      <w:r>
        <w:fldChar w:fldCharType="begin"/>
      </w:r>
      <w:r>
        <w:instrText xml:space="preserve"> PAGEREF _Toc240538559 \h </w:instrText>
      </w:r>
      <w:r>
        <w:fldChar w:fldCharType="separate"/>
      </w:r>
      <w:r>
        <w:t>11</w:t>
      </w:r>
      <w:r>
        <w:fldChar w:fldCharType="end"/>
      </w:r>
    </w:p>
    <w:p w14:paraId="502EF963" w14:textId="5C15EE56"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3.1</w:t>
      </w:r>
      <w:r>
        <w:rPr>
          <w:rFonts w:asciiTheme="minorHAnsi" w:eastAsiaTheme="minorEastAsia" w:hAnsiTheme="minorHAnsi" w:cstheme="minorBidi"/>
          <w:kern w:val="2"/>
          <w:sz w:val="24"/>
          <w:lang w:eastAsia="zh-CN"/>
          <w14:ligatures w14:val="standardContextual"/>
        </w:rPr>
        <w:tab/>
      </w:r>
      <w:r w:rsidRPr="003A3F29">
        <w:rPr>
          <w:lang w:val="fr-FR"/>
        </w:rPr>
        <w:t>Objectifs des présents principes directeurs</w:t>
      </w:r>
      <w:r>
        <w:tab/>
      </w:r>
      <w:r>
        <w:fldChar w:fldCharType="begin"/>
      </w:r>
      <w:r>
        <w:instrText xml:space="preserve"> PAGEREF _Toc240538560 \h </w:instrText>
      </w:r>
      <w:r>
        <w:fldChar w:fldCharType="separate"/>
      </w:r>
      <w:r>
        <w:t>11</w:t>
      </w:r>
      <w:r>
        <w:fldChar w:fldCharType="end"/>
      </w:r>
    </w:p>
    <w:p w14:paraId="35221DD6" w14:textId="56489415"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3.2</w:t>
      </w:r>
      <w:r>
        <w:rPr>
          <w:rFonts w:asciiTheme="minorHAnsi" w:eastAsiaTheme="minorEastAsia" w:hAnsiTheme="minorHAnsi" w:cstheme="minorBidi"/>
          <w:kern w:val="2"/>
          <w:sz w:val="24"/>
          <w:lang w:eastAsia="zh-CN"/>
          <w14:ligatures w14:val="standardContextual"/>
        </w:rPr>
        <w:tab/>
      </w:r>
      <w:r w:rsidRPr="003A3F29">
        <w:rPr>
          <w:lang w:val="fr-FR"/>
        </w:rPr>
        <w:t>Champ d’application des présents principes directeurs</w:t>
      </w:r>
      <w:r>
        <w:tab/>
      </w:r>
      <w:r>
        <w:fldChar w:fldCharType="begin"/>
      </w:r>
      <w:r>
        <w:instrText xml:space="preserve"> PAGEREF _Toc240538561 \h </w:instrText>
      </w:r>
      <w:r>
        <w:fldChar w:fldCharType="separate"/>
      </w:r>
      <w:r>
        <w:t>12</w:t>
      </w:r>
      <w:r>
        <w:fldChar w:fldCharType="end"/>
      </w:r>
    </w:p>
    <w:p w14:paraId="78DF7088" w14:textId="12EB6308"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3.3</w:t>
      </w:r>
      <w:r>
        <w:rPr>
          <w:rFonts w:asciiTheme="minorHAnsi" w:eastAsiaTheme="minorEastAsia" w:hAnsiTheme="minorHAnsi" w:cstheme="minorBidi"/>
          <w:kern w:val="2"/>
          <w:sz w:val="24"/>
          <w:lang w:eastAsia="zh-CN"/>
          <w14:ligatures w14:val="standardContextual"/>
        </w:rPr>
        <w:tab/>
      </w:r>
      <w:r w:rsidRPr="003A3F29">
        <w:rPr>
          <w:lang w:val="fr-FR"/>
        </w:rPr>
        <w:t>Critères de performance pour un nouveau protocole fondé sur des marqueurs moléculaires</w:t>
      </w:r>
      <w:r>
        <w:tab/>
      </w:r>
      <w:r>
        <w:fldChar w:fldCharType="begin"/>
      </w:r>
      <w:r>
        <w:instrText xml:space="preserve"> PAGEREF _Toc240538562 \h </w:instrText>
      </w:r>
      <w:r>
        <w:fldChar w:fldCharType="separate"/>
      </w:r>
      <w:r>
        <w:t>12</w:t>
      </w:r>
      <w:r>
        <w:fldChar w:fldCharType="end"/>
      </w:r>
    </w:p>
    <w:p w14:paraId="2EED10C9" w14:textId="0164510F"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Spécificité</w:t>
      </w:r>
      <w:r>
        <w:tab/>
      </w:r>
      <w:r>
        <w:fldChar w:fldCharType="begin"/>
      </w:r>
      <w:r>
        <w:instrText xml:space="preserve"> PAGEREF _Toc240538563 \h </w:instrText>
      </w:r>
      <w:r>
        <w:fldChar w:fldCharType="separate"/>
      </w:r>
      <w:r>
        <w:t>12</w:t>
      </w:r>
      <w:r>
        <w:fldChar w:fldCharType="end"/>
      </w:r>
    </w:p>
    <w:p w14:paraId="57A9C0C4" w14:textId="3E5A15ED"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Sensibilité et limite de détection</w:t>
      </w:r>
      <w:r>
        <w:tab/>
      </w:r>
      <w:r>
        <w:fldChar w:fldCharType="begin"/>
      </w:r>
      <w:r>
        <w:instrText xml:space="preserve"> PAGEREF _Toc240538564 \h </w:instrText>
      </w:r>
      <w:r>
        <w:fldChar w:fldCharType="separate"/>
      </w:r>
      <w:r>
        <w:t>12</w:t>
      </w:r>
      <w:r>
        <w:fldChar w:fldCharType="end"/>
      </w:r>
    </w:p>
    <w:p w14:paraId="2654FF90" w14:textId="4A5D4CDF"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Répétabilité</w:t>
      </w:r>
      <w:r>
        <w:tab/>
      </w:r>
      <w:r>
        <w:fldChar w:fldCharType="begin"/>
      </w:r>
      <w:r>
        <w:instrText xml:space="preserve"> PAGEREF _Toc240538565 \h </w:instrText>
      </w:r>
      <w:r>
        <w:fldChar w:fldCharType="separate"/>
      </w:r>
      <w:r>
        <w:t>13</w:t>
      </w:r>
      <w:r>
        <w:fldChar w:fldCharType="end"/>
      </w:r>
    </w:p>
    <w:p w14:paraId="25DD016B" w14:textId="5408DEFE"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Reproductibilité</w:t>
      </w:r>
      <w:r>
        <w:tab/>
      </w:r>
      <w:r>
        <w:fldChar w:fldCharType="begin"/>
      </w:r>
      <w:r>
        <w:instrText xml:space="preserve"> PAGEREF _Toc240538566 \h </w:instrText>
      </w:r>
      <w:r>
        <w:fldChar w:fldCharType="separate"/>
      </w:r>
      <w:r>
        <w:t>13</w:t>
      </w:r>
      <w:r>
        <w:fldChar w:fldCharType="end"/>
      </w:r>
    </w:p>
    <w:p w14:paraId="2A8C3200" w14:textId="352B2E92"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Robustesse</w:t>
      </w:r>
      <w:r>
        <w:tab/>
      </w:r>
      <w:r>
        <w:fldChar w:fldCharType="begin"/>
      </w:r>
      <w:r>
        <w:instrText xml:space="preserve"> PAGEREF _Toc240538567 \h </w:instrText>
      </w:r>
      <w:r>
        <w:fldChar w:fldCharType="separate"/>
      </w:r>
      <w:r>
        <w:t>14</w:t>
      </w:r>
      <w:r>
        <w:fldChar w:fldCharType="end"/>
      </w:r>
    </w:p>
    <w:p w14:paraId="5F66F274" w14:textId="0C5CE66B"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3.4</w:t>
      </w:r>
      <w:r>
        <w:rPr>
          <w:rFonts w:asciiTheme="minorHAnsi" w:eastAsiaTheme="minorEastAsia" w:hAnsiTheme="minorHAnsi" w:cstheme="minorBidi"/>
          <w:kern w:val="2"/>
          <w:sz w:val="24"/>
          <w:lang w:eastAsia="zh-CN"/>
          <w14:ligatures w14:val="standardContextual"/>
        </w:rPr>
        <w:tab/>
      </w:r>
      <w:r w:rsidRPr="003A3F29">
        <w:rPr>
          <w:lang w:val="fr-FR"/>
        </w:rPr>
        <w:t>Rapport de validation</w:t>
      </w:r>
      <w:r>
        <w:tab/>
      </w:r>
      <w:r>
        <w:fldChar w:fldCharType="begin"/>
      </w:r>
      <w:r>
        <w:instrText xml:space="preserve"> PAGEREF _Toc240538568 \h </w:instrText>
      </w:r>
      <w:r>
        <w:fldChar w:fldCharType="separate"/>
      </w:r>
      <w:r>
        <w:t>14</w:t>
      </w:r>
      <w:r>
        <w:fldChar w:fldCharType="end"/>
      </w:r>
    </w:p>
    <w:p w14:paraId="0B703EC9" w14:textId="1F53316F"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Contenu du rapport de validation</w:t>
      </w:r>
      <w:r>
        <w:tab/>
      </w:r>
      <w:r>
        <w:fldChar w:fldCharType="begin"/>
      </w:r>
      <w:r>
        <w:instrText xml:space="preserve"> PAGEREF _Toc240538569 \h </w:instrText>
      </w:r>
      <w:r>
        <w:fldChar w:fldCharType="separate"/>
      </w:r>
      <w:r>
        <w:t>14</w:t>
      </w:r>
      <w:r>
        <w:fldChar w:fldCharType="end"/>
      </w:r>
    </w:p>
    <w:p w14:paraId="6C25550C" w14:textId="6542BDDD" w:rsidR="001F2276" w:rsidRDefault="001F2276">
      <w:pPr>
        <w:pStyle w:val="TOC3"/>
        <w:rPr>
          <w:rFonts w:asciiTheme="minorHAnsi" w:eastAsiaTheme="minorEastAsia" w:hAnsiTheme="minorHAnsi" w:cstheme="minorBidi"/>
          <w:i w:val="0"/>
          <w:kern w:val="2"/>
          <w:sz w:val="24"/>
          <w:szCs w:val="24"/>
          <w:lang w:val="en-GB" w:eastAsia="zh-CN"/>
          <w14:ligatures w14:val="standardContextual"/>
        </w:rPr>
      </w:pPr>
      <w:r>
        <w:t>Promotion</w:t>
      </w:r>
      <w:r>
        <w:tab/>
      </w:r>
      <w:r>
        <w:fldChar w:fldCharType="begin"/>
      </w:r>
      <w:r>
        <w:instrText xml:space="preserve"> PAGEREF _Toc240538570 \h </w:instrText>
      </w:r>
      <w:r>
        <w:fldChar w:fldCharType="separate"/>
      </w:r>
      <w:r>
        <w:t>14</w:t>
      </w:r>
      <w:r>
        <w:fldChar w:fldCharType="end"/>
      </w:r>
    </w:p>
    <w:p w14:paraId="6F3C97C1" w14:textId="189DCDA0"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3.5</w:t>
      </w:r>
      <w:r>
        <w:rPr>
          <w:rFonts w:asciiTheme="minorHAnsi" w:eastAsiaTheme="minorEastAsia" w:hAnsiTheme="minorHAnsi" w:cstheme="minorBidi"/>
          <w:kern w:val="2"/>
          <w:sz w:val="24"/>
          <w:lang w:eastAsia="zh-CN"/>
          <w14:ligatures w14:val="standardContextual"/>
        </w:rPr>
        <w:tab/>
      </w:r>
      <w:r w:rsidRPr="003A3F29">
        <w:rPr>
          <w:lang w:val="fr-FR"/>
        </w:rPr>
        <w:t>Protocole standard pour les marqueurs moléculaires propres aux caractères</w:t>
      </w:r>
      <w:r>
        <w:tab/>
      </w:r>
      <w:r>
        <w:fldChar w:fldCharType="begin"/>
      </w:r>
      <w:r>
        <w:instrText xml:space="preserve"> PAGEREF _Toc240538571 \h </w:instrText>
      </w:r>
      <w:r>
        <w:fldChar w:fldCharType="separate"/>
      </w:r>
      <w:r>
        <w:t>15</w:t>
      </w:r>
      <w:r>
        <w:fldChar w:fldCharType="end"/>
      </w:r>
    </w:p>
    <w:p w14:paraId="0296C49F" w14:textId="330A1519"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3.6</w:t>
      </w:r>
      <w:r>
        <w:rPr>
          <w:rFonts w:asciiTheme="minorHAnsi" w:eastAsiaTheme="minorEastAsia" w:hAnsiTheme="minorHAnsi" w:cstheme="minorBidi"/>
          <w:kern w:val="2"/>
          <w:sz w:val="24"/>
          <w:lang w:eastAsia="zh-CN"/>
          <w14:ligatures w14:val="standardContextual"/>
        </w:rPr>
        <w:tab/>
      </w:r>
      <w:r w:rsidRPr="003A3F29">
        <w:rPr>
          <w:lang w:val="fr-FR"/>
        </w:rPr>
        <w:t>Évaluation de suivi après l’acceptation</w:t>
      </w:r>
      <w:r>
        <w:tab/>
      </w:r>
      <w:r>
        <w:fldChar w:fldCharType="begin"/>
      </w:r>
      <w:r>
        <w:instrText xml:space="preserve"> PAGEREF _Toc240538572 \h </w:instrText>
      </w:r>
      <w:r>
        <w:fldChar w:fldCharType="separate"/>
      </w:r>
      <w:r>
        <w:t>17</w:t>
      </w:r>
      <w:r>
        <w:fldChar w:fldCharType="end"/>
      </w:r>
    </w:p>
    <w:p w14:paraId="6D01C4D3" w14:textId="1421FC35" w:rsidR="001F2276" w:rsidRDefault="001F2276">
      <w:pPr>
        <w:pStyle w:val="TOC2"/>
        <w:rPr>
          <w:rFonts w:asciiTheme="minorHAnsi" w:eastAsiaTheme="minorEastAsia" w:hAnsiTheme="minorHAnsi" w:cstheme="minorBidi"/>
          <w:kern w:val="2"/>
          <w:sz w:val="24"/>
          <w:lang w:eastAsia="zh-CN"/>
          <w14:ligatures w14:val="standardContextual"/>
        </w:rPr>
      </w:pPr>
      <w:r w:rsidRPr="003A3F29">
        <w:rPr>
          <w:lang w:val="fr-FR"/>
        </w:rPr>
        <w:t>3.7</w:t>
      </w:r>
      <w:r>
        <w:rPr>
          <w:rFonts w:asciiTheme="minorHAnsi" w:eastAsiaTheme="minorEastAsia" w:hAnsiTheme="minorHAnsi" w:cstheme="minorBidi"/>
          <w:kern w:val="2"/>
          <w:sz w:val="24"/>
          <w:lang w:eastAsia="zh-CN"/>
          <w14:ligatures w14:val="standardContextual"/>
        </w:rPr>
        <w:tab/>
      </w:r>
      <w:r w:rsidRPr="003A3F29">
        <w:rPr>
          <w:lang w:val="fr-FR"/>
        </w:rPr>
        <w:t>Bibliographie</w:t>
      </w:r>
      <w:r>
        <w:tab/>
      </w:r>
      <w:r>
        <w:fldChar w:fldCharType="begin"/>
      </w:r>
      <w:r>
        <w:instrText xml:space="preserve"> PAGEREF _Toc240538573 \h </w:instrText>
      </w:r>
      <w:r>
        <w:fldChar w:fldCharType="separate"/>
      </w:r>
      <w:r>
        <w:t>18</w:t>
      </w:r>
      <w:r>
        <w:fldChar w:fldCharType="end"/>
      </w:r>
    </w:p>
    <w:p w14:paraId="7AAF592D" w14:textId="77E8D447" w:rsidR="00CC0333" w:rsidRPr="0086154D" w:rsidRDefault="00E306B7" w:rsidP="00E306B7">
      <w:pPr>
        <w:tabs>
          <w:tab w:val="left" w:pos="1980"/>
        </w:tabs>
        <w:rPr>
          <w:rFonts w:cs="Arial"/>
          <w:snapToGrid w:val="0"/>
        </w:rPr>
      </w:pPr>
      <w:r w:rsidRPr="0086154D">
        <w:rPr>
          <w:rFonts w:cs="Arial"/>
          <w:snapToGrid w:val="0"/>
        </w:rPr>
        <w:fldChar w:fldCharType="end"/>
      </w:r>
    </w:p>
    <w:p w14:paraId="33FD0E88" w14:textId="77777777" w:rsidR="00820FD5" w:rsidRPr="0086154D" w:rsidRDefault="00820FD5" w:rsidP="00F44977">
      <w:pPr>
        <w:tabs>
          <w:tab w:val="left" w:pos="1134"/>
          <w:tab w:val="left" w:pos="2268"/>
        </w:tabs>
        <w:spacing w:after="120"/>
        <w:ind w:left="2268" w:right="567" w:hanging="2268"/>
        <w:jc w:val="left"/>
        <w:rPr>
          <w:rFonts w:cs="Arial"/>
          <w:strike/>
          <w:snapToGrid w:val="0"/>
        </w:rPr>
      </w:pPr>
      <w:r w:rsidRPr="0086154D">
        <w:rPr>
          <w:strike/>
          <w:highlight w:val="lightGray"/>
        </w:rPr>
        <w:t>ANNEXE I</w:t>
      </w:r>
      <w:r w:rsidRPr="0086154D">
        <w:rPr>
          <w:strike/>
          <w:highlight w:val="lightGray"/>
        </w:rPr>
        <w:tab/>
        <w:t>MOD</w:t>
      </w:r>
      <w:r w:rsidRPr="0086154D">
        <w:rPr>
          <w:rFonts w:cs="Arial"/>
          <w:strike/>
          <w:highlight w:val="lightGray"/>
        </w:rPr>
        <w:t>È</w:t>
      </w:r>
      <w:r w:rsidRPr="0086154D">
        <w:rPr>
          <w:strike/>
          <w:highlight w:val="lightGray"/>
        </w:rPr>
        <w:t xml:space="preserve">LE : </w:t>
      </w:r>
      <w:r w:rsidRPr="0086154D">
        <w:rPr>
          <w:strike/>
          <w:highlight w:val="lightGray"/>
        </w:rPr>
        <w:tab/>
        <w:t>MARQUEURS MOLÉCULAIRES PROPRES AUX CARACTÈRES</w:t>
      </w:r>
    </w:p>
    <w:p w14:paraId="0E234290" w14:textId="77777777" w:rsidR="00820FD5" w:rsidRPr="0086154D" w:rsidRDefault="00820FD5" w:rsidP="00BA63F8">
      <w:pPr>
        <w:spacing w:after="60"/>
        <w:ind w:left="2410" w:hanging="1276"/>
        <w:jc w:val="left"/>
        <w:rPr>
          <w:strike/>
          <w:color w:val="4F81BD" w:themeColor="accent1"/>
          <w:sz w:val="18"/>
          <w:szCs w:val="18"/>
        </w:rPr>
      </w:pPr>
      <w:r w:rsidRPr="0086154D">
        <w:rPr>
          <w:rFonts w:cs="Arial"/>
          <w:strike/>
          <w:snapToGrid w:val="0"/>
          <w:color w:val="4F81BD" w:themeColor="accent1"/>
          <w:sz w:val="18"/>
          <w:szCs w:val="18"/>
        </w:rPr>
        <w:t>EXEMPLE 1 :</w:t>
      </w:r>
      <w:r w:rsidRPr="0086154D">
        <w:rPr>
          <w:rFonts w:cs="Arial"/>
          <w:strike/>
          <w:snapToGrid w:val="0"/>
          <w:color w:val="4F81BD" w:themeColor="accent1"/>
          <w:sz w:val="18"/>
          <w:szCs w:val="18"/>
        </w:rPr>
        <w:tab/>
      </w:r>
      <w:r w:rsidRPr="0086154D">
        <w:rPr>
          <w:strike/>
          <w:color w:val="4F81BD" w:themeColor="accent1"/>
          <w:sz w:val="18"/>
          <w:szCs w:val="18"/>
        </w:rPr>
        <w:t>MARQUEUR DE G</w:t>
      </w:r>
      <w:r w:rsidRPr="0086154D">
        <w:rPr>
          <w:rFonts w:cs="Arial"/>
          <w:strike/>
          <w:color w:val="4F81BD" w:themeColor="accent1"/>
          <w:sz w:val="18"/>
          <w:szCs w:val="18"/>
        </w:rPr>
        <w:t>È</w:t>
      </w:r>
      <w:r w:rsidRPr="0086154D">
        <w:rPr>
          <w:strike/>
          <w:color w:val="4F81BD" w:themeColor="accent1"/>
          <w:sz w:val="18"/>
          <w:szCs w:val="18"/>
        </w:rPr>
        <w:t>NE CONCERNANT LA TOL</w:t>
      </w:r>
      <w:r w:rsidRPr="0086154D">
        <w:rPr>
          <w:rFonts w:cs="Arial"/>
          <w:strike/>
          <w:color w:val="4F81BD" w:themeColor="accent1"/>
          <w:sz w:val="18"/>
          <w:szCs w:val="18"/>
        </w:rPr>
        <w:t>É</w:t>
      </w:r>
      <w:r w:rsidRPr="0086154D">
        <w:rPr>
          <w:strike/>
          <w:color w:val="4F81BD" w:themeColor="accent1"/>
          <w:sz w:val="18"/>
          <w:szCs w:val="18"/>
        </w:rPr>
        <w:t>RANCE AUX HERBICIDES</w:t>
      </w:r>
    </w:p>
    <w:p w14:paraId="79BD48E7" w14:textId="77777777" w:rsidR="00820FD5" w:rsidRPr="0086154D" w:rsidRDefault="00820FD5" w:rsidP="00BA63F8">
      <w:pPr>
        <w:tabs>
          <w:tab w:val="left" w:pos="2694"/>
        </w:tabs>
        <w:spacing w:after="60"/>
        <w:ind w:left="2410" w:hanging="1276"/>
        <w:jc w:val="left"/>
        <w:rPr>
          <w:rFonts w:cs="Arial"/>
          <w:strike/>
          <w:snapToGrid w:val="0"/>
          <w:color w:val="4F81BD" w:themeColor="accent1"/>
          <w:sz w:val="18"/>
          <w:szCs w:val="18"/>
        </w:rPr>
      </w:pPr>
      <w:r w:rsidRPr="0086154D">
        <w:rPr>
          <w:rFonts w:cs="Arial"/>
          <w:strike/>
          <w:snapToGrid w:val="0"/>
          <w:color w:val="4F81BD" w:themeColor="accent1"/>
          <w:sz w:val="18"/>
          <w:szCs w:val="18"/>
        </w:rPr>
        <w:t>EXEMPLE 2 :</w:t>
      </w:r>
      <w:r w:rsidRPr="0086154D">
        <w:rPr>
          <w:rFonts w:cs="Arial"/>
          <w:strike/>
          <w:snapToGrid w:val="0"/>
          <w:color w:val="4F81BD" w:themeColor="accent1"/>
          <w:sz w:val="18"/>
          <w:szCs w:val="18"/>
        </w:rPr>
        <w:tab/>
      </w:r>
      <w:r w:rsidR="00A4562B" w:rsidRPr="0086154D">
        <w:rPr>
          <w:rFonts w:cs="Arial"/>
          <w:strike/>
          <w:snapToGrid w:val="0"/>
          <w:color w:val="4F81BD" w:themeColor="accent1"/>
          <w:sz w:val="18"/>
          <w:szCs w:val="18"/>
        </w:rPr>
        <w:t>MARQUEUR PROPRE AUX CARACTÈRES CONTENANT DES INFORMATIONS INCOMPLÈTES SUR LE NIVEAU D’EXPRESSION CONCERNANT LA RÉSISTANCE À LA MALADIE DE LA TOMATE</w:t>
      </w:r>
    </w:p>
    <w:p w14:paraId="6DA2C7C4" w14:textId="77777777" w:rsidR="00820FD5" w:rsidRPr="0086154D" w:rsidRDefault="00820FD5" w:rsidP="00F44977">
      <w:pPr>
        <w:tabs>
          <w:tab w:val="left" w:pos="1276"/>
          <w:tab w:val="left" w:pos="8020"/>
        </w:tabs>
        <w:jc w:val="left"/>
        <w:rPr>
          <w:rFonts w:cs="Arial"/>
          <w:snapToGrid w:val="0"/>
        </w:rPr>
      </w:pPr>
    </w:p>
    <w:p w14:paraId="18D6A22B" w14:textId="77777777" w:rsidR="00820FD5" w:rsidRPr="0086154D" w:rsidRDefault="00820FD5" w:rsidP="00F44977">
      <w:pPr>
        <w:tabs>
          <w:tab w:val="left" w:pos="1134"/>
          <w:tab w:val="left" w:pos="2268"/>
        </w:tabs>
        <w:spacing w:after="120"/>
        <w:ind w:left="2268" w:right="567" w:hanging="2268"/>
        <w:jc w:val="left"/>
        <w:rPr>
          <w:rFonts w:cs="Arial"/>
          <w:strike/>
          <w:snapToGrid w:val="0"/>
        </w:rPr>
      </w:pPr>
      <w:r w:rsidRPr="0086154D">
        <w:rPr>
          <w:rFonts w:cs="Arial"/>
          <w:strike/>
          <w:snapToGrid w:val="0"/>
          <w:highlight w:val="lightGray"/>
        </w:rPr>
        <w:t>ANNEXE II</w:t>
      </w:r>
      <w:r w:rsidRPr="0086154D">
        <w:rPr>
          <w:rFonts w:cs="Arial"/>
          <w:strike/>
          <w:snapToGrid w:val="0"/>
          <w:highlight w:val="lightGray"/>
        </w:rPr>
        <w:tab/>
      </w:r>
      <w:r w:rsidRPr="0086154D">
        <w:rPr>
          <w:bCs/>
          <w:strike/>
          <w:highlight w:val="lightGray"/>
        </w:rPr>
        <w:t>MOD</w:t>
      </w:r>
      <w:r w:rsidRPr="0086154D">
        <w:rPr>
          <w:rFonts w:cs="Arial"/>
          <w:bCs/>
          <w:strike/>
          <w:highlight w:val="lightGray"/>
        </w:rPr>
        <w:t>È</w:t>
      </w:r>
      <w:r w:rsidRPr="0086154D">
        <w:rPr>
          <w:bCs/>
          <w:strike/>
          <w:highlight w:val="lightGray"/>
        </w:rPr>
        <w:t xml:space="preserve">LE : </w:t>
      </w:r>
      <w:r w:rsidRPr="0086154D">
        <w:rPr>
          <w:bCs/>
          <w:strike/>
          <w:highlight w:val="lightGray"/>
        </w:rPr>
        <w:tab/>
        <w:t>COMBINAISON DE DISTANCES PHÉNOTYPIQUES ET MOL</w:t>
      </w:r>
      <w:r w:rsidRPr="0086154D">
        <w:rPr>
          <w:rFonts w:cs="Arial"/>
          <w:bCs/>
          <w:strike/>
          <w:highlight w:val="lightGray"/>
        </w:rPr>
        <w:t>É</w:t>
      </w:r>
      <w:r w:rsidRPr="0086154D">
        <w:rPr>
          <w:bCs/>
          <w:strike/>
          <w:highlight w:val="lightGray"/>
        </w:rPr>
        <w:t>CULAIRES POUR GÉRER DES COLLECTIONS DE VARIÉTÉS</w:t>
      </w:r>
    </w:p>
    <w:p w14:paraId="7D17F7C0" w14:textId="77777777" w:rsidR="00820FD5" w:rsidRPr="0086154D" w:rsidRDefault="00820FD5" w:rsidP="00BA63F8">
      <w:pPr>
        <w:tabs>
          <w:tab w:val="left" w:pos="2694"/>
        </w:tabs>
        <w:spacing w:after="60"/>
        <w:ind w:left="2410" w:hanging="1276"/>
        <w:jc w:val="left"/>
        <w:rPr>
          <w:strike/>
          <w:color w:val="4F81BD" w:themeColor="accent1"/>
          <w:sz w:val="18"/>
          <w:szCs w:val="18"/>
        </w:rPr>
      </w:pPr>
      <w:r w:rsidRPr="0086154D">
        <w:rPr>
          <w:rFonts w:cs="Arial"/>
          <w:strike/>
          <w:snapToGrid w:val="0"/>
          <w:color w:val="4F81BD" w:themeColor="accent1"/>
          <w:sz w:val="18"/>
          <w:szCs w:val="18"/>
        </w:rPr>
        <w:t>EXEMPLE 1 :</w:t>
      </w:r>
      <w:r w:rsidRPr="0086154D">
        <w:rPr>
          <w:rFonts w:cs="Arial"/>
          <w:strike/>
          <w:snapToGrid w:val="0"/>
          <w:color w:val="4F81BD" w:themeColor="accent1"/>
          <w:sz w:val="18"/>
          <w:szCs w:val="18"/>
        </w:rPr>
        <w:tab/>
      </w:r>
      <w:r w:rsidRPr="0086154D">
        <w:rPr>
          <w:strike/>
          <w:color w:val="4F81BD" w:themeColor="accent1"/>
          <w:sz w:val="18"/>
          <w:szCs w:val="18"/>
        </w:rPr>
        <w:t>LIGNÉES PARENTALES DU MAÏS</w:t>
      </w:r>
    </w:p>
    <w:p w14:paraId="1B88806E" w14:textId="77777777" w:rsidR="00820FD5" w:rsidRPr="0086154D" w:rsidRDefault="00820FD5" w:rsidP="00BA63F8">
      <w:pPr>
        <w:tabs>
          <w:tab w:val="left" w:pos="2694"/>
        </w:tabs>
        <w:spacing w:after="60"/>
        <w:ind w:left="2410" w:hanging="1276"/>
        <w:jc w:val="left"/>
        <w:rPr>
          <w:rFonts w:cs="Arial"/>
          <w:strike/>
          <w:snapToGrid w:val="0"/>
          <w:color w:val="4F81BD" w:themeColor="accent1"/>
          <w:sz w:val="18"/>
          <w:szCs w:val="18"/>
        </w:rPr>
      </w:pPr>
      <w:r w:rsidRPr="0086154D">
        <w:rPr>
          <w:rFonts w:cs="Arial"/>
          <w:strike/>
          <w:snapToGrid w:val="0"/>
          <w:color w:val="4F81BD" w:themeColor="accent1"/>
          <w:sz w:val="18"/>
          <w:szCs w:val="18"/>
        </w:rPr>
        <w:t>EXEMPLE 2 :</w:t>
      </w:r>
      <w:r w:rsidRPr="0086154D">
        <w:rPr>
          <w:rFonts w:cs="Arial"/>
          <w:strike/>
          <w:snapToGrid w:val="0"/>
          <w:color w:val="4F81BD" w:themeColor="accent1"/>
          <w:sz w:val="18"/>
          <w:szCs w:val="18"/>
        </w:rPr>
        <w:tab/>
        <w:t xml:space="preserve">SÉLECTION GÉNÉTIQUE DE VARIÉTÉS VOISINES POUR LE PREMIER CYCLE DE VÉGÉTATION : HARICOT </w:t>
      </w:r>
    </w:p>
    <w:p w14:paraId="5EB3C337" w14:textId="77777777" w:rsidR="00820FD5" w:rsidRPr="0086154D" w:rsidRDefault="00820FD5" w:rsidP="00F44977">
      <w:pPr>
        <w:tabs>
          <w:tab w:val="left" w:pos="1276"/>
          <w:tab w:val="left" w:pos="1980"/>
        </w:tabs>
        <w:jc w:val="left"/>
        <w:rPr>
          <w:rFonts w:cs="Arial"/>
          <w:snapToGrid w:val="0"/>
        </w:rPr>
      </w:pPr>
    </w:p>
    <w:p w14:paraId="31550B38" w14:textId="77777777" w:rsidR="00CC0333" w:rsidRPr="0086154D" w:rsidRDefault="00E306B7" w:rsidP="00E306B7">
      <w:pPr>
        <w:pStyle w:val="Heading1"/>
        <w:rPr>
          <w:lang w:val="fr-FR"/>
        </w:rPr>
      </w:pPr>
      <w:r w:rsidRPr="0086154D">
        <w:rPr>
          <w:snapToGrid w:val="0"/>
          <w:lang w:val="fr-FR"/>
        </w:rPr>
        <w:br w:type="page"/>
      </w:r>
      <w:bookmarkStart w:id="2" w:name="_Toc240538551"/>
      <w:r w:rsidRPr="0086154D">
        <w:rPr>
          <w:lang w:val="fr-FR"/>
        </w:rPr>
        <w:lastRenderedPageBreak/>
        <w:t>1.</w:t>
      </w:r>
      <w:r w:rsidRPr="0086154D">
        <w:rPr>
          <w:lang w:val="fr-FR"/>
        </w:rPr>
        <w:tab/>
        <w:t>INTRODUCTION</w:t>
      </w:r>
      <w:bookmarkEnd w:id="2"/>
    </w:p>
    <w:p w14:paraId="269C2EF3" w14:textId="77777777" w:rsidR="00CC0333" w:rsidRPr="0086154D" w:rsidRDefault="00E306B7" w:rsidP="00E306B7">
      <w:pPr>
        <w:rPr>
          <w:rFonts w:cs="Arial"/>
        </w:rPr>
      </w:pPr>
      <w:r w:rsidRPr="0086154D">
        <w:rPr>
          <w:rFonts w:cs="Arial"/>
        </w:rPr>
        <w:t>1.1</w:t>
      </w:r>
      <w:r w:rsidRPr="0086154D">
        <w:rPr>
          <w:rFonts w:cs="Arial"/>
        </w:rPr>
        <w:tab/>
      </w:r>
      <w:r w:rsidR="00231EE5" w:rsidRPr="0086154D">
        <w:t>Le document</w:t>
      </w:r>
      <w:r w:rsidR="006D4686" w:rsidRPr="0086154D">
        <w:t> </w:t>
      </w:r>
      <w:r w:rsidR="00231EE5" w:rsidRPr="0086154D">
        <w:t>UPOV/INF/18 “Utilisation possible des marqueurs moléculaires dans l</w:t>
      </w:r>
      <w:r w:rsidR="00F97ECC" w:rsidRPr="0086154D">
        <w:t>’</w:t>
      </w:r>
      <w:r w:rsidR="00231EE5" w:rsidRPr="0086154D">
        <w:t>examen de la distinction, de l</w:t>
      </w:r>
      <w:r w:rsidR="00F97ECC" w:rsidRPr="0086154D">
        <w:t>’</w:t>
      </w:r>
      <w:r w:rsidR="00231EE5" w:rsidRPr="0086154D">
        <w:t>homogénéité et de la stabilité (DHS) concerne des modèles d</w:t>
      </w:r>
      <w:r w:rsidR="00F97ECC" w:rsidRPr="0086154D">
        <w:t>’</w:t>
      </w:r>
      <w:r w:rsidR="00231EE5" w:rsidRPr="0086154D">
        <w:t>application éventuels aux fins de l</w:t>
      </w:r>
      <w:r w:rsidR="00F97ECC" w:rsidRPr="0086154D">
        <w:t>’</w:t>
      </w:r>
      <w:r w:rsidR="00231EE5" w:rsidRPr="0086154D">
        <w:t>utilisation des marqueurs biochimiques et moléculaires dans l</w:t>
      </w:r>
      <w:r w:rsidR="00F97ECC" w:rsidRPr="0086154D">
        <w:t>’</w:t>
      </w:r>
      <w:r w:rsidR="00231EE5" w:rsidRPr="0086154D">
        <w:t>examen DHS proposés au sous</w:t>
      </w:r>
      <w:r w:rsidR="00B84148" w:rsidRPr="0086154D">
        <w:noBreakHyphen/>
      </w:r>
      <w:r w:rsidR="00231EE5" w:rsidRPr="0086154D">
        <w:t>groupe ad hoc d</w:t>
      </w:r>
      <w:r w:rsidR="00F97ECC" w:rsidRPr="0086154D">
        <w:t>’</w:t>
      </w:r>
      <w:r w:rsidR="00231EE5" w:rsidRPr="0086154D">
        <w:t>experts techniques et juridiques sur les techniques biochimiques et moléculaires (Groupe de réflexion sur les travaux du BMT) par le Comité technique</w:t>
      </w:r>
      <w:r w:rsidR="00CC2E20" w:rsidRPr="0086154D">
        <w:t xml:space="preserve"> (TC)</w:t>
      </w:r>
      <w:r w:rsidR="00231EE5" w:rsidRPr="0086154D">
        <w:t>, sur la base des travaux du Groupe de travail sur les techniques biochimiques et moléculaires, notamment les profils d</w:t>
      </w:r>
      <w:r w:rsidR="00F97ECC" w:rsidRPr="0086154D">
        <w:t>’</w:t>
      </w:r>
      <w:r w:rsidR="00231EE5" w:rsidRPr="0086154D">
        <w:t>ADN (ci</w:t>
      </w:r>
      <w:r w:rsidR="00B84148" w:rsidRPr="0086154D">
        <w:noBreakHyphen/>
      </w:r>
      <w:r w:rsidR="00231EE5" w:rsidRPr="0086154D">
        <w:t>après dénommé “BMT”) et des sous</w:t>
      </w:r>
      <w:r w:rsidR="00B84148" w:rsidRPr="0086154D">
        <w:noBreakHyphen/>
      </w:r>
      <w:r w:rsidR="00231EE5" w:rsidRPr="0086154D">
        <w:t>groupes ad hoc sur les techniques moléculaires (sous</w:t>
      </w:r>
      <w:r w:rsidR="00B84148" w:rsidRPr="0086154D">
        <w:noBreakHyphen/>
      </w:r>
      <w:r w:rsidR="00231EE5" w:rsidRPr="0086154D">
        <w:t xml:space="preserve">groupes sur les plantes cultivées) (voir </w:t>
      </w:r>
      <w:hyperlink r:id="rId15" w:history="1">
        <w:r w:rsidR="00231EE5" w:rsidRPr="0086154D">
          <w:rPr>
            <w:rStyle w:val="Hyperlink"/>
          </w:rPr>
          <w:t>http://www.upov.int/about/fr/organigram.html</w:t>
        </w:r>
      </w:hyperlink>
      <w:r w:rsidR="00231EE5" w:rsidRPr="0086154D">
        <w:t>).  L</w:t>
      </w:r>
      <w:r w:rsidR="00F97ECC" w:rsidRPr="0086154D">
        <w:t>’</w:t>
      </w:r>
      <w:r w:rsidR="00231EE5" w:rsidRPr="0086154D">
        <w:t>évaluation réalisée par le Groupe de réflexion sur les travaux du BMT et les opinions du Comité technique et du Comité administratif et juridique sur ces modèles sont présentées dans le document</w:t>
      </w:r>
      <w:r w:rsidR="006D4686" w:rsidRPr="0086154D">
        <w:t> </w:t>
      </w:r>
      <w:r w:rsidR="00231EE5" w:rsidRPr="0086154D">
        <w:t>UPOV/INF/18</w:t>
      </w:r>
      <w:r w:rsidRPr="0086154D">
        <w:rPr>
          <w:rFonts w:cs="Arial"/>
        </w:rPr>
        <w:t>.</w:t>
      </w:r>
    </w:p>
    <w:p w14:paraId="50C1DE51" w14:textId="77777777" w:rsidR="00CC0333" w:rsidRPr="0086154D" w:rsidRDefault="00CC0333" w:rsidP="00E306B7">
      <w:pPr>
        <w:rPr>
          <w:rFonts w:cs="Arial"/>
        </w:rPr>
      </w:pPr>
    </w:p>
    <w:p w14:paraId="387AB28D" w14:textId="77777777" w:rsidR="00F97ECC" w:rsidRPr="0086154D" w:rsidRDefault="00E306B7" w:rsidP="00231EE5">
      <w:pPr>
        <w:rPr>
          <w:rFonts w:cs="Arial"/>
        </w:rPr>
      </w:pPr>
      <w:r w:rsidRPr="0086154D">
        <w:rPr>
          <w:rFonts w:cs="Arial"/>
        </w:rPr>
        <w:t>1.2</w:t>
      </w:r>
      <w:r w:rsidRPr="0086154D">
        <w:rPr>
          <w:rFonts w:cs="Arial"/>
        </w:rPr>
        <w:tab/>
      </w:r>
      <w:r w:rsidR="00231EE5" w:rsidRPr="0086154D">
        <w:t>Le présent document contient des indications en ce qui concerne l</w:t>
      </w:r>
      <w:r w:rsidR="00F97ECC" w:rsidRPr="0086154D">
        <w:t>’</w:t>
      </w:r>
      <w:r w:rsidR="00231EE5" w:rsidRPr="0086154D">
        <w:t>utilisation des marqueurs biochimiques et moléculaires dans l</w:t>
      </w:r>
      <w:r w:rsidR="00F97ECC" w:rsidRPr="0086154D">
        <w:t>’</w:t>
      </w:r>
      <w:r w:rsidR="00231EE5" w:rsidRPr="0086154D">
        <w:t>examen de la distinction, de l</w:t>
      </w:r>
      <w:r w:rsidR="00F97ECC" w:rsidRPr="0086154D">
        <w:t>’</w:t>
      </w:r>
      <w:r w:rsidR="00231EE5" w:rsidRPr="0086154D">
        <w:t>homogénéité et de la stabilité (DHS) sur la base des modèles qui ont été évalués positivement et pour lesquels des exemples acceptés ont été fournis.</w:t>
      </w:r>
    </w:p>
    <w:p w14:paraId="56209EFE" w14:textId="77777777" w:rsidR="00CC0333" w:rsidRPr="0086154D" w:rsidRDefault="00CC0333" w:rsidP="00E306B7">
      <w:pPr>
        <w:rPr>
          <w:rFonts w:cs="Arial"/>
        </w:rPr>
      </w:pPr>
    </w:p>
    <w:p w14:paraId="3C8052F6" w14:textId="77777777" w:rsidR="00CC0333" w:rsidRPr="0086154D" w:rsidRDefault="00E306B7" w:rsidP="00E306B7">
      <w:pPr>
        <w:rPr>
          <w:rFonts w:cs="Arial"/>
        </w:rPr>
      </w:pPr>
      <w:r w:rsidRPr="0086154D">
        <w:rPr>
          <w:rFonts w:cs="Arial"/>
        </w:rPr>
        <w:t>1.3</w:t>
      </w:r>
      <w:r w:rsidRPr="0086154D">
        <w:rPr>
          <w:rFonts w:cs="Arial"/>
        </w:rPr>
        <w:tab/>
      </w:r>
      <w:r w:rsidR="00231EE5" w:rsidRPr="0086154D">
        <w:t>Les seules obligations impératives pour les membres de l</w:t>
      </w:r>
      <w:r w:rsidR="00F97ECC" w:rsidRPr="0086154D">
        <w:t>’</w:t>
      </w:r>
      <w:r w:rsidR="00231EE5" w:rsidRPr="0086154D">
        <w:t xml:space="preserve">Union sont celles qui figurent dans le texte de la </w:t>
      </w:r>
      <w:r w:rsidR="00F97ECC" w:rsidRPr="0086154D">
        <w:t>Convention UPOV</w:t>
      </w:r>
      <w:r w:rsidR="00231EE5" w:rsidRPr="0086154D">
        <w:t xml:space="preserve"> proprement dite;  les notes explicatives ne doivent pas être interprétées d</w:t>
      </w:r>
      <w:r w:rsidR="00F97ECC" w:rsidRPr="0086154D">
        <w:t>’</w:t>
      </w:r>
      <w:r w:rsidR="00231EE5" w:rsidRPr="0086154D">
        <w:t>une manière qui ne serait pas conforme à l</w:t>
      </w:r>
      <w:r w:rsidR="00F97ECC" w:rsidRPr="0086154D">
        <w:t>’</w:t>
      </w:r>
      <w:r w:rsidR="00231EE5" w:rsidRPr="0086154D">
        <w:t>acte pertinent pour le membre de l</w:t>
      </w:r>
      <w:r w:rsidR="00F97ECC" w:rsidRPr="0086154D">
        <w:t>’</w:t>
      </w:r>
      <w:r w:rsidR="00231EE5" w:rsidRPr="0086154D">
        <w:t>Union concerné</w:t>
      </w:r>
      <w:r w:rsidRPr="0086154D">
        <w:rPr>
          <w:rFonts w:cs="Arial"/>
        </w:rPr>
        <w:t>.</w:t>
      </w:r>
    </w:p>
    <w:p w14:paraId="21FB754B" w14:textId="77777777" w:rsidR="00CC0333" w:rsidRPr="0086154D" w:rsidRDefault="00CC0333" w:rsidP="00E306B7">
      <w:pPr>
        <w:rPr>
          <w:rFonts w:cs="Arial"/>
        </w:rPr>
      </w:pPr>
    </w:p>
    <w:p w14:paraId="46CF947D" w14:textId="77777777" w:rsidR="00CC0333" w:rsidRPr="0086154D" w:rsidRDefault="00E306B7" w:rsidP="00E306B7">
      <w:pPr>
        <w:rPr>
          <w:rFonts w:cs="Arial"/>
        </w:rPr>
      </w:pPr>
      <w:r w:rsidRPr="0086154D">
        <w:rPr>
          <w:rFonts w:cs="Arial"/>
        </w:rPr>
        <w:t>1.4</w:t>
      </w:r>
      <w:r w:rsidRPr="0086154D">
        <w:rPr>
          <w:rFonts w:cs="Arial"/>
        </w:rPr>
        <w:tab/>
      </w:r>
      <w:r w:rsidR="00231EE5" w:rsidRPr="0086154D">
        <w:t>Les abréviations ci</w:t>
      </w:r>
      <w:r w:rsidR="00B84148" w:rsidRPr="0086154D">
        <w:noBreakHyphen/>
      </w:r>
      <w:r w:rsidR="00231EE5" w:rsidRPr="0086154D">
        <w:t>après sont utilisées dans le présent document</w:t>
      </w:r>
      <w:r w:rsidR="00F97ECC" w:rsidRPr="0086154D">
        <w:t> :</w:t>
      </w:r>
    </w:p>
    <w:p w14:paraId="24805BE0" w14:textId="77777777" w:rsidR="00CC0333" w:rsidRPr="0086154D" w:rsidRDefault="00CC0333" w:rsidP="00E306B7">
      <w:pPr>
        <w:keepNext/>
        <w:rPr>
          <w:rFonts w:cs="Arial"/>
        </w:rPr>
      </w:pPr>
    </w:p>
    <w:p w14:paraId="6B515965" w14:textId="77777777" w:rsidR="00CC0333" w:rsidRPr="0086154D" w:rsidRDefault="00231EE5" w:rsidP="00231EE5">
      <w:pPr>
        <w:ind w:left="4253" w:hanging="3686"/>
        <w:rPr>
          <w:rFonts w:cs="Arial"/>
        </w:rPr>
      </w:pPr>
      <w:r w:rsidRPr="0086154D">
        <w:rPr>
          <w:rFonts w:cs="Arial"/>
        </w:rPr>
        <w:t>CAJ</w:t>
      </w:r>
      <w:r w:rsidR="00F97ECC" w:rsidRPr="0086154D">
        <w:rPr>
          <w:rFonts w:cs="Arial"/>
        </w:rPr>
        <w:t> :</w:t>
      </w:r>
      <w:r w:rsidRPr="0086154D">
        <w:rPr>
          <w:rFonts w:cs="Arial"/>
        </w:rPr>
        <w:t xml:space="preserve"> </w:t>
      </w:r>
      <w:r w:rsidRPr="0086154D">
        <w:rPr>
          <w:rFonts w:cs="Arial"/>
        </w:rPr>
        <w:tab/>
        <w:t>Comité administratif et juridique</w:t>
      </w:r>
    </w:p>
    <w:p w14:paraId="2ADF5A4C" w14:textId="77777777" w:rsidR="00CC0333" w:rsidRPr="0086154D" w:rsidRDefault="00231EE5" w:rsidP="00231EE5">
      <w:pPr>
        <w:ind w:left="4253" w:hanging="3686"/>
        <w:rPr>
          <w:rFonts w:cs="Arial"/>
        </w:rPr>
      </w:pPr>
      <w:r w:rsidRPr="0086154D">
        <w:rPr>
          <w:rFonts w:cs="Arial"/>
        </w:rPr>
        <w:t>TC</w:t>
      </w:r>
      <w:r w:rsidR="00F97ECC" w:rsidRPr="0086154D">
        <w:rPr>
          <w:rFonts w:cs="Arial"/>
        </w:rPr>
        <w:t> :</w:t>
      </w:r>
      <w:r w:rsidRPr="0086154D">
        <w:rPr>
          <w:rFonts w:cs="Arial"/>
        </w:rPr>
        <w:t xml:space="preserve"> </w:t>
      </w:r>
      <w:r w:rsidRPr="0086154D">
        <w:rPr>
          <w:rFonts w:cs="Arial"/>
        </w:rPr>
        <w:tab/>
        <w:t>Comité technique</w:t>
      </w:r>
    </w:p>
    <w:p w14:paraId="5597F0F2" w14:textId="77777777" w:rsidR="00CC0333" w:rsidRPr="0086154D" w:rsidRDefault="00231EE5" w:rsidP="00231EE5">
      <w:pPr>
        <w:ind w:left="4253" w:hanging="3686"/>
        <w:rPr>
          <w:rFonts w:cs="Arial"/>
        </w:rPr>
      </w:pPr>
      <w:r w:rsidRPr="0086154D">
        <w:rPr>
          <w:rFonts w:cs="Arial"/>
        </w:rPr>
        <w:t>TWP</w:t>
      </w:r>
      <w:r w:rsidR="00F97ECC" w:rsidRPr="0086154D">
        <w:rPr>
          <w:rFonts w:cs="Arial"/>
        </w:rPr>
        <w:t> :</w:t>
      </w:r>
      <w:r w:rsidRPr="0086154D">
        <w:rPr>
          <w:rFonts w:cs="Arial"/>
        </w:rPr>
        <w:t xml:space="preserve"> </w:t>
      </w:r>
      <w:r w:rsidRPr="0086154D">
        <w:rPr>
          <w:rFonts w:cs="Arial"/>
        </w:rPr>
        <w:tab/>
        <w:t>Groupe de travail technique</w:t>
      </w:r>
    </w:p>
    <w:p w14:paraId="41035DDD" w14:textId="77777777" w:rsidR="00CC0333" w:rsidRPr="0086154D" w:rsidRDefault="00231EE5" w:rsidP="00231EE5">
      <w:pPr>
        <w:ind w:left="4253" w:hanging="3686"/>
        <w:rPr>
          <w:rFonts w:cs="Arial"/>
        </w:rPr>
      </w:pPr>
      <w:r w:rsidRPr="0086154D">
        <w:rPr>
          <w:rFonts w:cs="Arial"/>
        </w:rPr>
        <w:t>BMT</w:t>
      </w:r>
      <w:r w:rsidR="00F97ECC" w:rsidRPr="0086154D">
        <w:rPr>
          <w:rFonts w:cs="Arial"/>
        </w:rPr>
        <w:t> :</w:t>
      </w:r>
      <w:r w:rsidRPr="0086154D">
        <w:rPr>
          <w:rFonts w:cs="Arial"/>
        </w:rPr>
        <w:t xml:space="preserve"> </w:t>
      </w:r>
      <w:r w:rsidRPr="0086154D">
        <w:rPr>
          <w:rFonts w:cs="Arial"/>
        </w:rPr>
        <w:tab/>
        <w:t>Groupe de travail sur les techniques biochimiques et moléculaires, notamment les profils d</w:t>
      </w:r>
      <w:r w:rsidR="00F97ECC" w:rsidRPr="0086154D">
        <w:rPr>
          <w:rFonts w:cs="Arial"/>
        </w:rPr>
        <w:t>’</w:t>
      </w:r>
      <w:r w:rsidRPr="0086154D">
        <w:rPr>
          <w:rFonts w:cs="Arial"/>
        </w:rPr>
        <w:t>ADN</w:t>
      </w:r>
    </w:p>
    <w:p w14:paraId="3934BAFB" w14:textId="77777777" w:rsidR="00F97ECC" w:rsidRPr="0086154D" w:rsidRDefault="00231EE5" w:rsidP="00231EE5">
      <w:pPr>
        <w:ind w:left="4253" w:hanging="3686"/>
        <w:rPr>
          <w:rFonts w:cs="Arial"/>
        </w:rPr>
      </w:pPr>
      <w:r w:rsidRPr="0086154D">
        <w:rPr>
          <w:rFonts w:cs="Arial"/>
        </w:rPr>
        <w:t>Groupe de réflexion sur</w:t>
      </w:r>
    </w:p>
    <w:p w14:paraId="36F604E7" w14:textId="77777777" w:rsidR="00CC0333" w:rsidRPr="0086154D" w:rsidRDefault="00231EE5" w:rsidP="00231EE5">
      <w:pPr>
        <w:ind w:left="4253" w:hanging="3686"/>
        <w:rPr>
          <w:rFonts w:cs="Arial"/>
        </w:rPr>
      </w:pPr>
      <w:r w:rsidRPr="0086154D">
        <w:rPr>
          <w:rFonts w:cs="Arial"/>
        </w:rPr>
        <w:t>les travaux du BMT</w:t>
      </w:r>
      <w:r w:rsidR="00F97ECC" w:rsidRPr="0086154D">
        <w:rPr>
          <w:rFonts w:cs="Arial"/>
        </w:rPr>
        <w:t> :</w:t>
      </w:r>
      <w:r w:rsidRPr="0086154D">
        <w:rPr>
          <w:rFonts w:cs="Arial"/>
        </w:rPr>
        <w:t xml:space="preserve"> </w:t>
      </w:r>
      <w:r w:rsidRPr="0086154D">
        <w:rPr>
          <w:rFonts w:cs="Arial"/>
        </w:rPr>
        <w:tab/>
        <w:t>Sous</w:t>
      </w:r>
      <w:r w:rsidR="00B84148" w:rsidRPr="0086154D">
        <w:rPr>
          <w:rFonts w:cs="Arial"/>
        </w:rPr>
        <w:noBreakHyphen/>
      </w:r>
      <w:r w:rsidRPr="0086154D">
        <w:rPr>
          <w:rFonts w:cs="Arial"/>
        </w:rPr>
        <w:t xml:space="preserve">groupe </w:t>
      </w:r>
      <w:r w:rsidRPr="0086154D">
        <w:rPr>
          <w:rFonts w:cs="Arial"/>
          <w:iCs/>
        </w:rPr>
        <w:t>ad hoc</w:t>
      </w:r>
      <w:r w:rsidRPr="0086154D">
        <w:rPr>
          <w:rFonts w:cs="Arial"/>
          <w:i/>
        </w:rPr>
        <w:t xml:space="preserve"> </w:t>
      </w:r>
      <w:r w:rsidRPr="0086154D">
        <w:rPr>
          <w:rFonts w:cs="Arial"/>
        </w:rPr>
        <w:t>d</w:t>
      </w:r>
      <w:r w:rsidR="00F97ECC" w:rsidRPr="0086154D">
        <w:rPr>
          <w:rFonts w:cs="Arial"/>
        </w:rPr>
        <w:t>’</w:t>
      </w:r>
      <w:r w:rsidRPr="0086154D">
        <w:rPr>
          <w:rFonts w:cs="Arial"/>
        </w:rPr>
        <w:t>experts techniques et juridiques sur les techniques biochimiques et moléculaires</w:t>
      </w:r>
    </w:p>
    <w:p w14:paraId="1726E3F8" w14:textId="77777777" w:rsidR="00CC0333" w:rsidRPr="0086154D" w:rsidRDefault="00231EE5" w:rsidP="00231EE5">
      <w:pPr>
        <w:ind w:left="4253" w:hanging="3686"/>
        <w:rPr>
          <w:rFonts w:cs="Arial"/>
        </w:rPr>
      </w:pPr>
      <w:r w:rsidRPr="0086154D">
        <w:rPr>
          <w:rFonts w:cs="Arial"/>
        </w:rPr>
        <w:t>Sous</w:t>
      </w:r>
      <w:r w:rsidR="00B84148" w:rsidRPr="0086154D">
        <w:rPr>
          <w:rFonts w:cs="Arial"/>
        </w:rPr>
        <w:noBreakHyphen/>
      </w:r>
      <w:r w:rsidRPr="0086154D">
        <w:rPr>
          <w:rFonts w:cs="Arial"/>
        </w:rPr>
        <w:t>groupe sur les plantes cultivées</w:t>
      </w:r>
      <w:r w:rsidR="00F97ECC" w:rsidRPr="0086154D">
        <w:rPr>
          <w:rFonts w:cs="Arial"/>
        </w:rPr>
        <w:t> :</w:t>
      </w:r>
      <w:r w:rsidRPr="0086154D">
        <w:rPr>
          <w:rFonts w:cs="Arial"/>
        </w:rPr>
        <w:t xml:space="preserve"> </w:t>
      </w:r>
      <w:r w:rsidRPr="0086154D">
        <w:rPr>
          <w:rFonts w:cs="Arial"/>
        </w:rPr>
        <w:tab/>
        <w:t>Sous</w:t>
      </w:r>
      <w:r w:rsidR="00B84148" w:rsidRPr="0086154D">
        <w:rPr>
          <w:rFonts w:cs="Arial"/>
        </w:rPr>
        <w:noBreakHyphen/>
      </w:r>
      <w:r w:rsidRPr="0086154D">
        <w:rPr>
          <w:rFonts w:cs="Arial"/>
        </w:rPr>
        <w:t xml:space="preserve">groupe </w:t>
      </w:r>
      <w:r w:rsidRPr="0086154D">
        <w:rPr>
          <w:rFonts w:cs="Arial"/>
          <w:iCs/>
        </w:rPr>
        <w:t>ad hoc</w:t>
      </w:r>
      <w:r w:rsidRPr="0086154D">
        <w:rPr>
          <w:rFonts w:cs="Arial"/>
        </w:rPr>
        <w:t xml:space="preserve"> sur l</w:t>
      </w:r>
      <w:r w:rsidR="00F97ECC" w:rsidRPr="0086154D">
        <w:rPr>
          <w:rFonts w:cs="Arial"/>
        </w:rPr>
        <w:t>’</w:t>
      </w:r>
      <w:r w:rsidRPr="0086154D">
        <w:rPr>
          <w:rFonts w:cs="Arial"/>
        </w:rPr>
        <w:t>application des techniques moléculaires aux plantes cultivées</w:t>
      </w:r>
    </w:p>
    <w:p w14:paraId="4A045099" w14:textId="77777777" w:rsidR="00CC0333" w:rsidRPr="0086154D" w:rsidRDefault="00CC0333" w:rsidP="00E306B7">
      <w:pPr>
        <w:ind w:left="2835" w:hanging="2126"/>
        <w:rPr>
          <w:rFonts w:cs="Arial"/>
        </w:rPr>
      </w:pPr>
    </w:p>
    <w:p w14:paraId="2294DD91" w14:textId="77777777" w:rsidR="00285E1C" w:rsidRPr="0086154D" w:rsidRDefault="00285E1C" w:rsidP="00E306B7">
      <w:pPr>
        <w:ind w:left="2835" w:hanging="2126"/>
        <w:rPr>
          <w:rFonts w:cs="Arial"/>
        </w:rPr>
      </w:pPr>
    </w:p>
    <w:p w14:paraId="4404D14D" w14:textId="77777777" w:rsidR="00CC0333" w:rsidRPr="0086154D" w:rsidRDefault="00E306B7" w:rsidP="00E306B7">
      <w:pPr>
        <w:pStyle w:val="Heading1"/>
        <w:rPr>
          <w:lang w:val="fr-FR"/>
        </w:rPr>
      </w:pPr>
      <w:bookmarkStart w:id="3" w:name="_Toc311473359"/>
      <w:bookmarkStart w:id="4" w:name="_Toc240538552"/>
      <w:r w:rsidRPr="0086154D">
        <w:rPr>
          <w:rStyle w:val="TitleofDocChar"/>
          <w:lang w:val="fr-FR"/>
        </w:rPr>
        <w:t>2.</w:t>
      </w:r>
      <w:r w:rsidRPr="0086154D">
        <w:rPr>
          <w:rStyle w:val="TitleofDocChar"/>
          <w:lang w:val="fr-FR"/>
        </w:rPr>
        <w:tab/>
      </w:r>
      <w:bookmarkEnd w:id="3"/>
      <w:r w:rsidR="000D0329" w:rsidRPr="0086154D">
        <w:rPr>
          <w:lang w:val="fr-FR"/>
        </w:rPr>
        <w:t>MODÈLES D</w:t>
      </w:r>
      <w:r w:rsidR="00F97ECC" w:rsidRPr="0086154D">
        <w:rPr>
          <w:lang w:val="fr-FR"/>
        </w:rPr>
        <w:t>’</w:t>
      </w:r>
      <w:r w:rsidR="000D0329" w:rsidRPr="0086154D">
        <w:rPr>
          <w:lang w:val="fr-FR"/>
        </w:rPr>
        <w:t>APPLICATION</w:t>
      </w:r>
      <w:bookmarkEnd w:id="4"/>
    </w:p>
    <w:p w14:paraId="07DE57B5" w14:textId="77777777" w:rsidR="00CC0333" w:rsidRPr="0086154D" w:rsidRDefault="00E306B7" w:rsidP="00E306B7">
      <w:pPr>
        <w:pStyle w:val="Heading2"/>
        <w:rPr>
          <w:lang w:val="fr-FR"/>
        </w:rPr>
      </w:pPr>
      <w:bookmarkStart w:id="5" w:name="_Toc311473361"/>
      <w:bookmarkStart w:id="6" w:name="_Toc240538553"/>
      <w:r w:rsidRPr="0086154D">
        <w:rPr>
          <w:lang w:val="fr-FR"/>
        </w:rPr>
        <w:t>2.1</w:t>
      </w:r>
      <w:r w:rsidRPr="0086154D">
        <w:rPr>
          <w:lang w:val="fr-FR"/>
        </w:rPr>
        <w:tab/>
      </w:r>
      <w:bookmarkEnd w:id="5"/>
      <w:r w:rsidR="000D0329" w:rsidRPr="0086154D">
        <w:rPr>
          <w:lang w:val="fr-FR"/>
        </w:rPr>
        <w:t>Marqueurs moléculaires propres aux caractères</w:t>
      </w:r>
      <w:r w:rsidR="000D0329" w:rsidRPr="0086154D">
        <w:rPr>
          <w:strike/>
          <w:lang w:val="fr-FR"/>
        </w:rPr>
        <w:t xml:space="preserve"> </w:t>
      </w:r>
      <w:r w:rsidR="000D0329" w:rsidRPr="0086154D">
        <w:rPr>
          <w:strike/>
          <w:highlight w:val="lightGray"/>
          <w:lang w:val="fr-FR"/>
        </w:rPr>
        <w:t>(voir l</w:t>
      </w:r>
      <w:r w:rsidR="00F97ECC" w:rsidRPr="0086154D">
        <w:rPr>
          <w:strike/>
          <w:highlight w:val="lightGray"/>
          <w:lang w:val="fr-FR"/>
        </w:rPr>
        <w:t>’annexe I</w:t>
      </w:r>
      <w:r w:rsidR="000D0329" w:rsidRPr="0086154D">
        <w:rPr>
          <w:strike/>
          <w:highlight w:val="lightGray"/>
          <w:lang w:val="fr-FR"/>
        </w:rPr>
        <w:t>)</w:t>
      </w:r>
      <w:bookmarkEnd w:id="6"/>
    </w:p>
    <w:p w14:paraId="77D78155" w14:textId="77777777" w:rsidR="00CC0333" w:rsidRPr="0086154D" w:rsidRDefault="00E306B7" w:rsidP="00B21E53">
      <w:pPr>
        <w:keepNext/>
        <w:rPr>
          <w:rFonts w:cs="Arial"/>
        </w:rPr>
      </w:pPr>
      <w:r w:rsidRPr="0086154D">
        <w:rPr>
          <w:rFonts w:cs="Arial"/>
        </w:rPr>
        <w:t>2.1.1</w:t>
      </w:r>
      <w:r w:rsidRPr="0086154D">
        <w:rPr>
          <w:rFonts w:cs="Arial"/>
        </w:rPr>
        <w:tab/>
      </w:r>
      <w:r w:rsidR="00B21E53" w:rsidRPr="0086154D">
        <w:rPr>
          <w:rFonts w:cs="Arial"/>
        </w:rPr>
        <w:t>Les marqueurs moléculaires peuvent être utilisés pour examiner les caractères DHS qui répondent aux critères des caractères t</w:t>
      </w:r>
      <w:r w:rsidR="00B21E53" w:rsidRPr="0086154D">
        <w:t>els qu</w:t>
      </w:r>
      <w:r w:rsidR="00F97ECC" w:rsidRPr="0086154D">
        <w:t>’</w:t>
      </w:r>
      <w:r w:rsidR="00B21E53" w:rsidRPr="0086154D">
        <w:t>ils sont indiqués dans l</w:t>
      </w:r>
      <w:r w:rsidR="00F97ECC" w:rsidRPr="0086154D">
        <w:t>’</w:t>
      </w:r>
      <w:r w:rsidR="00B21E53" w:rsidRPr="0086154D">
        <w:t>Introduction générale</w:t>
      </w:r>
      <w:r w:rsidR="00B21E53" w:rsidRPr="0086154D">
        <w:rPr>
          <w:rFonts w:cs="Arial"/>
        </w:rPr>
        <w:t>, chapitre 4, section 4.2, sur la base suivante</w:t>
      </w:r>
      <w:r w:rsidR="00F97ECC" w:rsidRPr="0086154D">
        <w:rPr>
          <w:rFonts w:cs="Arial"/>
        </w:rPr>
        <w:t> :</w:t>
      </w:r>
    </w:p>
    <w:p w14:paraId="21899E21" w14:textId="77777777" w:rsidR="00CC0333" w:rsidRPr="0086154D" w:rsidRDefault="00CC0333" w:rsidP="00B21E53">
      <w:pPr>
        <w:keepNext/>
        <w:rPr>
          <w:rFonts w:cs="Arial"/>
        </w:rPr>
      </w:pPr>
    </w:p>
    <w:p w14:paraId="37842265" w14:textId="77777777" w:rsidR="00CC0333" w:rsidRPr="0086154D" w:rsidRDefault="00B21E53" w:rsidP="00B21E53">
      <w:pPr>
        <w:pStyle w:val="BodyTextIndent"/>
        <w:ind w:left="0" w:firstLine="567"/>
      </w:pPr>
      <w:r w:rsidRPr="0086154D">
        <w:t>a)</w:t>
      </w:r>
      <w:r w:rsidRPr="0086154D">
        <w:tab/>
        <w:t>l</w:t>
      </w:r>
      <w:r w:rsidR="00F97ECC" w:rsidRPr="0086154D">
        <w:t>’</w:t>
      </w:r>
      <w:r w:rsidRPr="0086154D">
        <w:t>examen pour le marqueur est effectué sur le même nombre de plantes, avec les mêmes critères de distinction, d</w:t>
      </w:r>
      <w:r w:rsidR="00F97ECC" w:rsidRPr="0086154D">
        <w:t>’</w:t>
      </w:r>
      <w:r w:rsidRPr="0086154D">
        <w:t>homogénéité et de stabilité que pour l</w:t>
      </w:r>
      <w:r w:rsidR="00F97ECC" w:rsidRPr="0086154D">
        <w:t>’</w:t>
      </w:r>
      <w:r w:rsidRPr="0086154D">
        <w:t>examen du caractère par un essai biologique;</w:t>
      </w:r>
    </w:p>
    <w:p w14:paraId="63283E54" w14:textId="77777777" w:rsidR="00CC0333" w:rsidRPr="0086154D" w:rsidRDefault="00CC0333" w:rsidP="00B21E53">
      <w:pPr>
        <w:ind w:firstLine="567"/>
      </w:pPr>
    </w:p>
    <w:p w14:paraId="19EBFADA" w14:textId="77777777" w:rsidR="00CC0333" w:rsidRPr="0086154D" w:rsidRDefault="00B21E53" w:rsidP="00B21E53">
      <w:pPr>
        <w:ind w:firstLine="567"/>
        <w:rPr>
          <w:rFonts w:cs="Arial"/>
          <w:snapToGrid w:val="0"/>
        </w:rPr>
      </w:pPr>
      <w:r w:rsidRPr="0086154D">
        <w:t>b)</w:t>
      </w:r>
      <w:r w:rsidRPr="0086154D">
        <w:tab/>
        <w:t>il y a vérification de la fiabilité de la liaison entre le marqueur et le caractère</w:t>
      </w:r>
      <w:r w:rsidRPr="0086154D">
        <w:rPr>
          <w:rFonts w:cs="Arial"/>
          <w:snapToGrid w:val="0"/>
        </w:rPr>
        <w:t>;</w:t>
      </w:r>
    </w:p>
    <w:p w14:paraId="0D034AF9" w14:textId="77777777" w:rsidR="00CC0333" w:rsidRPr="0086154D" w:rsidRDefault="00CC0333" w:rsidP="00B21E53">
      <w:pPr>
        <w:ind w:firstLine="567"/>
        <w:rPr>
          <w:rFonts w:cs="Arial"/>
        </w:rPr>
      </w:pPr>
    </w:p>
    <w:p w14:paraId="525FFAC3" w14:textId="77777777" w:rsidR="00CC0333" w:rsidRPr="0086154D" w:rsidRDefault="00B21E53" w:rsidP="00B21E53">
      <w:pPr>
        <w:ind w:firstLine="567"/>
        <w:rPr>
          <w:rFonts w:cs="Arial"/>
        </w:rPr>
      </w:pPr>
      <w:r w:rsidRPr="0086154D">
        <w:rPr>
          <w:rFonts w:cs="Arial"/>
        </w:rPr>
        <w:t>c)</w:t>
      </w:r>
      <w:r w:rsidRPr="0086154D">
        <w:rPr>
          <w:rFonts w:cs="Arial"/>
        </w:rPr>
        <w:tab/>
        <w:t>différents marqueurs pour le même caractère sont différentes méthodes pour examiner le même caractère;</w:t>
      </w:r>
    </w:p>
    <w:p w14:paraId="4723EF8B" w14:textId="77777777" w:rsidR="00CC0333" w:rsidRPr="0086154D" w:rsidRDefault="00CC0333" w:rsidP="00B21E53">
      <w:pPr>
        <w:ind w:firstLine="567"/>
        <w:rPr>
          <w:rFonts w:cs="Arial"/>
        </w:rPr>
      </w:pPr>
    </w:p>
    <w:p w14:paraId="48A98621" w14:textId="77777777" w:rsidR="00CC0333" w:rsidRPr="0086154D" w:rsidRDefault="00B21E53" w:rsidP="00B21E53">
      <w:pPr>
        <w:ind w:firstLine="567"/>
        <w:rPr>
          <w:rFonts w:cs="Arial"/>
        </w:rPr>
      </w:pPr>
      <w:r w:rsidRPr="0086154D">
        <w:rPr>
          <w:rFonts w:cs="Arial"/>
        </w:rPr>
        <w:t>d)</w:t>
      </w:r>
      <w:r w:rsidRPr="0086154D">
        <w:rPr>
          <w:rFonts w:cs="Arial"/>
        </w:rPr>
        <w:tab/>
        <w:t>les marqueurs liés à différents gènes conférant l</w:t>
      </w:r>
      <w:r w:rsidR="00F97ECC" w:rsidRPr="0086154D">
        <w:rPr>
          <w:rFonts w:cs="Arial"/>
        </w:rPr>
        <w:t>’</w:t>
      </w:r>
      <w:r w:rsidRPr="0086154D">
        <w:rPr>
          <w:rFonts w:cs="Arial"/>
        </w:rPr>
        <w:t>expression du même caractère constituent différentes méthodes d</w:t>
      </w:r>
      <w:r w:rsidR="00F97ECC" w:rsidRPr="0086154D">
        <w:rPr>
          <w:rFonts w:cs="Arial"/>
        </w:rPr>
        <w:t>’</w:t>
      </w:r>
      <w:r w:rsidRPr="0086154D">
        <w:rPr>
          <w:rFonts w:cs="Arial"/>
        </w:rPr>
        <w:t>examen du même caractère;  et</w:t>
      </w:r>
    </w:p>
    <w:p w14:paraId="2A8B89A4" w14:textId="77777777" w:rsidR="00CC0333" w:rsidRPr="0086154D" w:rsidRDefault="00CC0333" w:rsidP="00B21E53">
      <w:pPr>
        <w:ind w:firstLine="567"/>
        <w:rPr>
          <w:rFonts w:cs="Arial"/>
        </w:rPr>
      </w:pPr>
    </w:p>
    <w:p w14:paraId="462C1066" w14:textId="77777777" w:rsidR="00E81EAD" w:rsidRPr="0086154D" w:rsidRDefault="00E81EAD" w:rsidP="00E81EAD">
      <w:pPr>
        <w:keepNext/>
        <w:ind w:firstLine="567"/>
        <w:rPr>
          <w:rFonts w:cs="Arial"/>
        </w:rPr>
      </w:pPr>
      <w:r w:rsidRPr="0086154D">
        <w:rPr>
          <w:rFonts w:cs="Arial"/>
        </w:rPr>
        <w:t>e)</w:t>
      </w:r>
      <w:r w:rsidRPr="0086154D">
        <w:rPr>
          <w:rFonts w:cs="Arial"/>
        </w:rPr>
        <w:tab/>
        <w:t xml:space="preserve">les </w:t>
      </w:r>
      <w:r w:rsidRPr="0086154D">
        <w:t xml:space="preserve">marqueurs liés à différents éléments de régulation pour le même gène </w:t>
      </w:r>
      <w:r w:rsidRPr="0086154D">
        <w:rPr>
          <w:rFonts w:cs="Arial"/>
        </w:rPr>
        <w:t>conférant l’expression du même caractère constituent différentes méthodes d’examen du même caractère.</w:t>
      </w:r>
    </w:p>
    <w:p w14:paraId="237DFF42" w14:textId="77777777" w:rsidR="00E81EAD" w:rsidRPr="0086154D" w:rsidRDefault="00E81EAD" w:rsidP="00E81EAD">
      <w:pPr>
        <w:keepNext/>
      </w:pPr>
    </w:p>
    <w:p w14:paraId="33B65787" w14:textId="2B0B40CA" w:rsidR="00E81EAD" w:rsidRPr="0086154D" w:rsidRDefault="00E81EAD" w:rsidP="00E81EAD">
      <w:pPr>
        <w:rPr>
          <w:rFonts w:cs="Arial"/>
        </w:rPr>
      </w:pPr>
      <w:r w:rsidRPr="0086154D">
        <w:rPr>
          <w:rFonts w:cs="Arial"/>
        </w:rPr>
        <w:t>2.1.2</w:t>
      </w:r>
      <w:r w:rsidRPr="0086154D">
        <w:rPr>
          <w:rFonts w:cs="Arial"/>
        </w:rPr>
        <w:tab/>
      </w:r>
      <w:r w:rsidRPr="0086154D">
        <w:rPr>
          <w:rFonts w:cs="Arial"/>
          <w:strike/>
          <w:highlight w:val="lightGray"/>
        </w:rPr>
        <w:t>L’annexe I au présent document</w:t>
      </w:r>
      <w:r w:rsidRPr="0086154D">
        <w:rPr>
          <w:rFonts w:cs="Arial"/>
          <w:strike/>
        </w:rPr>
        <w:t xml:space="preserve"> </w:t>
      </w:r>
      <w:r w:rsidR="008065F7" w:rsidRPr="0086154D">
        <w:rPr>
          <w:rFonts w:cs="Arial"/>
          <w:highlight w:val="lightGray"/>
          <w:u w:val="single"/>
        </w:rPr>
        <w:t>Les paragraphes 2.1.5 à 2.1.18</w:t>
      </w:r>
      <w:r w:rsidR="008065F7" w:rsidRPr="0086154D">
        <w:rPr>
          <w:rFonts w:cs="Arial"/>
        </w:rPr>
        <w:t xml:space="preserve"> </w:t>
      </w:r>
      <w:r w:rsidRPr="0086154D">
        <w:rPr>
          <w:rFonts w:cs="Arial"/>
        </w:rPr>
        <w:t>fourni</w:t>
      </w:r>
      <w:r w:rsidR="008065F7" w:rsidRPr="0086154D">
        <w:rPr>
          <w:rFonts w:cs="Arial"/>
          <w:highlight w:val="lightGray"/>
          <w:u w:val="single"/>
        </w:rPr>
        <w:t>ssen</w:t>
      </w:r>
      <w:r w:rsidRPr="0086154D">
        <w:rPr>
          <w:rFonts w:cs="Arial"/>
        </w:rPr>
        <w:t>t des exemples de l’utilisation de marqueurs moléculaires propres à des caractères</w:t>
      </w:r>
      <w:r w:rsidRPr="0086154D">
        <w:t>.</w:t>
      </w:r>
    </w:p>
    <w:p w14:paraId="754893A2" w14:textId="77777777" w:rsidR="00E81EAD" w:rsidRPr="0086154D" w:rsidRDefault="00E81EAD" w:rsidP="00E81EAD"/>
    <w:p w14:paraId="7C549387" w14:textId="5FE19761" w:rsidR="00E81EAD" w:rsidRPr="0086154D" w:rsidRDefault="00E81EAD" w:rsidP="00E81EAD">
      <w:pPr>
        <w:rPr>
          <w:rFonts w:cs="Arial"/>
        </w:rPr>
      </w:pPr>
      <w:r w:rsidRPr="0086154D">
        <w:rPr>
          <w:rFonts w:cs="Arial"/>
        </w:rPr>
        <w:lastRenderedPageBreak/>
        <w:t>2.1.3</w:t>
      </w:r>
      <w:r w:rsidRPr="0086154D">
        <w:rPr>
          <w:rFonts w:cs="Arial"/>
        </w:rPr>
        <w:tab/>
        <w:t xml:space="preserve">Il appartient aux services compétents d’examiner si les hypothèses formulées se vérifient lorsque le modèle et les exemples sont utilisés, comme indiqué </w:t>
      </w:r>
      <w:r w:rsidRPr="0086154D">
        <w:rPr>
          <w:rFonts w:cs="Arial"/>
          <w:strike/>
          <w:highlight w:val="lightGray"/>
        </w:rPr>
        <w:t>dans l’annexe I du présent document</w:t>
      </w:r>
      <w:r w:rsidR="00EF2094" w:rsidRPr="0086154D">
        <w:rPr>
          <w:rFonts w:cs="Arial"/>
          <w:strike/>
        </w:rPr>
        <w:t xml:space="preserve"> </w:t>
      </w:r>
      <w:r w:rsidR="00EF2094" w:rsidRPr="0086154D">
        <w:rPr>
          <w:rFonts w:cs="Arial"/>
          <w:highlight w:val="lightGray"/>
          <w:u w:val="single"/>
        </w:rPr>
        <w:t>aux paragraphes</w:t>
      </w:r>
      <w:r w:rsidR="00363B0A" w:rsidRPr="0086154D">
        <w:rPr>
          <w:rFonts w:cs="Arial"/>
          <w:highlight w:val="lightGray"/>
          <w:u w:val="single"/>
        </w:rPr>
        <w:t> </w:t>
      </w:r>
      <w:r w:rsidR="00EF2094" w:rsidRPr="0086154D">
        <w:rPr>
          <w:rFonts w:cs="Arial"/>
          <w:highlight w:val="lightGray"/>
          <w:u w:val="single"/>
        </w:rPr>
        <w:t>2.1.5 à</w:t>
      </w:r>
      <w:r w:rsidR="00363B0A" w:rsidRPr="0086154D">
        <w:rPr>
          <w:rFonts w:cs="Arial"/>
          <w:highlight w:val="lightGray"/>
          <w:u w:val="single"/>
        </w:rPr>
        <w:t> </w:t>
      </w:r>
      <w:r w:rsidR="00EF2094" w:rsidRPr="0086154D">
        <w:rPr>
          <w:rFonts w:cs="Arial"/>
          <w:highlight w:val="lightGray"/>
          <w:u w:val="single"/>
        </w:rPr>
        <w:t>2.1.18</w:t>
      </w:r>
      <w:r w:rsidRPr="0086154D">
        <w:rPr>
          <w:rFonts w:cs="Arial"/>
        </w:rPr>
        <w:t>.</w:t>
      </w:r>
    </w:p>
    <w:p w14:paraId="53AC8E9D" w14:textId="77777777" w:rsidR="00E81EAD" w:rsidRPr="0086154D" w:rsidRDefault="00E81EAD" w:rsidP="00E81EAD">
      <w:pPr>
        <w:rPr>
          <w:rFonts w:cs="Arial"/>
        </w:rPr>
      </w:pPr>
    </w:p>
    <w:p w14:paraId="1DE7FE85" w14:textId="77777777" w:rsidR="00E81EAD" w:rsidRPr="0086154D" w:rsidRDefault="00E81EAD" w:rsidP="00E81EAD">
      <w:pPr>
        <w:rPr>
          <w:rFonts w:cs="Arial"/>
        </w:rPr>
      </w:pPr>
      <w:r w:rsidRPr="0086154D">
        <w:rPr>
          <w:rFonts w:cs="Arial"/>
        </w:rPr>
        <w:t>2.1.4.</w:t>
      </w:r>
      <w:r w:rsidRPr="0086154D">
        <w:rPr>
          <w:rFonts w:cs="Arial"/>
        </w:rPr>
        <w:tab/>
        <w:t xml:space="preserve">Pour inclure dans les principes directeurs d’examen une méthode fondée sur le modèle </w:t>
      </w:r>
      <w:r w:rsidRPr="0086154D">
        <w:rPr>
          <w:rFonts w:cs="Arial"/>
          <w:strike/>
          <w:highlight w:val="lightGray"/>
        </w:rPr>
        <w:t>figurant à l’annexe I du présent document</w:t>
      </w:r>
      <w:r w:rsidRPr="0086154D">
        <w:rPr>
          <w:rFonts w:cs="Arial"/>
        </w:rPr>
        <w:t>, il faudrait que le groupe de travail technique concerné et le TC considèrent qu’il satisfa</w:t>
      </w:r>
      <w:r w:rsidR="00A4562B" w:rsidRPr="0086154D">
        <w:rPr>
          <w:rFonts w:cs="Arial"/>
        </w:rPr>
        <w:t>it</w:t>
      </w:r>
      <w:r w:rsidRPr="0086154D">
        <w:rPr>
          <w:rFonts w:cs="Arial"/>
        </w:rPr>
        <w:t xml:space="preserve"> à l’exigence de fiabilité du lien entre le gène et l’expression du caractère.</w:t>
      </w:r>
    </w:p>
    <w:p w14:paraId="681BF3DA" w14:textId="77777777" w:rsidR="00CC0333" w:rsidRPr="0086154D" w:rsidRDefault="00CC0333" w:rsidP="00B21E53">
      <w:pPr>
        <w:rPr>
          <w:rFonts w:cs="Arial"/>
        </w:rPr>
      </w:pPr>
    </w:p>
    <w:p w14:paraId="5AD72570" w14:textId="6B8B0C5A" w:rsidR="00F064CB" w:rsidRPr="0086154D" w:rsidRDefault="00997126" w:rsidP="00997126">
      <w:pPr>
        <w:pStyle w:val="Heading3"/>
        <w:rPr>
          <w:color w:val="4F81BD" w:themeColor="accent1"/>
        </w:rPr>
      </w:pPr>
      <w:bookmarkStart w:id="7" w:name="_Toc240538554"/>
      <w:r w:rsidRPr="0086154D">
        <w:rPr>
          <w:color w:val="4F81BD" w:themeColor="accent1"/>
        </w:rPr>
        <w:t xml:space="preserve">Exemple 1 : </w:t>
      </w:r>
      <w:r w:rsidR="0007745C" w:rsidRPr="0086154D">
        <w:rPr>
          <w:color w:val="4F81BD" w:themeColor="accent1"/>
        </w:rPr>
        <w:t xml:space="preserve">Marqueur </w:t>
      </w:r>
      <w:r w:rsidRPr="0086154D">
        <w:rPr>
          <w:color w:val="4F81BD" w:themeColor="accent1"/>
        </w:rPr>
        <w:t>de g</w:t>
      </w:r>
      <w:r w:rsidRPr="0086154D">
        <w:rPr>
          <w:rFonts w:cs="Arial"/>
          <w:color w:val="4F81BD" w:themeColor="accent1"/>
        </w:rPr>
        <w:t>è</w:t>
      </w:r>
      <w:r w:rsidRPr="0086154D">
        <w:rPr>
          <w:color w:val="4F81BD" w:themeColor="accent1"/>
        </w:rPr>
        <w:t>ne concernant la tol</w:t>
      </w:r>
      <w:r w:rsidRPr="0086154D">
        <w:rPr>
          <w:rFonts w:cs="Arial"/>
          <w:color w:val="4F81BD" w:themeColor="accent1"/>
        </w:rPr>
        <w:t>é</w:t>
      </w:r>
      <w:r w:rsidRPr="0086154D">
        <w:rPr>
          <w:color w:val="4F81BD" w:themeColor="accent1"/>
        </w:rPr>
        <w:t>rance aux herbicides</w:t>
      </w:r>
      <w:bookmarkEnd w:id="7"/>
    </w:p>
    <w:p w14:paraId="36702FB2" w14:textId="6A08D1B9" w:rsidR="00F064CB" w:rsidRPr="0086154D" w:rsidRDefault="00021AB7" w:rsidP="00F77552">
      <w:pPr>
        <w:rPr>
          <w:rFonts w:cs="Arial"/>
          <w:iCs/>
          <w:color w:val="4F81BD" w:themeColor="accent1"/>
        </w:rPr>
      </w:pPr>
      <w:r w:rsidRPr="0086154D">
        <w:rPr>
          <w:rFonts w:cs="Arial"/>
          <w:iCs/>
          <w:color w:val="4F81BD" w:themeColor="accent1"/>
        </w:rPr>
        <w:t xml:space="preserve">Établi </w:t>
      </w:r>
      <w:r w:rsidR="00F064CB" w:rsidRPr="0086154D">
        <w:rPr>
          <w:rFonts w:cs="Arial"/>
          <w:iCs/>
          <w:color w:val="4F81BD" w:themeColor="accent1"/>
        </w:rPr>
        <w:t>par des experts de la France</w:t>
      </w:r>
    </w:p>
    <w:p w14:paraId="08E29A2E" w14:textId="77777777" w:rsidR="00F064CB" w:rsidRPr="0086154D" w:rsidRDefault="00F064CB" w:rsidP="00F77552">
      <w:pPr>
        <w:rPr>
          <w:rFonts w:cs="Arial"/>
          <w:color w:val="4F81BD" w:themeColor="accent1"/>
        </w:rPr>
      </w:pPr>
    </w:p>
    <w:p w14:paraId="3988D518" w14:textId="0629AD8B" w:rsidR="00F064CB" w:rsidRPr="0086154D" w:rsidRDefault="00021AB7" w:rsidP="00F064CB">
      <w:pPr>
        <w:spacing w:after="240"/>
        <w:rPr>
          <w:rFonts w:cs="Arial"/>
          <w:color w:val="4F81BD" w:themeColor="accent1"/>
        </w:rPr>
      </w:pPr>
      <w:r w:rsidRPr="0086154D">
        <w:rPr>
          <w:rFonts w:cs="Arial"/>
          <w:color w:val="4F81BD" w:themeColor="accent1"/>
          <w:highlight w:val="lightGray"/>
          <w:u w:val="single"/>
        </w:rPr>
        <w:t>2.1.5</w:t>
      </w:r>
      <w:r w:rsidR="00F064CB" w:rsidRPr="0086154D">
        <w:rPr>
          <w:rFonts w:cs="Arial"/>
          <w:color w:val="4F81BD" w:themeColor="accent1"/>
        </w:rPr>
        <w:tab/>
      </w:r>
      <w:r w:rsidR="00F064CB" w:rsidRPr="0086154D">
        <w:rPr>
          <w:color w:val="4F81BD" w:themeColor="accent1"/>
        </w:rPr>
        <w:t>Une variété est génétiquement modifiée par l’insertion d’un gène conditionnant la tolérance à la “formule X” d’un herbicide donné.  Les variétés comportant ce gène restent intactes lorsqu’elles sont pulvérisées avec la formule X, tandis que celles qui en sont dépourvues meurent systématiquement lorsqu’elles sont pulvérisées avec l’herbicide en question.  La tolérance à la formule X, examinée dans le cadre d’essais en plein champ au moyen de l’aspersion des parcelles, est un caractère DHS agréé, et elle peut donc être utilisée pour déterminer la distinction entre des variétés.</w:t>
      </w:r>
    </w:p>
    <w:p w14:paraId="5163DA13" w14:textId="47CD45A6" w:rsidR="00F064CB" w:rsidRPr="0086154D" w:rsidRDefault="00B65D72" w:rsidP="00F064CB">
      <w:pPr>
        <w:spacing w:after="240"/>
        <w:rPr>
          <w:rFonts w:cs="Arial"/>
          <w:color w:val="4F81BD" w:themeColor="accent1"/>
        </w:rPr>
      </w:pPr>
      <w:r w:rsidRPr="0086154D">
        <w:rPr>
          <w:rFonts w:cs="Arial"/>
          <w:color w:val="4F81BD" w:themeColor="accent1"/>
          <w:highlight w:val="lightGray"/>
          <w:u w:val="single"/>
        </w:rPr>
        <w:t>2.1.6</w:t>
      </w:r>
      <w:r w:rsidR="00F064CB" w:rsidRPr="0086154D">
        <w:rPr>
          <w:rFonts w:cs="Arial"/>
          <w:color w:val="4F81BD" w:themeColor="accent1"/>
        </w:rPr>
        <w:tab/>
      </w:r>
      <w:r w:rsidR="00F064CB" w:rsidRPr="0086154D">
        <w:rPr>
          <w:color w:val="4F81BD" w:themeColor="accent1"/>
        </w:rPr>
        <w:t xml:space="preserve">Au lieu de pulvériser les variétés en plein champ (ce qui est difficile à réaliser dans le cadre de l’examen DHS normalisé), il est proposé d’examiner le caractère “tolérance à la formule X” en procédant à un essai pour mettre en évidence la présence d’un marqueur moléculaire </w:t>
      </w:r>
      <w:r w:rsidR="00F064CB" w:rsidRPr="0086154D">
        <w:rPr>
          <w:i/>
          <w:iCs/>
          <w:color w:val="4F81BD" w:themeColor="accent1"/>
        </w:rPr>
        <w:t>lié</w:t>
      </w:r>
      <w:r w:rsidR="00F064CB" w:rsidRPr="0086154D">
        <w:rPr>
          <w:color w:val="4F81BD" w:themeColor="accent1"/>
        </w:rPr>
        <w:t xml:space="preserve"> à ce gène.  Ce marqueur est situé sur une partie du gène “chimère”.  Le gène “chimère” se compose de tous les éléments qui sont insérés dans la plante au cours de la modification génétique et contient, en outre, des éléments supplémentaires permettant de réguler le gène une fois dans la plante.  Le marqueur peut être situé dans le gène, en partie sur le gène ou encore à l’extérieur de celui</w:t>
      </w:r>
      <w:r w:rsidR="00F064CB" w:rsidRPr="0086154D">
        <w:rPr>
          <w:b/>
          <w:bCs/>
          <w:color w:val="4F81BD" w:themeColor="accent1"/>
        </w:rPr>
        <w:noBreakHyphen/>
      </w:r>
      <w:r w:rsidR="00F064CB" w:rsidRPr="0086154D">
        <w:rPr>
          <w:color w:val="4F81BD" w:themeColor="accent1"/>
        </w:rPr>
        <w:t>ci.</w:t>
      </w:r>
    </w:p>
    <w:p w14:paraId="7EB1FB5E" w14:textId="77777777" w:rsidR="00F064CB" w:rsidRPr="0086154D" w:rsidRDefault="00F064CB" w:rsidP="00F064CB">
      <w:pPr>
        <w:spacing w:after="240"/>
        <w:rPr>
          <w:rFonts w:cs="Arial"/>
          <w:color w:val="4F81BD" w:themeColor="accent1"/>
          <w:u w:val="single"/>
        </w:rPr>
      </w:pPr>
      <w:r w:rsidRPr="0086154D">
        <w:rPr>
          <w:rFonts w:cs="Arial"/>
          <w:color w:val="4F81BD" w:themeColor="accent1"/>
          <w:u w:val="single"/>
        </w:rPr>
        <w:t>Hypothèses à formuler aux fins de l’exemple</w:t>
      </w:r>
    </w:p>
    <w:p w14:paraId="0D0537A4" w14:textId="544CD0E5" w:rsidR="00F064CB" w:rsidRPr="0086154D" w:rsidRDefault="00C6270C" w:rsidP="00F064CB">
      <w:pPr>
        <w:spacing w:after="240"/>
        <w:rPr>
          <w:rFonts w:cs="Arial"/>
          <w:color w:val="4F81BD" w:themeColor="accent1"/>
        </w:rPr>
      </w:pPr>
      <w:r w:rsidRPr="0086154D">
        <w:rPr>
          <w:rFonts w:cs="Arial"/>
          <w:color w:val="4F81BD" w:themeColor="accent1"/>
          <w:highlight w:val="lightGray"/>
          <w:u w:val="single"/>
        </w:rPr>
        <w:t>2.1.7</w:t>
      </w:r>
      <w:r w:rsidR="00F064CB" w:rsidRPr="0086154D">
        <w:rPr>
          <w:rFonts w:cs="Arial"/>
          <w:color w:val="4F81BD" w:themeColor="accent1"/>
        </w:rPr>
        <w:tab/>
        <w:t>On part des hypothèses suivantes :</w:t>
      </w:r>
    </w:p>
    <w:p w14:paraId="1C345709"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a)</w:t>
      </w:r>
      <w:r w:rsidRPr="0086154D">
        <w:rPr>
          <w:rFonts w:cs="Arial"/>
          <w:color w:val="4F81BD" w:themeColor="accent1"/>
        </w:rPr>
        <w:tab/>
        <w:t>Examen DHS</w:t>
      </w:r>
    </w:p>
    <w:p w14:paraId="1EFBC08D" w14:textId="272ADCEA" w:rsidR="00F064CB" w:rsidRPr="0086154D" w:rsidRDefault="00C6270C" w:rsidP="00C6270C">
      <w:pPr>
        <w:rPr>
          <w:color w:val="4F81BD" w:themeColor="accent1"/>
        </w:rPr>
      </w:pPr>
      <w:r w:rsidRPr="0086154D">
        <w:rPr>
          <w:rFonts w:cs="Arial"/>
          <w:color w:val="4F81BD" w:themeColor="accent1"/>
          <w:highlight w:val="lightGray"/>
          <w:u w:val="single"/>
        </w:rPr>
        <w:t>2.1.8</w:t>
      </w:r>
      <w:r w:rsidRPr="0086154D">
        <w:rPr>
          <w:rFonts w:cs="Arial"/>
          <w:color w:val="4F81BD" w:themeColor="accent1"/>
        </w:rPr>
        <w:tab/>
      </w:r>
      <w:r w:rsidR="00F064CB" w:rsidRPr="0086154D">
        <w:rPr>
          <w:color w:val="4F81BD" w:themeColor="accent1"/>
        </w:rPr>
        <w:t>On suppose que l’essai concernant le marqueur sera réalisé dans les mêmes conditions que l’essai en plein champ, autrement dit qu’il sera effectué pour le même nombre de plantes individuelles, pendant le même nombre d’années et avec les mêmes critères de distinction, d’homogénéité et de stabilité.</w:t>
      </w:r>
    </w:p>
    <w:p w14:paraId="3C9C078D" w14:textId="77777777" w:rsidR="00783980" w:rsidRPr="0086154D" w:rsidRDefault="00783980" w:rsidP="00C6270C">
      <w:pPr>
        <w:rPr>
          <w:rFonts w:cs="Arial"/>
          <w:color w:val="4F81BD" w:themeColor="accent1"/>
        </w:rPr>
      </w:pPr>
    </w:p>
    <w:p w14:paraId="3B169141"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b)</w:t>
      </w:r>
      <w:r w:rsidRPr="0086154D">
        <w:rPr>
          <w:rFonts w:cs="Arial"/>
          <w:color w:val="4F81BD" w:themeColor="accent1"/>
        </w:rPr>
        <w:tab/>
        <w:t>Fiabilité de la corrélation</w:t>
      </w:r>
    </w:p>
    <w:p w14:paraId="6BCF2EA5" w14:textId="6FB4C806" w:rsidR="00F064CB" w:rsidRPr="0086154D" w:rsidRDefault="00783980" w:rsidP="00783980">
      <w:pPr>
        <w:rPr>
          <w:color w:val="4F81BD" w:themeColor="accent1"/>
        </w:rPr>
      </w:pPr>
      <w:r w:rsidRPr="0086154D">
        <w:rPr>
          <w:rFonts w:cs="Arial"/>
          <w:color w:val="4F81BD" w:themeColor="accent1"/>
          <w:highlight w:val="lightGray"/>
          <w:u w:val="single"/>
        </w:rPr>
        <w:t>2.1.9</w:t>
      </w:r>
      <w:r w:rsidRPr="0086154D">
        <w:rPr>
          <w:rFonts w:cs="Arial"/>
          <w:color w:val="4F81BD" w:themeColor="accent1"/>
        </w:rPr>
        <w:tab/>
      </w:r>
      <w:r w:rsidR="00F064CB" w:rsidRPr="0086154D">
        <w:rPr>
          <w:color w:val="4F81BD" w:themeColor="accent1"/>
        </w:rPr>
        <w:t>On suppose que la corrélation entre le marqueur et le gène sera vérifiée afin de s’assurer que le marqueur est un prédicteur fiable de la tolérance à la formule X. Cette vérification serait nécessaire pour garantir, par exemple, que le marqueur ne se sépare pas du gène et que la présence de ce gène continue de se traduire par la tolérance à la formule X.</w:t>
      </w:r>
    </w:p>
    <w:p w14:paraId="5F4D6C51" w14:textId="77777777" w:rsidR="00783980" w:rsidRPr="0086154D" w:rsidRDefault="00783980" w:rsidP="00783980">
      <w:pPr>
        <w:rPr>
          <w:rFonts w:cs="Arial"/>
          <w:color w:val="4F81BD" w:themeColor="accent1"/>
        </w:rPr>
      </w:pPr>
    </w:p>
    <w:p w14:paraId="063D6D73"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c)</w:t>
      </w:r>
      <w:r w:rsidRPr="0086154D">
        <w:rPr>
          <w:rFonts w:cs="Arial"/>
          <w:color w:val="4F81BD" w:themeColor="accent1"/>
        </w:rPr>
        <w:tab/>
        <w:t>Création de marqueurs moléculaires différents pour le même gène</w:t>
      </w:r>
    </w:p>
    <w:p w14:paraId="7D9C91D7" w14:textId="492D9943" w:rsidR="00F064CB" w:rsidRPr="0086154D" w:rsidRDefault="00783980" w:rsidP="00783980">
      <w:pPr>
        <w:rPr>
          <w:rFonts w:cs="Arial"/>
          <w:color w:val="4F81BD" w:themeColor="accent1"/>
        </w:rPr>
      </w:pPr>
      <w:r w:rsidRPr="0086154D">
        <w:rPr>
          <w:rFonts w:cs="Arial"/>
          <w:color w:val="4F81BD" w:themeColor="accent1"/>
          <w:highlight w:val="lightGray"/>
          <w:u w:val="single"/>
        </w:rPr>
        <w:t>2.1.10</w:t>
      </w:r>
      <w:r w:rsidRPr="0086154D">
        <w:rPr>
          <w:rFonts w:cs="Arial"/>
          <w:color w:val="4F81BD" w:themeColor="accent1"/>
        </w:rPr>
        <w:tab/>
      </w:r>
      <w:r w:rsidR="00F064CB" w:rsidRPr="0086154D">
        <w:rPr>
          <w:color w:val="4F81BD" w:themeColor="accent1"/>
        </w:rPr>
        <w:t xml:space="preserve">Il serait possible de créer des gènes chimères différents contenant le gène de la tolérance à la formule X et d’identifier pour chacun de ces gènes chimères des marqueurs moléculaires indépendants qui seraient tous liés à exactement le même gène de la tolérance à la formule X. Dès lors que tous les marqueurs différents pour le même gène seraient admis comme autant de méthodes différentes pour l’examen du </w:t>
      </w:r>
      <w:r w:rsidR="00F064CB" w:rsidRPr="0086154D">
        <w:rPr>
          <w:i/>
          <w:iCs/>
          <w:color w:val="4F81BD" w:themeColor="accent1"/>
        </w:rPr>
        <w:t>même caractère phénotypique existant</w:t>
      </w:r>
      <w:r w:rsidR="00F064CB" w:rsidRPr="0086154D">
        <w:rPr>
          <w:color w:val="4F81BD" w:themeColor="accent1"/>
        </w:rPr>
        <w:t>, ce procédé serait considéré de la même façon dans tous les cas.  Aux fins de l’utilisation des</w:t>
      </w:r>
      <w:r w:rsidR="00F064CB" w:rsidRPr="0086154D">
        <w:rPr>
          <w:rFonts w:cs="Arial"/>
          <w:color w:val="4F81BD" w:themeColor="accent1"/>
        </w:rPr>
        <w:t xml:space="preserve"> “</w:t>
      </w:r>
      <w:r w:rsidR="00F064CB" w:rsidRPr="0086154D">
        <w:rPr>
          <w:color w:val="4F81BD" w:themeColor="accent1"/>
        </w:rPr>
        <w:t>[…] marqueurs moléculaires en tant que prédicteurs de caractères traditionnels”, il faut poser comme principe que les marqueurs correspondent à un caractère traditionnel, c’est</w:t>
      </w:r>
      <w:r w:rsidR="00F064CB" w:rsidRPr="0086154D">
        <w:rPr>
          <w:b/>
          <w:bCs/>
          <w:color w:val="4F81BD" w:themeColor="accent1"/>
        </w:rPr>
        <w:noBreakHyphen/>
      </w:r>
      <w:r w:rsidR="00F064CB" w:rsidRPr="0086154D">
        <w:rPr>
          <w:color w:val="4F81BD" w:themeColor="accent1"/>
        </w:rPr>
        <w:t>à</w:t>
      </w:r>
      <w:r w:rsidR="00F064CB" w:rsidRPr="0086154D">
        <w:rPr>
          <w:color w:val="4F81BD" w:themeColor="accent1"/>
        </w:rPr>
        <w:noBreakHyphen/>
        <w:t>dire à un caractère approuvé existant.  Par conséquent, on suppose que des marqueurs différents pour le même gène seront traités comme autant de différentes méthodes pour l’examen du même caractère, à savoir la tolérance à la formule X</w:t>
      </w:r>
      <w:r w:rsidR="00F064CB" w:rsidRPr="0086154D">
        <w:rPr>
          <w:rFonts w:cs="Arial"/>
          <w:color w:val="4F81BD" w:themeColor="accent1"/>
        </w:rPr>
        <w:t>.</w:t>
      </w:r>
    </w:p>
    <w:p w14:paraId="73DDB6E0" w14:textId="77777777" w:rsidR="00BA4804" w:rsidRPr="0086154D" w:rsidRDefault="00BA4804" w:rsidP="00783980">
      <w:pPr>
        <w:rPr>
          <w:rFonts w:cs="Arial"/>
          <w:b/>
          <w:color w:val="4F81BD" w:themeColor="accent1"/>
        </w:rPr>
      </w:pPr>
    </w:p>
    <w:p w14:paraId="7A93E6BA"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d)</w:t>
      </w:r>
      <w:r w:rsidRPr="0086154D">
        <w:rPr>
          <w:rFonts w:cs="Arial"/>
          <w:color w:val="4F81BD" w:themeColor="accent1"/>
        </w:rPr>
        <w:tab/>
        <w:t>Gènes différents à l’origine de la tolérance au même herbicide</w:t>
      </w:r>
    </w:p>
    <w:p w14:paraId="17077711" w14:textId="3F2AB5F8" w:rsidR="00F064CB" w:rsidRPr="0086154D" w:rsidRDefault="00BA4804" w:rsidP="00BA4804">
      <w:pPr>
        <w:rPr>
          <w:color w:val="4F81BD" w:themeColor="accent1"/>
        </w:rPr>
      </w:pPr>
      <w:r w:rsidRPr="0086154D">
        <w:rPr>
          <w:rFonts w:cs="Arial"/>
          <w:color w:val="4F81BD" w:themeColor="accent1"/>
          <w:highlight w:val="lightGray"/>
          <w:u w:val="single"/>
        </w:rPr>
        <w:t>2.1.11</w:t>
      </w:r>
      <w:r w:rsidRPr="0086154D">
        <w:rPr>
          <w:rFonts w:cs="Arial"/>
          <w:color w:val="4F81BD" w:themeColor="accent1"/>
        </w:rPr>
        <w:tab/>
      </w:r>
      <w:r w:rsidR="00F064CB" w:rsidRPr="0086154D">
        <w:rPr>
          <w:color w:val="4F81BD" w:themeColor="accent1"/>
        </w:rPr>
        <w:t>Il serait possible de créer des gènes différents à l’origine de la tolérance à la formule X. Dans le cas le plus simple, ce procédé pourrait être considéré de la même manière que celui qui consiste à créer des marqueurs différents pour le même gène, c’est</w:t>
      </w:r>
      <w:r w:rsidR="00F064CB" w:rsidRPr="0086154D">
        <w:rPr>
          <w:b/>
          <w:bCs/>
          <w:color w:val="4F81BD" w:themeColor="accent1"/>
        </w:rPr>
        <w:noBreakHyphen/>
      </w:r>
      <w:r w:rsidR="00F064CB" w:rsidRPr="0086154D">
        <w:rPr>
          <w:color w:val="4F81BD" w:themeColor="accent1"/>
        </w:rPr>
        <w:t>à</w:t>
      </w:r>
      <w:r w:rsidR="00F064CB" w:rsidRPr="0086154D">
        <w:rPr>
          <w:color w:val="4F81BD" w:themeColor="accent1"/>
        </w:rPr>
        <w:noBreakHyphen/>
        <w:t xml:space="preserve">dire que les différents gènes, assortis de leur marqueur </w:t>
      </w:r>
      <w:r w:rsidR="00F064CB" w:rsidRPr="0086154D">
        <w:rPr>
          <w:color w:val="4F81BD" w:themeColor="accent1"/>
        </w:rPr>
        <w:lastRenderedPageBreak/>
        <w:t>correspondant, seraient considérés comme étant différentes méthodes d’examen du même caractère, à savoir la tolérance à la formule X. Toutefois, il est probable que les différents gènes produisent la tolérance à la formule X selon un mécanisme chimique différent.  Par conséquent, les composants chimiques produits par ces gènes seront différents et ils pourraient servir de base à l’établissement de la distinction dans certains cas.  Il n’en sera pas moins nécessaire, dans le cadre du présent modèle, d’approuver tout d’abord ces composants chimiques en tant que caractères UPOV, avant d’accepter les marqueurs moléculaires liés à ces caractères éventuels.  Cela ferait alors l’objet d’un exemple indépendant.  Par conséquent, on suppose que des gènes différents seront traités comme autant de différentes méthodes pour l’examen du même caractère, à savoir la tolérance à la formule X.</w:t>
      </w:r>
    </w:p>
    <w:p w14:paraId="146F9111" w14:textId="77777777" w:rsidR="00BA4804" w:rsidRPr="0086154D" w:rsidRDefault="00BA4804" w:rsidP="00BA4804">
      <w:pPr>
        <w:rPr>
          <w:rFonts w:cs="Arial"/>
          <w:color w:val="4F81BD" w:themeColor="accent1"/>
        </w:rPr>
      </w:pPr>
    </w:p>
    <w:p w14:paraId="146F86A5"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e)</w:t>
      </w:r>
      <w:r w:rsidRPr="0086154D">
        <w:rPr>
          <w:rFonts w:cs="Arial"/>
          <w:color w:val="4F81BD" w:themeColor="accent1"/>
        </w:rPr>
        <w:tab/>
      </w:r>
      <w:r w:rsidRPr="0086154D">
        <w:rPr>
          <w:color w:val="4F81BD" w:themeColor="accent1"/>
        </w:rPr>
        <w:t>Gènes chimères différents à l’origine de la tolérance au même herbicide, mais présentant un contrôle de l’expression différent</w:t>
      </w:r>
    </w:p>
    <w:p w14:paraId="158D15A7" w14:textId="7CB2EC4A" w:rsidR="00F064CB" w:rsidRPr="0086154D" w:rsidRDefault="00BA4804" w:rsidP="00BA4804">
      <w:pPr>
        <w:rPr>
          <w:color w:val="4F81BD" w:themeColor="accent1"/>
        </w:rPr>
      </w:pPr>
      <w:r w:rsidRPr="0086154D">
        <w:rPr>
          <w:rFonts w:cs="Arial"/>
          <w:color w:val="4F81BD" w:themeColor="accent1"/>
          <w:highlight w:val="lightGray"/>
          <w:u w:val="single"/>
        </w:rPr>
        <w:t>2.1.12</w:t>
      </w:r>
      <w:r w:rsidRPr="0086154D">
        <w:rPr>
          <w:rFonts w:cs="Arial"/>
          <w:color w:val="4F81BD" w:themeColor="accent1"/>
        </w:rPr>
        <w:tab/>
      </w:r>
      <w:r w:rsidR="00F064CB" w:rsidRPr="0086154D">
        <w:rPr>
          <w:rFonts w:cs="Arial"/>
          <w:color w:val="4F81BD" w:themeColor="accent1"/>
        </w:rPr>
        <w:t xml:space="preserve">Il est </w:t>
      </w:r>
      <w:r w:rsidR="00F064CB" w:rsidRPr="0086154D">
        <w:rPr>
          <w:color w:val="4F81BD" w:themeColor="accent1"/>
        </w:rPr>
        <w:t>aussi possible de créer des gènes chimères différents comportant le même gène de la tolérance à la formule X, mais présentant des éléments de régulation différents.  Par exemple, les éléments de régulation peuvent se manifester par l’activation de la tolérance à la formule X seulement à certains stades du développement.  Par souci de simplicité, lorsqu’on envisage cet exemple, on suppose que les différents marqueurs liés à différents éléments de régulation pour le même gène seront tous traités comme autant de méthodes différentes pour l’examen du même caractère de tolérance à la formule X. Néanmoins, on part aussi du principe que cette question sera examinée plus avant à un stade ultérieur.</w:t>
      </w:r>
    </w:p>
    <w:p w14:paraId="60845380" w14:textId="78C469B4" w:rsidR="00F064CB" w:rsidRPr="0086154D" w:rsidRDefault="00F064CB" w:rsidP="00F064CB">
      <w:pPr>
        <w:jc w:val="left"/>
        <w:rPr>
          <w:color w:val="4F81BD" w:themeColor="accent1"/>
          <w:u w:val="words"/>
        </w:rPr>
      </w:pPr>
    </w:p>
    <w:p w14:paraId="5DE9A6D2" w14:textId="77777777" w:rsidR="00BA6094" w:rsidRPr="0086154D" w:rsidRDefault="00BA6094" w:rsidP="00F064CB">
      <w:pPr>
        <w:jc w:val="left"/>
        <w:rPr>
          <w:color w:val="4F81BD" w:themeColor="accent1"/>
          <w:u w:val="words"/>
        </w:rPr>
      </w:pPr>
    </w:p>
    <w:p w14:paraId="7818CB44" w14:textId="31D4CAA4" w:rsidR="00F064CB" w:rsidRPr="0086154D" w:rsidRDefault="00BA6094" w:rsidP="00BA6094">
      <w:pPr>
        <w:pStyle w:val="Heading3"/>
        <w:rPr>
          <w:rFonts w:eastAsia="Calibri"/>
          <w:color w:val="4F81BD" w:themeColor="accent1"/>
        </w:rPr>
      </w:pPr>
      <w:bookmarkStart w:id="8" w:name="_Toc240538555"/>
      <w:r w:rsidRPr="0086154D">
        <w:rPr>
          <w:rFonts w:eastAsia="Calibri"/>
          <w:color w:val="4F81BD" w:themeColor="accent1"/>
        </w:rPr>
        <w:t>Exemple 2 : Marqueur propre aux caractères contenant des informations incomplètes sur le niveau d’expression concernant la résistance à la maladie de la tomate</w:t>
      </w:r>
      <w:bookmarkEnd w:id="8"/>
    </w:p>
    <w:p w14:paraId="6A3AD9CD" w14:textId="35B78032" w:rsidR="00F064CB" w:rsidRPr="0086154D" w:rsidRDefault="000635C1" w:rsidP="000635C1">
      <w:pPr>
        <w:rPr>
          <w:rFonts w:eastAsia="Calibri"/>
          <w:color w:val="4F81BD" w:themeColor="accent1"/>
        </w:rPr>
      </w:pPr>
      <w:r w:rsidRPr="0086154D">
        <w:rPr>
          <w:rFonts w:eastAsia="Calibri"/>
          <w:color w:val="4F81BD" w:themeColor="accent1"/>
        </w:rPr>
        <w:t xml:space="preserve">Établi </w:t>
      </w:r>
      <w:r w:rsidR="00F064CB" w:rsidRPr="0086154D">
        <w:rPr>
          <w:rFonts w:eastAsia="Calibri"/>
          <w:color w:val="4F81BD" w:themeColor="accent1"/>
        </w:rPr>
        <w:t>par des experts des Pays-Bas</w:t>
      </w:r>
    </w:p>
    <w:p w14:paraId="6EC26F1A" w14:textId="77777777" w:rsidR="00F064CB" w:rsidRPr="0086154D" w:rsidRDefault="00F064CB" w:rsidP="00F064CB">
      <w:pPr>
        <w:autoSpaceDE w:val="0"/>
        <w:autoSpaceDN w:val="0"/>
        <w:adjustRightInd w:val="0"/>
        <w:rPr>
          <w:rFonts w:eastAsia="Calibri" w:cs="Arial"/>
          <w:color w:val="4F81BD" w:themeColor="accent1"/>
          <w:u w:val="single"/>
        </w:rPr>
      </w:pPr>
    </w:p>
    <w:p w14:paraId="1EA614FE" w14:textId="6D8F702C" w:rsidR="00F064CB" w:rsidRPr="0086154D" w:rsidRDefault="000635C1" w:rsidP="00F064CB">
      <w:pPr>
        <w:autoSpaceDE w:val="0"/>
        <w:autoSpaceDN w:val="0"/>
        <w:adjustRightInd w:val="0"/>
        <w:rPr>
          <w:rFonts w:eastAsia="Calibri" w:cs="Arial"/>
          <w:color w:val="4F81BD" w:themeColor="accent1"/>
          <w:szCs w:val="18"/>
        </w:rPr>
      </w:pPr>
      <w:r w:rsidRPr="0086154D">
        <w:rPr>
          <w:rFonts w:cs="Arial"/>
          <w:color w:val="4F81BD" w:themeColor="accent1"/>
          <w:highlight w:val="lightGray"/>
          <w:u w:val="single"/>
        </w:rPr>
        <w:t>2.1.13</w:t>
      </w:r>
      <w:r w:rsidR="00F064CB" w:rsidRPr="0086154D">
        <w:rPr>
          <w:rFonts w:eastAsia="Calibri" w:cs="Arial"/>
          <w:color w:val="4F81BD" w:themeColor="accent1"/>
          <w:szCs w:val="18"/>
        </w:rPr>
        <w:tab/>
        <w:t>La résistance de la tomate à la souche 0 du virus de la mosaïque de la tomate (</w:t>
      </w:r>
      <w:proofErr w:type="spellStart"/>
      <w:r w:rsidR="00F064CB" w:rsidRPr="0086154D">
        <w:rPr>
          <w:rFonts w:eastAsia="Calibri" w:cs="Arial"/>
          <w:color w:val="4F81BD" w:themeColor="accent1"/>
          <w:szCs w:val="18"/>
        </w:rPr>
        <w:t>ToMV</w:t>
      </w:r>
      <w:proofErr w:type="spellEnd"/>
      <w:r w:rsidR="00F064CB" w:rsidRPr="0086154D">
        <w:rPr>
          <w:rFonts w:eastAsia="Calibri" w:cs="Arial"/>
          <w:color w:val="4F81BD" w:themeColor="accent1"/>
          <w:szCs w:val="18"/>
        </w:rPr>
        <w:t>) est conférée par la présence de l’allèle </w:t>
      </w:r>
      <w:r w:rsidR="00F064CB" w:rsidRPr="0086154D">
        <w:rPr>
          <w:rFonts w:eastAsia="Calibri" w:cs="Arial"/>
          <w:i/>
          <w:color w:val="4F81BD" w:themeColor="accent1"/>
          <w:szCs w:val="18"/>
        </w:rPr>
        <w:t xml:space="preserve">Tm1 </w:t>
      </w:r>
      <w:r w:rsidR="00F064CB" w:rsidRPr="0086154D">
        <w:rPr>
          <w:rFonts w:eastAsia="Calibri" w:cs="Arial"/>
          <w:color w:val="4F81BD" w:themeColor="accent1"/>
          <w:szCs w:val="18"/>
        </w:rPr>
        <w:t>du gène Tm1 ou les allèles </w:t>
      </w:r>
      <w:r w:rsidR="00F064CB" w:rsidRPr="0086154D">
        <w:rPr>
          <w:rFonts w:eastAsia="Calibri" w:cs="Arial"/>
          <w:i/>
          <w:color w:val="4F81BD" w:themeColor="accent1"/>
          <w:szCs w:val="18"/>
        </w:rPr>
        <w:t xml:space="preserve">Tm2 </w:t>
      </w:r>
      <w:r w:rsidR="00F064CB" w:rsidRPr="0086154D">
        <w:rPr>
          <w:rFonts w:eastAsia="Calibri" w:cs="Arial"/>
          <w:color w:val="4F81BD" w:themeColor="accent1"/>
          <w:szCs w:val="18"/>
        </w:rPr>
        <w:t xml:space="preserve">ou </w:t>
      </w:r>
      <w:r w:rsidR="00F064CB" w:rsidRPr="0086154D">
        <w:rPr>
          <w:rFonts w:eastAsia="Calibri" w:cs="Arial"/>
          <w:i/>
          <w:color w:val="4F81BD" w:themeColor="accent1"/>
          <w:szCs w:val="18"/>
        </w:rPr>
        <w:t>Tm2</w:t>
      </w:r>
      <w:r w:rsidR="00F064CB" w:rsidRPr="0086154D">
        <w:rPr>
          <w:rFonts w:eastAsia="Calibri" w:cs="Arial"/>
          <w:i/>
          <w:color w:val="4F81BD" w:themeColor="accent1"/>
          <w:szCs w:val="18"/>
          <w:vertAlign w:val="superscript"/>
        </w:rPr>
        <w:t>2</w:t>
      </w:r>
      <w:r w:rsidR="00F064CB" w:rsidRPr="0086154D">
        <w:rPr>
          <w:rFonts w:eastAsia="Calibri" w:cs="Arial"/>
          <w:i/>
          <w:color w:val="4F81BD" w:themeColor="accent1"/>
          <w:szCs w:val="18"/>
        </w:rPr>
        <w:t xml:space="preserve"> </w:t>
      </w:r>
      <w:r w:rsidR="00F064CB" w:rsidRPr="0086154D">
        <w:rPr>
          <w:rFonts w:eastAsia="Calibri" w:cs="Arial"/>
          <w:color w:val="4F81BD" w:themeColor="accent1"/>
          <w:szCs w:val="18"/>
        </w:rPr>
        <w:t>du gène Tm2.</w:t>
      </w:r>
    </w:p>
    <w:p w14:paraId="6480292A" w14:textId="77777777" w:rsidR="00F064CB" w:rsidRPr="0086154D" w:rsidRDefault="00F064CB" w:rsidP="00F064CB">
      <w:pPr>
        <w:autoSpaceDE w:val="0"/>
        <w:autoSpaceDN w:val="0"/>
        <w:adjustRightInd w:val="0"/>
        <w:rPr>
          <w:rFonts w:eastAsia="Calibri" w:cs="Arial"/>
          <w:color w:val="4F81BD" w:themeColor="accent1"/>
          <w:szCs w:val="18"/>
        </w:rPr>
      </w:pPr>
    </w:p>
    <w:p w14:paraId="23B828BF" w14:textId="52D4E444" w:rsidR="00F064CB" w:rsidRPr="0086154D" w:rsidRDefault="000635C1"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2.1.14</w:t>
      </w:r>
      <w:r w:rsidR="00F064CB" w:rsidRPr="0086154D">
        <w:rPr>
          <w:rFonts w:eastAsia="Calibri" w:cs="Arial"/>
          <w:color w:val="4F81BD" w:themeColor="accent1"/>
        </w:rPr>
        <w:tab/>
        <w:t>Un marqueur unique identifie la présence des allèles </w:t>
      </w:r>
      <w:r w:rsidR="00F064CB" w:rsidRPr="0086154D">
        <w:rPr>
          <w:rFonts w:eastAsia="Calibri" w:cs="Arial"/>
          <w:i/>
          <w:color w:val="4F81BD" w:themeColor="accent1"/>
        </w:rPr>
        <w:t xml:space="preserve">Tm2 </w:t>
      </w:r>
      <w:r w:rsidR="00F064CB" w:rsidRPr="0086154D">
        <w:rPr>
          <w:rFonts w:eastAsia="Calibri" w:cs="Arial"/>
          <w:color w:val="4F81BD" w:themeColor="accent1"/>
        </w:rPr>
        <w:t xml:space="preserve">et </w:t>
      </w:r>
      <w:r w:rsidR="00F064CB" w:rsidRPr="0086154D">
        <w:rPr>
          <w:rFonts w:eastAsia="Calibri" w:cs="Arial"/>
          <w:i/>
          <w:color w:val="4F81BD" w:themeColor="accent1"/>
        </w:rPr>
        <w:t>Tm2</w:t>
      </w:r>
      <w:r w:rsidR="00F064CB" w:rsidRPr="0086154D">
        <w:rPr>
          <w:rFonts w:eastAsia="Calibri" w:cs="Arial"/>
          <w:i/>
          <w:color w:val="4F81BD" w:themeColor="accent1"/>
          <w:vertAlign w:val="superscript"/>
        </w:rPr>
        <w:t>2</w:t>
      </w:r>
      <w:r w:rsidR="00F064CB" w:rsidRPr="0086154D">
        <w:rPr>
          <w:rFonts w:eastAsia="Calibri" w:cs="Arial"/>
          <w:i/>
          <w:color w:val="4F81BD" w:themeColor="accent1"/>
        </w:rPr>
        <w:t xml:space="preserve"> </w:t>
      </w:r>
      <w:r w:rsidR="00F064CB" w:rsidRPr="0086154D">
        <w:rPr>
          <w:rFonts w:eastAsia="Calibri" w:cs="Arial"/>
          <w:color w:val="4F81BD" w:themeColor="accent1"/>
        </w:rPr>
        <w:t>résistants et de l’allèle </w:t>
      </w:r>
      <w:r w:rsidR="00F064CB" w:rsidRPr="0086154D">
        <w:rPr>
          <w:rFonts w:eastAsia="Calibri" w:cs="Arial"/>
          <w:i/>
          <w:color w:val="4F81BD" w:themeColor="accent1"/>
        </w:rPr>
        <w:t xml:space="preserve">tm2 </w:t>
      </w:r>
      <w:r w:rsidR="00F064CB" w:rsidRPr="0086154D">
        <w:rPr>
          <w:rFonts w:eastAsia="Calibri" w:cs="Arial"/>
          <w:color w:val="4F81BD" w:themeColor="accent1"/>
        </w:rPr>
        <w:t>sensible.  Le marqueur Tm2/2</w:t>
      </w:r>
      <w:r w:rsidR="00F064CB" w:rsidRPr="0086154D">
        <w:rPr>
          <w:rFonts w:eastAsia="Calibri" w:cs="Arial"/>
          <w:color w:val="4F81BD" w:themeColor="accent1"/>
          <w:vertAlign w:val="superscript"/>
        </w:rPr>
        <w:t>2</w:t>
      </w:r>
      <w:r w:rsidR="00F064CB" w:rsidRPr="0086154D">
        <w:rPr>
          <w:rFonts w:eastAsia="Calibri" w:cs="Arial"/>
          <w:color w:val="4F81BD" w:themeColor="accent1"/>
        </w:rPr>
        <w:t xml:space="preserve"> se situe dans la séquence codante de la protéine.</w:t>
      </w:r>
    </w:p>
    <w:p w14:paraId="6AFFDDDB" w14:textId="77777777" w:rsidR="00F064CB" w:rsidRPr="0086154D" w:rsidRDefault="00F064CB" w:rsidP="00F064CB">
      <w:pPr>
        <w:autoSpaceDE w:val="0"/>
        <w:autoSpaceDN w:val="0"/>
        <w:adjustRightInd w:val="0"/>
        <w:rPr>
          <w:rFonts w:eastAsia="Calibri" w:cs="Arial"/>
          <w:color w:val="4F81BD" w:themeColor="accent1"/>
        </w:rPr>
      </w:pPr>
    </w:p>
    <w:p w14:paraId="74EF1CC8" w14:textId="7543D517" w:rsidR="00F064CB" w:rsidRPr="0086154D" w:rsidRDefault="000635C1"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2.1.15</w:t>
      </w:r>
      <w:r w:rsidR="00F064CB" w:rsidRPr="0086154D">
        <w:rPr>
          <w:rFonts w:eastAsia="Calibri" w:cs="Arial"/>
          <w:color w:val="4F81BD" w:themeColor="accent1"/>
        </w:rPr>
        <w:tab/>
        <w:t xml:space="preserve">Une variété sera résistante à la souche 0 du </w:t>
      </w:r>
      <w:proofErr w:type="spellStart"/>
      <w:r w:rsidR="00F064CB" w:rsidRPr="0086154D">
        <w:rPr>
          <w:rFonts w:eastAsia="Calibri" w:cs="Arial"/>
          <w:color w:val="4F81BD" w:themeColor="accent1"/>
        </w:rPr>
        <w:t>ToMV</w:t>
      </w:r>
      <w:proofErr w:type="spellEnd"/>
      <w:r w:rsidR="00F064CB" w:rsidRPr="0086154D">
        <w:rPr>
          <w:rFonts w:eastAsia="Calibri" w:cs="Arial"/>
          <w:color w:val="4F81BD" w:themeColor="accent1"/>
        </w:rPr>
        <w:t xml:space="preserve"> si l’allèle de résistance </w:t>
      </w:r>
      <w:r w:rsidR="00F064CB" w:rsidRPr="0086154D">
        <w:rPr>
          <w:rFonts w:eastAsia="Calibri" w:cs="Arial"/>
          <w:i/>
          <w:color w:val="4F81BD" w:themeColor="accent1"/>
        </w:rPr>
        <w:t>Tm2</w:t>
      </w:r>
      <w:r w:rsidR="00F064CB" w:rsidRPr="0086154D">
        <w:rPr>
          <w:rFonts w:eastAsia="Calibri" w:cs="Arial"/>
          <w:color w:val="4F81BD" w:themeColor="accent1"/>
        </w:rPr>
        <w:t xml:space="preserve"> ou </w:t>
      </w:r>
      <w:r w:rsidR="00F064CB" w:rsidRPr="0086154D">
        <w:rPr>
          <w:rFonts w:eastAsia="Calibri" w:cs="Arial"/>
          <w:i/>
          <w:color w:val="4F81BD" w:themeColor="accent1"/>
        </w:rPr>
        <w:t>Tm2</w:t>
      </w:r>
      <w:r w:rsidR="00F064CB" w:rsidRPr="0086154D">
        <w:rPr>
          <w:rFonts w:eastAsia="Calibri" w:cs="Arial"/>
          <w:i/>
          <w:color w:val="4F81BD" w:themeColor="accent1"/>
          <w:vertAlign w:val="superscript"/>
        </w:rPr>
        <w:t>2</w:t>
      </w:r>
      <w:r w:rsidR="00F064CB" w:rsidRPr="0086154D">
        <w:rPr>
          <w:rFonts w:eastAsia="Calibri" w:cs="Arial"/>
          <w:color w:val="4F81BD" w:themeColor="accent1"/>
        </w:rPr>
        <w:t xml:space="preserve"> est présent.</w:t>
      </w:r>
    </w:p>
    <w:p w14:paraId="1430192C" w14:textId="77777777" w:rsidR="00F064CB" w:rsidRPr="0086154D" w:rsidRDefault="00F064CB" w:rsidP="00F064CB">
      <w:pPr>
        <w:autoSpaceDE w:val="0"/>
        <w:autoSpaceDN w:val="0"/>
        <w:adjustRightInd w:val="0"/>
        <w:rPr>
          <w:rFonts w:eastAsia="Calibri" w:cs="Arial"/>
          <w:color w:val="4F81BD" w:themeColor="accent1"/>
        </w:rPr>
      </w:pPr>
    </w:p>
    <w:p w14:paraId="144271D9" w14:textId="1BCE8A9B" w:rsidR="00F064CB" w:rsidRPr="0086154D" w:rsidRDefault="000635C1"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2.1.16</w:t>
      </w:r>
      <w:r w:rsidR="00F064CB" w:rsidRPr="0086154D">
        <w:rPr>
          <w:rFonts w:eastAsia="Calibri" w:cs="Arial"/>
          <w:color w:val="4F81BD" w:themeColor="accent1"/>
        </w:rPr>
        <w:tab/>
        <w:t>Une variété avec l’allèle homozygote </w:t>
      </w:r>
      <w:r w:rsidR="00F064CB" w:rsidRPr="0086154D">
        <w:rPr>
          <w:rFonts w:eastAsia="Calibri" w:cs="Arial"/>
          <w:i/>
          <w:color w:val="4F81BD" w:themeColor="accent1"/>
        </w:rPr>
        <w:t>tm2</w:t>
      </w:r>
      <w:r w:rsidR="00F064CB" w:rsidRPr="0086154D">
        <w:rPr>
          <w:rFonts w:eastAsia="Calibri" w:cs="Arial"/>
          <w:color w:val="4F81BD" w:themeColor="accent1"/>
        </w:rPr>
        <w:t xml:space="preserve"> sera sensible à la souche 0 du </w:t>
      </w:r>
      <w:proofErr w:type="spellStart"/>
      <w:r w:rsidR="00F064CB" w:rsidRPr="0086154D">
        <w:rPr>
          <w:rFonts w:eastAsia="Calibri" w:cs="Arial"/>
          <w:color w:val="4F81BD" w:themeColor="accent1"/>
        </w:rPr>
        <w:t>ToMV</w:t>
      </w:r>
      <w:proofErr w:type="spellEnd"/>
      <w:r w:rsidR="00F064CB" w:rsidRPr="0086154D">
        <w:rPr>
          <w:rFonts w:eastAsia="Calibri" w:cs="Arial"/>
          <w:color w:val="4F81BD" w:themeColor="accent1"/>
        </w:rPr>
        <w:t xml:space="preserve"> à moins que la résistance ne soit codée par l’allèle de résistance </w:t>
      </w:r>
      <w:r w:rsidR="00F064CB" w:rsidRPr="0086154D">
        <w:rPr>
          <w:rFonts w:eastAsia="Calibri" w:cs="Arial"/>
          <w:i/>
          <w:color w:val="4F81BD" w:themeColor="accent1"/>
        </w:rPr>
        <w:t>Tm1</w:t>
      </w:r>
      <w:r w:rsidR="00F064CB" w:rsidRPr="0086154D">
        <w:rPr>
          <w:rFonts w:eastAsia="Calibri" w:cs="Arial"/>
          <w:color w:val="4F81BD" w:themeColor="accent1"/>
        </w:rPr>
        <w:t xml:space="preserve">.  Dans ce cas, la résistance à la souche 0 du </w:t>
      </w:r>
      <w:proofErr w:type="spellStart"/>
      <w:r w:rsidR="00F064CB" w:rsidRPr="0086154D">
        <w:rPr>
          <w:rFonts w:eastAsia="Calibri" w:cs="Arial"/>
          <w:color w:val="4F81BD" w:themeColor="accent1"/>
        </w:rPr>
        <w:t>ToMV</w:t>
      </w:r>
      <w:proofErr w:type="spellEnd"/>
      <w:r w:rsidR="00F064CB" w:rsidRPr="0086154D">
        <w:rPr>
          <w:rFonts w:eastAsia="Calibri" w:cs="Arial"/>
          <w:color w:val="4F81BD" w:themeColor="accent1"/>
        </w:rPr>
        <w:t xml:space="preserve"> ne peut pas être déterminée par un test avec marqueurs d’ADN car il n’y a pas de marqueur fiable pour le gène Tm1.</w:t>
      </w:r>
    </w:p>
    <w:p w14:paraId="54164289" w14:textId="77777777" w:rsidR="00F064CB" w:rsidRPr="0086154D" w:rsidRDefault="00F064CB" w:rsidP="00F064CB">
      <w:pPr>
        <w:autoSpaceDE w:val="0"/>
        <w:autoSpaceDN w:val="0"/>
        <w:adjustRightInd w:val="0"/>
        <w:rPr>
          <w:rFonts w:eastAsia="Calibri" w:cs="Arial"/>
          <w:color w:val="4F81BD" w:themeColor="accent1"/>
        </w:rPr>
      </w:pPr>
    </w:p>
    <w:p w14:paraId="75035E27" w14:textId="77777777" w:rsidR="00F064CB" w:rsidRPr="0086154D" w:rsidRDefault="00F064CB" w:rsidP="00F064CB">
      <w:pPr>
        <w:keepNext/>
        <w:autoSpaceDE w:val="0"/>
        <w:autoSpaceDN w:val="0"/>
        <w:adjustRightInd w:val="0"/>
        <w:jc w:val="center"/>
        <w:rPr>
          <w:rFonts w:eastAsia="Calibri" w:cs="Arial"/>
          <w:color w:val="4F81BD" w:themeColor="accent1"/>
        </w:rPr>
      </w:pPr>
      <w:r w:rsidRPr="0086154D">
        <w:rPr>
          <w:rFonts w:eastAsia="Calibri" w:cs="Arial"/>
          <w:color w:val="4F81BD" w:themeColor="accent1"/>
        </w:rPr>
        <w:t xml:space="preserve">Tableau 1 : Présentation synthétique de la résistance au virus de la mosaïque de la tomate </w:t>
      </w:r>
      <w:r w:rsidRPr="0086154D">
        <w:rPr>
          <w:rFonts w:eastAsia="Calibri" w:cs="Arial"/>
          <w:color w:val="4F81BD" w:themeColor="accent1"/>
        </w:rPr>
        <w:br/>
        <w:t>et des allèles de résistance :</w:t>
      </w:r>
    </w:p>
    <w:p w14:paraId="1D3FFCF3" w14:textId="77777777" w:rsidR="00F064CB" w:rsidRPr="0086154D" w:rsidRDefault="00F064CB" w:rsidP="00F064CB">
      <w:pPr>
        <w:keepNext/>
        <w:autoSpaceDE w:val="0"/>
        <w:autoSpaceDN w:val="0"/>
        <w:adjustRightInd w:val="0"/>
        <w:rPr>
          <w:rFonts w:eastAsia="Calibri" w:cs="Arial"/>
          <w:color w:val="4F81BD" w:themeColor="accent1"/>
          <w:szCs w:val="19"/>
          <w:u w:val="single"/>
        </w:rPr>
      </w:pPr>
    </w:p>
    <w:tbl>
      <w:tblPr>
        <w:tblStyle w:val="TableGrid"/>
        <w:tblW w:w="9180" w:type="dxa"/>
        <w:tblInd w:w="562" w:type="dxa"/>
        <w:tblLayout w:type="fixed"/>
        <w:tblLook w:val="04A0" w:firstRow="1" w:lastRow="0" w:firstColumn="1" w:lastColumn="0" w:noHBand="0" w:noVBand="1"/>
      </w:tblPr>
      <w:tblGrid>
        <w:gridCol w:w="2376"/>
        <w:gridCol w:w="1985"/>
        <w:gridCol w:w="2869"/>
        <w:gridCol w:w="1950"/>
      </w:tblGrid>
      <w:tr w:rsidR="00F064CB" w:rsidRPr="0086154D" w14:paraId="139A698B" w14:textId="77777777" w:rsidTr="0000064E">
        <w:tc>
          <w:tcPr>
            <w:tcW w:w="2376" w:type="dxa"/>
            <w:vAlign w:val="center"/>
          </w:tcPr>
          <w:p w14:paraId="3AD7B6A4"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Données génétiques</w:t>
            </w:r>
          </w:p>
        </w:tc>
        <w:tc>
          <w:tcPr>
            <w:tcW w:w="1985" w:type="dxa"/>
            <w:vAlign w:val="center"/>
          </w:tcPr>
          <w:p w14:paraId="00868C8C"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tm2/tm2</w:t>
            </w:r>
          </w:p>
          <w:p w14:paraId="44CA779A" w14:textId="77777777" w:rsidR="00F064CB" w:rsidRPr="0086154D" w:rsidRDefault="00F064CB" w:rsidP="0000064E">
            <w:pPr>
              <w:keepNext/>
              <w:autoSpaceDE w:val="0"/>
              <w:autoSpaceDN w:val="0"/>
              <w:adjustRightInd w:val="0"/>
              <w:jc w:val="left"/>
              <w:rPr>
                <w:rFonts w:cs="Arial"/>
                <w:color w:val="4F81BD" w:themeColor="accent1"/>
                <w:szCs w:val="19"/>
              </w:rPr>
            </w:pPr>
          </w:p>
          <w:p w14:paraId="265B3740"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et</w:t>
            </w:r>
          </w:p>
          <w:p w14:paraId="14634B33" w14:textId="77777777" w:rsidR="00F064CB" w:rsidRPr="0086154D" w:rsidRDefault="00F064CB" w:rsidP="0000064E">
            <w:pPr>
              <w:keepNext/>
              <w:autoSpaceDE w:val="0"/>
              <w:autoSpaceDN w:val="0"/>
              <w:adjustRightInd w:val="0"/>
              <w:jc w:val="left"/>
              <w:rPr>
                <w:rFonts w:cs="Arial"/>
                <w:color w:val="4F81BD" w:themeColor="accent1"/>
                <w:szCs w:val="19"/>
              </w:rPr>
            </w:pPr>
          </w:p>
          <w:p w14:paraId="404898CD"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tm1/tm1</w:t>
            </w:r>
          </w:p>
          <w:p w14:paraId="3C1ACFEF" w14:textId="77777777" w:rsidR="00F064CB" w:rsidRPr="0086154D" w:rsidRDefault="00F064CB" w:rsidP="0000064E">
            <w:pPr>
              <w:keepNext/>
              <w:autoSpaceDE w:val="0"/>
              <w:autoSpaceDN w:val="0"/>
              <w:adjustRightInd w:val="0"/>
              <w:jc w:val="left"/>
              <w:rPr>
                <w:rFonts w:cs="Arial"/>
                <w:color w:val="4F81BD" w:themeColor="accent1"/>
                <w:szCs w:val="19"/>
              </w:rPr>
            </w:pPr>
          </w:p>
        </w:tc>
        <w:tc>
          <w:tcPr>
            <w:tcW w:w="2869" w:type="dxa"/>
            <w:vAlign w:val="center"/>
          </w:tcPr>
          <w:p w14:paraId="6BA7C708"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i/>
                <w:color w:val="4F81BD" w:themeColor="accent1"/>
                <w:szCs w:val="19"/>
              </w:rPr>
              <w:t>Tm2/Tm2 ou Tm2</w:t>
            </w:r>
            <w:r w:rsidRPr="0086154D">
              <w:rPr>
                <w:rFonts w:cs="Arial"/>
                <w:i/>
                <w:color w:val="4F81BD" w:themeColor="accent1"/>
                <w:szCs w:val="19"/>
                <w:vertAlign w:val="superscript"/>
              </w:rPr>
              <w:t>2</w:t>
            </w:r>
            <w:r w:rsidRPr="0086154D">
              <w:rPr>
                <w:rFonts w:cs="Arial"/>
                <w:i/>
                <w:color w:val="4F81BD" w:themeColor="accent1"/>
                <w:szCs w:val="19"/>
              </w:rPr>
              <w:t>/Tm2</w:t>
            </w:r>
            <w:r w:rsidRPr="0086154D">
              <w:rPr>
                <w:rFonts w:cs="Arial"/>
                <w:i/>
                <w:color w:val="4F81BD" w:themeColor="accent1"/>
                <w:szCs w:val="19"/>
                <w:vertAlign w:val="superscript"/>
              </w:rPr>
              <w:t>2</w:t>
            </w:r>
            <w:r w:rsidRPr="0086154D">
              <w:rPr>
                <w:rFonts w:cs="Arial"/>
                <w:color w:val="4F81BD" w:themeColor="accent1"/>
                <w:szCs w:val="19"/>
              </w:rPr>
              <w:t xml:space="preserve"> ou </w:t>
            </w:r>
            <w:r w:rsidRPr="0086154D">
              <w:rPr>
                <w:rFonts w:cs="Arial"/>
                <w:i/>
                <w:color w:val="4F81BD" w:themeColor="accent1"/>
                <w:szCs w:val="19"/>
              </w:rPr>
              <w:t>Tm2</w:t>
            </w:r>
            <w:r w:rsidRPr="0086154D">
              <w:rPr>
                <w:rFonts w:cs="Arial"/>
                <w:i/>
                <w:color w:val="4F81BD" w:themeColor="accent1"/>
                <w:szCs w:val="19"/>
                <w:vertAlign w:val="superscript"/>
              </w:rPr>
              <w:t>2</w:t>
            </w:r>
            <w:r w:rsidRPr="0086154D">
              <w:rPr>
                <w:rFonts w:cs="Arial"/>
                <w:i/>
                <w:color w:val="4F81BD" w:themeColor="accent1"/>
                <w:szCs w:val="19"/>
              </w:rPr>
              <w:t>/Tm2</w:t>
            </w:r>
            <w:r w:rsidRPr="0086154D">
              <w:rPr>
                <w:rFonts w:cs="Arial"/>
                <w:color w:val="4F81BD" w:themeColor="accent1"/>
                <w:szCs w:val="19"/>
              </w:rPr>
              <w:t xml:space="preserve"> </w:t>
            </w:r>
            <w:proofErr w:type="gramStart"/>
            <w:r w:rsidRPr="0086154D">
              <w:rPr>
                <w:rFonts w:cs="Arial"/>
                <w:color w:val="4F81BD" w:themeColor="accent1"/>
                <w:szCs w:val="19"/>
              </w:rPr>
              <w:t>ou</w:t>
            </w:r>
            <w:proofErr w:type="gramEnd"/>
          </w:p>
          <w:p w14:paraId="1E8B7B7D"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Tm2/tm2 ou Tm2</w:t>
            </w:r>
            <w:r w:rsidRPr="0086154D">
              <w:rPr>
                <w:rFonts w:cs="Arial"/>
                <w:i/>
                <w:color w:val="4F81BD" w:themeColor="accent1"/>
                <w:szCs w:val="19"/>
                <w:vertAlign w:val="superscript"/>
              </w:rPr>
              <w:t>2</w:t>
            </w:r>
            <w:r w:rsidRPr="0086154D">
              <w:rPr>
                <w:rFonts w:cs="Arial"/>
                <w:i/>
                <w:color w:val="4F81BD" w:themeColor="accent1"/>
                <w:szCs w:val="19"/>
              </w:rPr>
              <w:t>/tm2</w:t>
            </w:r>
          </w:p>
          <w:p w14:paraId="680D2E5E" w14:textId="77777777" w:rsidR="00F064CB" w:rsidRPr="0086154D" w:rsidRDefault="00F064CB" w:rsidP="0000064E">
            <w:pPr>
              <w:keepNext/>
              <w:autoSpaceDE w:val="0"/>
              <w:autoSpaceDN w:val="0"/>
              <w:adjustRightInd w:val="0"/>
              <w:jc w:val="left"/>
              <w:rPr>
                <w:rFonts w:cs="Arial"/>
                <w:color w:val="4F81BD" w:themeColor="accent1"/>
                <w:szCs w:val="19"/>
              </w:rPr>
            </w:pPr>
          </w:p>
          <w:p w14:paraId="5CB8C2AF"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et</w:t>
            </w:r>
          </w:p>
          <w:p w14:paraId="37119B0D" w14:textId="77777777" w:rsidR="00F064CB" w:rsidRPr="0086154D" w:rsidRDefault="00F064CB" w:rsidP="0000064E">
            <w:pPr>
              <w:keepNext/>
              <w:autoSpaceDE w:val="0"/>
              <w:autoSpaceDN w:val="0"/>
              <w:adjustRightInd w:val="0"/>
              <w:jc w:val="left"/>
              <w:rPr>
                <w:rFonts w:cs="Arial"/>
                <w:color w:val="4F81BD" w:themeColor="accent1"/>
                <w:szCs w:val="19"/>
              </w:rPr>
            </w:pPr>
          </w:p>
          <w:p w14:paraId="397615A5" w14:textId="77777777" w:rsidR="00F064CB" w:rsidRPr="0086154D" w:rsidRDefault="00F064CB" w:rsidP="0000064E">
            <w:pPr>
              <w:keepNext/>
              <w:autoSpaceDE w:val="0"/>
              <w:autoSpaceDN w:val="0"/>
              <w:adjustRightInd w:val="0"/>
              <w:spacing w:before="60"/>
              <w:jc w:val="left"/>
              <w:rPr>
                <w:rFonts w:cs="Arial"/>
                <w:color w:val="4F81BD" w:themeColor="accent1"/>
                <w:szCs w:val="19"/>
              </w:rPr>
            </w:pPr>
            <w:r w:rsidRPr="0086154D">
              <w:rPr>
                <w:rFonts w:cs="Arial"/>
                <w:i/>
                <w:color w:val="4F81BD" w:themeColor="accent1"/>
                <w:szCs w:val="19"/>
              </w:rPr>
              <w:t>Tm1/Tm1</w:t>
            </w:r>
            <w:r w:rsidRPr="0086154D">
              <w:rPr>
                <w:rFonts w:cs="Arial"/>
                <w:color w:val="4F81BD" w:themeColor="accent1"/>
                <w:szCs w:val="19"/>
              </w:rPr>
              <w:t xml:space="preserve"> ou </w:t>
            </w:r>
            <w:r w:rsidRPr="0086154D">
              <w:rPr>
                <w:rFonts w:cs="Arial"/>
                <w:i/>
                <w:color w:val="4F81BD" w:themeColor="accent1"/>
                <w:szCs w:val="19"/>
              </w:rPr>
              <w:t>Tm1/tm1</w:t>
            </w:r>
            <w:r w:rsidRPr="0086154D">
              <w:rPr>
                <w:rFonts w:cs="Arial"/>
                <w:color w:val="4F81BD" w:themeColor="accent1"/>
                <w:szCs w:val="19"/>
              </w:rPr>
              <w:t xml:space="preserve"> ou </w:t>
            </w:r>
            <w:r w:rsidRPr="0086154D">
              <w:rPr>
                <w:rFonts w:cs="Arial"/>
                <w:i/>
                <w:color w:val="4F81BD" w:themeColor="accent1"/>
                <w:szCs w:val="19"/>
              </w:rPr>
              <w:t>tm1/tm1</w:t>
            </w:r>
          </w:p>
        </w:tc>
        <w:tc>
          <w:tcPr>
            <w:tcW w:w="1950" w:type="dxa"/>
            <w:vAlign w:val="center"/>
          </w:tcPr>
          <w:p w14:paraId="02291F35"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tm2/tm2</w:t>
            </w:r>
          </w:p>
          <w:p w14:paraId="7E9ED392" w14:textId="77777777" w:rsidR="00F064CB" w:rsidRPr="0086154D" w:rsidRDefault="00F064CB" w:rsidP="0000064E">
            <w:pPr>
              <w:keepNext/>
              <w:autoSpaceDE w:val="0"/>
              <w:autoSpaceDN w:val="0"/>
              <w:adjustRightInd w:val="0"/>
              <w:jc w:val="left"/>
              <w:rPr>
                <w:rFonts w:cs="Arial"/>
                <w:color w:val="4F81BD" w:themeColor="accent1"/>
                <w:szCs w:val="19"/>
              </w:rPr>
            </w:pPr>
          </w:p>
          <w:p w14:paraId="2E278566"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et</w:t>
            </w:r>
          </w:p>
          <w:p w14:paraId="3D35601D" w14:textId="77777777" w:rsidR="00F064CB" w:rsidRPr="0086154D" w:rsidRDefault="00F064CB" w:rsidP="0000064E">
            <w:pPr>
              <w:keepNext/>
              <w:autoSpaceDE w:val="0"/>
              <w:autoSpaceDN w:val="0"/>
              <w:adjustRightInd w:val="0"/>
              <w:jc w:val="left"/>
              <w:rPr>
                <w:rFonts w:cs="Arial"/>
                <w:color w:val="4F81BD" w:themeColor="accent1"/>
                <w:szCs w:val="19"/>
              </w:rPr>
            </w:pPr>
          </w:p>
          <w:p w14:paraId="43B50C01"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Tm1/Tm1</w:t>
            </w:r>
            <w:r w:rsidRPr="0086154D">
              <w:rPr>
                <w:rFonts w:cs="Arial"/>
                <w:color w:val="4F81BD" w:themeColor="accent1"/>
                <w:szCs w:val="19"/>
              </w:rPr>
              <w:t xml:space="preserve"> ou </w:t>
            </w:r>
            <w:r w:rsidRPr="0086154D">
              <w:rPr>
                <w:rFonts w:cs="Arial"/>
                <w:i/>
                <w:color w:val="4F81BD" w:themeColor="accent1"/>
                <w:szCs w:val="19"/>
              </w:rPr>
              <w:t xml:space="preserve">Tm1/tm1 </w:t>
            </w:r>
          </w:p>
        </w:tc>
      </w:tr>
      <w:tr w:rsidR="00F064CB" w:rsidRPr="0086154D" w14:paraId="156C067F" w14:textId="77777777" w:rsidTr="0000064E">
        <w:trPr>
          <w:trHeight w:val="606"/>
        </w:trPr>
        <w:tc>
          <w:tcPr>
            <w:tcW w:w="2376" w:type="dxa"/>
            <w:vAlign w:val="center"/>
          </w:tcPr>
          <w:p w14:paraId="25CFB18B"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Marqueur</w:t>
            </w:r>
            <w:r w:rsidRPr="0086154D">
              <w:rPr>
                <w:rFonts w:cs="Arial"/>
                <w:i/>
                <w:color w:val="4F81BD" w:themeColor="accent1"/>
                <w:szCs w:val="19"/>
              </w:rPr>
              <w:t> Tm2/2</w:t>
            </w:r>
            <w:r w:rsidRPr="0086154D">
              <w:rPr>
                <w:rFonts w:cs="Arial"/>
                <w:i/>
                <w:color w:val="4F81BD" w:themeColor="accent1"/>
                <w:szCs w:val="19"/>
                <w:vertAlign w:val="superscript"/>
              </w:rPr>
              <w:t>2</w:t>
            </w:r>
          </w:p>
        </w:tc>
        <w:tc>
          <w:tcPr>
            <w:tcW w:w="1985" w:type="dxa"/>
            <w:vAlign w:val="center"/>
          </w:tcPr>
          <w:p w14:paraId="2BDAF63E"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allèle de sensibilité</w:t>
            </w:r>
          </w:p>
        </w:tc>
        <w:tc>
          <w:tcPr>
            <w:tcW w:w="2869" w:type="dxa"/>
            <w:vAlign w:val="center"/>
          </w:tcPr>
          <w:p w14:paraId="0A256CB6"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allèle de résistance</w:t>
            </w:r>
          </w:p>
        </w:tc>
        <w:tc>
          <w:tcPr>
            <w:tcW w:w="1950" w:type="dxa"/>
            <w:vAlign w:val="center"/>
          </w:tcPr>
          <w:p w14:paraId="58C840D5"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allèle de sensibilité</w:t>
            </w:r>
          </w:p>
        </w:tc>
      </w:tr>
      <w:tr w:rsidR="00F064CB" w:rsidRPr="0086154D" w14:paraId="75992F09" w14:textId="77777777" w:rsidTr="0000064E">
        <w:trPr>
          <w:trHeight w:val="558"/>
        </w:trPr>
        <w:tc>
          <w:tcPr>
            <w:tcW w:w="2376" w:type="dxa"/>
            <w:vAlign w:val="center"/>
          </w:tcPr>
          <w:p w14:paraId="6C41E4D1" w14:textId="77777777" w:rsidR="00F064CB" w:rsidRPr="0086154D" w:rsidRDefault="00F064CB" w:rsidP="0000064E">
            <w:pPr>
              <w:autoSpaceDE w:val="0"/>
              <w:autoSpaceDN w:val="0"/>
              <w:adjustRightInd w:val="0"/>
              <w:spacing w:before="120" w:after="120"/>
              <w:jc w:val="left"/>
              <w:rPr>
                <w:rFonts w:cs="Arial"/>
                <w:color w:val="4F81BD" w:themeColor="accent1"/>
                <w:szCs w:val="19"/>
              </w:rPr>
            </w:pPr>
            <w:r w:rsidRPr="0086154D">
              <w:rPr>
                <w:rFonts w:cs="Arial"/>
                <w:color w:val="4F81BD" w:themeColor="accent1"/>
                <w:szCs w:val="19"/>
              </w:rPr>
              <w:t xml:space="preserve">Résistance à la souche 0 du virus </w:t>
            </w:r>
            <w:proofErr w:type="spellStart"/>
            <w:r w:rsidRPr="0086154D">
              <w:rPr>
                <w:rFonts w:cs="Arial"/>
                <w:color w:val="4F81BD" w:themeColor="accent1"/>
                <w:szCs w:val="19"/>
              </w:rPr>
              <w:t>ToMV</w:t>
            </w:r>
            <w:proofErr w:type="spellEnd"/>
          </w:p>
        </w:tc>
        <w:tc>
          <w:tcPr>
            <w:tcW w:w="1985" w:type="dxa"/>
            <w:vAlign w:val="center"/>
          </w:tcPr>
          <w:p w14:paraId="36F405FC"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nulle</w:t>
            </w:r>
          </w:p>
        </w:tc>
        <w:tc>
          <w:tcPr>
            <w:tcW w:w="2869" w:type="dxa"/>
            <w:vAlign w:val="center"/>
          </w:tcPr>
          <w:p w14:paraId="4A96694A"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présente</w:t>
            </w:r>
          </w:p>
        </w:tc>
        <w:tc>
          <w:tcPr>
            <w:tcW w:w="1950" w:type="dxa"/>
            <w:vAlign w:val="center"/>
          </w:tcPr>
          <w:p w14:paraId="0752266F"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présente</w:t>
            </w:r>
          </w:p>
        </w:tc>
      </w:tr>
    </w:tbl>
    <w:p w14:paraId="10AE6DC0" w14:textId="77777777" w:rsidR="00F064CB" w:rsidRPr="0086154D" w:rsidRDefault="00F064CB" w:rsidP="00F064CB">
      <w:pPr>
        <w:autoSpaceDE w:val="0"/>
        <w:autoSpaceDN w:val="0"/>
        <w:adjustRightInd w:val="0"/>
        <w:rPr>
          <w:rFonts w:eastAsia="Calibri" w:cs="Arial"/>
          <w:color w:val="4F81BD" w:themeColor="accent1"/>
          <w:u w:val="single"/>
        </w:rPr>
      </w:pPr>
    </w:p>
    <w:p w14:paraId="0EB50D6F" w14:textId="74760799" w:rsidR="00F064CB" w:rsidRPr="0086154D" w:rsidRDefault="00EA0642"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2.1.17</w:t>
      </w:r>
      <w:r w:rsidR="00F064CB" w:rsidRPr="0086154D">
        <w:rPr>
          <w:rFonts w:eastAsia="Calibri" w:cs="Arial"/>
          <w:color w:val="4F81BD" w:themeColor="accent1"/>
        </w:rPr>
        <w:tab/>
        <w:t>Si une variété est censée être résistante à la souche 0 du virus de la mosaïque de la tomate, le test avec marqueurs d’ADN peut être effectué.  Dans les cas où la résistance est fondée sur la présence de l’allèle </w:t>
      </w:r>
      <w:r w:rsidR="00F064CB" w:rsidRPr="0086154D">
        <w:rPr>
          <w:rFonts w:eastAsia="Calibri" w:cs="Arial"/>
          <w:i/>
          <w:color w:val="4F81BD" w:themeColor="accent1"/>
        </w:rPr>
        <w:t>Tm2</w:t>
      </w:r>
      <w:r w:rsidR="00F064CB" w:rsidRPr="0086154D">
        <w:rPr>
          <w:rFonts w:eastAsia="Calibri" w:cs="Arial"/>
          <w:color w:val="4F81BD" w:themeColor="accent1"/>
        </w:rPr>
        <w:t xml:space="preserve"> ou </w:t>
      </w:r>
      <w:r w:rsidR="00F064CB" w:rsidRPr="0086154D">
        <w:rPr>
          <w:rFonts w:eastAsia="Calibri" w:cs="Arial"/>
          <w:i/>
          <w:color w:val="4F81BD" w:themeColor="accent1"/>
        </w:rPr>
        <w:t>Tm2</w:t>
      </w:r>
      <w:r w:rsidR="00F064CB" w:rsidRPr="0086154D">
        <w:rPr>
          <w:rFonts w:eastAsia="Calibri" w:cs="Arial"/>
          <w:i/>
          <w:color w:val="4F81BD" w:themeColor="accent1"/>
          <w:vertAlign w:val="superscript"/>
        </w:rPr>
        <w:t>2</w:t>
      </w:r>
      <w:r w:rsidR="00F064CB" w:rsidRPr="0086154D">
        <w:rPr>
          <w:rFonts w:eastAsia="Calibri" w:cs="Arial"/>
          <w:color w:val="4F81BD" w:themeColor="accent1"/>
        </w:rPr>
        <w:t>, le test avec marqueurs d’ADN pourrait remplacer l’essai biologique traditionnel.</w:t>
      </w:r>
    </w:p>
    <w:p w14:paraId="52D11505" w14:textId="77777777" w:rsidR="00F064CB" w:rsidRPr="0086154D" w:rsidRDefault="00F064CB" w:rsidP="00F064CB">
      <w:pPr>
        <w:autoSpaceDE w:val="0"/>
        <w:autoSpaceDN w:val="0"/>
        <w:adjustRightInd w:val="0"/>
        <w:rPr>
          <w:rFonts w:eastAsia="Calibri" w:cs="Arial"/>
          <w:color w:val="4F81BD" w:themeColor="accent1"/>
        </w:rPr>
      </w:pPr>
    </w:p>
    <w:p w14:paraId="3A203569" w14:textId="0AF96E6A" w:rsidR="00F064CB" w:rsidRPr="0086154D" w:rsidRDefault="00EA0642"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lastRenderedPageBreak/>
        <w:t>2.1.18</w:t>
      </w:r>
      <w:r w:rsidR="00F064CB" w:rsidRPr="0086154D">
        <w:rPr>
          <w:rFonts w:eastAsia="Calibri" w:cs="Arial"/>
          <w:color w:val="4F81BD" w:themeColor="accent1"/>
        </w:rPr>
        <w:tab/>
        <w:t>Si le test avec marqueurs d’ADN ne confirme pas la résistance ou si la variété est censée être sensible, un essai biologique doit être effectué.</w:t>
      </w:r>
    </w:p>
    <w:p w14:paraId="68E60192" w14:textId="77777777" w:rsidR="00F064CB" w:rsidRPr="0086154D" w:rsidRDefault="00F064CB" w:rsidP="00B21E53">
      <w:pPr>
        <w:rPr>
          <w:rFonts w:cs="Arial"/>
        </w:rPr>
      </w:pPr>
    </w:p>
    <w:p w14:paraId="1366F399" w14:textId="77777777" w:rsidR="00CC0333" w:rsidRPr="0086154D" w:rsidRDefault="00CC0333" w:rsidP="00B21E53">
      <w:pPr>
        <w:rPr>
          <w:rFonts w:cs="Arial"/>
        </w:rPr>
      </w:pPr>
    </w:p>
    <w:p w14:paraId="6F9C02A8" w14:textId="77777777" w:rsidR="00CC0333" w:rsidRPr="0086154D" w:rsidRDefault="00B21E53" w:rsidP="00B21E53">
      <w:pPr>
        <w:pStyle w:val="Heading2"/>
        <w:rPr>
          <w:lang w:val="fr-FR"/>
        </w:rPr>
      </w:pPr>
      <w:bookmarkStart w:id="9" w:name="_Toc311473362"/>
      <w:bookmarkStart w:id="10" w:name="_Toc362451913"/>
      <w:bookmarkStart w:id="11" w:name="_Toc240538556"/>
      <w:r w:rsidRPr="0086154D">
        <w:rPr>
          <w:lang w:val="fr-FR"/>
        </w:rPr>
        <w:t>2.2</w:t>
      </w:r>
      <w:r w:rsidRPr="0086154D">
        <w:rPr>
          <w:lang w:val="fr-FR"/>
        </w:rPr>
        <w:tab/>
        <w:t>Combinaison de distances phénotypiques et moléculaires pour gérer des collections de variétés</w:t>
      </w:r>
      <w:r w:rsidRPr="0086154D">
        <w:rPr>
          <w:strike/>
          <w:lang w:val="fr-FR"/>
        </w:rPr>
        <w:t xml:space="preserve"> </w:t>
      </w:r>
      <w:r w:rsidRPr="0086154D">
        <w:rPr>
          <w:strike/>
          <w:highlight w:val="lightGray"/>
          <w:lang w:val="fr-FR"/>
        </w:rPr>
        <w:t>(voir l</w:t>
      </w:r>
      <w:r w:rsidR="00F97ECC" w:rsidRPr="0086154D">
        <w:rPr>
          <w:strike/>
          <w:highlight w:val="lightGray"/>
          <w:lang w:val="fr-FR"/>
        </w:rPr>
        <w:t>’annexe I</w:t>
      </w:r>
      <w:r w:rsidR="002D3923" w:rsidRPr="0086154D">
        <w:rPr>
          <w:strike/>
          <w:highlight w:val="lightGray"/>
          <w:lang w:val="fr-FR"/>
        </w:rPr>
        <w:t>I</w:t>
      </w:r>
      <w:r w:rsidRPr="0086154D">
        <w:rPr>
          <w:strike/>
          <w:highlight w:val="lightGray"/>
          <w:lang w:val="fr-FR"/>
        </w:rPr>
        <w:t>)</w:t>
      </w:r>
      <w:bookmarkEnd w:id="9"/>
      <w:bookmarkEnd w:id="10"/>
      <w:bookmarkEnd w:id="11"/>
    </w:p>
    <w:p w14:paraId="4F1ECB36" w14:textId="77777777" w:rsidR="00E81EAD" w:rsidRPr="0086154D" w:rsidRDefault="00E81EAD" w:rsidP="00E81EAD">
      <w:pPr>
        <w:pStyle w:val="Heading3"/>
      </w:pPr>
      <w:bookmarkStart w:id="12" w:name="_Toc41498954"/>
      <w:bookmarkStart w:id="13" w:name="_Toc240538557"/>
      <w:r w:rsidRPr="0086154D">
        <w:t xml:space="preserve">Exemple 1 : </w:t>
      </w:r>
      <w:bookmarkEnd w:id="12"/>
      <w:r w:rsidRPr="0086154D">
        <w:t>Lignées parentales du maïs</w:t>
      </w:r>
      <w:r w:rsidRPr="0086154D">
        <w:rPr>
          <w:strike/>
        </w:rPr>
        <w:t xml:space="preserve"> </w:t>
      </w:r>
      <w:r w:rsidRPr="0086154D">
        <w:rPr>
          <w:strike/>
          <w:highlight w:val="lightGray"/>
        </w:rPr>
        <w:t>(voir l’annexe II, exemple 1)</w:t>
      </w:r>
      <w:bookmarkEnd w:id="13"/>
    </w:p>
    <w:p w14:paraId="6B66AAE9" w14:textId="77777777" w:rsidR="00CC0333" w:rsidRPr="0086154D" w:rsidRDefault="00B21E53" w:rsidP="00B21E53">
      <w:r w:rsidRPr="0086154D">
        <w:t>2.2.1</w:t>
      </w:r>
      <w:r w:rsidRPr="0086154D">
        <w:tab/>
        <w:t>Le processus d</w:t>
      </w:r>
      <w:r w:rsidR="00F97ECC" w:rsidRPr="0086154D">
        <w:t>’</w:t>
      </w:r>
      <w:r w:rsidRPr="0086154D">
        <w:t>élimination des variétés notoirement connues avant l</w:t>
      </w:r>
      <w:r w:rsidR="00F97ECC" w:rsidRPr="0086154D">
        <w:t>’</w:t>
      </w:r>
      <w:r w:rsidRPr="0086154D">
        <w:t>essai DHS en culture se distingue notamment par le fait que le seuil est fixé dans une marge de sécurité appropriée, dénommé le seuil de “distinction plus”, ce qui signifie que les distances entre une variété candidate et les variétés “distinctes plus” sont suffisamment robustes pour que l</w:t>
      </w:r>
      <w:r w:rsidR="00F97ECC" w:rsidRPr="0086154D">
        <w:t>’</w:t>
      </w:r>
      <w:r w:rsidRPr="0086154D">
        <w:t>on prenne une décision sans comparaison directe dans le cadre de l</w:t>
      </w:r>
      <w:r w:rsidR="00F97ECC" w:rsidRPr="0086154D">
        <w:t>’</w:t>
      </w:r>
      <w:r w:rsidRPr="0086154D">
        <w:t>essai en culture.</w:t>
      </w:r>
    </w:p>
    <w:p w14:paraId="5CB793BF" w14:textId="77777777" w:rsidR="00CC0333" w:rsidRPr="0086154D" w:rsidRDefault="00CC0333" w:rsidP="00B21E53"/>
    <w:p w14:paraId="09ABDDD5" w14:textId="77777777" w:rsidR="00CC0333" w:rsidRPr="0086154D" w:rsidRDefault="00B21E53" w:rsidP="00B21E53">
      <w:r w:rsidRPr="0086154D">
        <w:t>2.2.2</w:t>
      </w:r>
      <w:r w:rsidRPr="0086154D">
        <w:tab/>
        <w:t>Une combinaison de distances phénotypiques et moléculaires peut être utilisée pour identifier</w:t>
      </w:r>
      <w:r w:rsidR="00580F58" w:rsidRPr="0086154D">
        <w:t>,</w:t>
      </w:r>
      <w:r w:rsidRPr="0086154D">
        <w:t xml:space="preserve"> dans la collection de variétés, les variétés qu</w:t>
      </w:r>
      <w:r w:rsidR="00F97ECC" w:rsidRPr="0086154D">
        <w:t>’</w:t>
      </w:r>
      <w:r w:rsidRPr="0086154D">
        <w:t>il y a lieu de comparer avec les variétés candidates (voir figure 1) afin d</w:t>
      </w:r>
      <w:r w:rsidR="00F97ECC" w:rsidRPr="0086154D">
        <w:t>’</w:t>
      </w:r>
      <w:r w:rsidRPr="0086154D">
        <w:t>améliorer la sélection des variétés “distinctes plus”, sur la base suivante</w:t>
      </w:r>
      <w:r w:rsidR="00F97ECC" w:rsidRPr="0086154D">
        <w:t> :</w:t>
      </w:r>
    </w:p>
    <w:p w14:paraId="2169E6E2" w14:textId="77777777" w:rsidR="00CC0333" w:rsidRPr="0086154D" w:rsidRDefault="00CC0333" w:rsidP="00B21E53"/>
    <w:p w14:paraId="76CB2FE9" w14:textId="77777777" w:rsidR="00CC0333" w:rsidRPr="0086154D" w:rsidRDefault="00B21E53" w:rsidP="00B21E53">
      <w:pPr>
        <w:ind w:firstLine="567"/>
      </w:pPr>
      <w:r w:rsidRPr="0086154D">
        <w:t>a)</w:t>
      </w:r>
      <w:r w:rsidRPr="0086154D">
        <w:tab/>
        <w:t>tout porte à croire que les distances moléculaires sont suffisamment liées aux différences phénotypiques, de telle sorte que</w:t>
      </w:r>
      <w:r w:rsidR="00F97ECC" w:rsidRPr="0086154D">
        <w:t> :</w:t>
      </w:r>
    </w:p>
    <w:p w14:paraId="6BF9E63E" w14:textId="77777777" w:rsidR="00CC0333" w:rsidRPr="0086154D" w:rsidRDefault="00CC0333" w:rsidP="00B21E53">
      <w:pPr>
        <w:ind w:firstLine="567"/>
      </w:pPr>
    </w:p>
    <w:p w14:paraId="6D02C83D" w14:textId="77777777" w:rsidR="00CC0333" w:rsidRPr="0086154D" w:rsidRDefault="00B21E53" w:rsidP="00B21E53">
      <w:pPr>
        <w:ind w:firstLine="567"/>
      </w:pPr>
      <w:r w:rsidRPr="0086154D">
        <w:t>b)</w:t>
      </w:r>
      <w:r w:rsidRPr="0086154D">
        <w:tab/>
        <w:t>la méthode sélectionne les variétés dans la collection de variétés qui sont similaires aux variétés candidates;  et</w:t>
      </w:r>
    </w:p>
    <w:p w14:paraId="1EC8C5C5" w14:textId="77777777" w:rsidR="00CC0333" w:rsidRPr="0086154D" w:rsidRDefault="00CC0333" w:rsidP="00B21E53">
      <w:pPr>
        <w:ind w:firstLine="567"/>
      </w:pPr>
    </w:p>
    <w:p w14:paraId="1757E8EA" w14:textId="77777777" w:rsidR="00CC0333" w:rsidRPr="0086154D" w:rsidRDefault="00B21E53" w:rsidP="00580F58">
      <w:pPr>
        <w:numPr>
          <w:ilvl w:val="0"/>
          <w:numId w:val="23"/>
        </w:numPr>
        <w:tabs>
          <w:tab w:val="clear" w:pos="1080"/>
        </w:tabs>
        <w:ind w:left="0" w:firstLine="567"/>
      </w:pPr>
      <w:r w:rsidRPr="0086154D">
        <w:t>la méthode ne crée pas un risque accru de ne pas sélectionner une variété figurant dans la collection de variétés qu</w:t>
      </w:r>
      <w:r w:rsidR="00F97ECC" w:rsidRPr="0086154D">
        <w:t>’</w:t>
      </w:r>
      <w:r w:rsidRPr="0086154D">
        <w:t>il faut comparer aux variétés candidates sur le terrain.</w:t>
      </w:r>
    </w:p>
    <w:p w14:paraId="228F2463" w14:textId="77777777" w:rsidR="00CC0333" w:rsidRPr="0086154D" w:rsidRDefault="00CC0333" w:rsidP="00B21E53"/>
    <w:p w14:paraId="6873B976" w14:textId="797C7A34" w:rsidR="00CC0333" w:rsidRPr="0086154D" w:rsidRDefault="00B21E53" w:rsidP="00E17D0A">
      <w:r w:rsidRPr="0086154D">
        <w:t>2.2.3</w:t>
      </w:r>
      <w:r w:rsidRPr="0086154D">
        <w:tab/>
      </w:r>
      <w:r w:rsidRPr="0086154D">
        <w:rPr>
          <w:strike/>
          <w:highlight w:val="lightGray"/>
        </w:rPr>
        <w:t>L</w:t>
      </w:r>
      <w:r w:rsidR="00F97ECC" w:rsidRPr="0086154D">
        <w:rPr>
          <w:strike/>
          <w:highlight w:val="lightGray"/>
        </w:rPr>
        <w:t>’annexe I</w:t>
      </w:r>
      <w:r w:rsidR="002D3923" w:rsidRPr="0086154D">
        <w:rPr>
          <w:strike/>
          <w:highlight w:val="lightGray"/>
        </w:rPr>
        <w:t xml:space="preserve">I </w:t>
      </w:r>
      <w:r w:rsidR="00580F58" w:rsidRPr="0086154D">
        <w:rPr>
          <w:strike/>
          <w:highlight w:val="lightGray"/>
        </w:rPr>
        <w:t>d</w:t>
      </w:r>
      <w:r w:rsidRPr="0086154D">
        <w:rPr>
          <w:strike/>
          <w:highlight w:val="lightGray"/>
        </w:rPr>
        <w:t>u présent document “Combinaison de distances phénotypiques et moléculaires pour gérer des collections de variétés”</w:t>
      </w:r>
      <w:r w:rsidRPr="0086154D">
        <w:rPr>
          <w:strike/>
        </w:rPr>
        <w:t xml:space="preserve"> </w:t>
      </w:r>
      <w:r w:rsidR="00AF1225" w:rsidRPr="0086154D">
        <w:rPr>
          <w:highlight w:val="lightGray"/>
          <w:u w:val="single"/>
        </w:rPr>
        <w:t>Les paragraphes 2.2.4 à 2.2.16</w:t>
      </w:r>
      <w:r w:rsidR="00AF1225" w:rsidRPr="0086154D">
        <w:t xml:space="preserve"> </w:t>
      </w:r>
      <w:r w:rsidRPr="0086154D">
        <w:t>donne</w:t>
      </w:r>
      <w:r w:rsidR="00AF1225" w:rsidRPr="0086154D">
        <w:rPr>
          <w:highlight w:val="lightGray"/>
          <w:u w:val="single"/>
        </w:rPr>
        <w:t>nt</w:t>
      </w:r>
      <w:r w:rsidRPr="0086154D">
        <w:t xml:space="preserve"> un exemple</w:t>
      </w:r>
      <w:r w:rsidR="00AF1225" w:rsidRPr="0086154D">
        <w:rPr>
          <w:color w:val="4F81BD" w:themeColor="accent1"/>
          <w:highlight w:val="lightGray"/>
          <w:u w:val="single"/>
        </w:rPr>
        <w:t xml:space="preserve">, établi par des experts de la </w:t>
      </w:r>
      <w:r w:rsidR="008655ED" w:rsidRPr="0086154D">
        <w:rPr>
          <w:color w:val="4F81BD" w:themeColor="accent1"/>
          <w:highlight w:val="lightGray"/>
          <w:u w:val="single"/>
        </w:rPr>
        <w:t>France,</w:t>
      </w:r>
      <w:r w:rsidRPr="0086154D">
        <w:t xml:space="preserve"> de l</w:t>
      </w:r>
      <w:r w:rsidR="00F97ECC" w:rsidRPr="0086154D">
        <w:t>’</w:t>
      </w:r>
      <w:r w:rsidRPr="0086154D">
        <w:t>utilisation de la combinaison de distances phénotypiques et moléculaires pour gérer des collections de variétés</w:t>
      </w:r>
      <w:r w:rsidR="00E306B7" w:rsidRPr="0086154D">
        <w:t>.</w:t>
      </w:r>
    </w:p>
    <w:p w14:paraId="3A9ED95B" w14:textId="77777777" w:rsidR="00CC0333" w:rsidRPr="0086154D" w:rsidRDefault="00CC0333" w:rsidP="00552861"/>
    <w:p w14:paraId="491DA5AF" w14:textId="1C82A7B3" w:rsidR="000631F6" w:rsidRPr="0086154D" w:rsidRDefault="000631F6" w:rsidP="000631F6">
      <w:pPr>
        <w:spacing w:after="240"/>
        <w:rPr>
          <w:rFonts w:cs="Arial"/>
          <w:snapToGrid w:val="0"/>
        </w:rPr>
      </w:pPr>
      <w:r w:rsidRPr="0086154D">
        <w:rPr>
          <w:rFonts w:cs="Arial"/>
          <w:snapToGrid w:val="0"/>
          <w:u w:val="single"/>
        </w:rPr>
        <w:t>Description</w:t>
      </w:r>
    </w:p>
    <w:p w14:paraId="116A0C49" w14:textId="7C065E49" w:rsidR="000631F6" w:rsidRPr="0086154D" w:rsidRDefault="000E7481" w:rsidP="000631F6">
      <w:pPr>
        <w:spacing w:after="240"/>
        <w:rPr>
          <w:rFonts w:cs="Arial"/>
        </w:rPr>
      </w:pPr>
      <w:r w:rsidRPr="0086154D">
        <w:rPr>
          <w:rFonts w:cs="Arial"/>
          <w:highlight w:val="lightGray"/>
          <w:u w:val="single"/>
        </w:rPr>
        <w:t>2.2.4</w:t>
      </w:r>
      <w:r w:rsidR="000631F6" w:rsidRPr="0086154D">
        <w:rPr>
          <w:rFonts w:cs="Arial"/>
        </w:rPr>
        <w:tab/>
      </w:r>
      <w:r w:rsidR="000631F6" w:rsidRPr="0086154D">
        <w:t>Le processus d’élimination des variétés notoirement connues avant l’essai DHS en culture se distingue notamment par le fait que le seuil permettant de déterminer quelles variétés peuvent être exclues sans risques (par exemple, quelles variétés sont distinctes d’après les descriptions) peut être fixé avec une marge de sécurité appropriée, puisque les variétés qui sont éliminées ne figureront pas dans l’essai en culture.  Ce seuil, assorti d’une marge de sécurité, est dénommé le seuil de “distinction plus”, ce qui signifie que les distances entre une variété candidate et les variétés “distinctes plus” sont suffisamment robustes pour que l’on prenne une décision sans comparaison directe dans le cadre de l’essai en culture.</w:t>
      </w:r>
    </w:p>
    <w:p w14:paraId="2C65FA9A" w14:textId="2F2F2C6D" w:rsidR="000631F6" w:rsidRPr="0086154D" w:rsidRDefault="000E7481" w:rsidP="000631F6">
      <w:pPr>
        <w:spacing w:after="240"/>
        <w:rPr>
          <w:rFonts w:cs="Arial"/>
          <w:snapToGrid w:val="0"/>
        </w:rPr>
      </w:pPr>
      <w:r w:rsidRPr="0086154D">
        <w:rPr>
          <w:rFonts w:cs="Arial"/>
          <w:highlight w:val="lightGray"/>
          <w:u w:val="single"/>
        </w:rPr>
        <w:t>2.2.5</w:t>
      </w:r>
      <w:r w:rsidR="000631F6" w:rsidRPr="0086154D">
        <w:rPr>
          <w:rFonts w:cs="Arial"/>
          <w:snapToGrid w:val="0"/>
        </w:rPr>
        <w:tab/>
      </w:r>
      <w:r w:rsidR="000631F6" w:rsidRPr="0086154D">
        <w:t>Cet exemple a pour objet d’élaborer un outil efficace fondé sur une combinaison de distances phénotypiques et moléculaires pour identifier, dans la collection de variétés, les variétés qu’il y a lieu de comparer avec les variétés candidates (voir figure 1) afin d’améliorer la sélection des variétés “distinctes plus” et de limiter ainsi la charge de travail sans réduire la qualité de l’essai.  La difficulté consiste à élaborer un système sûr qui :</w:t>
      </w:r>
    </w:p>
    <w:p w14:paraId="5F4BB49E" w14:textId="77777777" w:rsidR="000631F6" w:rsidRPr="0086154D" w:rsidRDefault="000631F6" w:rsidP="000631F6">
      <w:pPr>
        <w:spacing w:after="240"/>
        <w:ind w:left="1134" w:hanging="567"/>
        <w:rPr>
          <w:rFonts w:cs="Arial"/>
          <w:snapToGrid w:val="0"/>
        </w:rPr>
      </w:pPr>
      <w:r w:rsidRPr="0086154D">
        <w:rPr>
          <w:rFonts w:cs="Arial"/>
          <w:snapToGrid w:val="0"/>
        </w:rPr>
        <w:t>a)</w:t>
      </w:r>
      <w:r w:rsidRPr="0086154D">
        <w:rPr>
          <w:rFonts w:cs="Arial"/>
          <w:snapToGrid w:val="0"/>
        </w:rPr>
        <w:tab/>
      </w:r>
      <w:r w:rsidRPr="0086154D">
        <w:t>permette de sélectionner seulement les variétés semblables aux variétés candidates</w:t>
      </w:r>
      <w:r w:rsidRPr="0086154D">
        <w:rPr>
          <w:rFonts w:cs="Arial"/>
          <w:snapToGrid w:val="0"/>
        </w:rPr>
        <w:t>;  et</w:t>
      </w:r>
    </w:p>
    <w:p w14:paraId="765D06F5" w14:textId="77777777" w:rsidR="000631F6" w:rsidRPr="0086154D" w:rsidRDefault="000631F6" w:rsidP="000631F6">
      <w:pPr>
        <w:spacing w:after="240"/>
        <w:ind w:left="1134" w:hanging="567"/>
        <w:rPr>
          <w:rFonts w:cs="Arial"/>
          <w:snapToGrid w:val="0"/>
        </w:rPr>
      </w:pPr>
      <w:r w:rsidRPr="0086154D">
        <w:rPr>
          <w:rFonts w:cs="Arial"/>
          <w:snapToGrid w:val="0"/>
        </w:rPr>
        <w:t>b)</w:t>
      </w:r>
      <w:r w:rsidRPr="0086154D">
        <w:rPr>
          <w:rFonts w:cs="Arial"/>
          <w:snapToGrid w:val="0"/>
        </w:rPr>
        <w:tab/>
      </w:r>
      <w:r w:rsidRPr="0086154D">
        <w:t>limite le risque de ne pas sélectionner une variété figurant dans la collection de variétés qu’il faut comparer sur le terrain, notamment lorsqu’il y a une collection de variétés importantes ou onéreuses</w:t>
      </w:r>
      <w:r w:rsidRPr="0086154D">
        <w:rPr>
          <w:rFonts w:cs="Arial"/>
          <w:snapToGrid w:val="0"/>
        </w:rPr>
        <w:t>.</w:t>
      </w:r>
    </w:p>
    <w:p w14:paraId="69E0E4FB" w14:textId="77777777" w:rsidR="000631F6" w:rsidRPr="0086154D" w:rsidRDefault="000631F6" w:rsidP="000631F6">
      <w:pPr>
        <w:rPr>
          <w:rFonts w:cs="Arial"/>
          <w:snapToGrid w:val="0"/>
        </w:rPr>
      </w:pPr>
    </w:p>
    <w:p w14:paraId="73BD5450" w14:textId="77777777" w:rsidR="000631F6" w:rsidRPr="0086154D" w:rsidRDefault="000631F6" w:rsidP="000E7481">
      <w:pPr>
        <w:keepNext/>
        <w:keepLines/>
        <w:jc w:val="center"/>
        <w:rPr>
          <w:rFonts w:cs="Arial"/>
          <w:i/>
          <w:iCs/>
          <w:snapToGrid w:val="0"/>
        </w:rPr>
      </w:pPr>
      <w:r w:rsidRPr="0086154D">
        <w:rPr>
          <w:rFonts w:cs="Arial"/>
          <w:i/>
          <w:iCs/>
          <w:snapToGrid w:val="0"/>
        </w:rPr>
        <w:lastRenderedPageBreak/>
        <w:t>Figure 1</w:t>
      </w:r>
    </w:p>
    <w:p w14:paraId="415866D1" w14:textId="77777777" w:rsidR="000631F6" w:rsidRPr="0086154D" w:rsidRDefault="000631F6" w:rsidP="000631F6">
      <w:pPr>
        <w:keepNext/>
        <w:keepLines/>
        <w:ind w:left="1134"/>
        <w:rPr>
          <w:rFonts w:cs="Arial"/>
          <w:snapToGrid w:val="0"/>
        </w:rPr>
      </w:pPr>
    </w:p>
    <w:p w14:paraId="776D2D2C" w14:textId="77777777" w:rsidR="000631F6" w:rsidRPr="0086154D" w:rsidRDefault="000631F6" w:rsidP="000631F6">
      <w:pPr>
        <w:ind w:left="1134"/>
        <w:rPr>
          <w:rFonts w:cs="Arial"/>
          <w:snapToGrid w:val="0"/>
        </w:rPr>
      </w:pPr>
      <w:r w:rsidRPr="0086154D">
        <w:rPr>
          <w:rFonts w:ascii="TimesNewRoman" w:hAnsi="TimesNewRoman"/>
          <w:snapToGrid w:val="0"/>
        </w:rPr>
        <w:object w:dxaOrig="7116" w:dyaOrig="5340" w14:anchorId="389DA9F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355.6pt;height:266.7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how.8" ShapeID="_x0000_i1025" DrawAspect="Content" ObjectID="_1851151573" r:id="rId17"/>
        </w:object>
      </w:r>
    </w:p>
    <w:p w14:paraId="326AFB9A" w14:textId="77777777" w:rsidR="000631F6" w:rsidRPr="0086154D" w:rsidRDefault="000631F6" w:rsidP="000631F6">
      <w:pPr>
        <w:rPr>
          <w:rFonts w:cs="Arial"/>
          <w:snapToGrid w:val="0"/>
        </w:rPr>
      </w:pPr>
    </w:p>
    <w:p w14:paraId="4D431E48" w14:textId="77777777" w:rsidR="000631F6" w:rsidRPr="0086154D" w:rsidRDefault="000631F6" w:rsidP="000631F6">
      <w:pPr>
        <w:rPr>
          <w:rFonts w:cs="Arial"/>
          <w:snapToGrid w:val="0"/>
        </w:rPr>
      </w:pPr>
    </w:p>
    <w:p w14:paraId="22ED9A1B" w14:textId="7337CBF0" w:rsidR="000631F6" w:rsidRPr="0086154D" w:rsidRDefault="000E7481" w:rsidP="000631F6">
      <w:pPr>
        <w:keepNext/>
        <w:spacing w:after="240"/>
        <w:rPr>
          <w:rFonts w:cs="Arial"/>
          <w:snapToGrid w:val="0"/>
        </w:rPr>
      </w:pPr>
      <w:r w:rsidRPr="0086154D">
        <w:rPr>
          <w:rFonts w:cs="Arial"/>
          <w:highlight w:val="lightGray"/>
          <w:u w:val="single"/>
        </w:rPr>
        <w:t>2.2.6</w:t>
      </w:r>
      <w:r w:rsidR="000631F6" w:rsidRPr="0086154D">
        <w:rPr>
          <w:rFonts w:cs="Arial"/>
          <w:snapToGrid w:val="0"/>
        </w:rPr>
        <w:tab/>
      </w:r>
      <w:r w:rsidR="000631F6" w:rsidRPr="0086154D">
        <w:t>Le nouveau système a été élaboré sur la base suivante :</w:t>
      </w:r>
    </w:p>
    <w:p w14:paraId="103DD182" w14:textId="77777777" w:rsidR="000631F6" w:rsidRPr="0086154D" w:rsidRDefault="000631F6" w:rsidP="000631F6">
      <w:pPr>
        <w:spacing w:after="240"/>
        <w:ind w:firstLine="720"/>
        <w:rPr>
          <w:rFonts w:cs="Arial"/>
          <w:snapToGrid w:val="0"/>
        </w:rPr>
      </w:pPr>
      <w:r w:rsidRPr="0086154D">
        <w:rPr>
          <w:rFonts w:cs="Arial"/>
          <w:snapToGrid w:val="0"/>
        </w:rPr>
        <w:t>a)</w:t>
      </w:r>
      <w:r w:rsidRPr="0086154D">
        <w:rPr>
          <w:rFonts w:cs="Arial"/>
          <w:snapToGrid w:val="0"/>
        </w:rPr>
        <w:tab/>
      </w:r>
      <w:r w:rsidRPr="0086154D">
        <w:t xml:space="preserve">études effectuées sur les distances moléculaires dans le maïs afin de procéder à un examen DHS et sur la dérivation essentielle, qui ont montré le lien qui existait avec le parentage entre les variétés (voir document BMT/3/6 “The Estimation of </w:t>
      </w:r>
      <w:proofErr w:type="spellStart"/>
      <w:r w:rsidRPr="0086154D">
        <w:t>Molecular</w:t>
      </w:r>
      <w:proofErr w:type="spellEnd"/>
      <w:r w:rsidRPr="0086154D">
        <w:t xml:space="preserve"> </w:t>
      </w:r>
      <w:proofErr w:type="spellStart"/>
      <w:r w:rsidRPr="0086154D">
        <w:t>Genetic</w:t>
      </w:r>
      <w:proofErr w:type="spellEnd"/>
      <w:r w:rsidRPr="0086154D">
        <w:t xml:space="preserve"> Distances in Maize or DUS and ED </w:t>
      </w:r>
      <w:proofErr w:type="spellStart"/>
      <w:r w:rsidRPr="0086154D">
        <w:t>Protocols</w:t>
      </w:r>
      <w:proofErr w:type="spellEnd"/>
      <w:r w:rsidRPr="0086154D">
        <w:t xml:space="preserve"> : </w:t>
      </w:r>
      <w:proofErr w:type="spellStart"/>
      <w:r w:rsidRPr="0086154D">
        <w:t>Optimization</w:t>
      </w:r>
      <w:proofErr w:type="spellEnd"/>
      <w:r w:rsidRPr="0086154D">
        <w:t xml:space="preserve"> of the Information and new </w:t>
      </w:r>
      <w:proofErr w:type="spellStart"/>
      <w:r w:rsidRPr="0086154D">
        <w:t>Approaches</w:t>
      </w:r>
      <w:proofErr w:type="spellEnd"/>
      <w:r w:rsidRPr="0086154D">
        <w:t xml:space="preserve"> of </w:t>
      </w:r>
      <w:proofErr w:type="spellStart"/>
      <w:r w:rsidRPr="0086154D">
        <w:t>Kinship</w:t>
      </w:r>
      <w:proofErr w:type="spellEnd"/>
      <w:r w:rsidRPr="0086154D">
        <w:t>” et le document BMT/3/6 Add.);</w:t>
      </w:r>
    </w:p>
    <w:p w14:paraId="2E9B1795" w14:textId="77777777" w:rsidR="000631F6" w:rsidRPr="0086154D" w:rsidRDefault="000631F6" w:rsidP="000631F6">
      <w:pPr>
        <w:spacing w:after="240"/>
        <w:ind w:firstLine="720"/>
      </w:pPr>
      <w:r w:rsidRPr="0086154D">
        <w:rPr>
          <w:rFonts w:cs="Arial"/>
          <w:snapToGrid w:val="0"/>
        </w:rPr>
        <w:t>b)</w:t>
      </w:r>
      <w:r w:rsidRPr="0086154D">
        <w:rPr>
          <w:rFonts w:cs="Arial"/>
          <w:snapToGrid w:val="0"/>
        </w:rPr>
        <w:tab/>
      </w:r>
      <w:r w:rsidRPr="0086154D">
        <w:t>une expérience menée par le GEVES sur une série de lignées parentales qui a montré qu’il existait un lien entre l’évaluation de la distinction effectuée par les experts (évaluation globale) et une distance moléculaire calculée sur la base de données moléculaires tirées de la répétition séquence simple (SSR) (voir figure 2).</w:t>
      </w:r>
    </w:p>
    <w:p w14:paraId="0EE4812E" w14:textId="3E97B0C5" w:rsidR="000631F6" w:rsidRPr="0086154D" w:rsidRDefault="000631F6" w:rsidP="000631F6">
      <w:pPr>
        <w:spacing w:after="240"/>
        <w:rPr>
          <w:rFonts w:cs="Arial"/>
          <w:snapToGrid w:val="0"/>
          <w:u w:val="single"/>
        </w:rPr>
      </w:pPr>
      <w:r w:rsidRPr="0086154D">
        <w:rPr>
          <w:rFonts w:cs="Arial"/>
          <w:snapToGrid w:val="0"/>
          <w:u w:val="single"/>
        </w:rPr>
        <w:t>Éléments du système</w:t>
      </w:r>
    </w:p>
    <w:p w14:paraId="6F3C7137" w14:textId="5C6555B3" w:rsidR="000631F6" w:rsidRPr="0086154D" w:rsidRDefault="000631F6" w:rsidP="000631F6">
      <w:pPr>
        <w:spacing w:after="240"/>
        <w:rPr>
          <w:rFonts w:cs="Arial"/>
          <w:i/>
          <w:iCs/>
          <w:snapToGrid w:val="0"/>
        </w:rPr>
      </w:pPr>
      <w:r w:rsidRPr="0086154D">
        <w:rPr>
          <w:rFonts w:cs="Arial"/>
          <w:i/>
          <w:iCs/>
          <w:snapToGrid w:val="0"/>
        </w:rPr>
        <w:t>Distance GAIA</w:t>
      </w:r>
    </w:p>
    <w:p w14:paraId="7CD02AF6" w14:textId="3D95EECC" w:rsidR="000631F6" w:rsidRPr="0086154D" w:rsidRDefault="00EA743C" w:rsidP="000631F6">
      <w:pPr>
        <w:spacing w:after="240"/>
        <w:rPr>
          <w:rFonts w:cs="Arial"/>
          <w:snapToGrid w:val="0"/>
        </w:rPr>
      </w:pPr>
      <w:r w:rsidRPr="0086154D">
        <w:rPr>
          <w:rFonts w:cs="Arial"/>
          <w:highlight w:val="lightGray"/>
          <w:u w:val="single"/>
        </w:rPr>
        <w:t>2.2.7</w:t>
      </w:r>
      <w:r w:rsidRPr="0086154D">
        <w:rPr>
          <w:rFonts w:cs="Arial"/>
        </w:rPr>
        <w:tab/>
      </w:r>
      <w:r w:rsidR="000631F6" w:rsidRPr="0086154D">
        <w:t>L’élément distance GAIA est calculé grâce au logiciel GAIA mis au point par le GEVES.  La distance GAIA est une combinaison des différences observées à partir de caractéristiques phénotypiques où chaque différence contribue à la distance selon la fiabilité des caractéristiques notamment en ce qui concerne sa variabilité et sa susceptibilité à l’environnement.  Plus la différence et la fiabilité des caractéristiques sont importantes plus la différence contribue à la distance GAIA.  Seules les différences qui sont égales ou supérieures à la distance minimale requise pour chaque caractéristique individuelle sont indiquées</w:t>
      </w:r>
      <w:r w:rsidR="000631F6" w:rsidRPr="0086154D">
        <w:rPr>
          <w:rFonts w:cs="Arial"/>
          <w:snapToGrid w:val="0"/>
        </w:rPr>
        <w:t>.</w:t>
      </w:r>
    </w:p>
    <w:p w14:paraId="590D136E" w14:textId="3BF6DEA7" w:rsidR="000631F6" w:rsidRPr="0086154D" w:rsidRDefault="000631F6" w:rsidP="000631F6">
      <w:pPr>
        <w:spacing w:after="240"/>
        <w:rPr>
          <w:rFonts w:cs="Arial"/>
          <w:i/>
          <w:iCs/>
          <w:snapToGrid w:val="0"/>
        </w:rPr>
      </w:pPr>
      <w:r w:rsidRPr="0086154D">
        <w:rPr>
          <w:rFonts w:cs="Arial"/>
          <w:i/>
          <w:iCs/>
          <w:snapToGrid w:val="0"/>
        </w:rPr>
        <w:t>Distance moléculaire</w:t>
      </w:r>
    </w:p>
    <w:p w14:paraId="65AF4ABC" w14:textId="5307375F" w:rsidR="000631F6" w:rsidRPr="0086154D" w:rsidRDefault="00EA743C" w:rsidP="000631F6">
      <w:pPr>
        <w:spacing w:after="240"/>
        <w:rPr>
          <w:rFonts w:cs="Arial"/>
          <w:snapToGrid w:val="0"/>
        </w:rPr>
      </w:pPr>
      <w:r w:rsidRPr="0086154D">
        <w:rPr>
          <w:rFonts w:cs="Arial"/>
          <w:highlight w:val="lightGray"/>
          <w:u w:val="single"/>
        </w:rPr>
        <w:t>2.2.8</w:t>
      </w:r>
      <w:r w:rsidRPr="0086154D">
        <w:tab/>
      </w:r>
      <w:r w:rsidR="000631F6" w:rsidRPr="0086154D">
        <w:t>L’élément distance moléculaire est calculé à partir des différences observées sur une série de marqueurs.  On peut utiliser différents types de marqueurs et de distances moléculaires.  S’agissant de l’étude menée en France sur le maïs, on s’est servi de 60 marqueurs SSR et de la distance de Rogers.  Il est important d’utiliser un nombre suffisant de marqueurs avec une bonne répartition chromosomique.  Le type de marqueur, l’effet du nombre de marqueurs et la répartition des marqueurs doivent être pris en compte en fonction de l’espèce concernée</w:t>
      </w:r>
      <w:r w:rsidR="000631F6" w:rsidRPr="0086154D">
        <w:rPr>
          <w:rFonts w:cs="Arial"/>
          <w:snapToGrid w:val="0"/>
        </w:rPr>
        <w:t>.</w:t>
      </w:r>
    </w:p>
    <w:p w14:paraId="10D2FE18" w14:textId="6EB73D1F" w:rsidR="000631F6" w:rsidRPr="0086154D" w:rsidRDefault="00EA743C" w:rsidP="000631F6">
      <w:pPr>
        <w:spacing w:after="240"/>
        <w:rPr>
          <w:rFonts w:cs="Arial"/>
          <w:snapToGrid w:val="0"/>
        </w:rPr>
      </w:pPr>
      <w:r w:rsidRPr="0086154D">
        <w:rPr>
          <w:rFonts w:cs="Arial"/>
          <w:highlight w:val="lightGray"/>
          <w:u w:val="single"/>
        </w:rPr>
        <w:t>2.2.9</w:t>
      </w:r>
      <w:r w:rsidR="000631F6" w:rsidRPr="0086154D">
        <w:rPr>
          <w:rFonts w:cs="Arial"/>
          <w:snapToGrid w:val="0"/>
        </w:rPr>
        <w:tab/>
        <w:t xml:space="preserve">Avant </w:t>
      </w:r>
      <w:r w:rsidR="000631F6" w:rsidRPr="0086154D">
        <w:t>de combiner ces deux éléments, il y a lieu de procéder à une évaluation du lien existant entre la distance moléculaire et une évaluation globale de la distinction effectuée par un groupe d’experts sur une série de paires de variétés.  S’agissant du maïs, cette évaluation avait été effectuée sur la base suivante :</w:t>
      </w:r>
    </w:p>
    <w:p w14:paraId="096A927F" w14:textId="77777777" w:rsidR="000631F6" w:rsidRPr="0086154D" w:rsidRDefault="000631F6" w:rsidP="000631F6">
      <w:pPr>
        <w:spacing w:after="240"/>
        <w:ind w:firstLine="720"/>
        <w:rPr>
          <w:rFonts w:cs="Arial"/>
          <w:snapToGrid w:val="0"/>
        </w:rPr>
      </w:pPr>
      <w:r w:rsidRPr="0086154D">
        <w:rPr>
          <w:rFonts w:cs="Arial"/>
          <w:snapToGrid w:val="0"/>
        </w:rPr>
        <w:lastRenderedPageBreak/>
        <w:t xml:space="preserve">Matériel : </w:t>
      </w:r>
      <w:r w:rsidRPr="0086154D">
        <w:t>504 paires de variétés testées parallèlement avec des marqueurs moléculaires</w:t>
      </w:r>
    </w:p>
    <w:p w14:paraId="5882D951" w14:textId="77777777" w:rsidR="000631F6" w:rsidRPr="0086154D" w:rsidRDefault="000631F6" w:rsidP="000631F6">
      <w:pPr>
        <w:ind w:left="720"/>
        <w:rPr>
          <w:rFonts w:cs="Arial"/>
        </w:rPr>
      </w:pPr>
      <w:r w:rsidRPr="0086154D">
        <w:rPr>
          <w:rFonts w:cs="Arial"/>
        </w:rPr>
        <w:t>Configuration sur le terrain : paires de variétés cultivées côte à côte</w:t>
      </w:r>
    </w:p>
    <w:p w14:paraId="2ED7E7B2" w14:textId="77777777" w:rsidR="000631F6" w:rsidRPr="0086154D" w:rsidRDefault="000631F6" w:rsidP="000631F6">
      <w:pPr>
        <w:ind w:firstLine="720"/>
        <w:rPr>
          <w:rFonts w:cs="Arial"/>
        </w:rPr>
      </w:pPr>
      <w:r w:rsidRPr="0086154D">
        <w:rPr>
          <w:rFonts w:cs="Arial"/>
        </w:rPr>
        <w:t>(1 parcelle = 2 rangées de 15 plantes)</w:t>
      </w:r>
    </w:p>
    <w:p w14:paraId="2BE06764" w14:textId="77777777" w:rsidR="000631F6" w:rsidRPr="0086154D" w:rsidRDefault="000631F6" w:rsidP="000631F6">
      <w:pPr>
        <w:ind w:firstLine="720"/>
        <w:rPr>
          <w:rFonts w:cs="Arial"/>
        </w:rPr>
      </w:pPr>
    </w:p>
    <w:p w14:paraId="5AEB24FE" w14:textId="77777777" w:rsidR="000631F6" w:rsidRPr="0086154D" w:rsidRDefault="000631F6" w:rsidP="000631F6">
      <w:pPr>
        <w:spacing w:after="240"/>
        <w:ind w:firstLine="720"/>
        <w:rPr>
          <w:rFonts w:cs="Arial"/>
          <w:snapToGrid w:val="0"/>
        </w:rPr>
      </w:pPr>
      <w:r w:rsidRPr="0086154D">
        <w:rPr>
          <w:rFonts w:cs="Arial"/>
          <w:snapToGrid w:val="0"/>
        </w:rPr>
        <w:t xml:space="preserve">Évaluation </w:t>
      </w:r>
      <w:r w:rsidRPr="0086154D">
        <w:t>visuelle par des experts en culture de maïs :</w:t>
      </w:r>
    </w:p>
    <w:p w14:paraId="09F710EC" w14:textId="77777777" w:rsidR="000631F6" w:rsidRPr="0086154D" w:rsidRDefault="000631F6" w:rsidP="000631F6">
      <w:pPr>
        <w:spacing w:after="240"/>
        <w:ind w:firstLine="709"/>
        <w:rPr>
          <w:rFonts w:cs="Arial"/>
          <w:snapToGrid w:val="0"/>
        </w:rPr>
      </w:pPr>
      <w:r w:rsidRPr="0086154D">
        <w:rPr>
          <w:rFonts w:cs="Arial"/>
          <w:snapToGrid w:val="0"/>
        </w:rPr>
        <w:t>Échelle de similarité :</w:t>
      </w:r>
    </w:p>
    <w:p w14:paraId="6650EFBF" w14:textId="77777777" w:rsidR="000631F6" w:rsidRPr="0086154D" w:rsidRDefault="000631F6" w:rsidP="000631F6">
      <w:pPr>
        <w:ind w:firstLine="709"/>
        <w:rPr>
          <w:rFonts w:cs="Arial"/>
        </w:rPr>
      </w:pPr>
      <w:r w:rsidRPr="0086154D">
        <w:rPr>
          <w:rFonts w:cs="Arial"/>
        </w:rPr>
        <w:t>1.</w:t>
      </w:r>
      <w:r w:rsidRPr="0086154D">
        <w:rPr>
          <w:rFonts w:cs="Arial"/>
        </w:rPr>
        <w:tab/>
        <w:t>les deux variétés sont semblables ou très proches</w:t>
      </w:r>
    </w:p>
    <w:p w14:paraId="4A0A4D33" w14:textId="77777777" w:rsidR="000631F6" w:rsidRPr="0086154D" w:rsidRDefault="000631F6" w:rsidP="000631F6">
      <w:pPr>
        <w:ind w:firstLine="709"/>
        <w:rPr>
          <w:rFonts w:cs="Arial"/>
        </w:rPr>
      </w:pPr>
      <w:r w:rsidRPr="0086154D">
        <w:rPr>
          <w:rFonts w:cs="Arial"/>
        </w:rPr>
        <w:t>3.</w:t>
      </w:r>
      <w:r w:rsidRPr="0086154D">
        <w:rPr>
          <w:rFonts w:cs="Arial"/>
        </w:rPr>
        <w:tab/>
        <w:t>les deux variétés sont distinctes mais proches</w:t>
      </w:r>
    </w:p>
    <w:p w14:paraId="08407D11" w14:textId="77777777" w:rsidR="000631F6" w:rsidRPr="0086154D" w:rsidRDefault="000631F6" w:rsidP="000631F6">
      <w:pPr>
        <w:ind w:firstLine="709"/>
        <w:rPr>
          <w:rFonts w:cs="Arial"/>
        </w:rPr>
      </w:pPr>
      <w:r w:rsidRPr="0086154D">
        <w:rPr>
          <w:rFonts w:cs="Arial"/>
        </w:rPr>
        <w:t>5.</w:t>
      </w:r>
      <w:r w:rsidRPr="0086154D">
        <w:rPr>
          <w:rFonts w:cs="Arial"/>
        </w:rPr>
        <w:tab/>
        <w:t>la comparaison a été utile mais les variétés sont nettement distinctes</w:t>
      </w:r>
    </w:p>
    <w:p w14:paraId="2D0A98FE" w14:textId="77777777" w:rsidR="000631F6" w:rsidRPr="0086154D" w:rsidRDefault="000631F6" w:rsidP="000631F6">
      <w:pPr>
        <w:ind w:firstLine="709"/>
        <w:rPr>
          <w:rFonts w:cs="Arial"/>
        </w:rPr>
      </w:pPr>
      <w:r w:rsidRPr="0086154D">
        <w:rPr>
          <w:rFonts w:cs="Arial"/>
        </w:rPr>
        <w:t>7.</w:t>
      </w:r>
      <w:r w:rsidRPr="0086154D">
        <w:rPr>
          <w:rFonts w:cs="Arial"/>
        </w:rPr>
        <w:tab/>
        <w:t>la comparaison aurait dû être évitée car les variétés sont très différentes</w:t>
      </w:r>
    </w:p>
    <w:p w14:paraId="0A9C1B5F" w14:textId="77777777" w:rsidR="000631F6" w:rsidRPr="0086154D" w:rsidRDefault="000631F6" w:rsidP="000631F6">
      <w:pPr>
        <w:ind w:firstLine="709"/>
      </w:pPr>
      <w:r w:rsidRPr="0086154D">
        <w:rPr>
          <w:rFonts w:cs="Arial"/>
        </w:rPr>
        <w:t>9.</w:t>
      </w:r>
      <w:r w:rsidRPr="0086154D">
        <w:rPr>
          <w:rFonts w:cs="Arial"/>
        </w:rPr>
        <w:tab/>
        <w:t>la comparaison aurait dû être évitée car les variétés sont totalement différentes</w:t>
      </w:r>
    </w:p>
    <w:p w14:paraId="21D2CFD9" w14:textId="77777777" w:rsidR="000631F6" w:rsidRPr="0086154D" w:rsidRDefault="000631F6" w:rsidP="000631F6">
      <w:pPr>
        <w:ind w:firstLine="1134"/>
        <w:rPr>
          <w:rFonts w:cs="Arial"/>
        </w:rPr>
      </w:pPr>
      <w:r w:rsidRPr="0086154D">
        <w:rPr>
          <w:rFonts w:cs="Arial"/>
        </w:rPr>
        <w:t>(on n’utilise pas de notes “paires” dans l’échelle)</w:t>
      </w:r>
    </w:p>
    <w:p w14:paraId="586E1946" w14:textId="77777777" w:rsidR="00EA743C" w:rsidRPr="0086154D" w:rsidRDefault="00EA743C" w:rsidP="000631F6">
      <w:pPr>
        <w:rPr>
          <w:rFonts w:cs="Arial"/>
          <w:highlight w:val="lightGray"/>
          <w:u w:val="single"/>
        </w:rPr>
      </w:pPr>
    </w:p>
    <w:p w14:paraId="2F7C847C" w14:textId="76A7918B" w:rsidR="000631F6" w:rsidRPr="0086154D" w:rsidRDefault="009F1A06" w:rsidP="000631F6">
      <w:pPr>
        <w:rPr>
          <w:rFonts w:cs="Arial"/>
        </w:rPr>
      </w:pPr>
      <w:r w:rsidRPr="0086154D">
        <w:rPr>
          <w:rFonts w:cs="Arial"/>
          <w:highlight w:val="lightGray"/>
          <w:u w:val="single"/>
        </w:rPr>
        <w:t>2.2.10</w:t>
      </w:r>
      <w:r w:rsidRPr="0086154D">
        <w:rPr>
          <w:rFonts w:cs="Arial"/>
        </w:rPr>
        <w:tab/>
      </w:r>
      <w:r w:rsidR="000631F6" w:rsidRPr="0086154D">
        <w:rPr>
          <w:rFonts w:cs="Arial"/>
        </w:rPr>
        <w:t>S’agissant du maïs, cette évaluation a montré qu’aucune lignée parentale avec une distance moléculaire supérieure à 0,15 n’a été considérée comme semblable ou très proche lors d’une évaluation d’experts DHS (voir la figure 2).</w:t>
      </w:r>
    </w:p>
    <w:p w14:paraId="0B003C59" w14:textId="77777777" w:rsidR="009F1A06" w:rsidRPr="0086154D" w:rsidRDefault="009F1A06" w:rsidP="000631F6">
      <w:pPr>
        <w:rPr>
          <w:rFonts w:cs="Arial"/>
        </w:rPr>
      </w:pPr>
    </w:p>
    <w:p w14:paraId="56F35BEB" w14:textId="77777777" w:rsidR="000631F6" w:rsidRPr="0086154D" w:rsidRDefault="000631F6" w:rsidP="009F1A06">
      <w:pPr>
        <w:keepNext/>
        <w:ind w:left="709"/>
        <w:jc w:val="center"/>
        <w:rPr>
          <w:rFonts w:cs="Arial"/>
          <w:i/>
          <w:iCs/>
          <w:snapToGrid w:val="0"/>
        </w:rPr>
      </w:pPr>
      <w:r w:rsidRPr="0086154D">
        <w:rPr>
          <w:rFonts w:cs="Arial"/>
          <w:i/>
          <w:iCs/>
          <w:snapToGrid w:val="0"/>
        </w:rPr>
        <w:t>Figure 2</w:t>
      </w:r>
    </w:p>
    <w:p w14:paraId="511A1C2A" w14:textId="77777777" w:rsidR="000631F6" w:rsidRPr="0086154D" w:rsidRDefault="000631F6" w:rsidP="000631F6">
      <w:pPr>
        <w:keepNext/>
        <w:ind w:left="567"/>
        <w:rPr>
          <w:rFonts w:ascii="TimesNewRoman" w:hAnsi="TimesNewRoman"/>
          <w:i/>
          <w:iCs/>
          <w:snapToGrid w:val="0"/>
        </w:rPr>
      </w:pPr>
    </w:p>
    <w:p w14:paraId="71B75045" w14:textId="77777777" w:rsidR="000631F6" w:rsidRPr="0086154D" w:rsidRDefault="000631F6" w:rsidP="000631F6">
      <w:pPr>
        <w:jc w:val="center"/>
      </w:pPr>
      <w:r w:rsidRPr="0086154D">
        <w:rPr>
          <w:rFonts w:ascii="TimesNewRoman" w:hAnsi="TimesNewRoman"/>
          <w:i/>
          <w:iCs/>
          <w:snapToGrid w:val="0"/>
        </w:rPr>
        <w:object w:dxaOrig="7041" w:dyaOrig="5284" w14:anchorId="138D39ED">
          <v:shape id="_x0000_i1026" type="#_x0000_t75" style="width:351.85pt;height:264.2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how.8" ShapeID="_x0000_i1026" DrawAspect="Content" ObjectID="_1851151574" r:id="rId19"/>
        </w:object>
      </w:r>
    </w:p>
    <w:p w14:paraId="208F5F2E" w14:textId="77777777" w:rsidR="000631F6" w:rsidRPr="0086154D" w:rsidRDefault="000631F6" w:rsidP="000631F6">
      <w:pPr>
        <w:ind w:left="567"/>
        <w:rPr>
          <w:rFonts w:ascii="TimesNewRoman" w:hAnsi="TimesNewRoman"/>
          <w:i/>
          <w:iCs/>
          <w:snapToGrid w:val="0"/>
        </w:rPr>
      </w:pPr>
    </w:p>
    <w:p w14:paraId="374321C8" w14:textId="77777777" w:rsidR="000631F6" w:rsidRPr="0086154D" w:rsidRDefault="000631F6" w:rsidP="000631F6">
      <w:pPr>
        <w:keepNext/>
        <w:ind w:left="709"/>
        <w:rPr>
          <w:rFonts w:cs="Arial"/>
          <w:i/>
          <w:iCs/>
          <w:snapToGrid w:val="0"/>
        </w:rPr>
      </w:pPr>
    </w:p>
    <w:p w14:paraId="2573C6BB" w14:textId="2E5B6678" w:rsidR="000631F6" w:rsidRPr="0086154D" w:rsidRDefault="009F1A06" w:rsidP="000631F6">
      <w:r w:rsidRPr="0086154D">
        <w:rPr>
          <w:rFonts w:cs="Arial"/>
          <w:highlight w:val="lightGray"/>
          <w:u w:val="single"/>
        </w:rPr>
        <w:t>2.2.11</w:t>
      </w:r>
      <w:r w:rsidR="000631F6" w:rsidRPr="0086154D">
        <w:tab/>
        <w:t>Sur la base de ce résultat, la combinaison des distances morphologiques et moléculaires donne la possibilité de mettre au point un système de décision comme celui qui suit (voir la figure 3) :</w:t>
      </w:r>
    </w:p>
    <w:p w14:paraId="659BBBF0" w14:textId="77777777" w:rsidR="000631F6" w:rsidRPr="0086154D" w:rsidRDefault="000631F6" w:rsidP="000631F6"/>
    <w:p w14:paraId="2285D562" w14:textId="0376DD4B" w:rsidR="000631F6" w:rsidRPr="0086154D" w:rsidRDefault="000631F6" w:rsidP="009F1A06">
      <w:pPr>
        <w:keepNext/>
        <w:jc w:val="center"/>
        <w:rPr>
          <w:i/>
        </w:rPr>
      </w:pPr>
      <w:r w:rsidRPr="0086154D">
        <w:rPr>
          <w:i/>
        </w:rPr>
        <w:lastRenderedPageBreak/>
        <w:t>Figure 3</w:t>
      </w:r>
    </w:p>
    <w:p w14:paraId="0357D95C" w14:textId="77777777" w:rsidR="000631F6" w:rsidRPr="0086154D" w:rsidRDefault="000631F6" w:rsidP="009F1A06">
      <w:pPr>
        <w:keepNext/>
      </w:pPr>
    </w:p>
    <w:p w14:paraId="5C3A6035" w14:textId="77777777" w:rsidR="000631F6" w:rsidRPr="0086154D" w:rsidRDefault="000631F6" w:rsidP="000631F6">
      <w:pPr>
        <w:keepNext/>
        <w:jc w:val="center"/>
        <w:rPr>
          <w:rFonts w:ascii="TimesNewRoman" w:hAnsi="TimesNewRoman"/>
          <w:snapToGrid w:val="0"/>
        </w:rPr>
      </w:pPr>
      <w:r w:rsidRPr="0086154D">
        <w:rPr>
          <w:rFonts w:ascii="TimesNewRoman" w:hAnsi="TimesNewRoman"/>
          <w:snapToGrid w:val="0"/>
        </w:rPr>
        <w:object w:dxaOrig="7027" w:dyaOrig="5278" w14:anchorId="2BF3F57E">
          <v:shape id="_x0000_i1027" type="#_x0000_t75" style="width:371.25pt;height:279.25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how.8" ShapeID="_x0000_i1027" DrawAspect="Content" ObjectID="_1851151575" r:id="rId21"/>
        </w:object>
      </w:r>
    </w:p>
    <w:p w14:paraId="4689BD86" w14:textId="77777777" w:rsidR="000631F6" w:rsidRPr="0086154D" w:rsidRDefault="000631F6" w:rsidP="000631F6"/>
    <w:p w14:paraId="2D38A994" w14:textId="77777777" w:rsidR="000631F6" w:rsidRPr="0086154D" w:rsidRDefault="000631F6" w:rsidP="000631F6">
      <w:pPr>
        <w:jc w:val="center"/>
        <w:rPr>
          <w:rFonts w:cs="Arial"/>
        </w:rPr>
      </w:pPr>
    </w:p>
    <w:p w14:paraId="71CE5BD1" w14:textId="7A10C334" w:rsidR="000631F6" w:rsidRPr="0086154D" w:rsidRDefault="009F1A06" w:rsidP="000631F6">
      <w:pPr>
        <w:rPr>
          <w:rFonts w:cs="Arial"/>
          <w:snapToGrid w:val="0"/>
        </w:rPr>
      </w:pPr>
      <w:r w:rsidRPr="0086154D">
        <w:rPr>
          <w:rFonts w:cs="Arial"/>
          <w:highlight w:val="lightGray"/>
          <w:u w:val="single"/>
        </w:rPr>
        <w:t>2.2.12</w:t>
      </w:r>
      <w:r w:rsidR="000631F6" w:rsidRPr="0086154D">
        <w:rPr>
          <w:rFonts w:cs="Arial"/>
          <w:snapToGrid w:val="0"/>
        </w:rPr>
        <w:tab/>
        <w:t>Toutes les paires de variétés avec une distance GAIA égale ou supérieure à 6 et toutes les variétés avec une distance GAIA se situant entre 2 et 6, plus une distance moléculaire égale ou supérieure à 0,2 sont déclarées “distinctes plus”.</w:t>
      </w:r>
    </w:p>
    <w:p w14:paraId="14A564F4" w14:textId="77777777" w:rsidR="000631F6" w:rsidRPr="0086154D" w:rsidRDefault="000631F6" w:rsidP="000631F6">
      <w:pPr>
        <w:rPr>
          <w:rFonts w:cs="Arial"/>
          <w:snapToGrid w:val="0"/>
        </w:rPr>
      </w:pPr>
    </w:p>
    <w:p w14:paraId="281E9A37" w14:textId="4E0C3888" w:rsidR="000631F6" w:rsidRPr="0086154D" w:rsidRDefault="009F1A06" w:rsidP="000631F6">
      <w:pPr>
        <w:spacing w:after="240"/>
        <w:rPr>
          <w:rFonts w:cs="Arial"/>
          <w:snapToGrid w:val="0"/>
        </w:rPr>
      </w:pPr>
      <w:r w:rsidRPr="0086154D">
        <w:rPr>
          <w:rFonts w:cs="Arial"/>
          <w:highlight w:val="lightGray"/>
          <w:u w:val="single"/>
        </w:rPr>
        <w:t>2.2.13</w:t>
      </w:r>
      <w:r w:rsidR="000631F6" w:rsidRPr="0086154D">
        <w:rPr>
          <w:rFonts w:cs="Arial"/>
          <w:snapToGrid w:val="0"/>
        </w:rPr>
        <w:tab/>
        <w:t xml:space="preserve">Ce </w:t>
      </w:r>
      <w:r w:rsidR="000631F6" w:rsidRPr="0086154D">
        <w:t>système montre qu’il n’est pas nécessaire d’observer sur le terrain autant de lignées parentales que dans la situation où seule une distance GAIA de 6 est utilisée.</w:t>
      </w:r>
    </w:p>
    <w:p w14:paraId="390F04F3" w14:textId="12D0EC52" w:rsidR="000631F6" w:rsidRPr="0086154D" w:rsidRDefault="009F1A06" w:rsidP="000631F6">
      <w:pPr>
        <w:spacing w:after="240"/>
        <w:rPr>
          <w:rFonts w:cs="Arial"/>
          <w:snapToGrid w:val="0"/>
        </w:rPr>
      </w:pPr>
      <w:r w:rsidRPr="0086154D">
        <w:rPr>
          <w:rFonts w:cs="Arial"/>
          <w:highlight w:val="lightGray"/>
          <w:u w:val="single"/>
        </w:rPr>
        <w:t>2.2.14</w:t>
      </w:r>
      <w:r w:rsidR="000631F6" w:rsidRPr="0086154D">
        <w:rPr>
          <w:rFonts w:cs="Arial"/>
          <w:snapToGrid w:val="0"/>
        </w:rPr>
        <w:tab/>
        <w:t xml:space="preserve">La </w:t>
      </w:r>
      <w:r w:rsidR="000631F6" w:rsidRPr="0086154D">
        <w:t>robustesse de ce système a été vérifiée avec différentes distances GAIA et moléculaires</w:t>
      </w:r>
      <w:r w:rsidR="000631F6" w:rsidRPr="0086154D">
        <w:rPr>
          <w:rFonts w:cs="Arial"/>
          <w:snapToGrid w:val="0"/>
        </w:rPr>
        <w:t>.</w:t>
      </w:r>
    </w:p>
    <w:p w14:paraId="2AB069DD" w14:textId="72FDDD0B" w:rsidR="000631F6" w:rsidRPr="0086154D" w:rsidRDefault="000631F6" w:rsidP="000631F6">
      <w:pPr>
        <w:spacing w:after="240"/>
        <w:rPr>
          <w:rFonts w:cs="Arial"/>
          <w:snapToGrid w:val="0"/>
        </w:rPr>
      </w:pPr>
      <w:r w:rsidRPr="0086154D">
        <w:rPr>
          <w:rFonts w:cs="Arial"/>
          <w:snapToGrid w:val="0"/>
          <w:u w:val="single"/>
        </w:rPr>
        <w:t>Avantages et contraintes</w:t>
      </w:r>
    </w:p>
    <w:p w14:paraId="4CDA1F85" w14:textId="31C4AF33" w:rsidR="000631F6" w:rsidRPr="0086154D" w:rsidRDefault="003C53C9" w:rsidP="000631F6">
      <w:pPr>
        <w:spacing w:after="240"/>
        <w:rPr>
          <w:rFonts w:cs="Arial"/>
          <w:i/>
          <w:iCs/>
          <w:snapToGrid w:val="0"/>
        </w:rPr>
      </w:pPr>
      <w:r w:rsidRPr="0086154D">
        <w:rPr>
          <w:rFonts w:cs="Arial"/>
          <w:i/>
          <w:iCs/>
          <w:highlight w:val="lightGray"/>
          <w:u w:val="single"/>
        </w:rPr>
        <w:t>2.2.15</w:t>
      </w:r>
      <w:r w:rsidR="000631F6" w:rsidRPr="0086154D">
        <w:rPr>
          <w:rFonts w:cs="Arial"/>
          <w:i/>
          <w:iCs/>
          <w:snapToGrid w:val="0"/>
        </w:rPr>
        <w:tab/>
        <w:t>Avantages</w:t>
      </w:r>
    </w:p>
    <w:p w14:paraId="66F82228" w14:textId="77777777" w:rsidR="000631F6" w:rsidRPr="0086154D" w:rsidRDefault="000631F6" w:rsidP="000631F6">
      <w:pPr>
        <w:ind w:firstLine="567"/>
        <w:rPr>
          <w:rFonts w:cs="Arial"/>
        </w:rPr>
      </w:pPr>
      <w:r w:rsidRPr="0086154D">
        <w:rPr>
          <w:rFonts w:cs="Arial"/>
          <w:snapToGrid w:val="0"/>
        </w:rPr>
        <w:t>a)</w:t>
      </w:r>
      <w:r w:rsidRPr="0086154D">
        <w:rPr>
          <w:rFonts w:cs="Arial"/>
          <w:snapToGrid w:val="0"/>
        </w:rPr>
        <w:tab/>
        <w:t>meilleure gestion d</w:t>
      </w:r>
      <w:r w:rsidRPr="0086154D">
        <w:rPr>
          <w:rFonts w:cs="Arial"/>
        </w:rPr>
        <w:t>es collections de variétés avec moins de variétés à comparer sur le terrain;</w:t>
      </w:r>
    </w:p>
    <w:p w14:paraId="58434780" w14:textId="77777777" w:rsidR="000631F6" w:rsidRPr="0086154D" w:rsidRDefault="000631F6" w:rsidP="000631F6">
      <w:pPr>
        <w:ind w:firstLine="567"/>
        <w:rPr>
          <w:rFonts w:cs="Arial"/>
        </w:rPr>
      </w:pPr>
    </w:p>
    <w:p w14:paraId="281AD3B7" w14:textId="77777777" w:rsidR="000631F6" w:rsidRPr="0086154D" w:rsidRDefault="000631F6" w:rsidP="000631F6">
      <w:pPr>
        <w:ind w:firstLine="567"/>
        <w:rPr>
          <w:rFonts w:cs="Arial"/>
        </w:rPr>
      </w:pPr>
      <w:r w:rsidRPr="0086154D">
        <w:rPr>
          <w:rFonts w:cs="Arial"/>
        </w:rPr>
        <w:t xml:space="preserve">b) </w:t>
      </w:r>
      <w:r w:rsidRPr="0086154D">
        <w:rPr>
          <w:rFonts w:cs="Arial"/>
        </w:rPr>
        <w:tab/>
        <w:t>utilisation des distances morphologiques et moléculaires avec des seuils définis par les experts DHS.  La méthode GAIA a également été calibrée par rapport aux évaluations des experts DHS lors de la mise au point par le GEVES;</w:t>
      </w:r>
    </w:p>
    <w:p w14:paraId="2838E1A2" w14:textId="77777777" w:rsidR="000631F6" w:rsidRPr="0086154D" w:rsidRDefault="000631F6" w:rsidP="000631F6">
      <w:pPr>
        <w:ind w:firstLine="567"/>
        <w:rPr>
          <w:rFonts w:cs="Arial"/>
        </w:rPr>
      </w:pPr>
    </w:p>
    <w:p w14:paraId="2934C8A3" w14:textId="77777777" w:rsidR="000631F6" w:rsidRPr="0086154D" w:rsidRDefault="000631F6" w:rsidP="000631F6">
      <w:pPr>
        <w:ind w:firstLine="567"/>
        <w:rPr>
          <w:rFonts w:cs="Arial"/>
        </w:rPr>
      </w:pPr>
      <w:r w:rsidRPr="0086154D">
        <w:rPr>
          <w:rFonts w:cs="Arial"/>
        </w:rPr>
        <w:t xml:space="preserve">c) </w:t>
      </w:r>
      <w:r w:rsidRPr="0086154D">
        <w:rPr>
          <w:rFonts w:cs="Arial"/>
        </w:rPr>
        <w:tab/>
        <w:t>utilisation de données moléculaires qui ne sont pas sensibles à l’environnement;  la série de marqueurs et le protocole de laboratoire sont bien définis;</w:t>
      </w:r>
    </w:p>
    <w:p w14:paraId="6901E550" w14:textId="77777777" w:rsidR="000631F6" w:rsidRPr="0086154D" w:rsidRDefault="000631F6" w:rsidP="000631F6">
      <w:pPr>
        <w:ind w:firstLine="567"/>
        <w:rPr>
          <w:rFonts w:cs="Arial"/>
        </w:rPr>
      </w:pPr>
    </w:p>
    <w:p w14:paraId="08C70E93" w14:textId="77777777" w:rsidR="000631F6" w:rsidRPr="0086154D" w:rsidRDefault="000631F6" w:rsidP="000631F6">
      <w:pPr>
        <w:ind w:firstLine="567"/>
        <w:rPr>
          <w:rFonts w:cs="Arial"/>
        </w:rPr>
      </w:pPr>
      <w:r w:rsidRPr="0086154D">
        <w:rPr>
          <w:rFonts w:cs="Arial"/>
        </w:rPr>
        <w:t xml:space="preserve">d) </w:t>
      </w:r>
      <w:r w:rsidRPr="0086154D">
        <w:rPr>
          <w:rFonts w:cs="Arial"/>
        </w:rPr>
        <w:tab/>
        <w:t>utilisation seulement de caractéristiques phénotypiques avec une bonne robustesse et la possibilité d’utiliser des descriptions provenant de différentes sources dans le cadre d’une coopération étroite (la base de données sur le maïs qui a été élaborée en coopération entre l’Allemagne, l’Espagne, la France et l’Office communautaire des variétés végétales (OCVV) de l’Union européenne constitue un bon exemple de l’intérêt de cette méthode pour une collection de variétés partagée entre différents offices);</w:t>
      </w:r>
    </w:p>
    <w:p w14:paraId="5786CF14" w14:textId="77777777" w:rsidR="000631F6" w:rsidRPr="0086154D" w:rsidRDefault="000631F6" w:rsidP="000631F6">
      <w:pPr>
        <w:ind w:firstLine="567"/>
        <w:rPr>
          <w:rFonts w:cs="Arial"/>
        </w:rPr>
      </w:pPr>
    </w:p>
    <w:p w14:paraId="69C31C83" w14:textId="77777777" w:rsidR="000631F6" w:rsidRPr="0086154D" w:rsidRDefault="000631F6" w:rsidP="000631F6">
      <w:pPr>
        <w:ind w:firstLine="567"/>
        <w:rPr>
          <w:rFonts w:cs="Arial"/>
        </w:rPr>
      </w:pPr>
      <w:r w:rsidRPr="0086154D">
        <w:rPr>
          <w:rFonts w:cs="Arial"/>
        </w:rPr>
        <w:t xml:space="preserve">e) </w:t>
      </w:r>
      <w:r w:rsidRPr="0086154D">
        <w:rPr>
          <w:rFonts w:cs="Arial"/>
        </w:rPr>
        <w:tab/>
        <w:t>les caractéristiques électrophorétiques peuvent également être remplacées;  et</w:t>
      </w:r>
    </w:p>
    <w:p w14:paraId="7D29BD28" w14:textId="77777777" w:rsidR="000631F6" w:rsidRPr="0086154D" w:rsidRDefault="000631F6" w:rsidP="000631F6">
      <w:pPr>
        <w:ind w:firstLine="567"/>
        <w:rPr>
          <w:rFonts w:cs="Arial"/>
        </w:rPr>
      </w:pPr>
    </w:p>
    <w:p w14:paraId="454A9321" w14:textId="77777777" w:rsidR="000631F6" w:rsidRPr="0086154D" w:rsidRDefault="000631F6" w:rsidP="000631F6">
      <w:pPr>
        <w:ind w:firstLine="567"/>
        <w:rPr>
          <w:rFonts w:cs="Arial"/>
        </w:rPr>
      </w:pPr>
      <w:r w:rsidRPr="0086154D">
        <w:rPr>
          <w:rFonts w:cs="Arial"/>
        </w:rPr>
        <w:t xml:space="preserve">f) </w:t>
      </w:r>
      <w:r w:rsidRPr="0086154D">
        <w:rPr>
          <w:rFonts w:cs="Arial"/>
        </w:rPr>
        <w:tab/>
        <w:t>l’absence d’uniformité n’influe en rien sur les profils moléculaires pour autant qu’un nombre suffisant de marqueurs soit utilisé et que le nombre de variantes soit faible.  S’agissant des lignées parentales du maïs, le niveau d’uniformité moléculaire est élevé mais pourrait être un problème pour certaines autres cultures.</w:t>
      </w:r>
    </w:p>
    <w:p w14:paraId="1B27136A" w14:textId="77777777" w:rsidR="003C53C9" w:rsidRPr="0086154D" w:rsidRDefault="003C53C9" w:rsidP="003C53C9"/>
    <w:p w14:paraId="36E84B8D" w14:textId="66A57876" w:rsidR="000631F6" w:rsidRPr="0086154D" w:rsidRDefault="003C53C9" w:rsidP="000631F6">
      <w:pPr>
        <w:spacing w:after="240"/>
        <w:rPr>
          <w:rFonts w:cs="Arial"/>
          <w:i/>
          <w:iCs/>
          <w:snapToGrid w:val="0"/>
        </w:rPr>
      </w:pPr>
      <w:r w:rsidRPr="0086154D">
        <w:rPr>
          <w:rFonts w:cs="Arial"/>
          <w:i/>
          <w:iCs/>
          <w:highlight w:val="lightGray"/>
          <w:u w:val="single"/>
        </w:rPr>
        <w:t>2.2.16</w:t>
      </w:r>
      <w:r w:rsidR="000631F6" w:rsidRPr="0086154D">
        <w:rPr>
          <w:rFonts w:cs="Arial"/>
          <w:i/>
          <w:iCs/>
          <w:snapToGrid w:val="0"/>
        </w:rPr>
        <w:tab/>
        <w:t>Contraintes</w:t>
      </w:r>
    </w:p>
    <w:p w14:paraId="08A73A84" w14:textId="77777777" w:rsidR="000631F6" w:rsidRPr="0086154D" w:rsidRDefault="000631F6" w:rsidP="000631F6">
      <w:pPr>
        <w:ind w:firstLine="567"/>
        <w:rPr>
          <w:rFonts w:cs="Arial"/>
        </w:rPr>
      </w:pPr>
      <w:r w:rsidRPr="0086154D">
        <w:rPr>
          <w:rFonts w:cs="Arial"/>
        </w:rPr>
        <w:t xml:space="preserve">a) </w:t>
      </w:r>
      <w:r w:rsidRPr="0086154D">
        <w:rPr>
          <w:rFonts w:cs="Arial"/>
        </w:rPr>
        <w:tab/>
        <w:t>Pas efficace ou moins efficace pour les espèces avec des variétés synthétiques ou des populations;</w:t>
      </w:r>
    </w:p>
    <w:p w14:paraId="127C88B6" w14:textId="77777777" w:rsidR="000631F6" w:rsidRPr="0086154D" w:rsidRDefault="000631F6" w:rsidP="000631F6">
      <w:pPr>
        <w:ind w:firstLine="567"/>
        <w:rPr>
          <w:rFonts w:cs="Arial"/>
        </w:rPr>
      </w:pPr>
    </w:p>
    <w:p w14:paraId="4E956EC8" w14:textId="77777777" w:rsidR="000631F6" w:rsidRPr="0086154D" w:rsidRDefault="000631F6" w:rsidP="000631F6">
      <w:pPr>
        <w:ind w:firstLine="567"/>
        <w:rPr>
          <w:rFonts w:cs="Arial"/>
        </w:rPr>
      </w:pPr>
      <w:r w:rsidRPr="0086154D">
        <w:rPr>
          <w:rFonts w:cs="Arial"/>
        </w:rPr>
        <w:t xml:space="preserve">b) </w:t>
      </w:r>
      <w:r w:rsidRPr="0086154D">
        <w:rPr>
          <w:rFonts w:cs="Arial"/>
        </w:rPr>
        <w:tab/>
        <w:t>nécessité de disposer d’un nombre suffisant de bons marqueurs ADN et d’un nombre suffisant de caractéristiques phénotypiques avec une faible susceptibilité à l’environnement;  et</w:t>
      </w:r>
    </w:p>
    <w:p w14:paraId="55C7BF21" w14:textId="77777777" w:rsidR="000631F6" w:rsidRPr="0086154D" w:rsidRDefault="000631F6" w:rsidP="000631F6">
      <w:pPr>
        <w:ind w:firstLine="567"/>
        <w:rPr>
          <w:rFonts w:cs="Arial"/>
        </w:rPr>
      </w:pPr>
    </w:p>
    <w:p w14:paraId="6AFC31F9" w14:textId="77777777" w:rsidR="000631F6" w:rsidRPr="0086154D" w:rsidRDefault="000631F6" w:rsidP="000631F6">
      <w:pPr>
        <w:ind w:firstLine="567"/>
      </w:pPr>
      <w:r w:rsidRPr="0086154D">
        <w:rPr>
          <w:rFonts w:cs="Arial"/>
        </w:rPr>
        <w:t xml:space="preserve">c) </w:t>
      </w:r>
      <w:r w:rsidRPr="0086154D">
        <w:rPr>
          <w:rFonts w:cs="Arial"/>
        </w:rPr>
        <w:tab/>
        <w:t>travail préliminaire avec calibrage par rapport à l’évaluation de la distinction établie par des experts DHS.</w:t>
      </w:r>
    </w:p>
    <w:p w14:paraId="3DADAE4C" w14:textId="77777777" w:rsidR="000631F6" w:rsidRPr="0086154D" w:rsidRDefault="000631F6" w:rsidP="00552861"/>
    <w:p w14:paraId="7B054AB4" w14:textId="77777777" w:rsidR="00CC0333" w:rsidRPr="0086154D" w:rsidRDefault="00CC0333" w:rsidP="00552861"/>
    <w:p w14:paraId="150FC2A5" w14:textId="77777777" w:rsidR="00CC0333" w:rsidRPr="0086154D" w:rsidRDefault="009A22A8" w:rsidP="009A22A8">
      <w:pPr>
        <w:pStyle w:val="Heading3"/>
      </w:pPr>
      <w:bookmarkStart w:id="14" w:name="_Toc240538558"/>
      <w:r w:rsidRPr="0086154D">
        <w:t xml:space="preserve">Exemple 2 : </w:t>
      </w:r>
      <w:r w:rsidR="002D3923" w:rsidRPr="0086154D">
        <w:t>Sélection génétique de variétés voisines pour le premier cycle de végétation</w:t>
      </w:r>
      <w:r w:rsidR="002D3923" w:rsidRPr="0086154D">
        <w:rPr>
          <w:strike/>
        </w:rPr>
        <w:t xml:space="preserve"> </w:t>
      </w:r>
      <w:r w:rsidR="002D3923" w:rsidRPr="0086154D">
        <w:rPr>
          <w:strike/>
          <w:highlight w:val="lightGray"/>
        </w:rPr>
        <w:t xml:space="preserve">(voir </w:t>
      </w:r>
      <w:r w:rsidRPr="0086154D">
        <w:rPr>
          <w:strike/>
          <w:highlight w:val="lightGray"/>
        </w:rPr>
        <w:t>l’annexe II, exemple 2)</w:t>
      </w:r>
      <w:bookmarkEnd w:id="14"/>
    </w:p>
    <w:p w14:paraId="18AAF31C" w14:textId="351ECFC2" w:rsidR="005004BA" w:rsidRPr="0086154D" w:rsidRDefault="005004BA" w:rsidP="005004BA">
      <w:r w:rsidRPr="0086154D">
        <w:t>2.2.</w:t>
      </w:r>
      <w:r w:rsidR="00070F6F" w:rsidRPr="0086154D">
        <w:rPr>
          <w:highlight w:val="lightGray"/>
          <w:u w:val="single"/>
        </w:rPr>
        <w:t>17</w:t>
      </w:r>
      <w:r w:rsidRPr="0086154D">
        <w:t xml:space="preserve"> </w:t>
      </w:r>
      <w:r w:rsidRPr="0086154D">
        <w:tab/>
        <w:t>La présente méthode comprend une étape permettant de vérifier la similarité génétique avant le premier cycle de végétation.</w:t>
      </w:r>
    </w:p>
    <w:p w14:paraId="713D315E" w14:textId="77777777" w:rsidR="005004BA" w:rsidRPr="0086154D" w:rsidRDefault="005004BA" w:rsidP="005004BA"/>
    <w:p w14:paraId="539BC5D4" w14:textId="7AB73173" w:rsidR="005004BA" w:rsidRPr="0086154D" w:rsidRDefault="005004BA" w:rsidP="005004BA">
      <w:r w:rsidRPr="0086154D">
        <w:t>2.2.</w:t>
      </w:r>
      <w:r w:rsidR="00070F6F" w:rsidRPr="0086154D">
        <w:rPr>
          <w:highlight w:val="lightGray"/>
          <w:u w:val="single"/>
        </w:rPr>
        <w:t>18</w:t>
      </w:r>
      <w:r w:rsidRPr="0086154D">
        <w:tab/>
        <w:t>Dans les cas où la durée minimale des essais est normalement de deux cycles de végétation, des variétés voisines sont sélectionnées dans la collection de variétés afin de les comparer aux variétés candidates pendant le premier cycle de végétation, sur la base de la similarité génétique.  Dans l’étape suivante, les informations fournies par le demandeur figurant dans le questionnaire technique sont utilisées pour déterminer si certaines des variétés génétiquement similaires ne doivent pas faire l’objet d’une comparaison dans un essai en culture du fait des différences entre les caractères DHS.</w:t>
      </w:r>
    </w:p>
    <w:p w14:paraId="1A013866" w14:textId="77777777" w:rsidR="005004BA" w:rsidRPr="0086154D" w:rsidRDefault="005004BA" w:rsidP="005004BA"/>
    <w:p w14:paraId="3BDD677D" w14:textId="23892246" w:rsidR="005004BA" w:rsidRPr="0086154D" w:rsidRDefault="005004BA" w:rsidP="005004BA">
      <w:r w:rsidRPr="0086154D">
        <w:t>2.2.</w:t>
      </w:r>
      <w:r w:rsidR="00070F6F" w:rsidRPr="0086154D">
        <w:rPr>
          <w:highlight w:val="lightGray"/>
          <w:u w:val="single"/>
        </w:rPr>
        <w:t>19</w:t>
      </w:r>
      <w:r w:rsidRPr="0086154D">
        <w:tab/>
        <w:t>Compte tenu de la description variétale des caractères DHS produite dans le premier cycle de végétation, une recherche supplémentaire est effectuée afin de recenser, dans la collection de variétés, des variétés voisines n’ayant pas fait l’objet d’une comparaison dans le premier cycle de végétation qui devraient être comparées à la variété candidate dans le second cycle de végétation.</w:t>
      </w:r>
    </w:p>
    <w:p w14:paraId="37D7F65C" w14:textId="77777777" w:rsidR="005004BA" w:rsidRPr="0086154D" w:rsidRDefault="005004BA" w:rsidP="005004BA"/>
    <w:p w14:paraId="7312F9FD" w14:textId="7542F975" w:rsidR="005004BA" w:rsidRPr="0086154D" w:rsidRDefault="005004BA" w:rsidP="005004BA">
      <w:r w:rsidRPr="0086154D">
        <w:t>2.2.</w:t>
      </w:r>
      <w:r w:rsidR="00070F6F" w:rsidRPr="0086154D">
        <w:rPr>
          <w:highlight w:val="lightGray"/>
          <w:u w:val="single"/>
        </w:rPr>
        <w:t>20</w:t>
      </w:r>
      <w:r w:rsidRPr="0086154D">
        <w:tab/>
      </w:r>
      <w:r w:rsidRPr="0086154D">
        <w:rPr>
          <w:strike/>
          <w:highlight w:val="lightGray"/>
        </w:rPr>
        <w:t>L’</w:t>
      </w:r>
      <w:r w:rsidR="00A40D25" w:rsidRPr="0086154D">
        <w:rPr>
          <w:strike/>
          <w:highlight w:val="lightGray"/>
        </w:rPr>
        <w:t>exemple 2 de l’</w:t>
      </w:r>
      <w:r w:rsidRPr="0086154D">
        <w:rPr>
          <w:strike/>
          <w:highlight w:val="lightGray"/>
        </w:rPr>
        <w:t>annexe II du présent document</w:t>
      </w:r>
      <w:r w:rsidRPr="0086154D">
        <w:rPr>
          <w:strike/>
        </w:rPr>
        <w:t xml:space="preserve"> </w:t>
      </w:r>
      <w:r w:rsidR="00DA48E7" w:rsidRPr="0086154D">
        <w:rPr>
          <w:highlight w:val="lightGray"/>
          <w:u w:val="single"/>
        </w:rPr>
        <w:t xml:space="preserve">Les paragraphes 2.2.21 à 2.2.31 </w:t>
      </w:r>
      <w:r w:rsidRPr="0086154D">
        <w:t>présente</w:t>
      </w:r>
      <w:r w:rsidR="00DA48E7" w:rsidRPr="0086154D">
        <w:rPr>
          <w:highlight w:val="lightGray"/>
          <w:u w:val="single"/>
        </w:rPr>
        <w:t>nt</w:t>
      </w:r>
      <w:r w:rsidRPr="0086154D">
        <w:t xml:space="preserve"> un exemple</w:t>
      </w:r>
      <w:r w:rsidR="00DA48E7" w:rsidRPr="0086154D">
        <w:rPr>
          <w:highlight w:val="lightGray"/>
          <w:u w:val="single"/>
        </w:rPr>
        <w:t xml:space="preserve">, </w:t>
      </w:r>
      <w:r w:rsidR="00DA48E7" w:rsidRPr="0086154D">
        <w:rPr>
          <w:color w:val="4F81BD" w:themeColor="accent1"/>
          <w:highlight w:val="lightGray"/>
          <w:u w:val="single"/>
        </w:rPr>
        <w:t>établi par des experts du Royaume des Pays Bas</w:t>
      </w:r>
      <w:r w:rsidR="00DA48E7" w:rsidRPr="0086154D">
        <w:rPr>
          <w:highlight w:val="lightGray"/>
          <w:u w:val="single"/>
        </w:rPr>
        <w:t>,</w:t>
      </w:r>
      <w:r w:rsidRPr="0086154D">
        <w:t xml:space="preserve"> de la sélection génétique de variétés voisines pour le premier cycle de végétation</w:t>
      </w:r>
      <w:r w:rsidR="003A54F4" w:rsidRPr="0086154D">
        <w:t xml:space="preserve"> </w:t>
      </w:r>
      <w:r w:rsidR="003A54F4" w:rsidRPr="0086154D">
        <w:rPr>
          <w:highlight w:val="lightGray"/>
          <w:u w:val="single"/>
        </w:rPr>
        <w:t>dans le cas du haricot</w:t>
      </w:r>
      <w:r w:rsidRPr="0086154D">
        <w:t>.</w:t>
      </w:r>
    </w:p>
    <w:p w14:paraId="3A0D658F" w14:textId="77777777" w:rsidR="00CC0333" w:rsidRPr="0086154D" w:rsidRDefault="00CC0333" w:rsidP="00E17D0A"/>
    <w:p w14:paraId="6AA0DA62" w14:textId="0620AFD1" w:rsidR="00130483" w:rsidRPr="0086154D" w:rsidRDefault="00130483" w:rsidP="00130483">
      <w:pPr>
        <w:keepNext/>
        <w:outlineLvl w:val="1"/>
        <w:rPr>
          <w:u w:val="single"/>
        </w:rPr>
      </w:pPr>
      <w:r w:rsidRPr="0086154D">
        <w:rPr>
          <w:u w:val="single"/>
        </w:rPr>
        <w:t>Introduction</w:t>
      </w:r>
    </w:p>
    <w:p w14:paraId="37E6E2EE" w14:textId="77777777" w:rsidR="00130483" w:rsidRPr="0086154D" w:rsidRDefault="00130483" w:rsidP="00130483"/>
    <w:p w14:paraId="2F9C8B92" w14:textId="39CD1147" w:rsidR="00130483" w:rsidRPr="0086154D" w:rsidRDefault="00FA3BC5" w:rsidP="00130483">
      <w:r w:rsidRPr="0086154D">
        <w:rPr>
          <w:highlight w:val="lightGray"/>
          <w:u w:val="single"/>
        </w:rPr>
        <w:t>2.2.21</w:t>
      </w:r>
      <w:r w:rsidR="00130483" w:rsidRPr="0086154D">
        <w:t xml:space="preserve"> </w:t>
      </w:r>
      <w:r w:rsidR="00130483" w:rsidRPr="0086154D">
        <w:tab/>
        <w:t>La présente méthode comprend une étape permettant de vérifier la similarité génétique avant le premier cycle de végétation.</w:t>
      </w:r>
    </w:p>
    <w:p w14:paraId="23A321FA" w14:textId="77777777" w:rsidR="00130483" w:rsidRPr="0086154D" w:rsidRDefault="00130483" w:rsidP="00130483"/>
    <w:p w14:paraId="445B47AA" w14:textId="5B67EC26" w:rsidR="00130483" w:rsidRPr="0086154D" w:rsidRDefault="00FA3BC5" w:rsidP="00130483">
      <w:r w:rsidRPr="0086154D">
        <w:rPr>
          <w:highlight w:val="lightGray"/>
          <w:u w:val="single"/>
        </w:rPr>
        <w:t>2.2.2</w:t>
      </w:r>
      <w:r w:rsidR="00860D7A" w:rsidRPr="0086154D">
        <w:rPr>
          <w:highlight w:val="lightGray"/>
          <w:u w:val="single"/>
        </w:rPr>
        <w:t>2</w:t>
      </w:r>
      <w:r w:rsidR="00130483" w:rsidRPr="0086154D">
        <w:tab/>
        <w:t>Dans les cas où la durée minimale des essais est normalement de deux cycles de végétation, des variétés voisines sont sélectionnées dans la collection de variétés afin de les comparer aux variétés candidates pendant le premier cycle de végétation, sur la base de la similarité génétique.  Dans l’étape suivante, les informations fournies par le demandeur figurant dans le questionnaire technique sont utilisées pour déterminer si certaines des variétés génétiquement similaires ne doivent pas faire l’objet d’une comparaison dans un essai en culture du fait des différences entre les caractères DHS.</w:t>
      </w:r>
    </w:p>
    <w:p w14:paraId="7CD92869" w14:textId="77777777" w:rsidR="00130483" w:rsidRPr="0086154D" w:rsidRDefault="00130483" w:rsidP="00130483"/>
    <w:p w14:paraId="31F03450" w14:textId="3F72029E" w:rsidR="00130483" w:rsidRPr="0086154D" w:rsidRDefault="00860D7A" w:rsidP="00130483">
      <w:r w:rsidRPr="0086154D">
        <w:rPr>
          <w:highlight w:val="lightGray"/>
          <w:u w:val="single"/>
        </w:rPr>
        <w:t>2.2.23</w:t>
      </w:r>
      <w:r w:rsidR="00130483" w:rsidRPr="0086154D">
        <w:tab/>
        <w:t>Compte tenu de la description variétale des caractères DHS produite dans le premier cycle de végétation, une recherche supplémentaire est effectuée afin de recenser, dans la collection de variétés, des variétés voisines n’ayant pas fait l’objet d’une comparaison dans le premier cycle de végétation qui devraient être comparées à la variété candidate dans le second cycle de végétation.</w:t>
      </w:r>
    </w:p>
    <w:p w14:paraId="6713B7C1" w14:textId="77777777" w:rsidR="00130483" w:rsidRPr="0086154D" w:rsidRDefault="00130483" w:rsidP="00130483"/>
    <w:p w14:paraId="7A7D4705" w14:textId="16458ED0" w:rsidR="00130483" w:rsidRPr="0086154D" w:rsidRDefault="00130483" w:rsidP="00130483">
      <w:pPr>
        <w:keepNext/>
        <w:outlineLvl w:val="1"/>
        <w:rPr>
          <w:u w:val="single"/>
        </w:rPr>
      </w:pPr>
      <w:r w:rsidRPr="0086154D">
        <w:rPr>
          <w:u w:val="single"/>
        </w:rPr>
        <w:t>Procédure</w:t>
      </w:r>
    </w:p>
    <w:p w14:paraId="331A77D7" w14:textId="77777777" w:rsidR="00130483" w:rsidRPr="0086154D" w:rsidRDefault="00130483" w:rsidP="00130483">
      <w:pPr>
        <w:keepNext/>
        <w:outlineLvl w:val="2"/>
        <w:rPr>
          <w:i/>
          <w:sz w:val="18"/>
        </w:rPr>
      </w:pPr>
    </w:p>
    <w:p w14:paraId="197431AC" w14:textId="77777777" w:rsidR="00130483" w:rsidRPr="0086154D" w:rsidRDefault="00130483" w:rsidP="00130483">
      <w:pPr>
        <w:keepNext/>
        <w:outlineLvl w:val="2"/>
        <w:rPr>
          <w:i/>
        </w:rPr>
      </w:pPr>
      <w:r w:rsidRPr="0086154D">
        <w:rPr>
          <w:i/>
        </w:rPr>
        <w:t>Détermination de la similarité génétique</w:t>
      </w:r>
    </w:p>
    <w:p w14:paraId="19A260AA" w14:textId="77777777" w:rsidR="00130483" w:rsidRPr="0086154D" w:rsidRDefault="00130483" w:rsidP="00130483"/>
    <w:p w14:paraId="056310AF" w14:textId="6D8F1DB7" w:rsidR="00130483" w:rsidRPr="0086154D" w:rsidRDefault="00860D7A" w:rsidP="00130483">
      <w:r w:rsidRPr="0086154D">
        <w:rPr>
          <w:highlight w:val="lightGray"/>
          <w:u w:val="single"/>
        </w:rPr>
        <w:t>2.2.24</w:t>
      </w:r>
      <w:r w:rsidR="00130483" w:rsidRPr="0086154D">
        <w:tab/>
        <w:t>Le profil d’ADN de la variété candidate est produit sitôt le matériel végétal reçu.</w:t>
      </w:r>
    </w:p>
    <w:p w14:paraId="4483C285" w14:textId="77777777" w:rsidR="00130483" w:rsidRPr="0086154D" w:rsidRDefault="00130483" w:rsidP="00130483"/>
    <w:p w14:paraId="0DCA43F5" w14:textId="21E3FFBC" w:rsidR="00130483" w:rsidRPr="0086154D" w:rsidRDefault="00860D7A" w:rsidP="00130483">
      <w:r w:rsidRPr="0086154D">
        <w:rPr>
          <w:highlight w:val="lightGray"/>
          <w:u w:val="single"/>
        </w:rPr>
        <w:t>2.2.25</w:t>
      </w:r>
      <w:r w:rsidR="00130483" w:rsidRPr="0086154D">
        <w:tab/>
        <w:t>Le profil d’ADN est comparé aux profils de toutes les variétés figurant dans la collection de variétés, puis les variétés génétiquement similaires sont recensées.</w:t>
      </w:r>
    </w:p>
    <w:p w14:paraId="239DC71A" w14:textId="77777777" w:rsidR="00130483" w:rsidRPr="0086154D" w:rsidRDefault="00130483" w:rsidP="00130483"/>
    <w:p w14:paraId="76EBF3A7" w14:textId="77777777" w:rsidR="00130483" w:rsidRPr="0086154D" w:rsidRDefault="00130483" w:rsidP="00860D7A">
      <w:pPr>
        <w:keepNext/>
        <w:rPr>
          <w:i/>
        </w:rPr>
      </w:pPr>
      <w:r w:rsidRPr="0086154D">
        <w:rPr>
          <w:i/>
        </w:rPr>
        <w:lastRenderedPageBreak/>
        <w:t>Informations figurant dans le questionnaire technique</w:t>
      </w:r>
    </w:p>
    <w:p w14:paraId="54EF4B3F" w14:textId="77777777" w:rsidR="00130483" w:rsidRPr="0086154D" w:rsidRDefault="00130483" w:rsidP="00860D7A">
      <w:pPr>
        <w:keepNext/>
      </w:pPr>
    </w:p>
    <w:p w14:paraId="7B269A35" w14:textId="271C95EA" w:rsidR="00130483" w:rsidRPr="0086154D" w:rsidRDefault="00860D7A" w:rsidP="00130483">
      <w:r w:rsidRPr="0086154D">
        <w:rPr>
          <w:highlight w:val="lightGray"/>
          <w:u w:val="single"/>
        </w:rPr>
        <w:t>2.2.26</w:t>
      </w:r>
      <w:r w:rsidR="00130483" w:rsidRPr="0086154D">
        <w:tab/>
        <w:t>Les informations fournies par le demandeur figurant dans le questionnaire technique sont ensuite utilisées pour déterminer s’il existe des différences nettes entre les caractères DHS pour certaines des variétés génétiquement similaires, afin que celles</w:t>
      </w:r>
      <w:r w:rsidR="00130483" w:rsidRPr="0086154D">
        <w:noBreakHyphen/>
        <w:t>ci ne soient pas comparées aux variétés candidates dans un essai en culture.</w:t>
      </w:r>
    </w:p>
    <w:p w14:paraId="12F6D9CB" w14:textId="77777777" w:rsidR="00130483" w:rsidRPr="0086154D" w:rsidRDefault="00130483" w:rsidP="00130483"/>
    <w:p w14:paraId="230E0203" w14:textId="77777777" w:rsidR="00130483" w:rsidRPr="0086154D" w:rsidRDefault="00130483" w:rsidP="00130483">
      <w:pPr>
        <w:keepNext/>
        <w:outlineLvl w:val="2"/>
        <w:rPr>
          <w:i/>
        </w:rPr>
      </w:pPr>
      <w:r w:rsidRPr="0086154D">
        <w:rPr>
          <w:i/>
        </w:rPr>
        <w:t>Essai en plein champ</w:t>
      </w:r>
    </w:p>
    <w:p w14:paraId="6B6FE895" w14:textId="77777777" w:rsidR="00130483" w:rsidRPr="0086154D" w:rsidRDefault="00130483" w:rsidP="00130483"/>
    <w:p w14:paraId="3F3A7E83" w14:textId="77777777" w:rsidR="00130483" w:rsidRPr="0086154D" w:rsidRDefault="00130483" w:rsidP="00130483">
      <w:pPr>
        <w:keepNext/>
        <w:ind w:left="567"/>
        <w:outlineLvl w:val="3"/>
        <w:rPr>
          <w:u w:val="single"/>
        </w:rPr>
      </w:pPr>
      <w:r w:rsidRPr="0086154D">
        <w:rPr>
          <w:u w:val="single"/>
        </w:rPr>
        <w:t>Premier cycle de végétation</w:t>
      </w:r>
      <w:r w:rsidRPr="0086154D">
        <w:t> :</w:t>
      </w:r>
    </w:p>
    <w:p w14:paraId="42142E19" w14:textId="77777777" w:rsidR="00130483" w:rsidRPr="0086154D" w:rsidRDefault="00130483" w:rsidP="00130483"/>
    <w:p w14:paraId="1B394C00" w14:textId="2AF9A9A9" w:rsidR="00130483" w:rsidRPr="0086154D" w:rsidRDefault="00860D7A" w:rsidP="00130483">
      <w:r w:rsidRPr="0086154D">
        <w:rPr>
          <w:highlight w:val="lightGray"/>
          <w:u w:val="single"/>
        </w:rPr>
        <w:t>2.2.27</w:t>
      </w:r>
      <w:r w:rsidR="00130483" w:rsidRPr="0086154D">
        <w:tab/>
        <w:t>La variété candidate et les variétés génétiquement similaires sélectionnées conformément à la procédure susmentionnée font l’objet d’un essai un plein champ.  Une description complète des caractères DHS de la variété candidate est produite, puis comparée aux descriptions de toutes les variétés figurant dans la collection de variétés au moyen d’une base de données contenant les descriptions produites au même endroit au cours des années précédentes.</w:t>
      </w:r>
    </w:p>
    <w:p w14:paraId="00256A74" w14:textId="77777777" w:rsidR="00130483" w:rsidRPr="0086154D" w:rsidRDefault="00130483" w:rsidP="00130483"/>
    <w:p w14:paraId="36719E70" w14:textId="77777777" w:rsidR="00130483" w:rsidRPr="0086154D" w:rsidRDefault="00130483" w:rsidP="00130483">
      <w:pPr>
        <w:ind w:left="567"/>
        <w:rPr>
          <w:i/>
        </w:rPr>
      </w:pPr>
      <w:r w:rsidRPr="0086154D">
        <w:rPr>
          <w:i/>
        </w:rPr>
        <w:t>Résultats possibles :</w:t>
      </w:r>
    </w:p>
    <w:p w14:paraId="3FD7EE4E" w14:textId="77777777" w:rsidR="00130483" w:rsidRPr="0086154D" w:rsidRDefault="00130483" w:rsidP="00130483"/>
    <w:p w14:paraId="59DDF05D" w14:textId="43475CC8" w:rsidR="00130483" w:rsidRPr="0086154D" w:rsidRDefault="00860D7A" w:rsidP="00130483">
      <w:r w:rsidRPr="0086154D">
        <w:rPr>
          <w:highlight w:val="lightGray"/>
          <w:u w:val="single"/>
        </w:rPr>
        <w:t>2.2.28</w:t>
      </w:r>
      <w:r w:rsidR="00130483" w:rsidRPr="0086154D">
        <w:tab/>
        <w:t>Si la variété candidate ne se distingue pas des variétés génétiquement similaires du point de vue des caractères DHS, l’essai se poursuit dans le cadre d’un second cycle de végétation.</w:t>
      </w:r>
    </w:p>
    <w:p w14:paraId="325B0B4F" w14:textId="77777777" w:rsidR="00130483" w:rsidRPr="0086154D" w:rsidRDefault="00130483" w:rsidP="00130483"/>
    <w:p w14:paraId="69CDA246" w14:textId="291F8066" w:rsidR="00130483" w:rsidRPr="0086154D" w:rsidRDefault="00860D7A" w:rsidP="00130483">
      <w:r w:rsidRPr="0086154D">
        <w:rPr>
          <w:highlight w:val="lightGray"/>
          <w:u w:val="single"/>
        </w:rPr>
        <w:t>2.2.29</w:t>
      </w:r>
      <w:r w:rsidR="00130483" w:rsidRPr="0086154D">
        <w:tab/>
        <w:t>Dans tous les cas, la description de la variété candidate produite dans le premier cycle de végétation est comparée aux descriptions des variétés figurant dans la collection de variétés au moyen d’une base de données contenant les descriptions produites au même endroit.</w:t>
      </w:r>
    </w:p>
    <w:p w14:paraId="10D749B3" w14:textId="77777777" w:rsidR="00130483" w:rsidRPr="0086154D" w:rsidRDefault="00130483" w:rsidP="00130483"/>
    <w:p w14:paraId="2E330B94" w14:textId="77777777" w:rsidR="00130483" w:rsidRPr="0086154D" w:rsidRDefault="00130483" w:rsidP="00130483">
      <w:r w:rsidRPr="0086154D">
        <w:tab/>
        <w:t xml:space="preserve">a) </w:t>
      </w:r>
      <w:r w:rsidRPr="0086154D">
        <w:tab/>
        <w:t>Si la variété candidate est jugée distincte de toutes les variétés ayant fait l’objet du premier cycle de végétation et de toutes les autres variétés figurant dans la collection de variétés à la fin du premier cycle de végétation et qu’elle remplit les conditions d’homogénéité et de stabilité, l’essai DHS s’achève après le premier cycle de végétation.</w:t>
      </w:r>
    </w:p>
    <w:p w14:paraId="77500567" w14:textId="77777777" w:rsidR="00130483" w:rsidRPr="0086154D" w:rsidRDefault="00130483" w:rsidP="00130483"/>
    <w:p w14:paraId="53EC3C0C" w14:textId="77777777" w:rsidR="00130483" w:rsidRPr="0086154D" w:rsidRDefault="00130483" w:rsidP="00130483">
      <w:r w:rsidRPr="0086154D">
        <w:tab/>
        <w:t xml:space="preserve">b) </w:t>
      </w:r>
      <w:r w:rsidRPr="0086154D">
        <w:tab/>
        <w:t>Dans tous les autres cas, un second cycle de végétation est nécessaire.</w:t>
      </w:r>
    </w:p>
    <w:p w14:paraId="28C88D79" w14:textId="77777777" w:rsidR="00130483" w:rsidRPr="0086154D" w:rsidRDefault="00130483" w:rsidP="00130483"/>
    <w:p w14:paraId="30E83120" w14:textId="77777777" w:rsidR="00130483" w:rsidRPr="0086154D" w:rsidRDefault="00130483" w:rsidP="00130483">
      <w:pPr>
        <w:keepNext/>
        <w:ind w:left="567"/>
        <w:outlineLvl w:val="3"/>
        <w:rPr>
          <w:u w:val="single"/>
        </w:rPr>
      </w:pPr>
      <w:r w:rsidRPr="0086154D">
        <w:rPr>
          <w:u w:val="single"/>
        </w:rPr>
        <w:t>Second cycle de végétation</w:t>
      </w:r>
    </w:p>
    <w:p w14:paraId="56B16E1E" w14:textId="77777777" w:rsidR="00130483" w:rsidRPr="0086154D" w:rsidRDefault="00130483" w:rsidP="00130483"/>
    <w:p w14:paraId="6FDA5867" w14:textId="6098AD44" w:rsidR="00130483" w:rsidRPr="0086154D" w:rsidRDefault="00860D7A" w:rsidP="00130483">
      <w:r w:rsidRPr="0086154D">
        <w:rPr>
          <w:highlight w:val="lightGray"/>
          <w:u w:val="single"/>
        </w:rPr>
        <w:t>2.2.30</w:t>
      </w:r>
      <w:r w:rsidR="00130483" w:rsidRPr="0086154D">
        <w:tab/>
        <w:t>Dans le second cycle de végétation, la variété candidate est mise en culture avec toutes les variétés figurant dans la collection de variétés à l’égard desquelles il n’a pas été possible d’établir la distinction à la fin du premier cycle de végétation.</w:t>
      </w:r>
    </w:p>
    <w:p w14:paraId="267E49A7" w14:textId="77777777" w:rsidR="00130483" w:rsidRPr="0086154D" w:rsidRDefault="00130483" w:rsidP="00130483"/>
    <w:p w14:paraId="55DC443D" w14:textId="5C66B888" w:rsidR="00130483" w:rsidRPr="0086154D" w:rsidRDefault="00860D7A" w:rsidP="00130483">
      <w:r w:rsidRPr="0086154D">
        <w:rPr>
          <w:highlight w:val="lightGray"/>
          <w:u w:val="single"/>
        </w:rPr>
        <w:t>2.2.31</w:t>
      </w:r>
      <w:r w:rsidR="00130483" w:rsidRPr="0086154D">
        <w:tab/>
        <w:t>À la fin du second cycle de végétation, on procède à une évaluation DHS.  S’il n’est pas possible de se prononcer quant à l’examen DHS à la fin du second cycle de végétation, un cycle de végétation supplémentaire peut être nécessaire.</w:t>
      </w:r>
    </w:p>
    <w:p w14:paraId="2EFDE229" w14:textId="77777777" w:rsidR="00CC0333" w:rsidRPr="0086154D" w:rsidRDefault="00CC0333" w:rsidP="00E17D0A"/>
    <w:p w14:paraId="5CDA161C" w14:textId="77777777" w:rsidR="00CF5D5D" w:rsidRPr="0086154D" w:rsidRDefault="00CF5D5D" w:rsidP="00E17D0A"/>
    <w:p w14:paraId="254BE9F2" w14:textId="77777777" w:rsidR="00A473B3" w:rsidRPr="0086154D" w:rsidRDefault="00A473B3" w:rsidP="00E17D0A"/>
    <w:p w14:paraId="141CDB2F" w14:textId="77777777" w:rsidR="00397D12" w:rsidRPr="0086154D" w:rsidRDefault="00397D12" w:rsidP="00397D12">
      <w:pPr>
        <w:pStyle w:val="Heading1"/>
        <w:rPr>
          <w:lang w:val="fr-FR"/>
        </w:rPr>
      </w:pPr>
      <w:bookmarkStart w:id="15" w:name="_Toc238565120"/>
      <w:bookmarkStart w:id="16" w:name="_Toc240538559"/>
      <w:r w:rsidRPr="00583BE8">
        <w:rPr>
          <w:rStyle w:val="TitleofDocChar"/>
          <w:highlight w:val="yellow"/>
          <w:lang w:val="fr-FR"/>
        </w:rPr>
        <w:t>3.</w:t>
      </w:r>
      <w:r w:rsidRPr="00583BE8">
        <w:rPr>
          <w:rStyle w:val="TitleofDocChar"/>
          <w:highlight w:val="yellow"/>
          <w:lang w:val="fr-FR"/>
        </w:rPr>
        <w:tab/>
      </w:r>
      <w:r w:rsidRPr="00583BE8">
        <w:rPr>
          <w:highlight w:val="yellow"/>
          <w:lang w:val="fr-FR"/>
        </w:rPr>
        <w:t>PRINCIPES DIRECTEURS RELATIFS À LA VALIDATION D’UN NOUVEAU PROTOCOLE DE MARQUEUR MOLÉCULAIRE PROPRE À UN CARACTÈRE EN TANT QUE MÉTHODE ALTERNATIVE D’OBSERVATION</w:t>
      </w:r>
      <w:bookmarkEnd w:id="15"/>
      <w:bookmarkEnd w:id="16"/>
    </w:p>
    <w:p w14:paraId="74299DC6" w14:textId="77777777" w:rsidR="001F2276" w:rsidRPr="0086154D" w:rsidRDefault="001F2276" w:rsidP="001F2276">
      <w:pPr>
        <w:pStyle w:val="Heading2"/>
        <w:rPr>
          <w:lang w:val="fr-FR"/>
        </w:rPr>
      </w:pPr>
      <w:bookmarkStart w:id="17" w:name="_Toc189576552"/>
      <w:bookmarkStart w:id="18" w:name="_Toc210139331"/>
      <w:bookmarkStart w:id="19" w:name="_Toc238565121"/>
      <w:bookmarkStart w:id="20" w:name="_Toc238636911"/>
      <w:bookmarkStart w:id="21" w:name="_Toc240538560"/>
      <w:r w:rsidRPr="0086154D">
        <w:rPr>
          <w:lang w:val="fr-FR"/>
        </w:rPr>
        <w:t>3.1</w:t>
      </w:r>
      <w:r w:rsidRPr="0086154D">
        <w:rPr>
          <w:lang w:val="fr-FR"/>
        </w:rPr>
        <w:tab/>
        <w:t>Objectifs des présents principes directeurs</w:t>
      </w:r>
      <w:bookmarkEnd w:id="17"/>
      <w:bookmarkEnd w:id="18"/>
      <w:bookmarkEnd w:id="19"/>
      <w:bookmarkEnd w:id="20"/>
      <w:bookmarkEnd w:id="21"/>
    </w:p>
    <w:p w14:paraId="7B969A3B" w14:textId="77777777" w:rsidR="001F2276" w:rsidRPr="0086154D" w:rsidRDefault="001F2276" w:rsidP="001F2276">
      <w:r w:rsidRPr="0086154D">
        <w:t>3.1.1</w:t>
      </w:r>
      <w:r w:rsidRPr="0086154D">
        <w:tab/>
        <w:t xml:space="preserve">Les présents principes directeurs visent à de donner des indications pratiques permettant la validation harmonisée d’une nouvelle méthode fondée sur </w:t>
      </w:r>
      <w:r>
        <w:t xml:space="preserve">le modèle d’application </w:t>
      </w:r>
      <w:r w:rsidRPr="0086154D">
        <w:t xml:space="preserve">des </w:t>
      </w:r>
      <w:r>
        <w:t>“</w:t>
      </w:r>
      <w:r w:rsidRPr="0086154D">
        <w:t>marqueurs moléculaires propres aux caractères</w:t>
      </w:r>
      <w:r>
        <w:t>”</w:t>
      </w:r>
      <w:r w:rsidRPr="0086154D">
        <w:t xml:space="preserve"> avant son utilisation en tant </w:t>
      </w:r>
      <w:r>
        <w:t xml:space="preserve">que test </w:t>
      </w:r>
      <w:r w:rsidRPr="0086154D">
        <w:t>alternatif</w:t>
      </w:r>
      <w:r>
        <w:t xml:space="preserve"> (voir la section 2.1 de ce document)</w:t>
      </w:r>
      <w:r w:rsidRPr="0086154D">
        <w:t xml:space="preserve">.  Les critères de performance requis pour la validation sont décrits et des indications sont fournies quant à leur évaluation.  Ces principes directeurs décrivent également un protocole standard et une </w:t>
      </w:r>
      <w:r>
        <w:t>évaluation</w:t>
      </w:r>
      <w:r w:rsidRPr="0086154D">
        <w:t xml:space="preserve"> de suivi.</w:t>
      </w:r>
    </w:p>
    <w:p w14:paraId="5BA7B973" w14:textId="77777777" w:rsidR="001F2276" w:rsidRPr="0086154D" w:rsidRDefault="001F2276" w:rsidP="001F2276">
      <w:pPr>
        <w:rPr>
          <w:lang w:eastAsia="fr-FR"/>
        </w:rPr>
      </w:pPr>
    </w:p>
    <w:p w14:paraId="4C825FE5" w14:textId="77777777" w:rsidR="001F2276" w:rsidRPr="0086154D" w:rsidRDefault="001F2276" w:rsidP="001F2276">
      <w:r w:rsidRPr="0086154D">
        <w:t>3.1.2</w:t>
      </w:r>
      <w:r w:rsidRPr="0086154D">
        <w:tab/>
        <w:t>Si une autre technique est utilisée, le laboratoire doit valider sa méthode par rapport à la méthode de référence (afin de démontrer que la technique alternative donne les mêmes résultats).</w:t>
      </w:r>
    </w:p>
    <w:p w14:paraId="40A5BC58" w14:textId="77777777" w:rsidR="001F2276" w:rsidRPr="0086154D" w:rsidRDefault="001F2276" w:rsidP="001F2276">
      <w:pPr>
        <w:rPr>
          <w:lang w:eastAsia="fr-FR"/>
        </w:rPr>
      </w:pPr>
    </w:p>
    <w:p w14:paraId="313741E1" w14:textId="77777777" w:rsidR="001F2276" w:rsidRPr="0086154D" w:rsidRDefault="001F2276" w:rsidP="001F2276">
      <w:pPr>
        <w:pStyle w:val="Heading2"/>
        <w:rPr>
          <w:lang w:val="fr-FR"/>
        </w:rPr>
      </w:pPr>
      <w:bookmarkStart w:id="22" w:name="_Toc189576553"/>
      <w:bookmarkStart w:id="23" w:name="_Toc210139332"/>
      <w:bookmarkStart w:id="24" w:name="_Toc238565122"/>
      <w:bookmarkStart w:id="25" w:name="_Toc238636912"/>
      <w:bookmarkStart w:id="26" w:name="_Toc240538561"/>
      <w:r w:rsidRPr="0086154D">
        <w:rPr>
          <w:lang w:val="fr-FR"/>
        </w:rPr>
        <w:lastRenderedPageBreak/>
        <w:t>3.2</w:t>
      </w:r>
      <w:r w:rsidRPr="0086154D">
        <w:rPr>
          <w:lang w:val="fr-FR"/>
        </w:rPr>
        <w:tab/>
        <w:t>Champ d’application des présents principes directeurs</w:t>
      </w:r>
      <w:bookmarkEnd w:id="22"/>
      <w:bookmarkEnd w:id="23"/>
      <w:bookmarkEnd w:id="24"/>
      <w:bookmarkEnd w:id="25"/>
      <w:bookmarkEnd w:id="26"/>
    </w:p>
    <w:p w14:paraId="2FE71A46" w14:textId="77777777" w:rsidR="001F2276" w:rsidRPr="0086154D" w:rsidRDefault="001F2276" w:rsidP="001F2276">
      <w:pPr>
        <w:ind w:left="567"/>
      </w:pPr>
      <w:r>
        <w:t xml:space="preserve">- </w:t>
      </w:r>
      <w:r w:rsidRPr="0086154D">
        <w:t>Toutes les plantes</w:t>
      </w:r>
    </w:p>
    <w:p w14:paraId="4FE7B87C" w14:textId="77777777" w:rsidR="001F2276" w:rsidRPr="0086154D" w:rsidRDefault="001F2276" w:rsidP="001F2276">
      <w:pPr>
        <w:ind w:left="567"/>
      </w:pPr>
      <w:r>
        <w:t xml:space="preserve">- </w:t>
      </w:r>
      <w:r w:rsidRPr="0086154D">
        <w:t>Marqueurs moléculaires propres aux caractères</w:t>
      </w:r>
    </w:p>
    <w:p w14:paraId="079D4AB6" w14:textId="77777777" w:rsidR="001F2276" w:rsidRPr="0086154D" w:rsidRDefault="001F2276" w:rsidP="001F2276">
      <w:pPr>
        <w:ind w:left="567"/>
      </w:pPr>
      <w:r>
        <w:t xml:space="preserve">- </w:t>
      </w:r>
      <w:r w:rsidRPr="0086154D">
        <w:t>Aux fins de l’examen de la distinction, de l’homogénéité et de la stabilité (DHS).</w:t>
      </w:r>
    </w:p>
    <w:p w14:paraId="3847DD8B" w14:textId="77777777" w:rsidR="001F2276" w:rsidRPr="0086154D" w:rsidRDefault="001F2276" w:rsidP="001F2276">
      <w:pPr>
        <w:rPr>
          <w:lang w:eastAsia="fr-FR"/>
        </w:rPr>
      </w:pPr>
    </w:p>
    <w:p w14:paraId="380AE487" w14:textId="77777777" w:rsidR="001F2276" w:rsidRPr="0086154D" w:rsidRDefault="001F2276" w:rsidP="001F2276">
      <w:pPr>
        <w:rPr>
          <w:lang w:eastAsia="fr-FR"/>
        </w:rPr>
      </w:pPr>
    </w:p>
    <w:p w14:paraId="14EDF061" w14:textId="77777777" w:rsidR="001F2276" w:rsidRPr="0086154D" w:rsidRDefault="001F2276" w:rsidP="001F2276">
      <w:pPr>
        <w:pStyle w:val="Heading2"/>
        <w:rPr>
          <w:lang w:val="fr-FR"/>
        </w:rPr>
      </w:pPr>
      <w:bookmarkStart w:id="27" w:name="_Toc189576554"/>
      <w:bookmarkStart w:id="28" w:name="_Toc210139333"/>
      <w:bookmarkStart w:id="29" w:name="_Toc238565123"/>
      <w:bookmarkStart w:id="30" w:name="_Toc238636913"/>
      <w:bookmarkStart w:id="31" w:name="_Toc240538562"/>
      <w:r w:rsidRPr="0086154D">
        <w:rPr>
          <w:lang w:val="fr-FR"/>
        </w:rPr>
        <w:t>3.3</w:t>
      </w:r>
      <w:r w:rsidRPr="0086154D">
        <w:rPr>
          <w:lang w:val="fr-FR"/>
        </w:rPr>
        <w:tab/>
        <w:t>Critères de performance pour un nouveau protocole fondé sur des marqueurs moléculaires</w:t>
      </w:r>
      <w:bookmarkEnd w:id="27"/>
      <w:bookmarkEnd w:id="28"/>
      <w:bookmarkEnd w:id="29"/>
      <w:bookmarkEnd w:id="30"/>
      <w:bookmarkEnd w:id="31"/>
    </w:p>
    <w:p w14:paraId="072B6AD8" w14:textId="77777777" w:rsidR="001F2276" w:rsidRPr="0086154D" w:rsidRDefault="001F2276" w:rsidP="001F2276">
      <w:pPr>
        <w:pStyle w:val="Heading3"/>
      </w:pPr>
      <w:bookmarkStart w:id="32" w:name="_Toc189576555"/>
      <w:bookmarkStart w:id="33" w:name="_Toc210139334"/>
      <w:bookmarkStart w:id="34" w:name="_Toc238565124"/>
      <w:bookmarkStart w:id="35" w:name="_Toc238636914"/>
      <w:bookmarkStart w:id="36" w:name="_Toc240538563"/>
      <w:r w:rsidRPr="0086154D">
        <w:t>Spécificité</w:t>
      </w:r>
      <w:bookmarkEnd w:id="32"/>
      <w:bookmarkEnd w:id="33"/>
      <w:bookmarkEnd w:id="34"/>
      <w:bookmarkEnd w:id="35"/>
      <w:bookmarkEnd w:id="36"/>
    </w:p>
    <w:p w14:paraId="27AE9D63" w14:textId="77777777" w:rsidR="001F2276" w:rsidRPr="0086154D" w:rsidRDefault="001F2276" w:rsidP="001F2276">
      <w:pPr>
        <w:pStyle w:val="Heading4"/>
      </w:pPr>
      <w:bookmarkStart w:id="37" w:name="_Toc189576556"/>
      <w:bookmarkStart w:id="38" w:name="_Toc210139335"/>
      <w:r w:rsidRPr="0086154D">
        <w:t>Définition</w:t>
      </w:r>
      <w:bookmarkEnd w:id="37"/>
      <w:bookmarkEnd w:id="38"/>
    </w:p>
    <w:p w14:paraId="70D8AC4A" w14:textId="77777777" w:rsidR="001F2276" w:rsidRPr="0086154D" w:rsidRDefault="001F2276" w:rsidP="001F2276">
      <w:r w:rsidRPr="0086154D">
        <w:t>3.3.1</w:t>
      </w:r>
      <w:r w:rsidRPr="0086154D">
        <w:tab/>
      </w:r>
      <w:r>
        <w:t>La spécificité est définie comme la c</w:t>
      </w:r>
      <w:r w:rsidRPr="0086154D">
        <w:t xml:space="preserve">orrélation entre le génotype et le phénotype, </w:t>
      </w:r>
      <w:r w:rsidRPr="0086154D">
        <w:rPr>
          <w:i/>
        </w:rPr>
        <w:t xml:space="preserve">c’est-à-dire </w:t>
      </w:r>
      <w:r w:rsidRPr="0086154D">
        <w:t>la fiabilité du lien entre le marqueur et le caractère.</w:t>
      </w:r>
    </w:p>
    <w:p w14:paraId="43567E1B" w14:textId="77777777" w:rsidR="001F2276" w:rsidRPr="0086154D" w:rsidRDefault="001F2276" w:rsidP="001F2276">
      <w:pPr>
        <w:rPr>
          <w:lang w:eastAsia="fr-FR"/>
        </w:rPr>
      </w:pPr>
    </w:p>
    <w:p w14:paraId="6830A8F3" w14:textId="77777777" w:rsidR="001F2276" w:rsidRPr="0086154D" w:rsidRDefault="001F2276" w:rsidP="001F2276">
      <w:pPr>
        <w:pStyle w:val="Heading4"/>
      </w:pPr>
      <w:bookmarkStart w:id="39" w:name="_Toc189576557"/>
      <w:bookmarkStart w:id="40" w:name="_Toc210139336"/>
      <w:r w:rsidRPr="0086154D">
        <w:t>Exigence</w:t>
      </w:r>
      <w:bookmarkEnd w:id="39"/>
      <w:bookmarkEnd w:id="40"/>
    </w:p>
    <w:p w14:paraId="2DCE55A2" w14:textId="77777777" w:rsidR="001F2276" w:rsidRPr="0086154D" w:rsidRDefault="001F2276" w:rsidP="001F2276">
      <w:r w:rsidRPr="0086154D">
        <w:t>3.3.4</w:t>
      </w:r>
      <w:r w:rsidRPr="0086154D">
        <w:tab/>
      </w:r>
      <w:r>
        <w:t>L</w:t>
      </w:r>
      <w:r w:rsidRPr="0086154D">
        <w:t xml:space="preserve">a corrélation entre le génotype et le phénotype </w:t>
      </w:r>
      <w:r>
        <w:t xml:space="preserve">doit être </w:t>
      </w:r>
      <w:r w:rsidRPr="0086154D">
        <w:t>de 100%.  Si la corrélation est inférieure à 100%, il convient de réaliser un ou plusieurs essais complémentaires afin de garantir la fiabilité des résultats.  Dans ce cas, on peut recourir à une règle concernant les décisions.  Une corrélation inférieure à 100% peut être due à d’autres facteurs génétiques.</w:t>
      </w:r>
    </w:p>
    <w:p w14:paraId="5FB7FC25" w14:textId="77777777" w:rsidR="001F2276" w:rsidRPr="0086154D" w:rsidRDefault="001F2276" w:rsidP="001F2276">
      <w:pPr>
        <w:rPr>
          <w:lang w:eastAsia="ja-JP"/>
        </w:rPr>
      </w:pPr>
    </w:p>
    <w:p w14:paraId="3050FE8B" w14:textId="77777777" w:rsidR="001F2276" w:rsidRPr="0086154D" w:rsidRDefault="001F2276" w:rsidP="001F2276">
      <w:pPr>
        <w:pStyle w:val="Heading4"/>
      </w:pPr>
      <w:bookmarkStart w:id="41" w:name="_Toc210139337"/>
      <w:r w:rsidRPr="0086154D">
        <w:t>Comment l’évaluer?</w:t>
      </w:r>
      <w:bookmarkEnd w:id="41"/>
    </w:p>
    <w:p w14:paraId="2E41F1F0" w14:textId="77777777" w:rsidR="001F2276" w:rsidRPr="0086154D" w:rsidRDefault="001F2276" w:rsidP="001F2276">
      <w:r w:rsidRPr="0086154D">
        <w:t>3.3.5</w:t>
      </w:r>
      <w:r w:rsidRPr="0086154D">
        <w:tab/>
        <w:t>Nombre de variétés : Pour débuter le processus de sélection des marqueurs, un nombre approprié de variétés (</w:t>
      </w:r>
      <w:r>
        <w:t>kit</w:t>
      </w:r>
      <w:r w:rsidRPr="0086154D">
        <w:t xml:space="preserve"> de développement) est nécessaire pour refléter au mieux la diversité observée au sein du groupe, de la plante, de l’espèce ou du type pour lequel les marqueurs doivent avoir un pouvoir de discrimination.</w:t>
      </w:r>
    </w:p>
    <w:p w14:paraId="32EB5D0E" w14:textId="77777777" w:rsidR="001F2276" w:rsidRPr="0086154D" w:rsidRDefault="001F2276" w:rsidP="001F2276">
      <w:pPr>
        <w:rPr>
          <w:lang w:eastAsia="fr-FR"/>
        </w:rPr>
      </w:pPr>
    </w:p>
    <w:p w14:paraId="0A5DA5E6" w14:textId="77777777" w:rsidR="001F2276" w:rsidRPr="0086154D" w:rsidRDefault="001F2276" w:rsidP="001F2276">
      <w:pPr>
        <w:keepLines/>
      </w:pPr>
      <w:r w:rsidRPr="0086154D">
        <w:t>3.3.6</w:t>
      </w:r>
      <w:r w:rsidRPr="0086154D">
        <w:tab/>
        <w:t>Les variétés doivent représenter les différents niveaux d’expression (s’il s’agit de variétés connues présentant des états hétérozygotes et homozygotes), provenant de différents sélectionneurs, avec des origines génétiques différentes pour le caractère en question et de types différents.  Il convient d’utiliser, lorsqu’elles sont disponibles, des variétés bien caractérisées sur le plan phénotypique pour le caractère d’intérêt.</w:t>
      </w:r>
    </w:p>
    <w:p w14:paraId="45B22ACB" w14:textId="77777777" w:rsidR="001F2276" w:rsidRPr="0086154D" w:rsidRDefault="001F2276" w:rsidP="001F2276">
      <w:pPr>
        <w:rPr>
          <w:lang w:eastAsia="fr-FR"/>
        </w:rPr>
      </w:pPr>
    </w:p>
    <w:p w14:paraId="5F207719" w14:textId="77777777" w:rsidR="001F2276" w:rsidRPr="0086154D" w:rsidRDefault="001F2276" w:rsidP="001F2276">
      <w:r w:rsidRPr="0086154D">
        <w:t>3.3.7</w:t>
      </w:r>
      <w:r w:rsidRPr="0086154D">
        <w:tab/>
        <w:t xml:space="preserve">Nombre de plantes par variété : au moins une plante par variété </w:t>
      </w:r>
      <w:r>
        <w:t xml:space="preserve">doit être évaluée </w:t>
      </w:r>
      <w:r w:rsidRPr="0086154D">
        <w:t>si les variétés disponibles sont bien caractérisées sur le plan phénotypique.  Dans le cas contraire, le nombre de plantes doit être le même que celui prévu pour l’observation morphologique décrite dans les principes directeurs d’examen de l’UPOV.</w:t>
      </w:r>
    </w:p>
    <w:p w14:paraId="7B85F39D" w14:textId="77777777" w:rsidR="001F2276" w:rsidRPr="0086154D" w:rsidRDefault="001F2276" w:rsidP="001F2276">
      <w:pPr>
        <w:rPr>
          <w:lang w:eastAsia="fr-FR"/>
        </w:rPr>
      </w:pPr>
    </w:p>
    <w:p w14:paraId="5CDFBFB3" w14:textId="77777777" w:rsidR="001F2276" w:rsidRPr="0086154D" w:rsidRDefault="001F2276" w:rsidP="001F2276">
      <w:r w:rsidRPr="0086154D">
        <w:t>3.3.8</w:t>
      </w:r>
      <w:r w:rsidRPr="0086154D">
        <w:tab/>
        <w:t>La spécificité peut être évaluée au sein d’un même laboratoire.</w:t>
      </w:r>
    </w:p>
    <w:p w14:paraId="0ECA2500" w14:textId="77777777" w:rsidR="001F2276" w:rsidRPr="0086154D" w:rsidRDefault="001F2276" w:rsidP="001F2276">
      <w:pPr>
        <w:rPr>
          <w:lang w:eastAsia="fr-FR"/>
        </w:rPr>
      </w:pPr>
    </w:p>
    <w:p w14:paraId="7BFA24D9" w14:textId="77777777" w:rsidR="001F2276" w:rsidRPr="0086154D" w:rsidRDefault="001F2276" w:rsidP="001F2276">
      <w:pPr>
        <w:pStyle w:val="Heading3"/>
      </w:pPr>
      <w:bookmarkStart w:id="42" w:name="_Toc189576558"/>
      <w:bookmarkStart w:id="43" w:name="_Toc210139338"/>
      <w:bookmarkStart w:id="44" w:name="_Toc238565125"/>
      <w:bookmarkStart w:id="45" w:name="_Toc238636915"/>
      <w:bookmarkStart w:id="46" w:name="_Toc240538564"/>
      <w:r w:rsidRPr="0086154D">
        <w:t>Sensibilité et limite de détection</w:t>
      </w:r>
      <w:bookmarkEnd w:id="42"/>
      <w:bookmarkEnd w:id="43"/>
      <w:bookmarkEnd w:id="44"/>
      <w:bookmarkEnd w:id="45"/>
      <w:bookmarkEnd w:id="46"/>
    </w:p>
    <w:p w14:paraId="46648D58" w14:textId="77777777" w:rsidR="001F2276" w:rsidRPr="0086154D" w:rsidRDefault="001F2276" w:rsidP="001F2276">
      <w:pPr>
        <w:pStyle w:val="Heading4"/>
      </w:pPr>
      <w:bookmarkStart w:id="47" w:name="_Toc189576559"/>
      <w:bookmarkStart w:id="48" w:name="_Toc210139339"/>
      <w:r w:rsidRPr="0086154D">
        <w:t>Définition</w:t>
      </w:r>
      <w:bookmarkEnd w:id="47"/>
      <w:bookmarkEnd w:id="48"/>
    </w:p>
    <w:p w14:paraId="1A8F5432" w14:textId="77777777" w:rsidR="001F2276" w:rsidRPr="0086154D" w:rsidRDefault="001F2276" w:rsidP="001F2276">
      <w:r w:rsidRPr="0086154D">
        <w:t>3.3.9</w:t>
      </w:r>
      <w:r w:rsidRPr="0086154D">
        <w:tab/>
        <w:t>La limite de détection est définie comme la quantité minimale de la cible pouvant être détectée de manière fiable.</w:t>
      </w:r>
    </w:p>
    <w:p w14:paraId="079DB2DF" w14:textId="77777777" w:rsidR="001F2276" w:rsidRPr="0086154D" w:rsidRDefault="001F2276" w:rsidP="001F2276">
      <w:pPr>
        <w:rPr>
          <w:lang w:eastAsia="fr-FR"/>
        </w:rPr>
      </w:pPr>
    </w:p>
    <w:p w14:paraId="47E3CB09" w14:textId="77777777" w:rsidR="001F2276" w:rsidRPr="0086154D" w:rsidRDefault="001F2276" w:rsidP="001F2276">
      <w:r w:rsidRPr="0086154D">
        <w:t>3.3.10</w:t>
      </w:r>
      <w:r w:rsidRPr="0086154D">
        <w:tab/>
        <w:t>Dans le cas d’analyses réalisées sur des échantillons globaux (</w:t>
      </w:r>
      <w:r w:rsidRPr="0086154D">
        <w:rPr>
          <w:i/>
        </w:rPr>
        <w:t>par exemple,</w:t>
      </w:r>
      <w:r w:rsidRPr="0086154D">
        <w:t xml:space="preserve"> un mélange de différentes plantes d’une même variété), la sensibilité est déterminante et doit être évaluée.  Pour une utilisation sur des plantes individuelles, la quantité de la cible n’est pas déterminante et ce critère de performance est facultatif.</w:t>
      </w:r>
    </w:p>
    <w:p w14:paraId="08F0F0B0" w14:textId="77777777" w:rsidR="001F2276" w:rsidRPr="0086154D" w:rsidRDefault="001F2276" w:rsidP="001F2276">
      <w:pPr>
        <w:rPr>
          <w:lang w:eastAsia="fr-FR"/>
        </w:rPr>
      </w:pPr>
    </w:p>
    <w:p w14:paraId="1E4E504E" w14:textId="77777777" w:rsidR="001F2276" w:rsidRPr="0086154D" w:rsidRDefault="001F2276" w:rsidP="001F2276">
      <w:pPr>
        <w:pStyle w:val="Heading4"/>
      </w:pPr>
      <w:bookmarkStart w:id="49" w:name="_Toc189576560"/>
      <w:bookmarkStart w:id="50" w:name="_Toc210139340"/>
      <w:r w:rsidRPr="0086154D">
        <w:t>Exigence</w:t>
      </w:r>
      <w:bookmarkEnd w:id="49"/>
      <w:bookmarkEnd w:id="50"/>
    </w:p>
    <w:p w14:paraId="3D6B74F0" w14:textId="77777777" w:rsidR="001F2276" w:rsidRPr="0086154D" w:rsidRDefault="001F2276" w:rsidP="001F2276">
      <w:r w:rsidRPr="0086154D">
        <w:t>3.3.11</w:t>
      </w:r>
      <w:r w:rsidRPr="0086154D">
        <w:tab/>
        <w:t xml:space="preserve">Dans le cas du </w:t>
      </w:r>
      <w:r>
        <w:t>mélange</w:t>
      </w:r>
      <w:r w:rsidRPr="0086154D">
        <w:t xml:space="preserve">, l’exigence consisterait à détecter au moins une plante hors-type dans le </w:t>
      </w:r>
      <w:r>
        <w:t>mélange</w:t>
      </w:r>
      <w:r w:rsidRPr="0086154D">
        <w:t>.</w:t>
      </w:r>
    </w:p>
    <w:p w14:paraId="5E71E24B" w14:textId="77777777" w:rsidR="001F2276" w:rsidRPr="0086154D" w:rsidRDefault="001F2276" w:rsidP="001F2276">
      <w:pPr>
        <w:rPr>
          <w:lang w:eastAsia="fr-FR"/>
        </w:rPr>
      </w:pPr>
    </w:p>
    <w:p w14:paraId="52033F8C" w14:textId="77777777" w:rsidR="001F2276" w:rsidRPr="0086154D" w:rsidRDefault="001F2276" w:rsidP="001F2276">
      <w:pPr>
        <w:pStyle w:val="Heading4"/>
      </w:pPr>
      <w:bookmarkStart w:id="51" w:name="_Toc189576561"/>
      <w:bookmarkStart w:id="52" w:name="_Toc210139341"/>
      <w:r w:rsidRPr="0086154D">
        <w:lastRenderedPageBreak/>
        <w:t>Comment l’évaluer?</w:t>
      </w:r>
      <w:bookmarkEnd w:id="51"/>
      <w:bookmarkEnd w:id="52"/>
    </w:p>
    <w:p w14:paraId="61A9B1B4" w14:textId="77777777" w:rsidR="001F2276" w:rsidRPr="0086154D" w:rsidRDefault="001F2276" w:rsidP="001F2276">
      <w:r w:rsidRPr="0086154D">
        <w:t>3.3.12</w:t>
      </w:r>
      <w:r w:rsidRPr="0086154D">
        <w:tab/>
        <w:t xml:space="preserve">La sensibilité de la détection </w:t>
      </w:r>
      <w:r>
        <w:t xml:space="preserve">doit être vérifiée avec </w:t>
      </w:r>
      <w:r w:rsidRPr="0086154D">
        <w:t xml:space="preserve">des échantillons artificiels </w:t>
      </w:r>
      <w:r>
        <w:t xml:space="preserve">générés </w:t>
      </w:r>
      <w:r w:rsidRPr="0086154D">
        <w:t>en introduisant une plante hors-type dans un mélange.</w:t>
      </w:r>
    </w:p>
    <w:p w14:paraId="46132A0C" w14:textId="77777777" w:rsidR="001F2276" w:rsidRPr="0086154D" w:rsidRDefault="001F2276" w:rsidP="001F2276">
      <w:pPr>
        <w:rPr>
          <w:lang w:eastAsia="fr-FR"/>
        </w:rPr>
      </w:pPr>
    </w:p>
    <w:p w14:paraId="6840D829" w14:textId="77777777" w:rsidR="001F2276" w:rsidRPr="0086154D" w:rsidRDefault="001F2276" w:rsidP="001F2276">
      <w:pPr>
        <w:pStyle w:val="Heading3"/>
      </w:pPr>
      <w:bookmarkStart w:id="53" w:name="_Toc240538565"/>
      <w:r>
        <w:t>Répétabilité</w:t>
      </w:r>
      <w:bookmarkEnd w:id="53"/>
    </w:p>
    <w:p w14:paraId="1AB199E1" w14:textId="77777777" w:rsidR="001F2276" w:rsidRPr="0086154D" w:rsidRDefault="001F2276" w:rsidP="001F2276">
      <w:pPr>
        <w:pStyle w:val="Heading4"/>
      </w:pPr>
      <w:bookmarkStart w:id="54" w:name="_Toc189576563"/>
      <w:bookmarkStart w:id="55" w:name="_Toc210139343"/>
      <w:r w:rsidRPr="0086154D">
        <w:t>Définition (selon la norme ISO 16 577:2016;  voir le document UPOV/INF/17)</w:t>
      </w:r>
      <w:bookmarkEnd w:id="54"/>
      <w:bookmarkEnd w:id="55"/>
    </w:p>
    <w:p w14:paraId="2A68FF51" w14:textId="77777777" w:rsidR="001F2276" w:rsidRPr="0086154D" w:rsidRDefault="001F2276" w:rsidP="001F2276">
      <w:r w:rsidRPr="0086154D">
        <w:t>3.3.13</w:t>
      </w:r>
      <w:r w:rsidRPr="0086154D">
        <w:tab/>
        <w:t>“</w:t>
      </w:r>
      <w:r>
        <w:t>Répétabilité</w:t>
      </w:r>
      <w:r w:rsidRPr="0086154D">
        <w:t xml:space="preserve"> </w:t>
      </w:r>
      <w:r>
        <w:t>signifie que</w:t>
      </w:r>
      <w:r w:rsidRPr="0086154D">
        <w:t xml:space="preserve"> des résultats identiques sont obtenus avec la même méthode, sur des objets identiques, dans le même laboratoire, par le même opérateur, en utilisant le même équipement dans de courts intervalles de temps.”</w:t>
      </w:r>
    </w:p>
    <w:p w14:paraId="19179135" w14:textId="77777777" w:rsidR="001F2276" w:rsidRPr="0086154D" w:rsidRDefault="001F2276" w:rsidP="001F2276">
      <w:pPr>
        <w:tabs>
          <w:tab w:val="left" w:pos="624"/>
        </w:tabs>
        <w:rPr>
          <w:lang w:eastAsia="fr-FR"/>
        </w:rPr>
      </w:pPr>
    </w:p>
    <w:p w14:paraId="382A5C5F" w14:textId="77777777" w:rsidR="001F2276" w:rsidRPr="0086154D" w:rsidRDefault="001F2276" w:rsidP="001F2276">
      <w:r w:rsidRPr="0086154D">
        <w:t>3.3.14</w:t>
      </w:r>
      <w:r w:rsidRPr="0086154D">
        <w:tab/>
        <w:t xml:space="preserve">Pour les méthodes qualitatives, l’accordance équivaut à la répétabilité des méthodes quantitatives (Langton </w:t>
      </w:r>
      <w:r w:rsidRPr="0086154D">
        <w:rPr>
          <w:i/>
        </w:rPr>
        <w:t>et al</w:t>
      </w:r>
      <w:r w:rsidRPr="0086154D">
        <w:t>., 2002).</w:t>
      </w:r>
    </w:p>
    <w:p w14:paraId="4C26723E" w14:textId="77777777" w:rsidR="001F2276" w:rsidRPr="0086154D" w:rsidRDefault="001F2276" w:rsidP="001F2276">
      <w:pPr>
        <w:rPr>
          <w:lang w:eastAsia="fr-FR"/>
        </w:rPr>
      </w:pPr>
    </w:p>
    <w:p w14:paraId="79F9842B" w14:textId="77777777" w:rsidR="001F2276" w:rsidRPr="0086154D" w:rsidRDefault="001F2276" w:rsidP="001F2276">
      <w:pPr>
        <w:pStyle w:val="Heading4"/>
      </w:pPr>
      <w:bookmarkStart w:id="56" w:name="_Toc189576564"/>
      <w:bookmarkStart w:id="57" w:name="_Toc210139344"/>
      <w:r w:rsidRPr="0086154D">
        <w:t>Exigence</w:t>
      </w:r>
      <w:bookmarkEnd w:id="56"/>
      <w:bookmarkEnd w:id="57"/>
    </w:p>
    <w:p w14:paraId="7450690B" w14:textId="77777777" w:rsidR="001F2276" w:rsidRPr="0086154D" w:rsidRDefault="001F2276" w:rsidP="001F2276">
      <w:r w:rsidRPr="0086154D">
        <w:t>3.3.15</w:t>
      </w:r>
      <w:r w:rsidRPr="0086154D">
        <w:tab/>
        <w:t>Idéalement</w:t>
      </w:r>
      <w:r>
        <w:t>,</w:t>
      </w:r>
      <w:r w:rsidRPr="0086154D">
        <w:t xml:space="preserve"> 100%</w:t>
      </w:r>
      <w:r>
        <w:t xml:space="preserve"> de</w:t>
      </w:r>
      <w:r w:rsidRPr="0086154D">
        <w:t xml:space="preserve"> </w:t>
      </w:r>
      <w:r>
        <w:t xml:space="preserve">répétabilité doit être obtenue, </w:t>
      </w:r>
      <w:r w:rsidRPr="0086154D">
        <w:t>mais une performance ≥ 90% est généralement acceptée.  Si la répétabilité de la méthode de référence est publiée, celle de la méthode alternative doit être au moins équivalente.</w:t>
      </w:r>
    </w:p>
    <w:p w14:paraId="4BDABBEA" w14:textId="77777777" w:rsidR="001F2276" w:rsidRPr="0086154D" w:rsidRDefault="001F2276" w:rsidP="001F2276">
      <w:pPr>
        <w:rPr>
          <w:lang w:eastAsia="fr-FR"/>
        </w:rPr>
      </w:pPr>
    </w:p>
    <w:p w14:paraId="2167CFA9" w14:textId="77777777" w:rsidR="001F2276" w:rsidRPr="0086154D" w:rsidRDefault="001F2276" w:rsidP="001F2276">
      <w:pPr>
        <w:pStyle w:val="Heading4"/>
      </w:pPr>
      <w:bookmarkStart w:id="58" w:name="_Toc189576565"/>
      <w:bookmarkStart w:id="59" w:name="_Toc210139345"/>
      <w:r w:rsidRPr="0086154D">
        <w:t>Comment l’évaluer?</w:t>
      </w:r>
      <w:bookmarkEnd w:id="58"/>
      <w:bookmarkEnd w:id="59"/>
    </w:p>
    <w:p w14:paraId="26963D18" w14:textId="77777777" w:rsidR="001F2276" w:rsidRPr="0086154D" w:rsidRDefault="001F2276" w:rsidP="001F2276">
      <w:r w:rsidRPr="0086154D">
        <w:t>3.3.16</w:t>
      </w:r>
      <w:r w:rsidRPr="0086154D">
        <w:tab/>
        <w:t>La répétabilité peut être évaluée au sein d’un même laboratoire.</w:t>
      </w:r>
    </w:p>
    <w:p w14:paraId="6CB28C1F" w14:textId="77777777" w:rsidR="001F2276" w:rsidRPr="0086154D" w:rsidRDefault="001F2276" w:rsidP="001F2276">
      <w:pPr>
        <w:rPr>
          <w:lang w:eastAsia="fr-FR"/>
        </w:rPr>
      </w:pPr>
    </w:p>
    <w:p w14:paraId="18B66944" w14:textId="77777777" w:rsidR="001F2276" w:rsidRPr="0086154D" w:rsidRDefault="001F2276" w:rsidP="001F2276">
      <w:r w:rsidRPr="0086154D">
        <w:t>3.3.17</w:t>
      </w:r>
      <w:r w:rsidRPr="0086154D">
        <w:tab/>
        <w:t>Au moins trois réplicats techniques prélevés sur une même plante (trois extractions d’ADN indépendantes)</w:t>
      </w:r>
      <w:r>
        <w:t xml:space="preserve"> doivent être analysés</w:t>
      </w:r>
      <w:r w:rsidRPr="0086154D">
        <w:t>.  Au moins tous les types de génotypes attendus</w:t>
      </w:r>
      <w:r>
        <w:t xml:space="preserve"> doivent être inclus</w:t>
      </w:r>
      <w:r w:rsidRPr="0086154D">
        <w:t>.</w:t>
      </w:r>
    </w:p>
    <w:p w14:paraId="28F10DAD" w14:textId="77777777" w:rsidR="001F2276" w:rsidRPr="0086154D" w:rsidRDefault="001F2276" w:rsidP="001F2276">
      <w:pPr>
        <w:rPr>
          <w:lang w:eastAsia="fr-FR"/>
        </w:rPr>
      </w:pPr>
    </w:p>
    <w:p w14:paraId="42A673A0" w14:textId="77777777" w:rsidR="001F2276" w:rsidRPr="0086154D" w:rsidRDefault="001F2276" w:rsidP="001F2276">
      <w:pPr>
        <w:pStyle w:val="Heading3"/>
      </w:pPr>
      <w:bookmarkStart w:id="60" w:name="_Toc189576566"/>
      <w:bookmarkStart w:id="61" w:name="_Toc210139346"/>
      <w:bookmarkStart w:id="62" w:name="_Toc238565127"/>
      <w:bookmarkStart w:id="63" w:name="_Toc238636917"/>
      <w:bookmarkStart w:id="64" w:name="_Toc240538566"/>
      <w:r w:rsidRPr="0086154D">
        <w:t>Reproductibilité</w:t>
      </w:r>
      <w:bookmarkEnd w:id="60"/>
      <w:bookmarkEnd w:id="61"/>
      <w:bookmarkEnd w:id="62"/>
      <w:bookmarkEnd w:id="63"/>
      <w:bookmarkEnd w:id="64"/>
    </w:p>
    <w:p w14:paraId="06AE896F" w14:textId="77777777" w:rsidR="001F2276" w:rsidRPr="0086154D" w:rsidRDefault="001F2276" w:rsidP="001F2276">
      <w:pPr>
        <w:pStyle w:val="Heading4"/>
      </w:pPr>
      <w:bookmarkStart w:id="65" w:name="_Toc189576567"/>
      <w:bookmarkStart w:id="66" w:name="_Toc210139347"/>
      <w:r w:rsidRPr="0086154D">
        <w:t>Définition (selon la norme ISO 16 577:2016;  voir le document UPOV/INF/17)</w:t>
      </w:r>
      <w:bookmarkEnd w:id="65"/>
      <w:bookmarkEnd w:id="66"/>
    </w:p>
    <w:p w14:paraId="70DB25A9" w14:textId="77777777" w:rsidR="001F2276" w:rsidRPr="0086154D" w:rsidRDefault="001F2276" w:rsidP="001F2276">
      <w:r w:rsidRPr="0086154D">
        <w:t>3.3.18</w:t>
      </w:r>
      <w:r w:rsidRPr="0086154D">
        <w:tab/>
        <w:t xml:space="preserve">“Reproductibilité </w:t>
      </w:r>
      <w:r>
        <w:t>signifie que</w:t>
      </w:r>
      <w:r w:rsidRPr="0086154D">
        <w:t xml:space="preserve"> </w:t>
      </w:r>
      <w:r>
        <w:t>d</w:t>
      </w:r>
      <w:r w:rsidRPr="0086154D">
        <w:t xml:space="preserve">es résultats </w:t>
      </w:r>
      <w:r>
        <w:t xml:space="preserve">identiques </w:t>
      </w:r>
      <w:r w:rsidRPr="0086154D">
        <w:t>sont obtenus avec la même méthode, sur des objets identiques, dans le même laboratoire ou entre différents laboratoires, avec différents opérateurs, en utilisant des équipements différents” à des instants différents.</w:t>
      </w:r>
    </w:p>
    <w:p w14:paraId="2240C965" w14:textId="77777777" w:rsidR="001F2276" w:rsidRPr="0086154D" w:rsidRDefault="001F2276" w:rsidP="001F2276">
      <w:pPr>
        <w:rPr>
          <w:lang w:eastAsia="fr-FR"/>
        </w:rPr>
      </w:pPr>
    </w:p>
    <w:p w14:paraId="2A7AEB0E" w14:textId="77777777" w:rsidR="001F2276" w:rsidRPr="0086154D" w:rsidRDefault="001F2276" w:rsidP="001F2276">
      <w:r w:rsidRPr="0086154D">
        <w:t>3.3.19</w:t>
      </w:r>
      <w:r w:rsidRPr="0086154D">
        <w:tab/>
        <w:t xml:space="preserve">Pour les méthodes qualitatives, la concordance équivaut à la reproductibilité des méthodes quantitatives (Langton </w:t>
      </w:r>
      <w:r w:rsidRPr="0086154D">
        <w:rPr>
          <w:i/>
        </w:rPr>
        <w:t>et al</w:t>
      </w:r>
      <w:r w:rsidRPr="0086154D">
        <w:t>., 2002).</w:t>
      </w:r>
    </w:p>
    <w:p w14:paraId="489836E0" w14:textId="77777777" w:rsidR="001F2276" w:rsidRPr="0086154D" w:rsidRDefault="001F2276" w:rsidP="001F2276">
      <w:pPr>
        <w:rPr>
          <w:lang w:eastAsia="fr-FR"/>
        </w:rPr>
      </w:pPr>
    </w:p>
    <w:p w14:paraId="127E1176" w14:textId="77777777" w:rsidR="001F2276" w:rsidRPr="0086154D" w:rsidRDefault="001F2276" w:rsidP="001F2276">
      <w:pPr>
        <w:pStyle w:val="Heading4"/>
      </w:pPr>
      <w:bookmarkStart w:id="67" w:name="_Toc189576568"/>
      <w:bookmarkStart w:id="68" w:name="_Toc210139348"/>
      <w:r w:rsidRPr="0086154D">
        <w:t>Exigence</w:t>
      </w:r>
      <w:bookmarkEnd w:id="67"/>
      <w:bookmarkEnd w:id="68"/>
    </w:p>
    <w:p w14:paraId="0970866E" w14:textId="77777777" w:rsidR="001F2276" w:rsidRPr="0086154D" w:rsidRDefault="001F2276" w:rsidP="001F2276">
      <w:pPr>
        <w:keepNext/>
      </w:pPr>
      <w:r w:rsidRPr="0086154D">
        <w:t>3.3.20</w:t>
      </w:r>
      <w:r w:rsidRPr="0086154D">
        <w:tab/>
        <w:t>Idéalement</w:t>
      </w:r>
      <w:r>
        <w:t>,</w:t>
      </w:r>
      <w:r w:rsidRPr="0086154D">
        <w:t>100%</w:t>
      </w:r>
      <w:r>
        <w:t xml:space="preserve"> de reproductibilité doit être obtenue</w:t>
      </w:r>
      <w:r w:rsidRPr="0086154D">
        <w:t>, mais une performance ≥ 90% est généralement acceptée.  Si la reproductibilité de la méthode de référence est publiée, celle de la méthode alternative doit être au moins équivalente.</w:t>
      </w:r>
    </w:p>
    <w:p w14:paraId="3CE1E408" w14:textId="77777777" w:rsidR="001F2276" w:rsidRPr="0086154D" w:rsidRDefault="001F2276" w:rsidP="001F2276">
      <w:pPr>
        <w:rPr>
          <w:lang w:eastAsia="fr-FR"/>
        </w:rPr>
      </w:pPr>
    </w:p>
    <w:p w14:paraId="40F5D7FB" w14:textId="77777777" w:rsidR="001F2276" w:rsidRPr="0086154D" w:rsidRDefault="001F2276" w:rsidP="001F2276">
      <w:pPr>
        <w:pStyle w:val="Heading4"/>
      </w:pPr>
      <w:bookmarkStart w:id="69" w:name="_Toc189576569"/>
      <w:bookmarkStart w:id="70" w:name="_Toc210139349"/>
      <w:r w:rsidRPr="0086154D">
        <w:t>Comment l’évaluer?</w:t>
      </w:r>
      <w:bookmarkEnd w:id="69"/>
      <w:bookmarkEnd w:id="70"/>
    </w:p>
    <w:p w14:paraId="326B8031" w14:textId="77777777" w:rsidR="001F2276" w:rsidRPr="0086154D" w:rsidRDefault="001F2276" w:rsidP="001F2276">
      <w:r w:rsidRPr="0086154D">
        <w:t>3.3.21</w:t>
      </w:r>
      <w:r w:rsidRPr="0086154D">
        <w:tab/>
        <w:t>La reproductibilité doit être évaluée entre différents laboratoires dans le cadre d’une étude de validation interlaboratoires (essai comparatif interlaboratoires) avec des échantillons codés dont les génotypes sont connus.  Tous les types de génotypes attendus doivent être pris en considération.</w:t>
      </w:r>
    </w:p>
    <w:p w14:paraId="6121A0A1" w14:textId="77777777" w:rsidR="001F2276" w:rsidRPr="0086154D" w:rsidRDefault="001F2276" w:rsidP="001F2276">
      <w:pPr>
        <w:tabs>
          <w:tab w:val="left" w:pos="624"/>
        </w:tabs>
        <w:rPr>
          <w:lang w:eastAsia="fr-FR"/>
        </w:rPr>
      </w:pPr>
    </w:p>
    <w:p w14:paraId="621C2F9B" w14:textId="77777777" w:rsidR="001F2276" w:rsidRPr="0086154D" w:rsidRDefault="001F2276" w:rsidP="001F2276">
      <w:r w:rsidRPr="0086154D">
        <w:t>3.3.22</w:t>
      </w:r>
      <w:r w:rsidRPr="0086154D">
        <w:tab/>
        <w:t>L’essai comparatif interlaboratoires doit impliquer au moins trois laboratoires différents, dont au moins deux offices d’examen différents.  Dans la mesure du possible, il convient de faire appel à des laboratoires expérimentés, connaissant bien l’espèce et la technique en question.  Sinon, une formation peut être organisée avant l’essai comparatif interlaboratoires à l’aide d’échantillons non codés.  Les laboratoires peuvent participer à un essai comparatif interlaboratoires sur une base volontaire.  À défaut de volontaires, une évaluation de la reproductibilité intralaboratoire peut être réalisée avec différents opérateurs.</w:t>
      </w:r>
    </w:p>
    <w:p w14:paraId="6E5B3575" w14:textId="77777777" w:rsidR="001F2276" w:rsidRPr="0086154D" w:rsidRDefault="001F2276" w:rsidP="001F2276">
      <w:pPr>
        <w:tabs>
          <w:tab w:val="left" w:pos="624"/>
        </w:tabs>
        <w:rPr>
          <w:lang w:eastAsia="nl-NL"/>
        </w:rPr>
      </w:pPr>
    </w:p>
    <w:p w14:paraId="3C1EB5C7" w14:textId="77777777" w:rsidR="001F2276" w:rsidRPr="0086154D" w:rsidRDefault="001F2276" w:rsidP="001F2276">
      <w:pPr>
        <w:keepLines/>
      </w:pPr>
      <w:r w:rsidRPr="0086154D">
        <w:lastRenderedPageBreak/>
        <w:t>3.3.23</w:t>
      </w:r>
      <w:r w:rsidRPr="0086154D">
        <w:tab/>
        <w:t>Tous les laboratoires doivent respecter le protocole à valider.  Dans le protocole, les éléments obligatoires et facultatifs peuvent être définis par l’équipe de validation.  Les laboratoires peuvent participer à un essai comparatif interlaboratoires</w:t>
      </w:r>
      <w:r w:rsidRPr="0086154D">
        <w:rPr>
          <w:rFonts w:ascii="Cambria Math" w:hAnsi="Cambria Math"/>
        </w:rPr>
        <w:t xml:space="preserve"> </w:t>
      </w:r>
      <w:r w:rsidRPr="0086154D">
        <w:t>sur une base volontaire.  À défaut de volontaires, la reproductibilité peut être évaluée au sein d’un même laboratoire.</w:t>
      </w:r>
    </w:p>
    <w:p w14:paraId="013058E8" w14:textId="77777777" w:rsidR="001F2276" w:rsidRPr="0086154D" w:rsidRDefault="001F2276" w:rsidP="001F2276">
      <w:pPr>
        <w:tabs>
          <w:tab w:val="left" w:pos="624"/>
        </w:tabs>
        <w:rPr>
          <w:lang w:eastAsia="fr-FR"/>
        </w:rPr>
      </w:pPr>
    </w:p>
    <w:p w14:paraId="36CF65F1" w14:textId="77777777" w:rsidR="001F2276" w:rsidRPr="0086154D" w:rsidRDefault="001F2276" w:rsidP="001F2276">
      <w:pPr>
        <w:keepNext/>
      </w:pPr>
      <w:r w:rsidRPr="0086154D">
        <w:t>3.3.24</w:t>
      </w:r>
      <w:r w:rsidRPr="0086154D">
        <w:tab/>
        <w:t>Nombre de variétés : au moins tous les types de génotypes attendus</w:t>
      </w:r>
      <w:r>
        <w:t xml:space="preserve"> doivent être inclus</w:t>
      </w:r>
      <w:r w:rsidRPr="0086154D">
        <w:t>.</w:t>
      </w:r>
    </w:p>
    <w:p w14:paraId="4D86A817" w14:textId="77777777" w:rsidR="001F2276" w:rsidRPr="0086154D" w:rsidRDefault="001F2276" w:rsidP="001F2276">
      <w:pPr>
        <w:keepNext/>
        <w:tabs>
          <w:tab w:val="left" w:pos="624"/>
        </w:tabs>
        <w:rPr>
          <w:rFonts w:cs="Arial"/>
          <w:lang w:eastAsia="fr-FR"/>
        </w:rPr>
      </w:pPr>
    </w:p>
    <w:p w14:paraId="41EB61FB" w14:textId="77777777" w:rsidR="001F2276" w:rsidRPr="0086154D" w:rsidRDefault="001F2276" w:rsidP="001F2276">
      <w:pPr>
        <w:rPr>
          <w:rFonts w:cs="Arial"/>
        </w:rPr>
      </w:pPr>
      <w:r w:rsidRPr="0086154D">
        <w:t>3.3.25</w:t>
      </w:r>
      <w:r w:rsidRPr="0086154D">
        <w:tab/>
        <w:t xml:space="preserve">Les principes directeurs/normes concernant les </w:t>
      </w:r>
      <w:r>
        <w:t>essais comparatifs</w:t>
      </w:r>
      <w:r w:rsidRPr="0086154D">
        <w:t xml:space="preserve"> interlaboratoires peuvent être suivis</w:t>
      </w:r>
      <w:r>
        <w:t>, par exemple</w:t>
      </w:r>
      <w:r w:rsidRPr="0086154D">
        <w:t xml:space="preserve"> ISO 13495 </w:t>
      </w:r>
      <w:r w:rsidRPr="0086154D">
        <w:rPr>
          <w:i/>
        </w:rPr>
        <w:t>Produits alimentaires – Principes de sélection et critères de validation des méthodes d’identification variétale utilisant des acides nucléiques spécifiques</w:t>
      </w:r>
      <w:r w:rsidRPr="0086154D">
        <w:t xml:space="preserve">;  ISO 17043 </w:t>
      </w:r>
      <w:r w:rsidRPr="0086154D">
        <w:rPr>
          <w:i/>
        </w:rPr>
        <w:t>Évaluation de la conformité – Exigences générales concernant la compétence des organisateurs d’essais d’aptitude</w:t>
      </w:r>
      <w:r w:rsidRPr="0086154D">
        <w:t xml:space="preserve">, EPPO pm7-122-2 </w:t>
      </w:r>
      <w:r w:rsidRPr="0086154D">
        <w:rPr>
          <w:i/>
        </w:rPr>
        <w:t>“Directives pour l’organisation de comparaisons interlaboratoires par les laboratoires de diagnostic des organismes nuisibles aux végétaux</w:t>
      </w:r>
      <w:r w:rsidRPr="0086154D">
        <w:t>”, ISTA TCOM-P-10 “</w:t>
      </w:r>
      <w:r w:rsidRPr="0086154D">
        <w:rPr>
          <w:i/>
        </w:rPr>
        <w:t>Validation des méthodes de contrôle phytosanitaire des semences et organisation et analyse des essais comparatifs interlaboratoires (CT)</w:t>
      </w:r>
      <w:r w:rsidRPr="0086154D">
        <w:t>”</w:t>
      </w:r>
      <w:r>
        <w:t xml:space="preserve">. </w:t>
      </w:r>
      <w:r w:rsidRPr="0086154D">
        <w:t xml:space="preserve"> L’équipe de validation </w:t>
      </w:r>
      <w:r>
        <w:t xml:space="preserve">doit </w:t>
      </w:r>
      <w:r w:rsidRPr="0086154D">
        <w:t>mentionner les principes directeurs suivis dans son rapport.</w:t>
      </w:r>
    </w:p>
    <w:p w14:paraId="7E1ABC09" w14:textId="77777777" w:rsidR="001F2276" w:rsidRPr="0086154D" w:rsidRDefault="001F2276" w:rsidP="001F2276">
      <w:pPr>
        <w:tabs>
          <w:tab w:val="left" w:pos="624"/>
        </w:tabs>
        <w:rPr>
          <w:lang w:eastAsia="fr-FR"/>
        </w:rPr>
      </w:pPr>
    </w:p>
    <w:p w14:paraId="62ACAE03" w14:textId="77777777" w:rsidR="001F2276" w:rsidRPr="0086154D" w:rsidRDefault="001F2276" w:rsidP="001F2276">
      <w:pPr>
        <w:pStyle w:val="Heading3"/>
        <w:tabs>
          <w:tab w:val="left" w:pos="624"/>
        </w:tabs>
      </w:pPr>
      <w:bookmarkStart w:id="71" w:name="_Toc189576570"/>
      <w:bookmarkStart w:id="72" w:name="_Toc210139350"/>
      <w:bookmarkStart w:id="73" w:name="_Toc238565128"/>
      <w:bookmarkStart w:id="74" w:name="_Toc238636918"/>
      <w:bookmarkStart w:id="75" w:name="_Toc240538567"/>
      <w:r w:rsidRPr="0086154D">
        <w:t>Robustesse</w:t>
      </w:r>
      <w:bookmarkEnd w:id="71"/>
      <w:bookmarkEnd w:id="72"/>
      <w:bookmarkEnd w:id="73"/>
      <w:bookmarkEnd w:id="74"/>
      <w:bookmarkEnd w:id="75"/>
    </w:p>
    <w:p w14:paraId="159C95F7" w14:textId="77777777" w:rsidR="001F2276" w:rsidRPr="0086154D" w:rsidRDefault="001F2276" w:rsidP="001F2276">
      <w:pPr>
        <w:pStyle w:val="Heading4"/>
        <w:tabs>
          <w:tab w:val="left" w:pos="624"/>
        </w:tabs>
      </w:pPr>
      <w:bookmarkStart w:id="76" w:name="_Toc189576571"/>
      <w:bookmarkStart w:id="77" w:name="_Toc210139351"/>
      <w:r w:rsidRPr="0086154D">
        <w:t>Définition</w:t>
      </w:r>
      <w:bookmarkEnd w:id="76"/>
      <w:r w:rsidRPr="0086154D">
        <w:t xml:space="preserve"> (selon la norme ISO 16 577:2016;  voir le document UPOV/INF/17)</w:t>
      </w:r>
      <w:bookmarkEnd w:id="77"/>
    </w:p>
    <w:p w14:paraId="3331D549" w14:textId="77777777" w:rsidR="001F2276" w:rsidRPr="0086154D" w:rsidRDefault="001F2276" w:rsidP="001F2276">
      <w:r w:rsidRPr="0086154D">
        <w:t>3.3.26</w:t>
      </w:r>
      <w:r w:rsidRPr="0086154D">
        <w:tab/>
        <w:t>“</w:t>
      </w:r>
      <w:r>
        <w:t>La r</w:t>
      </w:r>
      <w:r w:rsidRPr="0086154D">
        <w:t>obustesse</w:t>
      </w:r>
      <w:r>
        <w:t xml:space="preserve"> est une</w:t>
      </w:r>
      <w:r w:rsidRPr="0086154D">
        <w:t xml:space="preserve"> mesure de </w:t>
      </w:r>
      <w:r>
        <w:t>l</w:t>
      </w:r>
      <w:r w:rsidRPr="0086154D">
        <w:t xml:space="preserve">a capacité à ne pas être affectée par des écarts faibles mais délibérés par rapport aux conditions expérimentales décrites dans les paramètres de la procédure, </w:t>
      </w:r>
      <w:r>
        <w:t xml:space="preserve">et elle </w:t>
      </w:r>
      <w:r w:rsidRPr="0086154D">
        <w:t>donne une indication de sa fiabilité en utilisation normale” (</w:t>
      </w:r>
      <w:r w:rsidRPr="0086154D">
        <w:rPr>
          <w:i/>
        </w:rPr>
        <w:t>par exemple,</w:t>
      </w:r>
      <w:r w:rsidRPr="0086154D">
        <w:t xml:space="preserve"> changement de méthode d’extraction d’ADN ou changement d’appareil de détection en temps réel).</w:t>
      </w:r>
    </w:p>
    <w:p w14:paraId="19D01FF9" w14:textId="77777777" w:rsidR="001F2276" w:rsidRPr="0086154D" w:rsidRDefault="001F2276" w:rsidP="001F2276">
      <w:pPr>
        <w:tabs>
          <w:tab w:val="left" w:pos="624"/>
        </w:tabs>
        <w:rPr>
          <w:lang w:eastAsia="fr-FR"/>
        </w:rPr>
      </w:pPr>
    </w:p>
    <w:p w14:paraId="60674DC0" w14:textId="77777777" w:rsidR="001F2276" w:rsidRPr="0086154D" w:rsidRDefault="001F2276" w:rsidP="001F2276">
      <w:pPr>
        <w:pStyle w:val="Heading4"/>
        <w:tabs>
          <w:tab w:val="left" w:pos="624"/>
        </w:tabs>
      </w:pPr>
      <w:bookmarkStart w:id="78" w:name="_Toc189576572"/>
      <w:bookmarkStart w:id="79" w:name="_Toc210139352"/>
      <w:r w:rsidRPr="0086154D">
        <w:t>Exigence</w:t>
      </w:r>
      <w:bookmarkEnd w:id="78"/>
      <w:bookmarkEnd w:id="79"/>
    </w:p>
    <w:p w14:paraId="761EA4B9" w14:textId="77777777" w:rsidR="001F2276" w:rsidRPr="0086154D" w:rsidRDefault="001F2276" w:rsidP="001F2276">
      <w:r w:rsidRPr="0086154D">
        <w:t>3.3.27</w:t>
      </w:r>
      <w:r w:rsidRPr="0086154D">
        <w:tab/>
        <w:t>Idéalement</w:t>
      </w:r>
      <w:r>
        <w:t>,</w:t>
      </w:r>
      <w:r w:rsidRPr="0086154D">
        <w:t xml:space="preserve"> </w:t>
      </w:r>
      <w:r>
        <w:t xml:space="preserve">la robustesse doit être de </w:t>
      </w:r>
      <w:r w:rsidRPr="0086154D">
        <w:t>100%</w:t>
      </w:r>
      <w:r>
        <w:t>.</w:t>
      </w:r>
      <w:r w:rsidRPr="0086154D">
        <w:t xml:space="preserve">  </w:t>
      </w:r>
      <w:r>
        <w:t xml:space="preserve">Moins de 100% </w:t>
      </w:r>
      <w:r w:rsidRPr="0086154D">
        <w:t>signifie que la méthode n’est pas robuste face à la modification d’un paramètre, ce qui doit être indiqué dans le protocole comme une étape obligatoire (</w:t>
      </w:r>
      <w:r w:rsidRPr="0086154D">
        <w:rPr>
          <w:i/>
        </w:rPr>
        <w:t>par exemple,</w:t>
      </w:r>
      <w:r w:rsidRPr="0086154D">
        <w:t xml:space="preserve"> la modification d’un mélange </w:t>
      </w:r>
      <w:r>
        <w:t>réactionnel</w:t>
      </w:r>
      <w:r w:rsidRPr="0086154D">
        <w:t>, qui serait critique).</w:t>
      </w:r>
    </w:p>
    <w:p w14:paraId="10A25594" w14:textId="77777777" w:rsidR="001F2276" w:rsidRPr="0086154D" w:rsidRDefault="001F2276" w:rsidP="001F2276">
      <w:pPr>
        <w:tabs>
          <w:tab w:val="left" w:pos="624"/>
        </w:tabs>
        <w:rPr>
          <w:lang w:eastAsia="fr-FR"/>
        </w:rPr>
      </w:pPr>
    </w:p>
    <w:p w14:paraId="3EB9D8B8" w14:textId="77777777" w:rsidR="001F2276" w:rsidRPr="0086154D" w:rsidRDefault="001F2276" w:rsidP="001F2276">
      <w:pPr>
        <w:pStyle w:val="Heading4"/>
        <w:tabs>
          <w:tab w:val="left" w:pos="624"/>
        </w:tabs>
      </w:pPr>
      <w:bookmarkStart w:id="80" w:name="_Toc189576573"/>
      <w:bookmarkStart w:id="81" w:name="_Toc210139353"/>
      <w:r w:rsidRPr="0086154D">
        <w:t>Comment l’évaluer?</w:t>
      </w:r>
      <w:bookmarkEnd w:id="80"/>
      <w:bookmarkEnd w:id="81"/>
    </w:p>
    <w:p w14:paraId="7ABBEF65" w14:textId="77777777" w:rsidR="001F2276" w:rsidRPr="0086154D" w:rsidRDefault="001F2276" w:rsidP="001F2276">
      <w:r w:rsidRPr="0086154D">
        <w:t>3.3.28</w:t>
      </w:r>
      <w:r w:rsidRPr="0086154D">
        <w:tab/>
      </w:r>
      <w:r>
        <w:t>L’</w:t>
      </w:r>
      <w:r w:rsidRPr="0086154D">
        <w:t xml:space="preserve">évaluation </w:t>
      </w:r>
      <w:r>
        <w:t xml:space="preserve">spécifique de robustesse </w:t>
      </w:r>
      <w:r w:rsidRPr="0086154D">
        <w:t>est facultative</w:t>
      </w:r>
      <w:r>
        <w:t>.</w:t>
      </w:r>
      <w:r w:rsidRPr="0086154D">
        <w:t xml:space="preserve">  La robustesse est en partie évaluée lors de l’essai comparatif interlaboratoires (reproductibilité) (différents laboratoires, équipements, machines, etc.).</w:t>
      </w:r>
    </w:p>
    <w:p w14:paraId="16DBECC1" w14:textId="77777777" w:rsidR="001F2276" w:rsidRPr="0086154D" w:rsidRDefault="001F2276" w:rsidP="001F2276">
      <w:pPr>
        <w:rPr>
          <w:lang w:eastAsia="fr-FR"/>
        </w:rPr>
      </w:pPr>
    </w:p>
    <w:p w14:paraId="0E1673B8" w14:textId="77777777" w:rsidR="001F2276" w:rsidRPr="0086154D" w:rsidRDefault="001F2276" w:rsidP="001F2276">
      <w:pPr>
        <w:rPr>
          <w:lang w:eastAsia="fr-FR"/>
        </w:rPr>
      </w:pPr>
    </w:p>
    <w:p w14:paraId="0E6217E3" w14:textId="77777777" w:rsidR="001F2276" w:rsidRPr="0086154D" w:rsidRDefault="001F2276" w:rsidP="001F2276">
      <w:pPr>
        <w:pStyle w:val="Heading2"/>
        <w:rPr>
          <w:lang w:val="fr-FR"/>
        </w:rPr>
      </w:pPr>
      <w:bookmarkStart w:id="82" w:name="_Toc189576574"/>
      <w:bookmarkStart w:id="83" w:name="_Toc210139354"/>
      <w:bookmarkStart w:id="84" w:name="_Toc238565129"/>
      <w:bookmarkStart w:id="85" w:name="_Toc238636919"/>
      <w:bookmarkStart w:id="86" w:name="_Toc240538568"/>
      <w:r w:rsidRPr="0086154D">
        <w:rPr>
          <w:lang w:val="fr-FR"/>
        </w:rPr>
        <w:t>3.4</w:t>
      </w:r>
      <w:r w:rsidRPr="0086154D">
        <w:rPr>
          <w:lang w:val="fr-FR"/>
        </w:rPr>
        <w:tab/>
        <w:t>Rapport de validation</w:t>
      </w:r>
      <w:bookmarkEnd w:id="82"/>
      <w:bookmarkEnd w:id="83"/>
      <w:bookmarkEnd w:id="84"/>
      <w:bookmarkEnd w:id="85"/>
      <w:bookmarkEnd w:id="86"/>
    </w:p>
    <w:p w14:paraId="643B2239" w14:textId="77777777" w:rsidR="001F2276" w:rsidRPr="0086154D" w:rsidRDefault="001F2276" w:rsidP="001F2276">
      <w:pPr>
        <w:rPr>
          <w:rFonts w:eastAsia="Arial"/>
        </w:rPr>
      </w:pPr>
      <w:r w:rsidRPr="0086154D">
        <w:t>3.4.1</w:t>
      </w:r>
      <w:r w:rsidRPr="0086154D">
        <w:tab/>
        <w:t>Le rapport de validation et les résultats doivent faire l’objet d’une évaluation par les pairs menée par deux (de préférence trois si la reproductibilité a été vérifiée au sein d’un seul laboratoire) des organismes responsables.  L’évaluation est facultative, mais il est préférable qu’elle soit réalisée par un laboratoire connaissant bien l’espèce et la méthode.</w:t>
      </w:r>
    </w:p>
    <w:p w14:paraId="4B9CDED7" w14:textId="77777777" w:rsidR="001F2276" w:rsidRPr="0086154D" w:rsidRDefault="001F2276" w:rsidP="001F2276">
      <w:pPr>
        <w:rPr>
          <w:rFonts w:eastAsia="Arial"/>
        </w:rPr>
      </w:pPr>
    </w:p>
    <w:p w14:paraId="5C1DBACA" w14:textId="77777777" w:rsidR="001F2276" w:rsidRPr="0086154D" w:rsidRDefault="001F2276" w:rsidP="001F2276">
      <w:pPr>
        <w:rPr>
          <w:rFonts w:eastAsia="Arial"/>
        </w:rPr>
      </w:pPr>
      <w:r w:rsidRPr="0086154D">
        <w:t>3.4.2</w:t>
      </w:r>
      <w:r w:rsidRPr="0086154D">
        <w:tab/>
        <w:t xml:space="preserve">Au cours du processus </w:t>
      </w:r>
      <w:r>
        <w:t>d’évaluation par les pairs</w:t>
      </w:r>
      <w:r w:rsidRPr="0086154D">
        <w:t xml:space="preserve">, les </w:t>
      </w:r>
      <w:r>
        <w:t>évaluateurs</w:t>
      </w:r>
      <w:r w:rsidRPr="0086154D">
        <w:t xml:space="preserve"> peuvent demander des données de validation supplémentaires, en concertation avec l’équipe de validation.</w:t>
      </w:r>
    </w:p>
    <w:p w14:paraId="7B93CBAB" w14:textId="77777777" w:rsidR="001F2276" w:rsidRPr="0086154D" w:rsidRDefault="001F2276" w:rsidP="001F2276">
      <w:pPr>
        <w:rPr>
          <w:szCs w:val="24"/>
          <w:lang w:eastAsia="fr-FR"/>
        </w:rPr>
      </w:pPr>
    </w:p>
    <w:p w14:paraId="6FF95BB9" w14:textId="77777777" w:rsidR="001F2276" w:rsidRPr="0086154D" w:rsidRDefault="001F2276" w:rsidP="001F2276">
      <w:pPr>
        <w:pStyle w:val="Heading3"/>
      </w:pPr>
      <w:bookmarkStart w:id="87" w:name="_Toc210139355"/>
      <w:bookmarkStart w:id="88" w:name="_Toc238565130"/>
      <w:bookmarkStart w:id="89" w:name="_Toc238636920"/>
      <w:bookmarkStart w:id="90" w:name="_Toc240538569"/>
      <w:r w:rsidRPr="0086154D">
        <w:t>Contenu du rapport de validation</w:t>
      </w:r>
      <w:bookmarkEnd w:id="87"/>
      <w:bookmarkEnd w:id="88"/>
      <w:bookmarkEnd w:id="89"/>
      <w:bookmarkEnd w:id="90"/>
    </w:p>
    <w:p w14:paraId="4C40CB1B" w14:textId="77777777" w:rsidR="001F2276" w:rsidRPr="0086154D" w:rsidRDefault="001F2276" w:rsidP="001F2276">
      <w:pPr>
        <w:keepNext/>
        <w:numPr>
          <w:ilvl w:val="0"/>
          <w:numId w:val="24"/>
        </w:numPr>
        <w:spacing w:after="200" w:line="276" w:lineRule="auto"/>
        <w:contextualSpacing/>
        <w:rPr>
          <w:rFonts w:eastAsia="Calibri" w:cs="Arial"/>
        </w:rPr>
      </w:pPr>
      <w:r w:rsidRPr="0086154D">
        <w:t>Données brutes générées au cours des différentes étapes du processus de validation</w:t>
      </w:r>
    </w:p>
    <w:p w14:paraId="6CBCB13C" w14:textId="77777777" w:rsidR="001F2276" w:rsidRPr="0086154D" w:rsidRDefault="001F2276" w:rsidP="001F2276">
      <w:pPr>
        <w:keepNext/>
        <w:numPr>
          <w:ilvl w:val="0"/>
          <w:numId w:val="24"/>
        </w:numPr>
        <w:spacing w:after="200" w:line="276" w:lineRule="auto"/>
        <w:contextualSpacing/>
        <w:rPr>
          <w:rFonts w:eastAsia="Calibri" w:cs="Arial"/>
        </w:rPr>
      </w:pPr>
      <w:r w:rsidRPr="0086154D">
        <w:t>Protocole détaillé définissant les étapes obligatoires et facultatives</w:t>
      </w:r>
    </w:p>
    <w:p w14:paraId="1DE83041" w14:textId="77777777" w:rsidR="001F2276" w:rsidRPr="0086154D" w:rsidRDefault="001F2276" w:rsidP="001F2276">
      <w:pPr>
        <w:keepNext/>
        <w:numPr>
          <w:ilvl w:val="0"/>
          <w:numId w:val="24"/>
        </w:numPr>
        <w:spacing w:after="200" w:line="276" w:lineRule="auto"/>
        <w:contextualSpacing/>
        <w:rPr>
          <w:rFonts w:eastAsia="Calibri" w:cs="Arial"/>
        </w:rPr>
      </w:pPr>
      <w:r w:rsidRPr="0086154D">
        <w:t>Évaluation des critères de performance</w:t>
      </w:r>
    </w:p>
    <w:p w14:paraId="6F8FDEFD" w14:textId="77777777" w:rsidR="001F2276" w:rsidRPr="0086154D" w:rsidRDefault="001F2276" w:rsidP="001F2276">
      <w:pPr>
        <w:numPr>
          <w:ilvl w:val="0"/>
          <w:numId w:val="24"/>
        </w:numPr>
        <w:spacing w:after="200" w:line="276" w:lineRule="auto"/>
        <w:contextualSpacing/>
        <w:rPr>
          <w:rFonts w:eastAsia="Calibri" w:cs="Arial"/>
        </w:rPr>
      </w:pPr>
      <w:r w:rsidRPr="0086154D">
        <w:t>Conclusion</w:t>
      </w:r>
    </w:p>
    <w:p w14:paraId="7D6A84A5" w14:textId="77777777" w:rsidR="001F2276" w:rsidRPr="0086154D" w:rsidRDefault="001F2276" w:rsidP="001F2276">
      <w:pPr>
        <w:rPr>
          <w:rFonts w:eastAsia="Calibri"/>
        </w:rPr>
      </w:pPr>
    </w:p>
    <w:p w14:paraId="7A6FAE24" w14:textId="77777777" w:rsidR="001F2276" w:rsidRPr="0086154D" w:rsidRDefault="001F2276" w:rsidP="001F2276">
      <w:pPr>
        <w:pStyle w:val="Heading3"/>
      </w:pPr>
      <w:bookmarkStart w:id="91" w:name="_Toc210139356"/>
      <w:bookmarkStart w:id="92" w:name="_Toc238565131"/>
      <w:bookmarkStart w:id="93" w:name="_Toc238636921"/>
      <w:bookmarkStart w:id="94" w:name="_Toc240538570"/>
      <w:r w:rsidRPr="0086154D">
        <w:t>Promotion</w:t>
      </w:r>
      <w:bookmarkEnd w:id="91"/>
      <w:bookmarkEnd w:id="92"/>
      <w:bookmarkEnd w:id="93"/>
      <w:bookmarkEnd w:id="94"/>
    </w:p>
    <w:p w14:paraId="29789331" w14:textId="77777777" w:rsidR="001F2276" w:rsidRPr="0086154D" w:rsidRDefault="001F2276" w:rsidP="001F2276">
      <w:r w:rsidRPr="0086154D">
        <w:t>3.4.3</w:t>
      </w:r>
      <w:r>
        <w:tab/>
      </w:r>
      <w:r w:rsidRPr="0086154D">
        <w:t>Le rapport de validation doit être disponible sur simple demande.  Dans le nouveau protocole, il convient de mentionner la procédure de validation avec l’office d’examen de contact.</w:t>
      </w:r>
    </w:p>
    <w:p w14:paraId="11B378E0" w14:textId="77777777" w:rsidR="001F2276" w:rsidRPr="0086154D" w:rsidRDefault="001F2276" w:rsidP="001F2276">
      <w:pPr>
        <w:rPr>
          <w:lang w:eastAsia="fr-FR"/>
        </w:rPr>
      </w:pPr>
    </w:p>
    <w:p w14:paraId="2D30D416" w14:textId="77777777" w:rsidR="001F2276" w:rsidRPr="0086154D" w:rsidRDefault="001F2276" w:rsidP="001F2276">
      <w:pPr>
        <w:rPr>
          <w:lang w:eastAsia="fr-FR"/>
        </w:rPr>
      </w:pPr>
    </w:p>
    <w:p w14:paraId="45451800" w14:textId="77777777" w:rsidR="001F2276" w:rsidRPr="0086154D" w:rsidRDefault="001F2276" w:rsidP="001F2276">
      <w:pPr>
        <w:pStyle w:val="Heading2"/>
        <w:rPr>
          <w:lang w:val="fr-FR"/>
        </w:rPr>
      </w:pPr>
      <w:bookmarkStart w:id="95" w:name="_Toc210139357"/>
      <w:bookmarkStart w:id="96" w:name="_Toc189576575"/>
      <w:bookmarkStart w:id="97" w:name="_Toc238565132"/>
      <w:bookmarkStart w:id="98" w:name="_Toc238636922"/>
      <w:bookmarkStart w:id="99" w:name="_Toc240538571"/>
      <w:r w:rsidRPr="0086154D">
        <w:rPr>
          <w:lang w:val="fr-FR"/>
        </w:rPr>
        <w:lastRenderedPageBreak/>
        <w:t>3.5</w:t>
      </w:r>
      <w:r w:rsidRPr="0086154D">
        <w:rPr>
          <w:lang w:val="fr-FR"/>
        </w:rPr>
        <w:tab/>
        <w:t>Protocole standard pour les marqueurs moléculaires propres aux caractères</w:t>
      </w:r>
      <w:bookmarkEnd w:id="95"/>
      <w:bookmarkEnd w:id="96"/>
      <w:bookmarkEnd w:id="97"/>
      <w:bookmarkEnd w:id="98"/>
      <w:bookmarkEnd w:id="99"/>
    </w:p>
    <w:p w14:paraId="06B680D6" w14:textId="77777777" w:rsidR="001F2276" w:rsidRPr="0086154D" w:rsidRDefault="001F2276" w:rsidP="001F2276">
      <w:r w:rsidRPr="0086154D">
        <w:t>3.5.1</w:t>
      </w:r>
      <w:r w:rsidRPr="0086154D">
        <w:tab/>
        <w:t xml:space="preserve">Les éléments standard sont indiqués dans la colonne “informations essentielles”;  les autres éléments peuvent être utilisés en fonction </w:t>
      </w:r>
      <w:r>
        <w:t>des caractères propres a</w:t>
      </w:r>
      <w:r w:rsidRPr="0086154D">
        <w:t>u protocole d’essai.  Si un laboratoire souhaite modifier un chapitre de la norme, il doit valider sa méthode par rapport à la méthode de référence.</w:t>
      </w:r>
    </w:p>
    <w:p w14:paraId="22793423" w14:textId="77777777" w:rsidR="001F2276" w:rsidRPr="0086154D" w:rsidRDefault="001F2276" w:rsidP="001F2276">
      <w:pPr>
        <w:rPr>
          <w:lang w:eastAsia="fr-FR"/>
        </w:rPr>
      </w:pPr>
    </w:p>
    <w:p w14:paraId="1ED1E481" w14:textId="77777777" w:rsidR="001F2276" w:rsidRPr="0086154D" w:rsidRDefault="001F2276" w:rsidP="001F2276">
      <w:pPr>
        <w:keepNext/>
        <w:rPr>
          <w:u w:val="single"/>
        </w:rPr>
      </w:pPr>
      <w:r w:rsidRPr="0086154D">
        <w:rPr>
          <w:u w:val="single"/>
        </w:rPr>
        <w:t xml:space="preserve">Tableau 1 : </w:t>
      </w:r>
      <w:bookmarkStart w:id="100" w:name="_Hlk219710831"/>
      <w:bookmarkStart w:id="101" w:name="_Hlk219712976"/>
      <w:r w:rsidRPr="0086154D">
        <w:rPr>
          <w:u w:val="single"/>
        </w:rPr>
        <w:t xml:space="preserve">Protocole standard pour les marqueurs moléculaires propres aux caractères </w:t>
      </w:r>
      <w:bookmarkEnd w:id="100"/>
      <w:r w:rsidRPr="0086154D">
        <w:rPr>
          <w:u w:val="single"/>
        </w:rPr>
        <w:t>en tant que méthode alternative d’observation</w:t>
      </w:r>
      <w:bookmarkEnd w:id="101"/>
    </w:p>
    <w:p w14:paraId="7537EEC5" w14:textId="77777777" w:rsidR="001F2276" w:rsidRPr="0086154D" w:rsidRDefault="001F2276" w:rsidP="001F2276">
      <w:pPr>
        <w:keepNext/>
        <w:rPr>
          <w:lang w:eastAsia="fr-FR"/>
        </w:rPr>
      </w:pPr>
    </w:p>
    <w:tbl>
      <w:tblPr>
        <w:tblW w:w="514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28" w:type="dxa"/>
          <w:bottom w:w="113" w:type="dxa"/>
          <w:right w:w="28" w:type="dxa"/>
        </w:tblCellMar>
        <w:tblLook w:val="04A0" w:firstRow="1" w:lastRow="0" w:firstColumn="1" w:lastColumn="0" w:noHBand="0" w:noVBand="1"/>
      </w:tblPr>
      <w:tblGrid>
        <w:gridCol w:w="846"/>
        <w:gridCol w:w="1849"/>
        <w:gridCol w:w="1268"/>
        <w:gridCol w:w="5945"/>
      </w:tblGrid>
      <w:tr w:rsidR="001F2276" w:rsidRPr="0086154D" w14:paraId="428F8A6C" w14:textId="77777777" w:rsidTr="00803922">
        <w:trPr>
          <w:cantSplit/>
          <w:tblHeader/>
        </w:trPr>
        <w:tc>
          <w:tcPr>
            <w:tcW w:w="427" w:type="pct"/>
            <w:shd w:val="clear" w:color="auto" w:fill="F2F2F2" w:themeFill="background1" w:themeFillShade="F2"/>
            <w:vAlign w:val="center"/>
            <w:hideMark/>
          </w:tcPr>
          <w:p w14:paraId="7DCFE776" w14:textId="77777777" w:rsidR="001F2276" w:rsidRPr="0086154D" w:rsidRDefault="001F2276" w:rsidP="00803922">
            <w:pPr>
              <w:jc w:val="left"/>
              <w:rPr>
                <w:rFonts w:cs="Arial"/>
                <w:color w:val="000000"/>
                <w:sz w:val="18"/>
                <w:szCs w:val="18"/>
              </w:rPr>
            </w:pPr>
            <w:r w:rsidRPr="0086154D">
              <w:rPr>
                <w:color w:val="000000"/>
                <w:sz w:val="18"/>
              </w:rPr>
              <w:t>Chapitre</w:t>
            </w:r>
          </w:p>
        </w:tc>
        <w:tc>
          <w:tcPr>
            <w:tcW w:w="933" w:type="pct"/>
            <w:shd w:val="clear" w:color="auto" w:fill="F2F2F2" w:themeFill="background1" w:themeFillShade="F2"/>
            <w:vAlign w:val="center"/>
            <w:hideMark/>
          </w:tcPr>
          <w:p w14:paraId="2BEF894A" w14:textId="77777777" w:rsidR="001F2276" w:rsidRPr="0086154D" w:rsidRDefault="001F2276" w:rsidP="00803922">
            <w:pPr>
              <w:jc w:val="left"/>
              <w:rPr>
                <w:rFonts w:cs="Arial"/>
                <w:color w:val="000000"/>
                <w:sz w:val="18"/>
                <w:szCs w:val="18"/>
              </w:rPr>
            </w:pPr>
            <w:r w:rsidRPr="0086154D">
              <w:rPr>
                <w:color w:val="000000"/>
                <w:sz w:val="18"/>
              </w:rPr>
              <w:t>Éléments d’un protocole standard pour les marqueurs moléculaires propres aux caractères</w:t>
            </w:r>
          </w:p>
        </w:tc>
        <w:tc>
          <w:tcPr>
            <w:tcW w:w="640" w:type="pct"/>
            <w:shd w:val="clear" w:color="auto" w:fill="F2F2F2" w:themeFill="background1" w:themeFillShade="F2"/>
            <w:vAlign w:val="center"/>
          </w:tcPr>
          <w:p w14:paraId="1F729342" w14:textId="77777777" w:rsidR="001F2276" w:rsidRPr="0086154D" w:rsidRDefault="001F2276" w:rsidP="00803922">
            <w:pPr>
              <w:jc w:val="left"/>
              <w:rPr>
                <w:rFonts w:cs="Arial"/>
                <w:color w:val="000000"/>
                <w:sz w:val="18"/>
                <w:szCs w:val="18"/>
              </w:rPr>
            </w:pPr>
            <w:r w:rsidRPr="0086154D">
              <w:rPr>
                <w:color w:val="000000"/>
                <w:sz w:val="18"/>
              </w:rPr>
              <w:t>Informations essentielles pour l’harmonisation</w:t>
            </w:r>
          </w:p>
        </w:tc>
        <w:tc>
          <w:tcPr>
            <w:tcW w:w="3000" w:type="pct"/>
            <w:shd w:val="clear" w:color="auto" w:fill="F2F2F2" w:themeFill="background1" w:themeFillShade="F2"/>
            <w:vAlign w:val="center"/>
          </w:tcPr>
          <w:p w14:paraId="0988075F" w14:textId="77777777" w:rsidR="001F2276" w:rsidRPr="0086154D" w:rsidRDefault="001F2276" w:rsidP="00803922">
            <w:pPr>
              <w:jc w:val="left"/>
              <w:rPr>
                <w:rFonts w:cs="Arial"/>
                <w:color w:val="000000"/>
                <w:sz w:val="18"/>
                <w:szCs w:val="18"/>
              </w:rPr>
            </w:pPr>
            <w:r w:rsidRPr="0086154D">
              <w:rPr>
                <w:color w:val="000000"/>
                <w:sz w:val="18"/>
              </w:rPr>
              <w:t>Observations</w:t>
            </w:r>
          </w:p>
        </w:tc>
      </w:tr>
      <w:tr w:rsidR="001F2276" w:rsidRPr="0086154D" w14:paraId="71C833B1" w14:textId="77777777" w:rsidTr="00803922">
        <w:trPr>
          <w:cantSplit/>
        </w:trPr>
        <w:tc>
          <w:tcPr>
            <w:tcW w:w="427" w:type="pct"/>
            <w:vAlign w:val="center"/>
            <w:hideMark/>
          </w:tcPr>
          <w:p w14:paraId="17BE32F2" w14:textId="77777777" w:rsidR="001F2276" w:rsidRPr="0086154D" w:rsidRDefault="001F2276" w:rsidP="00803922">
            <w:pPr>
              <w:jc w:val="left"/>
              <w:rPr>
                <w:rFonts w:cs="Arial"/>
                <w:color w:val="000000"/>
                <w:sz w:val="18"/>
                <w:szCs w:val="18"/>
              </w:rPr>
            </w:pPr>
            <w:r w:rsidRPr="0086154D">
              <w:rPr>
                <w:color w:val="000000"/>
                <w:sz w:val="18"/>
              </w:rPr>
              <w:t>1</w:t>
            </w:r>
          </w:p>
        </w:tc>
        <w:tc>
          <w:tcPr>
            <w:tcW w:w="933" w:type="pct"/>
            <w:vAlign w:val="center"/>
            <w:hideMark/>
          </w:tcPr>
          <w:p w14:paraId="76B51BFE" w14:textId="77777777" w:rsidR="001F2276" w:rsidRPr="0086154D" w:rsidRDefault="001F2276" w:rsidP="00803922">
            <w:pPr>
              <w:jc w:val="left"/>
              <w:rPr>
                <w:rFonts w:cs="Arial"/>
                <w:color w:val="000000"/>
                <w:sz w:val="18"/>
                <w:szCs w:val="18"/>
              </w:rPr>
            </w:pPr>
            <w:r w:rsidRPr="0086154D">
              <w:rPr>
                <w:color w:val="000000"/>
                <w:sz w:val="18"/>
              </w:rPr>
              <w:t>Caractère</w:t>
            </w:r>
          </w:p>
        </w:tc>
        <w:tc>
          <w:tcPr>
            <w:tcW w:w="640" w:type="pct"/>
            <w:vAlign w:val="center"/>
          </w:tcPr>
          <w:p w14:paraId="1CFFD450"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1D80D06A" w14:textId="77777777" w:rsidR="001F2276" w:rsidRPr="0086154D" w:rsidRDefault="001F2276" w:rsidP="00803922">
            <w:pPr>
              <w:jc w:val="left"/>
              <w:rPr>
                <w:rFonts w:cs="Arial"/>
                <w:color w:val="000000"/>
                <w:sz w:val="18"/>
                <w:szCs w:val="18"/>
              </w:rPr>
            </w:pPr>
            <w:r w:rsidRPr="0086154D">
              <w:rPr>
                <w:color w:val="000000"/>
                <w:sz w:val="18"/>
              </w:rPr>
              <w:t>Nom du caractère.</w:t>
            </w:r>
          </w:p>
        </w:tc>
      </w:tr>
      <w:tr w:rsidR="001F2276" w:rsidRPr="0086154D" w14:paraId="413A5362" w14:textId="77777777" w:rsidTr="00803922">
        <w:trPr>
          <w:cantSplit/>
        </w:trPr>
        <w:tc>
          <w:tcPr>
            <w:tcW w:w="427" w:type="pct"/>
            <w:vAlign w:val="center"/>
            <w:hideMark/>
          </w:tcPr>
          <w:p w14:paraId="28740E8E" w14:textId="77777777" w:rsidR="001F2276" w:rsidRPr="0086154D" w:rsidRDefault="001F2276" w:rsidP="00803922">
            <w:pPr>
              <w:jc w:val="left"/>
              <w:rPr>
                <w:rFonts w:cs="Arial"/>
                <w:color w:val="000000"/>
                <w:sz w:val="18"/>
                <w:szCs w:val="18"/>
              </w:rPr>
            </w:pPr>
            <w:r w:rsidRPr="0086154D">
              <w:rPr>
                <w:color w:val="000000"/>
                <w:sz w:val="18"/>
              </w:rPr>
              <w:t>2</w:t>
            </w:r>
          </w:p>
        </w:tc>
        <w:tc>
          <w:tcPr>
            <w:tcW w:w="933" w:type="pct"/>
            <w:vAlign w:val="center"/>
            <w:hideMark/>
          </w:tcPr>
          <w:p w14:paraId="075F1DCE" w14:textId="77777777" w:rsidR="001F2276" w:rsidRPr="0086154D" w:rsidRDefault="001F2276" w:rsidP="00803922">
            <w:pPr>
              <w:jc w:val="left"/>
              <w:rPr>
                <w:rFonts w:cs="Arial"/>
                <w:color w:val="000000"/>
                <w:sz w:val="18"/>
                <w:szCs w:val="18"/>
              </w:rPr>
            </w:pPr>
            <w:r w:rsidRPr="0086154D">
              <w:rPr>
                <w:color w:val="000000"/>
                <w:sz w:val="18"/>
              </w:rPr>
              <w:t>Gènes et allèles</w:t>
            </w:r>
          </w:p>
        </w:tc>
        <w:tc>
          <w:tcPr>
            <w:tcW w:w="640" w:type="pct"/>
            <w:vAlign w:val="center"/>
          </w:tcPr>
          <w:p w14:paraId="67070E7F"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14C413DA" w14:textId="77777777" w:rsidR="001F2276" w:rsidRPr="0086154D" w:rsidRDefault="001F2276" w:rsidP="00803922">
            <w:pPr>
              <w:jc w:val="left"/>
              <w:rPr>
                <w:rFonts w:cs="Arial"/>
                <w:i/>
                <w:iCs/>
                <w:color w:val="000000"/>
                <w:sz w:val="18"/>
                <w:szCs w:val="18"/>
              </w:rPr>
            </w:pPr>
            <w:r w:rsidRPr="0086154D">
              <w:rPr>
                <w:color w:val="000000"/>
                <w:sz w:val="18"/>
              </w:rPr>
              <w:t>Il faut éviter les marqueurs dominants ou les marqueurs de présence/absence;  dans le cas contraire, il convient d’évaluer la robustesse.</w:t>
            </w:r>
          </w:p>
        </w:tc>
      </w:tr>
      <w:tr w:rsidR="001F2276" w:rsidRPr="0086154D" w14:paraId="6DDC4A94" w14:textId="77777777" w:rsidTr="00803922">
        <w:trPr>
          <w:cantSplit/>
        </w:trPr>
        <w:tc>
          <w:tcPr>
            <w:tcW w:w="427" w:type="pct"/>
            <w:vAlign w:val="center"/>
            <w:hideMark/>
          </w:tcPr>
          <w:p w14:paraId="759DB17D" w14:textId="77777777" w:rsidR="001F2276" w:rsidRPr="0086154D" w:rsidRDefault="001F2276" w:rsidP="00803922">
            <w:pPr>
              <w:jc w:val="left"/>
              <w:rPr>
                <w:rFonts w:cs="Arial"/>
                <w:color w:val="000000"/>
                <w:sz w:val="18"/>
                <w:szCs w:val="18"/>
              </w:rPr>
            </w:pPr>
            <w:r w:rsidRPr="0086154D">
              <w:rPr>
                <w:color w:val="000000"/>
                <w:sz w:val="18"/>
              </w:rPr>
              <w:t>2.1</w:t>
            </w:r>
          </w:p>
        </w:tc>
        <w:tc>
          <w:tcPr>
            <w:tcW w:w="933" w:type="pct"/>
            <w:vAlign w:val="center"/>
            <w:hideMark/>
          </w:tcPr>
          <w:p w14:paraId="3DAEEEEA" w14:textId="77777777" w:rsidR="001F2276" w:rsidRPr="0086154D" w:rsidRDefault="001F2276" w:rsidP="00803922">
            <w:pPr>
              <w:jc w:val="left"/>
              <w:rPr>
                <w:rFonts w:cs="Arial"/>
                <w:color w:val="000000"/>
                <w:sz w:val="18"/>
                <w:szCs w:val="18"/>
              </w:rPr>
            </w:pPr>
            <w:r w:rsidRPr="0086154D">
              <w:rPr>
                <w:color w:val="000000"/>
                <w:sz w:val="18"/>
              </w:rPr>
              <w:t>Gène(s) ciblé(s)</w:t>
            </w:r>
          </w:p>
        </w:tc>
        <w:tc>
          <w:tcPr>
            <w:tcW w:w="640" w:type="pct"/>
            <w:vAlign w:val="center"/>
          </w:tcPr>
          <w:p w14:paraId="7B104D10"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3B6958A6" w14:textId="77777777" w:rsidR="001F2276" w:rsidRPr="0086154D" w:rsidRDefault="001F2276" w:rsidP="00803922">
            <w:pPr>
              <w:jc w:val="left"/>
              <w:rPr>
                <w:rFonts w:cs="Arial"/>
                <w:color w:val="000000"/>
                <w:sz w:val="18"/>
                <w:szCs w:val="18"/>
              </w:rPr>
            </w:pPr>
            <w:r w:rsidRPr="0086154D">
              <w:rPr>
                <w:color w:val="000000"/>
                <w:sz w:val="18"/>
              </w:rPr>
              <w:t>a) Un ou plusieurs fichiers contenant les informations relatives à la séquence d’ADN (ordre des nucléotides).</w:t>
            </w:r>
          </w:p>
          <w:p w14:paraId="537A9944" w14:textId="77777777" w:rsidR="001F2276" w:rsidRPr="0086154D" w:rsidRDefault="001F2276" w:rsidP="00803922">
            <w:pPr>
              <w:jc w:val="left"/>
              <w:rPr>
                <w:rFonts w:cs="Arial"/>
                <w:color w:val="000000"/>
                <w:sz w:val="18"/>
                <w:szCs w:val="18"/>
                <w:lang w:eastAsia="nl-NL"/>
              </w:rPr>
            </w:pPr>
          </w:p>
          <w:p w14:paraId="2156B20D" w14:textId="77777777" w:rsidR="001F2276" w:rsidRPr="0086154D" w:rsidRDefault="001F2276" w:rsidP="00803922">
            <w:pPr>
              <w:jc w:val="left"/>
              <w:rPr>
                <w:rFonts w:cs="Arial"/>
                <w:color w:val="000000"/>
                <w:sz w:val="18"/>
                <w:szCs w:val="18"/>
              </w:rPr>
            </w:pPr>
            <w:r w:rsidRPr="0086154D">
              <w:rPr>
                <w:color w:val="000000"/>
                <w:sz w:val="18"/>
              </w:rPr>
              <w:t xml:space="preserve">b) Mention d’informations génétiques dans des bases de données publiques (telles que </w:t>
            </w:r>
            <w:proofErr w:type="spellStart"/>
            <w:r w:rsidRPr="0086154D">
              <w:rPr>
                <w:color w:val="000000"/>
                <w:sz w:val="18"/>
              </w:rPr>
              <w:t>GeneBank</w:t>
            </w:r>
            <w:proofErr w:type="spellEnd"/>
            <w:r w:rsidRPr="0086154D">
              <w:rPr>
                <w:color w:val="000000"/>
                <w:sz w:val="18"/>
              </w:rPr>
              <w:t>).</w:t>
            </w:r>
          </w:p>
          <w:p w14:paraId="15F9693A" w14:textId="77777777" w:rsidR="001F2276" w:rsidRPr="0086154D" w:rsidRDefault="001F2276" w:rsidP="00803922">
            <w:pPr>
              <w:jc w:val="left"/>
              <w:rPr>
                <w:rFonts w:cs="Arial"/>
                <w:color w:val="000000"/>
                <w:sz w:val="18"/>
                <w:szCs w:val="18"/>
                <w:lang w:eastAsia="fr-FR"/>
              </w:rPr>
            </w:pPr>
          </w:p>
          <w:p w14:paraId="1C469B02" w14:textId="77777777" w:rsidR="001F2276" w:rsidRPr="0086154D" w:rsidRDefault="001F2276" w:rsidP="00803922">
            <w:pPr>
              <w:jc w:val="left"/>
              <w:rPr>
                <w:rFonts w:cs="Arial"/>
                <w:color w:val="000000"/>
                <w:sz w:val="18"/>
                <w:szCs w:val="18"/>
              </w:rPr>
            </w:pPr>
            <w:r w:rsidRPr="0086154D">
              <w:rPr>
                <w:color w:val="000000"/>
                <w:sz w:val="18"/>
              </w:rPr>
              <w:t>c) Mention des publications dans lesquelles sont divulguées les informations relatives à la séquence d’ADN correspondant aux niveaux d’expression du caractère.</w:t>
            </w:r>
          </w:p>
          <w:p w14:paraId="5BB55366" w14:textId="77777777" w:rsidR="001F2276" w:rsidRPr="0086154D" w:rsidRDefault="001F2276" w:rsidP="00803922">
            <w:pPr>
              <w:jc w:val="left"/>
              <w:rPr>
                <w:rFonts w:cs="Arial"/>
                <w:i/>
                <w:iCs/>
                <w:color w:val="000000"/>
                <w:sz w:val="18"/>
                <w:szCs w:val="18"/>
                <w:lang w:eastAsia="nl-NL"/>
              </w:rPr>
            </w:pPr>
          </w:p>
          <w:p w14:paraId="564D4852" w14:textId="77777777" w:rsidR="001F2276" w:rsidRPr="0086154D" w:rsidRDefault="001F2276" w:rsidP="00803922">
            <w:pPr>
              <w:jc w:val="left"/>
              <w:rPr>
                <w:rFonts w:cs="Arial"/>
                <w:color w:val="000000"/>
                <w:sz w:val="18"/>
                <w:szCs w:val="18"/>
              </w:rPr>
            </w:pPr>
            <w:r w:rsidRPr="0086154D">
              <w:rPr>
                <w:color w:val="000000"/>
                <w:sz w:val="18"/>
              </w:rPr>
              <w:t>d) Mention d’une position précise dans la version publiée du génome de référence.</w:t>
            </w:r>
          </w:p>
        </w:tc>
      </w:tr>
      <w:tr w:rsidR="001F2276" w:rsidRPr="0086154D" w14:paraId="1D08B241" w14:textId="77777777" w:rsidTr="00803922">
        <w:trPr>
          <w:cantSplit/>
        </w:trPr>
        <w:tc>
          <w:tcPr>
            <w:tcW w:w="427" w:type="pct"/>
            <w:vAlign w:val="center"/>
            <w:hideMark/>
          </w:tcPr>
          <w:p w14:paraId="3725F2F9" w14:textId="77777777" w:rsidR="001F2276" w:rsidRPr="0086154D" w:rsidRDefault="001F2276" w:rsidP="00803922">
            <w:pPr>
              <w:jc w:val="left"/>
              <w:rPr>
                <w:rFonts w:cs="Arial"/>
                <w:color w:val="000000"/>
                <w:sz w:val="18"/>
                <w:szCs w:val="18"/>
              </w:rPr>
            </w:pPr>
            <w:r w:rsidRPr="0086154D">
              <w:rPr>
                <w:color w:val="000000"/>
                <w:sz w:val="18"/>
              </w:rPr>
              <w:t>2.2</w:t>
            </w:r>
          </w:p>
        </w:tc>
        <w:tc>
          <w:tcPr>
            <w:tcW w:w="933" w:type="pct"/>
            <w:vAlign w:val="center"/>
            <w:hideMark/>
          </w:tcPr>
          <w:p w14:paraId="45E700D1" w14:textId="77777777" w:rsidR="001F2276" w:rsidRPr="0086154D" w:rsidRDefault="001F2276" w:rsidP="00803922">
            <w:pPr>
              <w:jc w:val="left"/>
              <w:rPr>
                <w:rFonts w:cs="Arial"/>
                <w:color w:val="000000"/>
                <w:sz w:val="18"/>
                <w:szCs w:val="18"/>
              </w:rPr>
            </w:pPr>
            <w:r w:rsidRPr="0086154D">
              <w:rPr>
                <w:color w:val="000000"/>
                <w:sz w:val="18"/>
              </w:rPr>
              <w:t xml:space="preserve">Allèle correspondant au niveau d’expression 1 </w:t>
            </w:r>
          </w:p>
        </w:tc>
        <w:tc>
          <w:tcPr>
            <w:tcW w:w="640" w:type="pct"/>
            <w:vAlign w:val="center"/>
          </w:tcPr>
          <w:p w14:paraId="4A171AE8"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73700CF8" w14:textId="77777777" w:rsidR="001F2276" w:rsidRPr="0086154D" w:rsidRDefault="001F2276" w:rsidP="00803922">
            <w:pPr>
              <w:jc w:val="left"/>
              <w:rPr>
                <w:color w:val="000000"/>
                <w:sz w:val="18"/>
              </w:rPr>
            </w:pPr>
            <w:r w:rsidRPr="0086154D">
              <w:rPr>
                <w:color w:val="000000"/>
                <w:sz w:val="18"/>
              </w:rPr>
              <w:t>a) Un ou plusieurs fichiers contenant les informations relatives à la séquence d’ADN (ordre des nucléotides).</w:t>
            </w:r>
          </w:p>
          <w:p w14:paraId="2CAE8C5E" w14:textId="77777777" w:rsidR="001F2276" w:rsidRPr="0086154D" w:rsidRDefault="001F2276" w:rsidP="00803922">
            <w:pPr>
              <w:jc w:val="left"/>
              <w:rPr>
                <w:rFonts w:cs="Arial"/>
                <w:i/>
                <w:color w:val="000000"/>
                <w:sz w:val="18"/>
                <w:szCs w:val="18"/>
                <w:lang w:eastAsia="nl-NL"/>
              </w:rPr>
            </w:pPr>
          </w:p>
          <w:p w14:paraId="3F4BB8CE" w14:textId="77777777" w:rsidR="001F2276" w:rsidRPr="0086154D" w:rsidRDefault="001F2276" w:rsidP="00803922">
            <w:pPr>
              <w:jc w:val="left"/>
              <w:rPr>
                <w:rFonts w:cs="Arial"/>
                <w:color w:val="000000"/>
                <w:sz w:val="18"/>
                <w:szCs w:val="18"/>
              </w:rPr>
            </w:pPr>
            <w:r w:rsidRPr="0086154D">
              <w:rPr>
                <w:color w:val="000000"/>
                <w:sz w:val="18"/>
              </w:rPr>
              <w:t xml:space="preserve">b) Mention d’informations génétiques dans des bases de données publiques (telles que </w:t>
            </w:r>
            <w:proofErr w:type="spellStart"/>
            <w:r w:rsidRPr="0086154D">
              <w:rPr>
                <w:color w:val="000000"/>
                <w:sz w:val="18"/>
              </w:rPr>
              <w:t>GeneBank</w:t>
            </w:r>
            <w:proofErr w:type="spellEnd"/>
            <w:r w:rsidRPr="0086154D">
              <w:rPr>
                <w:color w:val="000000"/>
                <w:sz w:val="18"/>
              </w:rPr>
              <w:t>).</w:t>
            </w:r>
          </w:p>
          <w:p w14:paraId="56FD9BB0" w14:textId="77777777" w:rsidR="001F2276" w:rsidRPr="0086154D" w:rsidRDefault="001F2276" w:rsidP="00803922">
            <w:pPr>
              <w:jc w:val="left"/>
              <w:rPr>
                <w:rFonts w:cs="Arial"/>
                <w:color w:val="000000"/>
                <w:sz w:val="18"/>
                <w:szCs w:val="18"/>
                <w:lang w:eastAsia="fr-FR"/>
              </w:rPr>
            </w:pPr>
          </w:p>
          <w:p w14:paraId="5A4A9B82" w14:textId="77777777" w:rsidR="001F2276" w:rsidRPr="0086154D" w:rsidRDefault="001F2276" w:rsidP="00803922">
            <w:pPr>
              <w:jc w:val="left"/>
              <w:rPr>
                <w:rFonts w:cs="Arial"/>
                <w:color w:val="000000"/>
                <w:sz w:val="18"/>
                <w:szCs w:val="18"/>
              </w:rPr>
            </w:pPr>
            <w:r w:rsidRPr="0086154D">
              <w:rPr>
                <w:color w:val="000000"/>
                <w:sz w:val="18"/>
              </w:rPr>
              <w:t>c) Mention des publications dans lesquelles sont divulguées les informations relatives à la séquence d’ADN correspondant aux niveaux d’expression du caractère.</w:t>
            </w:r>
          </w:p>
          <w:p w14:paraId="7B3CABA1" w14:textId="77777777" w:rsidR="001F2276" w:rsidRPr="0086154D" w:rsidRDefault="001F2276" w:rsidP="00803922">
            <w:pPr>
              <w:jc w:val="left"/>
              <w:rPr>
                <w:rFonts w:cs="Arial"/>
                <w:color w:val="000000"/>
                <w:sz w:val="18"/>
                <w:szCs w:val="18"/>
                <w:lang w:eastAsia="nl-NL"/>
              </w:rPr>
            </w:pPr>
          </w:p>
          <w:p w14:paraId="619144C9" w14:textId="77777777" w:rsidR="001F2276" w:rsidRPr="0086154D" w:rsidRDefault="001F2276" w:rsidP="00803922">
            <w:pPr>
              <w:jc w:val="left"/>
              <w:rPr>
                <w:rFonts w:cs="Arial"/>
                <w:i/>
                <w:color w:val="000000"/>
                <w:sz w:val="18"/>
                <w:szCs w:val="18"/>
              </w:rPr>
            </w:pPr>
            <w:r w:rsidRPr="0086154D">
              <w:rPr>
                <w:color w:val="000000"/>
                <w:sz w:val="18"/>
              </w:rPr>
              <w:t>d) Mention d’une position précise de la version publiée du génome de référence, associée au SNP ou à l’INDEL responsable du niveau d’expression.</w:t>
            </w:r>
          </w:p>
        </w:tc>
      </w:tr>
      <w:tr w:rsidR="001F2276" w:rsidRPr="0086154D" w14:paraId="5B6827CA" w14:textId="77777777" w:rsidTr="00803922">
        <w:trPr>
          <w:cantSplit/>
        </w:trPr>
        <w:tc>
          <w:tcPr>
            <w:tcW w:w="427" w:type="pct"/>
            <w:vAlign w:val="center"/>
            <w:hideMark/>
          </w:tcPr>
          <w:p w14:paraId="71AB3C48" w14:textId="77777777" w:rsidR="001F2276" w:rsidRPr="0086154D" w:rsidRDefault="001F2276" w:rsidP="00803922">
            <w:pPr>
              <w:keepNext/>
              <w:jc w:val="left"/>
              <w:rPr>
                <w:rFonts w:cs="Arial"/>
                <w:color w:val="000000"/>
                <w:sz w:val="18"/>
                <w:szCs w:val="18"/>
              </w:rPr>
            </w:pPr>
            <w:r w:rsidRPr="0086154D">
              <w:rPr>
                <w:color w:val="000000"/>
                <w:sz w:val="18"/>
              </w:rPr>
              <w:t>2.3</w:t>
            </w:r>
          </w:p>
        </w:tc>
        <w:tc>
          <w:tcPr>
            <w:tcW w:w="933" w:type="pct"/>
            <w:vAlign w:val="center"/>
            <w:hideMark/>
          </w:tcPr>
          <w:p w14:paraId="513479BC" w14:textId="77777777" w:rsidR="001F2276" w:rsidRPr="0086154D" w:rsidRDefault="001F2276" w:rsidP="00803922">
            <w:pPr>
              <w:keepNext/>
              <w:jc w:val="left"/>
              <w:rPr>
                <w:rFonts w:cs="Arial"/>
                <w:color w:val="000000"/>
                <w:sz w:val="18"/>
                <w:szCs w:val="18"/>
              </w:rPr>
            </w:pPr>
            <w:r w:rsidRPr="0086154D">
              <w:rPr>
                <w:color w:val="000000"/>
                <w:sz w:val="18"/>
              </w:rPr>
              <w:t xml:space="preserve">Allèle correspondant au niveau d’expression n </w:t>
            </w:r>
          </w:p>
        </w:tc>
        <w:tc>
          <w:tcPr>
            <w:tcW w:w="640" w:type="pct"/>
            <w:vAlign w:val="center"/>
          </w:tcPr>
          <w:p w14:paraId="652F0A92" w14:textId="77777777" w:rsidR="001F2276" w:rsidRPr="0086154D" w:rsidRDefault="001F2276" w:rsidP="00803922">
            <w:pPr>
              <w:keepNext/>
              <w:jc w:val="left"/>
              <w:rPr>
                <w:rFonts w:cs="Arial"/>
                <w:color w:val="000000"/>
                <w:sz w:val="18"/>
                <w:szCs w:val="18"/>
              </w:rPr>
            </w:pPr>
            <w:r w:rsidRPr="0086154D">
              <w:rPr>
                <w:color w:val="000000"/>
                <w:sz w:val="18"/>
              </w:rPr>
              <w:t>OUI</w:t>
            </w:r>
          </w:p>
        </w:tc>
        <w:tc>
          <w:tcPr>
            <w:tcW w:w="3000" w:type="pct"/>
            <w:vAlign w:val="center"/>
          </w:tcPr>
          <w:p w14:paraId="58B564BF" w14:textId="77777777" w:rsidR="001F2276" w:rsidRPr="0086154D" w:rsidRDefault="001F2276" w:rsidP="00803922">
            <w:pPr>
              <w:keepNext/>
              <w:jc w:val="left"/>
              <w:rPr>
                <w:rFonts w:cs="Arial"/>
                <w:color w:val="000000"/>
                <w:sz w:val="18"/>
                <w:szCs w:val="18"/>
              </w:rPr>
            </w:pPr>
            <w:r w:rsidRPr="0086154D">
              <w:rPr>
                <w:color w:val="000000"/>
                <w:sz w:val="18"/>
              </w:rPr>
              <w:t>a) Un ou plusieurs fichiers contenant les informations relatives à la séquence d’ADN (ordre des nucléotides).</w:t>
            </w:r>
          </w:p>
          <w:p w14:paraId="41E6C7D5" w14:textId="77777777" w:rsidR="001F2276" w:rsidRPr="0086154D" w:rsidRDefault="001F2276" w:rsidP="00803922">
            <w:pPr>
              <w:keepNext/>
              <w:jc w:val="left"/>
              <w:rPr>
                <w:rFonts w:cs="Arial"/>
                <w:i/>
                <w:color w:val="000000"/>
                <w:sz w:val="18"/>
                <w:szCs w:val="18"/>
                <w:lang w:eastAsia="nl-NL"/>
              </w:rPr>
            </w:pPr>
          </w:p>
          <w:p w14:paraId="4D8D050E" w14:textId="77777777" w:rsidR="001F2276" w:rsidRPr="0086154D" w:rsidRDefault="001F2276" w:rsidP="00803922">
            <w:pPr>
              <w:keepNext/>
              <w:jc w:val="left"/>
              <w:rPr>
                <w:rFonts w:cs="Arial"/>
                <w:color w:val="000000"/>
                <w:sz w:val="18"/>
                <w:szCs w:val="18"/>
              </w:rPr>
            </w:pPr>
            <w:r w:rsidRPr="0086154D">
              <w:rPr>
                <w:color w:val="000000"/>
                <w:sz w:val="18"/>
              </w:rPr>
              <w:t xml:space="preserve">b) Mention d’informations génétiques dans des bases de données publiques (telles que </w:t>
            </w:r>
            <w:proofErr w:type="spellStart"/>
            <w:r w:rsidRPr="0086154D">
              <w:rPr>
                <w:color w:val="000000"/>
                <w:sz w:val="18"/>
              </w:rPr>
              <w:t>GeneBank</w:t>
            </w:r>
            <w:proofErr w:type="spellEnd"/>
            <w:r w:rsidRPr="0086154D">
              <w:rPr>
                <w:color w:val="000000"/>
                <w:sz w:val="18"/>
              </w:rPr>
              <w:t>).</w:t>
            </w:r>
          </w:p>
          <w:p w14:paraId="3607B949" w14:textId="77777777" w:rsidR="001F2276" w:rsidRPr="0086154D" w:rsidRDefault="001F2276" w:rsidP="00803922">
            <w:pPr>
              <w:keepNext/>
              <w:jc w:val="left"/>
              <w:rPr>
                <w:rFonts w:cs="Arial"/>
                <w:color w:val="000000"/>
                <w:sz w:val="18"/>
                <w:szCs w:val="18"/>
                <w:lang w:eastAsia="fr-FR"/>
              </w:rPr>
            </w:pPr>
          </w:p>
          <w:p w14:paraId="615BFF22" w14:textId="77777777" w:rsidR="001F2276" w:rsidRPr="0086154D" w:rsidRDefault="001F2276" w:rsidP="00803922">
            <w:pPr>
              <w:keepNext/>
              <w:jc w:val="left"/>
              <w:rPr>
                <w:rFonts w:cs="Arial"/>
                <w:color w:val="000000"/>
                <w:sz w:val="18"/>
                <w:szCs w:val="18"/>
              </w:rPr>
            </w:pPr>
            <w:r w:rsidRPr="0086154D">
              <w:rPr>
                <w:color w:val="000000"/>
                <w:sz w:val="18"/>
              </w:rPr>
              <w:t>c) Mention des publications dans lesquelles sont divulguées les informations relatives à la séquence d’ADN correspondant aux niveaux d’expression du caractère.</w:t>
            </w:r>
          </w:p>
          <w:p w14:paraId="21579E7C" w14:textId="77777777" w:rsidR="001F2276" w:rsidRPr="0086154D" w:rsidRDefault="001F2276" w:rsidP="00803922">
            <w:pPr>
              <w:keepNext/>
              <w:jc w:val="left"/>
              <w:rPr>
                <w:rFonts w:cs="Arial"/>
                <w:color w:val="000000"/>
                <w:sz w:val="18"/>
                <w:szCs w:val="18"/>
                <w:lang w:eastAsia="nl-NL"/>
              </w:rPr>
            </w:pPr>
          </w:p>
          <w:p w14:paraId="3967BA70" w14:textId="77777777" w:rsidR="001F2276" w:rsidRPr="0086154D" w:rsidRDefault="001F2276" w:rsidP="00803922">
            <w:pPr>
              <w:jc w:val="left"/>
              <w:rPr>
                <w:rFonts w:cs="Arial"/>
                <w:i/>
                <w:color w:val="000000"/>
                <w:sz w:val="18"/>
                <w:szCs w:val="18"/>
              </w:rPr>
            </w:pPr>
            <w:r w:rsidRPr="0086154D">
              <w:rPr>
                <w:color w:val="000000"/>
                <w:sz w:val="18"/>
              </w:rPr>
              <w:t>d) Mention d’une position précise de la version publiée du génome de référence, associée au SNP ou à l’INDEL responsable du niveau d’expression.</w:t>
            </w:r>
          </w:p>
        </w:tc>
      </w:tr>
      <w:tr w:rsidR="001F2276" w:rsidRPr="0086154D" w14:paraId="6A414BF6" w14:textId="77777777" w:rsidTr="00803922">
        <w:trPr>
          <w:cantSplit/>
        </w:trPr>
        <w:tc>
          <w:tcPr>
            <w:tcW w:w="427" w:type="pct"/>
            <w:vAlign w:val="center"/>
            <w:hideMark/>
          </w:tcPr>
          <w:p w14:paraId="45CB46B3" w14:textId="77777777" w:rsidR="001F2276" w:rsidRPr="0086154D" w:rsidRDefault="001F2276" w:rsidP="00803922">
            <w:pPr>
              <w:jc w:val="left"/>
              <w:rPr>
                <w:rFonts w:cs="Arial"/>
                <w:color w:val="000000"/>
                <w:sz w:val="18"/>
                <w:szCs w:val="18"/>
              </w:rPr>
            </w:pPr>
            <w:r w:rsidRPr="0086154D">
              <w:rPr>
                <w:color w:val="000000"/>
                <w:sz w:val="18"/>
              </w:rPr>
              <w:t>3</w:t>
            </w:r>
          </w:p>
        </w:tc>
        <w:tc>
          <w:tcPr>
            <w:tcW w:w="933" w:type="pct"/>
            <w:vAlign w:val="center"/>
            <w:hideMark/>
          </w:tcPr>
          <w:p w14:paraId="22642476" w14:textId="77777777" w:rsidR="001F2276" w:rsidRPr="0086154D" w:rsidRDefault="001F2276" w:rsidP="00803922">
            <w:pPr>
              <w:jc w:val="left"/>
              <w:rPr>
                <w:rFonts w:cs="Arial"/>
                <w:color w:val="000000"/>
                <w:sz w:val="18"/>
                <w:szCs w:val="18"/>
              </w:rPr>
            </w:pPr>
            <w:r w:rsidRPr="0086154D">
              <w:rPr>
                <w:color w:val="000000" w:themeColor="text1"/>
                <w:sz w:val="18"/>
              </w:rPr>
              <w:t>Amorces (et sondes)</w:t>
            </w:r>
          </w:p>
        </w:tc>
        <w:tc>
          <w:tcPr>
            <w:tcW w:w="640" w:type="pct"/>
            <w:vAlign w:val="center"/>
          </w:tcPr>
          <w:p w14:paraId="76D777C3"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431A7D2F" w14:textId="77777777" w:rsidR="001F2276" w:rsidRPr="0086154D" w:rsidRDefault="001F2276" w:rsidP="00803922">
            <w:pPr>
              <w:jc w:val="left"/>
              <w:rPr>
                <w:rFonts w:cs="Arial"/>
                <w:i/>
                <w:iCs/>
                <w:color w:val="000000"/>
                <w:sz w:val="18"/>
                <w:szCs w:val="18"/>
              </w:rPr>
            </w:pPr>
            <w:r w:rsidRPr="0086154D">
              <w:rPr>
                <w:color w:val="000000"/>
                <w:sz w:val="18"/>
              </w:rPr>
              <w:t>Séquences d’amorces et de sondes, mention des numéros d’accès et des séquences dans les bases de données publiques (numéros de la banque de gènes), bibliographie.</w:t>
            </w:r>
          </w:p>
        </w:tc>
      </w:tr>
      <w:tr w:rsidR="001F2276" w:rsidRPr="0086154D" w14:paraId="35B7E2D0" w14:textId="77777777" w:rsidTr="00803922">
        <w:trPr>
          <w:cantSplit/>
        </w:trPr>
        <w:tc>
          <w:tcPr>
            <w:tcW w:w="427" w:type="pct"/>
            <w:vAlign w:val="center"/>
            <w:hideMark/>
          </w:tcPr>
          <w:p w14:paraId="660C1F0A" w14:textId="77777777" w:rsidR="001F2276" w:rsidRPr="0086154D" w:rsidRDefault="001F2276" w:rsidP="00803922">
            <w:pPr>
              <w:jc w:val="left"/>
              <w:rPr>
                <w:rFonts w:cs="Arial"/>
                <w:color w:val="000000"/>
                <w:sz w:val="18"/>
                <w:szCs w:val="18"/>
              </w:rPr>
            </w:pPr>
            <w:r w:rsidRPr="0086154D">
              <w:rPr>
                <w:color w:val="000000"/>
                <w:sz w:val="18"/>
              </w:rPr>
              <w:lastRenderedPageBreak/>
              <w:t>3.1</w:t>
            </w:r>
          </w:p>
        </w:tc>
        <w:tc>
          <w:tcPr>
            <w:tcW w:w="933" w:type="pct"/>
            <w:vAlign w:val="center"/>
            <w:hideMark/>
          </w:tcPr>
          <w:p w14:paraId="7A0FBA71" w14:textId="77777777" w:rsidR="001F2276" w:rsidRPr="0086154D" w:rsidRDefault="001F2276" w:rsidP="00803922">
            <w:pPr>
              <w:jc w:val="left"/>
              <w:rPr>
                <w:rFonts w:cs="Arial"/>
                <w:color w:val="000000"/>
                <w:sz w:val="18"/>
                <w:szCs w:val="18"/>
              </w:rPr>
            </w:pPr>
            <w:r w:rsidRPr="0086154D">
              <w:rPr>
                <w:color w:val="000000" w:themeColor="text1"/>
                <w:sz w:val="18"/>
              </w:rPr>
              <w:t>Amorces (et sondes) permettant de détecter l’allèle ‘9’</w:t>
            </w:r>
          </w:p>
        </w:tc>
        <w:tc>
          <w:tcPr>
            <w:tcW w:w="640" w:type="pct"/>
            <w:vAlign w:val="center"/>
          </w:tcPr>
          <w:p w14:paraId="48706BE6"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1BE8314C" w14:textId="77777777" w:rsidR="001F2276" w:rsidRPr="0086154D" w:rsidRDefault="001F2276" w:rsidP="00803922">
            <w:pPr>
              <w:jc w:val="left"/>
              <w:rPr>
                <w:rFonts w:cs="Arial"/>
                <w:color w:val="000000"/>
                <w:sz w:val="18"/>
                <w:szCs w:val="18"/>
              </w:rPr>
            </w:pPr>
            <w:r w:rsidRPr="0086154D">
              <w:rPr>
                <w:color w:val="000000"/>
                <w:sz w:val="18"/>
              </w:rPr>
              <w:t>Séquences d’amorces correspondant au(x) allèle(s) associé(s) à l’expression ‘9’ (résistance).</w:t>
            </w:r>
          </w:p>
        </w:tc>
      </w:tr>
      <w:tr w:rsidR="001F2276" w:rsidRPr="0086154D" w14:paraId="7243D3F6" w14:textId="77777777" w:rsidTr="00803922">
        <w:trPr>
          <w:cantSplit/>
        </w:trPr>
        <w:tc>
          <w:tcPr>
            <w:tcW w:w="427" w:type="pct"/>
            <w:vAlign w:val="center"/>
            <w:hideMark/>
          </w:tcPr>
          <w:p w14:paraId="6A8513DC" w14:textId="77777777" w:rsidR="001F2276" w:rsidRPr="0086154D" w:rsidRDefault="001F2276" w:rsidP="00803922">
            <w:pPr>
              <w:jc w:val="left"/>
              <w:rPr>
                <w:rFonts w:cs="Arial"/>
                <w:color w:val="000000"/>
                <w:sz w:val="18"/>
                <w:szCs w:val="18"/>
              </w:rPr>
            </w:pPr>
            <w:r w:rsidRPr="0086154D">
              <w:rPr>
                <w:color w:val="000000"/>
                <w:sz w:val="18"/>
              </w:rPr>
              <w:t>3.2</w:t>
            </w:r>
          </w:p>
        </w:tc>
        <w:tc>
          <w:tcPr>
            <w:tcW w:w="933" w:type="pct"/>
            <w:vAlign w:val="center"/>
            <w:hideMark/>
          </w:tcPr>
          <w:p w14:paraId="0E57D802" w14:textId="77777777" w:rsidR="001F2276" w:rsidRPr="0086154D" w:rsidRDefault="001F2276" w:rsidP="00803922">
            <w:pPr>
              <w:jc w:val="left"/>
              <w:rPr>
                <w:rFonts w:cs="Arial"/>
                <w:color w:val="000000"/>
                <w:sz w:val="18"/>
                <w:szCs w:val="18"/>
              </w:rPr>
            </w:pPr>
            <w:r w:rsidRPr="0086154D">
              <w:rPr>
                <w:color w:val="000000" w:themeColor="text1"/>
                <w:sz w:val="18"/>
              </w:rPr>
              <w:t>Amorces (et sondes) permettant de détecter l’allèle ‘1’</w:t>
            </w:r>
          </w:p>
        </w:tc>
        <w:tc>
          <w:tcPr>
            <w:tcW w:w="640" w:type="pct"/>
            <w:vAlign w:val="center"/>
          </w:tcPr>
          <w:p w14:paraId="5B068C95"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254C1163" w14:textId="77777777" w:rsidR="001F2276" w:rsidRPr="0086154D" w:rsidRDefault="001F2276" w:rsidP="00803922">
            <w:pPr>
              <w:jc w:val="left"/>
              <w:rPr>
                <w:rFonts w:cs="Arial"/>
                <w:color w:val="000000"/>
                <w:sz w:val="18"/>
                <w:szCs w:val="18"/>
              </w:rPr>
            </w:pPr>
            <w:r w:rsidRPr="0086154D">
              <w:rPr>
                <w:color w:val="000000"/>
                <w:sz w:val="18"/>
              </w:rPr>
              <w:t>Séquences d’amorces correspondant au(x) allèle(s) associé(s) à l’expression ‘1’ (susceptibilité).</w:t>
            </w:r>
          </w:p>
        </w:tc>
      </w:tr>
      <w:tr w:rsidR="001F2276" w:rsidRPr="0086154D" w14:paraId="7F37D0C1" w14:textId="77777777" w:rsidTr="00803922">
        <w:trPr>
          <w:cantSplit/>
        </w:trPr>
        <w:tc>
          <w:tcPr>
            <w:tcW w:w="427" w:type="pct"/>
            <w:vAlign w:val="center"/>
            <w:hideMark/>
          </w:tcPr>
          <w:p w14:paraId="2F276BC5" w14:textId="77777777" w:rsidR="001F2276" w:rsidRPr="0086154D" w:rsidRDefault="001F2276" w:rsidP="00803922">
            <w:pPr>
              <w:jc w:val="left"/>
              <w:rPr>
                <w:rFonts w:cs="Arial"/>
                <w:color w:val="000000"/>
                <w:sz w:val="18"/>
                <w:szCs w:val="18"/>
              </w:rPr>
            </w:pPr>
            <w:r w:rsidRPr="0086154D">
              <w:rPr>
                <w:color w:val="000000"/>
                <w:sz w:val="18"/>
              </w:rPr>
              <w:t>3.3</w:t>
            </w:r>
          </w:p>
        </w:tc>
        <w:tc>
          <w:tcPr>
            <w:tcW w:w="933" w:type="pct"/>
            <w:vAlign w:val="center"/>
            <w:hideMark/>
          </w:tcPr>
          <w:p w14:paraId="165E3185" w14:textId="77777777" w:rsidR="001F2276" w:rsidRPr="0086154D" w:rsidRDefault="001F2276" w:rsidP="00803922">
            <w:pPr>
              <w:jc w:val="left"/>
              <w:rPr>
                <w:rFonts w:cs="Arial"/>
                <w:color w:val="000000"/>
                <w:sz w:val="18"/>
                <w:szCs w:val="18"/>
              </w:rPr>
            </w:pPr>
            <w:r w:rsidRPr="0086154D">
              <w:rPr>
                <w:color w:val="000000" w:themeColor="text1"/>
                <w:sz w:val="18"/>
              </w:rPr>
              <w:t>Amorces (et sondes) permettant de détecter l’allèle ‘x’</w:t>
            </w:r>
          </w:p>
        </w:tc>
        <w:tc>
          <w:tcPr>
            <w:tcW w:w="640" w:type="pct"/>
            <w:vAlign w:val="center"/>
          </w:tcPr>
          <w:p w14:paraId="369E83B3"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7A2F2F55" w14:textId="77777777" w:rsidR="001F2276" w:rsidRPr="0086154D" w:rsidRDefault="001F2276" w:rsidP="00803922">
            <w:pPr>
              <w:jc w:val="left"/>
              <w:rPr>
                <w:rFonts w:cs="Arial"/>
                <w:color w:val="000000"/>
                <w:sz w:val="18"/>
                <w:szCs w:val="18"/>
              </w:rPr>
            </w:pPr>
            <w:r w:rsidRPr="0086154D">
              <w:rPr>
                <w:color w:val="000000"/>
                <w:sz w:val="18"/>
              </w:rPr>
              <w:t>Séquences d’amorces correspondant au(x) allèle(s) associé(s) à l’expression ‘x’.</w:t>
            </w:r>
          </w:p>
        </w:tc>
      </w:tr>
      <w:tr w:rsidR="001F2276" w:rsidRPr="0086154D" w14:paraId="73076E8C" w14:textId="77777777" w:rsidTr="00803922">
        <w:trPr>
          <w:cantSplit/>
        </w:trPr>
        <w:tc>
          <w:tcPr>
            <w:tcW w:w="427" w:type="pct"/>
            <w:vAlign w:val="center"/>
            <w:hideMark/>
          </w:tcPr>
          <w:p w14:paraId="1B506624" w14:textId="77777777" w:rsidR="001F2276" w:rsidRPr="0086154D" w:rsidRDefault="001F2276" w:rsidP="00803922">
            <w:pPr>
              <w:jc w:val="left"/>
              <w:rPr>
                <w:rFonts w:cs="Arial"/>
                <w:color w:val="000000"/>
                <w:sz w:val="18"/>
                <w:szCs w:val="18"/>
              </w:rPr>
            </w:pPr>
            <w:r w:rsidRPr="0086154D">
              <w:rPr>
                <w:color w:val="000000"/>
                <w:sz w:val="18"/>
              </w:rPr>
              <w:t>4</w:t>
            </w:r>
          </w:p>
        </w:tc>
        <w:tc>
          <w:tcPr>
            <w:tcW w:w="933" w:type="pct"/>
            <w:vAlign w:val="center"/>
            <w:hideMark/>
          </w:tcPr>
          <w:p w14:paraId="766B2773" w14:textId="77777777" w:rsidR="001F2276" w:rsidRPr="0086154D" w:rsidRDefault="001F2276" w:rsidP="00803922">
            <w:pPr>
              <w:jc w:val="left"/>
              <w:rPr>
                <w:rFonts w:cs="Arial"/>
                <w:color w:val="000000"/>
                <w:sz w:val="18"/>
                <w:szCs w:val="18"/>
              </w:rPr>
            </w:pPr>
            <w:r w:rsidRPr="0086154D">
              <w:rPr>
                <w:color w:val="000000" w:themeColor="text1"/>
                <w:sz w:val="18"/>
              </w:rPr>
              <w:t>Format de l’essai</w:t>
            </w:r>
          </w:p>
        </w:tc>
        <w:tc>
          <w:tcPr>
            <w:tcW w:w="640" w:type="pct"/>
            <w:vAlign w:val="center"/>
          </w:tcPr>
          <w:p w14:paraId="07D565B6" w14:textId="77777777" w:rsidR="001F2276" w:rsidRPr="0086154D" w:rsidRDefault="001F2276" w:rsidP="00803922">
            <w:pPr>
              <w:jc w:val="left"/>
              <w:rPr>
                <w:rFonts w:cs="Arial"/>
                <w:color w:val="000000"/>
                <w:sz w:val="18"/>
                <w:szCs w:val="18"/>
              </w:rPr>
            </w:pPr>
            <w:r w:rsidRPr="0086154D">
              <w:rPr>
                <w:color w:val="000000"/>
                <w:sz w:val="18"/>
              </w:rPr>
              <w:t> </w:t>
            </w:r>
          </w:p>
        </w:tc>
        <w:tc>
          <w:tcPr>
            <w:tcW w:w="3000" w:type="pct"/>
            <w:vAlign w:val="center"/>
          </w:tcPr>
          <w:p w14:paraId="20AB9F35" w14:textId="77777777" w:rsidR="001F2276" w:rsidRPr="0086154D" w:rsidRDefault="001F2276" w:rsidP="00803922">
            <w:pPr>
              <w:jc w:val="left"/>
              <w:rPr>
                <w:rFonts w:cs="Arial"/>
                <w:color w:val="000000"/>
                <w:sz w:val="18"/>
                <w:szCs w:val="18"/>
              </w:rPr>
            </w:pPr>
            <w:r w:rsidRPr="0086154D">
              <w:rPr>
                <w:color w:val="000000"/>
                <w:sz w:val="18"/>
              </w:rPr>
              <w:t> </w:t>
            </w:r>
          </w:p>
        </w:tc>
      </w:tr>
      <w:tr w:rsidR="001F2276" w:rsidRPr="0086154D" w14:paraId="756AD3B4" w14:textId="77777777" w:rsidTr="00803922">
        <w:trPr>
          <w:cantSplit/>
        </w:trPr>
        <w:tc>
          <w:tcPr>
            <w:tcW w:w="427" w:type="pct"/>
            <w:vAlign w:val="center"/>
            <w:hideMark/>
          </w:tcPr>
          <w:p w14:paraId="7F28D6D5" w14:textId="77777777" w:rsidR="001F2276" w:rsidRPr="0086154D" w:rsidRDefault="001F2276" w:rsidP="00803922">
            <w:pPr>
              <w:jc w:val="left"/>
              <w:rPr>
                <w:rFonts w:cs="Arial"/>
                <w:color w:val="000000"/>
                <w:sz w:val="18"/>
                <w:szCs w:val="18"/>
              </w:rPr>
            </w:pPr>
            <w:r w:rsidRPr="0086154D">
              <w:rPr>
                <w:color w:val="000000"/>
                <w:sz w:val="18"/>
              </w:rPr>
              <w:t>4.1</w:t>
            </w:r>
          </w:p>
        </w:tc>
        <w:tc>
          <w:tcPr>
            <w:tcW w:w="933" w:type="pct"/>
            <w:vAlign w:val="center"/>
            <w:hideMark/>
          </w:tcPr>
          <w:p w14:paraId="5CC6B1D2" w14:textId="77777777" w:rsidR="001F2276" w:rsidRPr="0086154D" w:rsidRDefault="001F2276" w:rsidP="00803922">
            <w:pPr>
              <w:jc w:val="left"/>
              <w:rPr>
                <w:rFonts w:cs="Arial"/>
                <w:color w:val="000000"/>
                <w:sz w:val="18"/>
                <w:szCs w:val="18"/>
              </w:rPr>
            </w:pPr>
            <w:r w:rsidRPr="0086154D">
              <w:rPr>
                <w:color w:val="000000" w:themeColor="text1"/>
                <w:sz w:val="18"/>
              </w:rPr>
              <w:t>Nombre de plantes par génotype</w:t>
            </w:r>
          </w:p>
        </w:tc>
        <w:tc>
          <w:tcPr>
            <w:tcW w:w="640" w:type="pct"/>
            <w:vAlign w:val="center"/>
          </w:tcPr>
          <w:p w14:paraId="4DA0BCA6"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2A7213B5" w14:textId="77777777" w:rsidR="001F2276" w:rsidRPr="0086154D" w:rsidRDefault="001F2276" w:rsidP="00803922">
            <w:pPr>
              <w:jc w:val="left"/>
              <w:rPr>
                <w:rFonts w:cs="Arial"/>
                <w:color w:val="000000"/>
                <w:sz w:val="18"/>
                <w:szCs w:val="18"/>
              </w:rPr>
            </w:pPr>
            <w:r w:rsidRPr="0086154D">
              <w:rPr>
                <w:color w:val="000000"/>
                <w:sz w:val="18"/>
              </w:rPr>
              <w:t>Nombre minimal de plantes individuelles requis : l’examen pour le marqueur est effectué sur le même nombre de plantes, avec les mêmes critères de distinction, d’homogénéité et de stabilité que pour l’examen du caractère par un essai d’observation (documents TGP/9 et TGP/10).</w:t>
            </w:r>
          </w:p>
        </w:tc>
      </w:tr>
      <w:tr w:rsidR="001F2276" w:rsidRPr="0086154D" w14:paraId="2F712E39" w14:textId="77777777" w:rsidTr="00803922">
        <w:trPr>
          <w:cantSplit/>
        </w:trPr>
        <w:tc>
          <w:tcPr>
            <w:tcW w:w="427" w:type="pct"/>
            <w:vAlign w:val="center"/>
            <w:hideMark/>
          </w:tcPr>
          <w:p w14:paraId="1E488F23" w14:textId="77777777" w:rsidR="001F2276" w:rsidRPr="0086154D" w:rsidRDefault="001F2276" w:rsidP="00803922">
            <w:pPr>
              <w:jc w:val="left"/>
              <w:rPr>
                <w:rFonts w:cs="Arial"/>
                <w:color w:val="000000"/>
                <w:sz w:val="18"/>
                <w:szCs w:val="18"/>
              </w:rPr>
            </w:pPr>
            <w:r w:rsidRPr="0086154D">
              <w:rPr>
                <w:color w:val="000000"/>
                <w:sz w:val="18"/>
              </w:rPr>
              <w:t>4.2</w:t>
            </w:r>
          </w:p>
        </w:tc>
        <w:tc>
          <w:tcPr>
            <w:tcW w:w="933" w:type="pct"/>
            <w:vAlign w:val="center"/>
            <w:hideMark/>
          </w:tcPr>
          <w:p w14:paraId="60A7F72C" w14:textId="77777777" w:rsidR="001F2276" w:rsidRPr="0086154D" w:rsidRDefault="001F2276" w:rsidP="00803922">
            <w:pPr>
              <w:jc w:val="left"/>
              <w:rPr>
                <w:rFonts w:cs="Arial"/>
                <w:color w:val="000000"/>
                <w:sz w:val="18"/>
                <w:szCs w:val="18"/>
              </w:rPr>
            </w:pPr>
            <w:r w:rsidRPr="0086154D">
              <w:rPr>
                <w:color w:val="000000"/>
                <w:sz w:val="18"/>
              </w:rPr>
              <w:t>Variétés témoins</w:t>
            </w:r>
          </w:p>
        </w:tc>
        <w:tc>
          <w:tcPr>
            <w:tcW w:w="640" w:type="pct"/>
            <w:vAlign w:val="center"/>
          </w:tcPr>
          <w:p w14:paraId="26C23B70" w14:textId="77777777" w:rsidR="001F2276" w:rsidRPr="0086154D" w:rsidRDefault="001F2276" w:rsidP="00803922">
            <w:pPr>
              <w:jc w:val="left"/>
              <w:rPr>
                <w:rFonts w:cs="Arial"/>
                <w:color w:val="000000" w:themeColor="text1"/>
                <w:sz w:val="18"/>
                <w:szCs w:val="18"/>
              </w:rPr>
            </w:pPr>
            <w:r w:rsidRPr="0086154D">
              <w:rPr>
                <w:color w:val="000000"/>
                <w:sz w:val="18"/>
              </w:rPr>
              <w:t>OUI</w:t>
            </w:r>
          </w:p>
        </w:tc>
        <w:tc>
          <w:tcPr>
            <w:tcW w:w="3000" w:type="pct"/>
            <w:vAlign w:val="center"/>
          </w:tcPr>
          <w:p w14:paraId="046EF31C" w14:textId="77777777" w:rsidR="001F2276" w:rsidRPr="0086154D" w:rsidRDefault="001F2276" w:rsidP="00803922">
            <w:pPr>
              <w:jc w:val="left"/>
              <w:rPr>
                <w:rFonts w:cs="Arial"/>
                <w:i/>
                <w:iCs/>
                <w:color w:val="000000"/>
                <w:sz w:val="18"/>
                <w:szCs w:val="18"/>
              </w:rPr>
            </w:pPr>
            <w:r w:rsidRPr="0086154D">
              <w:rPr>
                <w:color w:val="000000" w:themeColor="text1"/>
                <w:sz w:val="18"/>
              </w:rPr>
              <w:t>Utiliser des variétés témoins (les mêmes que dans l’essai d’observation) comme références représentant toutes les combinaisons pertinentes d’allèles.  Par exemple, homozygote pour l’allèle correspondant au niveau d’expression 9 (présent), homozygote pour l’allèle correspondant au niveau d’expression 1 (absent) et hétérozygote (les deux allèles sont présents chez un diploïde) correspondant soit à la résistance, soit à la susceptibilité, soit à une résistance intermédiaire de la variété (selon la fonction du gène;  dominant – récessif).  Les témoins ADN peuvent être utilisés directement.</w:t>
            </w:r>
          </w:p>
        </w:tc>
      </w:tr>
      <w:tr w:rsidR="001F2276" w:rsidRPr="0086154D" w14:paraId="7BF52501" w14:textId="77777777" w:rsidTr="00803922">
        <w:trPr>
          <w:cantSplit/>
        </w:trPr>
        <w:tc>
          <w:tcPr>
            <w:tcW w:w="427" w:type="pct"/>
            <w:vAlign w:val="center"/>
          </w:tcPr>
          <w:p w14:paraId="24070B43" w14:textId="77777777" w:rsidR="001F2276" w:rsidRPr="0086154D" w:rsidRDefault="001F2276" w:rsidP="00803922">
            <w:pPr>
              <w:jc w:val="left"/>
              <w:rPr>
                <w:rFonts w:cs="Arial"/>
                <w:color w:val="000000"/>
                <w:sz w:val="18"/>
                <w:szCs w:val="18"/>
              </w:rPr>
            </w:pPr>
            <w:r w:rsidRPr="0086154D">
              <w:rPr>
                <w:color w:val="000000"/>
                <w:sz w:val="18"/>
              </w:rPr>
              <w:t>4.3</w:t>
            </w:r>
          </w:p>
        </w:tc>
        <w:tc>
          <w:tcPr>
            <w:tcW w:w="933" w:type="pct"/>
            <w:vAlign w:val="center"/>
          </w:tcPr>
          <w:p w14:paraId="3D47D8EA" w14:textId="77777777" w:rsidR="001F2276" w:rsidRPr="0086154D" w:rsidRDefault="001F2276" w:rsidP="00803922">
            <w:pPr>
              <w:jc w:val="left"/>
              <w:rPr>
                <w:rFonts w:cs="Arial"/>
                <w:color w:val="000000"/>
                <w:sz w:val="18"/>
                <w:szCs w:val="18"/>
              </w:rPr>
            </w:pPr>
            <w:r w:rsidRPr="0086154D">
              <w:rPr>
                <w:color w:val="000000" w:themeColor="text1"/>
                <w:sz w:val="18"/>
              </w:rPr>
              <w:t>Témoins de procédé</w:t>
            </w:r>
          </w:p>
        </w:tc>
        <w:tc>
          <w:tcPr>
            <w:tcW w:w="640" w:type="pct"/>
            <w:vAlign w:val="center"/>
          </w:tcPr>
          <w:p w14:paraId="08595F1B" w14:textId="77777777" w:rsidR="001F2276" w:rsidRPr="0086154D" w:rsidRDefault="001F2276" w:rsidP="00803922">
            <w:pPr>
              <w:spacing w:after="200" w:line="276" w:lineRule="auto"/>
              <w:contextualSpacing/>
              <w:jc w:val="left"/>
              <w:rPr>
                <w:rFonts w:eastAsia="Calibri" w:cs="Arial"/>
                <w:color w:val="000000" w:themeColor="text1"/>
                <w:sz w:val="18"/>
                <w:szCs w:val="18"/>
              </w:rPr>
            </w:pPr>
            <w:r w:rsidRPr="0086154D">
              <w:rPr>
                <w:color w:val="000000" w:themeColor="text1"/>
                <w:sz w:val="18"/>
              </w:rPr>
              <w:t>OUI</w:t>
            </w:r>
          </w:p>
        </w:tc>
        <w:tc>
          <w:tcPr>
            <w:tcW w:w="3000" w:type="pct"/>
            <w:vAlign w:val="center"/>
          </w:tcPr>
          <w:p w14:paraId="67A236F8" w14:textId="77777777" w:rsidR="001F2276" w:rsidRPr="0086154D" w:rsidRDefault="001F2276" w:rsidP="00803922">
            <w:pPr>
              <w:numPr>
                <w:ilvl w:val="0"/>
                <w:numId w:val="25"/>
              </w:numPr>
              <w:tabs>
                <w:tab w:val="left" w:pos="257"/>
              </w:tabs>
              <w:spacing w:after="200" w:line="276" w:lineRule="auto"/>
              <w:ind w:left="0" w:firstLine="0"/>
              <w:contextualSpacing/>
              <w:jc w:val="left"/>
              <w:rPr>
                <w:rFonts w:eastAsia="Calibri" w:cs="Arial"/>
                <w:color w:val="000000"/>
                <w:sz w:val="18"/>
                <w:szCs w:val="18"/>
              </w:rPr>
            </w:pPr>
            <w:r w:rsidRPr="0086154D">
              <w:rPr>
                <w:color w:val="000000" w:themeColor="text1"/>
                <w:sz w:val="18"/>
              </w:rPr>
              <w:t xml:space="preserve">Témoin(s) de </w:t>
            </w:r>
            <w:r>
              <w:rPr>
                <w:color w:val="000000" w:themeColor="text1"/>
                <w:sz w:val="18"/>
              </w:rPr>
              <w:t>procédé</w:t>
            </w:r>
            <w:r w:rsidRPr="0086154D">
              <w:rPr>
                <w:color w:val="000000" w:themeColor="text1"/>
                <w:sz w:val="18"/>
              </w:rPr>
              <w:t xml:space="preserve"> négatif(s).</w:t>
            </w:r>
          </w:p>
          <w:p w14:paraId="5523AFB8" w14:textId="77777777" w:rsidR="001F2276" w:rsidRPr="0086154D" w:rsidRDefault="001F2276" w:rsidP="00803922">
            <w:pPr>
              <w:tabs>
                <w:tab w:val="left" w:pos="257"/>
              </w:tabs>
              <w:spacing w:after="200" w:line="276" w:lineRule="auto"/>
              <w:contextualSpacing/>
              <w:jc w:val="left"/>
              <w:rPr>
                <w:rFonts w:eastAsia="Calibri" w:cs="Arial"/>
                <w:color w:val="000000"/>
                <w:sz w:val="18"/>
                <w:szCs w:val="18"/>
                <w:lang w:eastAsia="nl-NL"/>
              </w:rPr>
            </w:pPr>
          </w:p>
          <w:p w14:paraId="551907B3" w14:textId="77777777" w:rsidR="001F2276" w:rsidRPr="0086154D" w:rsidRDefault="001F2276" w:rsidP="00803922">
            <w:pPr>
              <w:numPr>
                <w:ilvl w:val="0"/>
                <w:numId w:val="25"/>
              </w:numPr>
              <w:tabs>
                <w:tab w:val="left" w:pos="257"/>
              </w:tabs>
              <w:spacing w:after="200" w:line="276" w:lineRule="auto"/>
              <w:ind w:left="0" w:firstLine="0"/>
              <w:contextualSpacing/>
              <w:jc w:val="left"/>
              <w:rPr>
                <w:rFonts w:eastAsia="Calibri" w:cs="Arial"/>
                <w:color w:val="000000"/>
                <w:sz w:val="18"/>
                <w:szCs w:val="18"/>
              </w:rPr>
            </w:pPr>
            <w:r w:rsidRPr="0086154D">
              <w:rPr>
                <w:color w:val="000000" w:themeColor="text1"/>
                <w:sz w:val="18"/>
              </w:rPr>
              <w:t>Témoin(s) ADN positif(s) pouvant correspondre aux variétés témoins.</w:t>
            </w:r>
          </w:p>
          <w:p w14:paraId="3C494069" w14:textId="77777777" w:rsidR="001F2276" w:rsidRPr="0086154D" w:rsidRDefault="001F2276" w:rsidP="00803922">
            <w:pPr>
              <w:tabs>
                <w:tab w:val="left" w:pos="257"/>
              </w:tabs>
              <w:spacing w:after="200" w:line="276" w:lineRule="auto"/>
              <w:contextualSpacing/>
              <w:jc w:val="left"/>
              <w:rPr>
                <w:rFonts w:eastAsia="Calibri" w:cs="Arial"/>
                <w:color w:val="000000"/>
                <w:sz w:val="18"/>
                <w:szCs w:val="18"/>
                <w:lang w:eastAsia="nl-NL"/>
              </w:rPr>
            </w:pPr>
          </w:p>
          <w:p w14:paraId="6138C293" w14:textId="77777777" w:rsidR="001F2276" w:rsidRPr="0086154D" w:rsidRDefault="001F2276" w:rsidP="00803922">
            <w:pPr>
              <w:numPr>
                <w:ilvl w:val="0"/>
                <w:numId w:val="25"/>
              </w:numPr>
              <w:tabs>
                <w:tab w:val="left" w:pos="257"/>
              </w:tabs>
              <w:spacing w:after="200" w:line="276" w:lineRule="auto"/>
              <w:ind w:left="0" w:firstLine="0"/>
              <w:contextualSpacing/>
              <w:jc w:val="left"/>
              <w:rPr>
                <w:rFonts w:eastAsia="Calibri" w:cs="Arial"/>
                <w:color w:val="000000"/>
                <w:sz w:val="18"/>
                <w:szCs w:val="18"/>
              </w:rPr>
            </w:pPr>
            <w:r w:rsidRPr="0086154D">
              <w:rPr>
                <w:color w:val="000000" w:themeColor="text1"/>
                <w:sz w:val="18"/>
              </w:rPr>
              <w:t>Témoin interne d’amplification en cas de marqueur de présence/absence (</w:t>
            </w:r>
            <w:r w:rsidRPr="0086154D">
              <w:rPr>
                <w:sz w:val="18"/>
              </w:rPr>
              <w:t>un marqueur ciblant le gène de la cytochrome oxydase servant de marqueur interne d’amplification).</w:t>
            </w:r>
          </w:p>
          <w:p w14:paraId="598D77B6" w14:textId="77777777" w:rsidR="001F2276" w:rsidRPr="0086154D" w:rsidRDefault="001F2276" w:rsidP="00803922">
            <w:pPr>
              <w:tabs>
                <w:tab w:val="left" w:pos="257"/>
              </w:tabs>
              <w:spacing w:after="200" w:line="276" w:lineRule="auto"/>
              <w:contextualSpacing/>
              <w:jc w:val="left"/>
              <w:rPr>
                <w:rFonts w:eastAsia="Calibri" w:cs="Arial"/>
                <w:color w:val="000000"/>
                <w:sz w:val="18"/>
                <w:szCs w:val="18"/>
                <w:lang w:eastAsia="nl-NL"/>
              </w:rPr>
            </w:pPr>
          </w:p>
          <w:p w14:paraId="23367A0E" w14:textId="77777777" w:rsidR="001F2276" w:rsidRPr="0086154D" w:rsidRDefault="001F2276" w:rsidP="00803922">
            <w:pPr>
              <w:numPr>
                <w:ilvl w:val="0"/>
                <w:numId w:val="25"/>
              </w:numPr>
              <w:tabs>
                <w:tab w:val="left" w:pos="257"/>
              </w:tabs>
              <w:spacing w:after="200" w:line="276" w:lineRule="auto"/>
              <w:ind w:left="0" w:firstLine="0"/>
              <w:contextualSpacing/>
              <w:jc w:val="left"/>
              <w:rPr>
                <w:rFonts w:cs="Arial"/>
                <w:sz w:val="18"/>
                <w:szCs w:val="18"/>
              </w:rPr>
            </w:pPr>
            <w:r w:rsidRPr="0086154D">
              <w:rPr>
                <w:sz w:val="18"/>
              </w:rPr>
              <w:t>Tampon utilisé pour l’extraction.</w:t>
            </w:r>
          </w:p>
        </w:tc>
      </w:tr>
      <w:tr w:rsidR="001F2276" w:rsidRPr="0086154D" w14:paraId="38BE369B" w14:textId="77777777" w:rsidTr="00803922">
        <w:trPr>
          <w:cantSplit/>
        </w:trPr>
        <w:tc>
          <w:tcPr>
            <w:tcW w:w="427" w:type="pct"/>
            <w:vAlign w:val="center"/>
            <w:hideMark/>
          </w:tcPr>
          <w:p w14:paraId="069980DE" w14:textId="77777777" w:rsidR="001F2276" w:rsidRPr="0086154D" w:rsidRDefault="001F2276" w:rsidP="00803922">
            <w:pPr>
              <w:jc w:val="left"/>
              <w:rPr>
                <w:rFonts w:cs="Arial"/>
                <w:color w:val="000000"/>
                <w:sz w:val="18"/>
                <w:szCs w:val="18"/>
              </w:rPr>
            </w:pPr>
            <w:r w:rsidRPr="0086154D">
              <w:rPr>
                <w:color w:val="000000"/>
                <w:sz w:val="18"/>
              </w:rPr>
              <w:t>5</w:t>
            </w:r>
          </w:p>
        </w:tc>
        <w:tc>
          <w:tcPr>
            <w:tcW w:w="933" w:type="pct"/>
            <w:vAlign w:val="center"/>
            <w:hideMark/>
          </w:tcPr>
          <w:p w14:paraId="49F16E88" w14:textId="77777777" w:rsidR="001F2276" w:rsidRPr="0086154D" w:rsidRDefault="001F2276" w:rsidP="00803922">
            <w:pPr>
              <w:jc w:val="left"/>
              <w:rPr>
                <w:rFonts w:cs="Arial"/>
                <w:color w:val="000000"/>
                <w:sz w:val="18"/>
                <w:szCs w:val="18"/>
              </w:rPr>
            </w:pPr>
            <w:r w:rsidRPr="0086154D">
              <w:rPr>
                <w:color w:val="000000"/>
                <w:sz w:val="18"/>
              </w:rPr>
              <w:t>Préparatifs</w:t>
            </w:r>
          </w:p>
        </w:tc>
        <w:tc>
          <w:tcPr>
            <w:tcW w:w="640" w:type="pct"/>
            <w:vAlign w:val="center"/>
          </w:tcPr>
          <w:p w14:paraId="4E2A45DA" w14:textId="77777777" w:rsidR="001F2276" w:rsidRPr="0086154D" w:rsidRDefault="001F2276" w:rsidP="00803922">
            <w:pPr>
              <w:jc w:val="left"/>
              <w:rPr>
                <w:rFonts w:cs="Arial"/>
                <w:color w:val="000000"/>
                <w:sz w:val="18"/>
                <w:szCs w:val="18"/>
              </w:rPr>
            </w:pPr>
            <w:r w:rsidRPr="0086154D">
              <w:rPr>
                <w:color w:val="000000"/>
                <w:sz w:val="18"/>
              </w:rPr>
              <w:t>NON</w:t>
            </w:r>
          </w:p>
        </w:tc>
        <w:tc>
          <w:tcPr>
            <w:tcW w:w="3000" w:type="pct"/>
            <w:vAlign w:val="center"/>
          </w:tcPr>
          <w:p w14:paraId="46C68BFE" w14:textId="77777777" w:rsidR="001F2276" w:rsidRPr="0086154D" w:rsidRDefault="001F2276" w:rsidP="00803922">
            <w:pPr>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l’organisme qui a mis au point le marqueur.</w:t>
            </w:r>
          </w:p>
          <w:p w14:paraId="49F57A45" w14:textId="77777777" w:rsidR="001F2276" w:rsidRPr="0086154D" w:rsidRDefault="001F2276" w:rsidP="00803922">
            <w:pPr>
              <w:jc w:val="left"/>
              <w:rPr>
                <w:rFonts w:cs="Arial"/>
                <w:color w:val="000000"/>
                <w:sz w:val="18"/>
                <w:szCs w:val="18"/>
                <w:lang w:eastAsia="nl-NL"/>
              </w:rPr>
            </w:pPr>
          </w:p>
          <w:p w14:paraId="69609197" w14:textId="77777777" w:rsidR="001F2276" w:rsidRPr="0086154D" w:rsidRDefault="001F2276" w:rsidP="00803922">
            <w:pPr>
              <w:jc w:val="left"/>
              <w:rPr>
                <w:rFonts w:cs="Arial"/>
                <w:color w:val="000000"/>
                <w:sz w:val="18"/>
                <w:szCs w:val="18"/>
              </w:rPr>
            </w:pPr>
            <w:r w:rsidRPr="0086154D">
              <w:rPr>
                <w:color w:val="000000"/>
                <w:sz w:val="18"/>
              </w:rPr>
              <w:t>Principalement par échantillonnage de jeunes plants âgés de 4 jours, puis extraction d’ADN au CTAB.</w:t>
            </w:r>
          </w:p>
        </w:tc>
      </w:tr>
      <w:tr w:rsidR="001F2276" w:rsidRPr="0086154D" w14:paraId="7F076F2C" w14:textId="77777777" w:rsidTr="00803922">
        <w:trPr>
          <w:cantSplit/>
        </w:trPr>
        <w:tc>
          <w:tcPr>
            <w:tcW w:w="427" w:type="pct"/>
            <w:vAlign w:val="center"/>
            <w:hideMark/>
          </w:tcPr>
          <w:p w14:paraId="7441AF99" w14:textId="77777777" w:rsidR="001F2276" w:rsidRPr="0086154D" w:rsidRDefault="001F2276" w:rsidP="00803922">
            <w:pPr>
              <w:jc w:val="left"/>
              <w:rPr>
                <w:rFonts w:cs="Arial"/>
                <w:color w:val="000000"/>
                <w:sz w:val="18"/>
                <w:szCs w:val="18"/>
              </w:rPr>
            </w:pPr>
            <w:r w:rsidRPr="0086154D">
              <w:rPr>
                <w:color w:val="000000"/>
                <w:sz w:val="18"/>
              </w:rPr>
              <w:t>6</w:t>
            </w:r>
          </w:p>
        </w:tc>
        <w:tc>
          <w:tcPr>
            <w:tcW w:w="933" w:type="pct"/>
            <w:vAlign w:val="center"/>
            <w:hideMark/>
          </w:tcPr>
          <w:p w14:paraId="16FA71E0" w14:textId="77777777" w:rsidR="001F2276" w:rsidRPr="0086154D" w:rsidRDefault="001F2276" w:rsidP="00803922">
            <w:pPr>
              <w:jc w:val="left"/>
              <w:rPr>
                <w:rFonts w:cs="Arial"/>
                <w:color w:val="000000"/>
                <w:sz w:val="18"/>
                <w:szCs w:val="18"/>
              </w:rPr>
            </w:pPr>
            <w:r w:rsidRPr="0086154D">
              <w:rPr>
                <w:color w:val="000000"/>
                <w:sz w:val="18"/>
              </w:rPr>
              <w:t>Technique de la méthode</w:t>
            </w:r>
          </w:p>
        </w:tc>
        <w:tc>
          <w:tcPr>
            <w:tcW w:w="640" w:type="pct"/>
            <w:vAlign w:val="center"/>
          </w:tcPr>
          <w:p w14:paraId="20EF6A6E" w14:textId="77777777" w:rsidR="001F2276" w:rsidRPr="0086154D" w:rsidRDefault="001F2276" w:rsidP="00803922">
            <w:pPr>
              <w:jc w:val="left"/>
              <w:rPr>
                <w:rFonts w:cs="Arial"/>
                <w:color w:val="000000"/>
                <w:sz w:val="18"/>
                <w:szCs w:val="18"/>
              </w:rPr>
            </w:pPr>
            <w:r w:rsidRPr="0086154D">
              <w:rPr>
                <w:color w:val="000000" w:themeColor="text1"/>
                <w:sz w:val="18"/>
              </w:rPr>
              <w:t>OUI</w:t>
            </w:r>
          </w:p>
        </w:tc>
        <w:tc>
          <w:tcPr>
            <w:tcW w:w="3000" w:type="pct"/>
            <w:vAlign w:val="center"/>
          </w:tcPr>
          <w:p w14:paraId="1BD2BF73" w14:textId="77777777" w:rsidR="001F2276" w:rsidRPr="0086154D" w:rsidRDefault="001F2276" w:rsidP="00803922">
            <w:pPr>
              <w:jc w:val="left"/>
              <w:rPr>
                <w:rFonts w:cs="Arial"/>
                <w:i/>
                <w:color w:val="000000" w:themeColor="text1"/>
                <w:sz w:val="18"/>
                <w:szCs w:val="18"/>
              </w:rPr>
            </w:pPr>
            <w:r w:rsidRPr="0086154D">
              <w:rPr>
                <w:color w:val="000000" w:themeColor="text1"/>
                <w:sz w:val="18"/>
              </w:rPr>
              <w:t xml:space="preserve">PCR classique, TETRA-ARMS, </w:t>
            </w:r>
            <w:proofErr w:type="spellStart"/>
            <w:r w:rsidRPr="0086154D">
              <w:rPr>
                <w:color w:val="000000" w:themeColor="text1"/>
                <w:sz w:val="18"/>
              </w:rPr>
              <w:t>qPCR</w:t>
            </w:r>
            <w:proofErr w:type="spellEnd"/>
            <w:r w:rsidRPr="0086154D">
              <w:rPr>
                <w:color w:val="000000" w:themeColor="text1"/>
                <w:sz w:val="18"/>
              </w:rPr>
              <w:t>, KASP, séquençage d’amplicons.</w:t>
            </w:r>
          </w:p>
        </w:tc>
      </w:tr>
      <w:tr w:rsidR="001F2276" w:rsidRPr="0086154D" w14:paraId="3F0EB822" w14:textId="77777777" w:rsidTr="00803922">
        <w:trPr>
          <w:cantSplit/>
        </w:trPr>
        <w:tc>
          <w:tcPr>
            <w:tcW w:w="427" w:type="pct"/>
            <w:vAlign w:val="center"/>
            <w:hideMark/>
          </w:tcPr>
          <w:p w14:paraId="5B40E75D" w14:textId="77777777" w:rsidR="001F2276" w:rsidRPr="0086154D" w:rsidRDefault="001F2276" w:rsidP="00803922">
            <w:pPr>
              <w:jc w:val="left"/>
              <w:rPr>
                <w:rFonts w:cs="Arial"/>
                <w:color w:val="000000"/>
                <w:sz w:val="18"/>
                <w:szCs w:val="18"/>
              </w:rPr>
            </w:pPr>
            <w:r w:rsidRPr="0086154D">
              <w:rPr>
                <w:color w:val="000000"/>
                <w:sz w:val="18"/>
              </w:rPr>
              <w:t>6.1</w:t>
            </w:r>
          </w:p>
        </w:tc>
        <w:tc>
          <w:tcPr>
            <w:tcW w:w="933" w:type="pct"/>
            <w:vAlign w:val="center"/>
            <w:hideMark/>
          </w:tcPr>
          <w:p w14:paraId="63F8C8B4" w14:textId="77777777" w:rsidR="001F2276" w:rsidRPr="0086154D" w:rsidRDefault="001F2276" w:rsidP="00803922">
            <w:pPr>
              <w:jc w:val="left"/>
              <w:rPr>
                <w:rFonts w:cs="Arial"/>
                <w:color w:val="000000"/>
                <w:sz w:val="18"/>
                <w:szCs w:val="18"/>
              </w:rPr>
            </w:pPr>
            <w:r w:rsidRPr="0086154D">
              <w:rPr>
                <w:color w:val="000000"/>
                <w:sz w:val="18"/>
              </w:rPr>
              <w:t>Conditions particulières</w:t>
            </w:r>
          </w:p>
        </w:tc>
        <w:tc>
          <w:tcPr>
            <w:tcW w:w="640" w:type="pct"/>
            <w:vAlign w:val="center"/>
          </w:tcPr>
          <w:p w14:paraId="5A388D23" w14:textId="77777777" w:rsidR="001F2276" w:rsidRPr="0086154D" w:rsidRDefault="001F2276" w:rsidP="00803922">
            <w:pPr>
              <w:jc w:val="left"/>
              <w:rPr>
                <w:rFonts w:cs="Arial"/>
                <w:color w:val="000000"/>
                <w:sz w:val="18"/>
                <w:szCs w:val="18"/>
              </w:rPr>
            </w:pPr>
            <w:r w:rsidRPr="0086154D">
              <w:rPr>
                <w:color w:val="000000"/>
                <w:sz w:val="18"/>
              </w:rPr>
              <w:t>NON</w:t>
            </w:r>
          </w:p>
        </w:tc>
        <w:tc>
          <w:tcPr>
            <w:tcW w:w="3000" w:type="pct"/>
            <w:vAlign w:val="center"/>
          </w:tcPr>
          <w:p w14:paraId="468B5932" w14:textId="77777777" w:rsidR="001F2276" w:rsidRPr="0086154D" w:rsidRDefault="001F2276" w:rsidP="00803922">
            <w:pPr>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l’institut qui a mis au point le marqueur.</w:t>
            </w:r>
          </w:p>
          <w:p w14:paraId="6AE9B910" w14:textId="77777777" w:rsidR="001F2276" w:rsidRPr="0086154D" w:rsidRDefault="001F2276" w:rsidP="00803922">
            <w:pPr>
              <w:jc w:val="left"/>
              <w:rPr>
                <w:rFonts w:cs="Arial"/>
                <w:color w:val="000000"/>
                <w:sz w:val="18"/>
                <w:szCs w:val="18"/>
                <w:lang w:eastAsia="nl-NL"/>
              </w:rPr>
            </w:pPr>
          </w:p>
          <w:p w14:paraId="236D9C37" w14:textId="77777777" w:rsidR="001F2276" w:rsidRPr="0086154D" w:rsidRDefault="001F2276" w:rsidP="00803922">
            <w:pPr>
              <w:jc w:val="left"/>
              <w:rPr>
                <w:rFonts w:cs="Arial"/>
                <w:i/>
                <w:color w:val="000000"/>
                <w:sz w:val="18"/>
                <w:szCs w:val="18"/>
              </w:rPr>
            </w:pPr>
            <w:r w:rsidRPr="0086154D">
              <w:rPr>
                <w:color w:val="000000"/>
                <w:sz w:val="18"/>
              </w:rPr>
              <w:t>Protocole de PCR décrivant les amorces, les enzymes, les concentrations en dNTP et le schéma des cycles de PCR.</w:t>
            </w:r>
          </w:p>
        </w:tc>
      </w:tr>
      <w:tr w:rsidR="001F2276" w:rsidRPr="0086154D" w14:paraId="6206ABA0" w14:textId="77777777" w:rsidTr="00803922">
        <w:trPr>
          <w:cantSplit/>
        </w:trPr>
        <w:tc>
          <w:tcPr>
            <w:tcW w:w="427" w:type="pct"/>
            <w:vAlign w:val="center"/>
            <w:hideMark/>
          </w:tcPr>
          <w:p w14:paraId="32BAB523" w14:textId="77777777" w:rsidR="001F2276" w:rsidRPr="0086154D" w:rsidRDefault="001F2276" w:rsidP="00803922">
            <w:pPr>
              <w:keepNext/>
              <w:jc w:val="left"/>
              <w:rPr>
                <w:rFonts w:cs="Arial"/>
                <w:color w:val="000000"/>
                <w:sz w:val="18"/>
                <w:szCs w:val="18"/>
              </w:rPr>
            </w:pPr>
            <w:r w:rsidRPr="0086154D">
              <w:rPr>
                <w:color w:val="000000"/>
                <w:sz w:val="18"/>
              </w:rPr>
              <w:lastRenderedPageBreak/>
              <w:t>6.2</w:t>
            </w:r>
          </w:p>
        </w:tc>
        <w:tc>
          <w:tcPr>
            <w:tcW w:w="933" w:type="pct"/>
            <w:vAlign w:val="center"/>
            <w:hideMark/>
          </w:tcPr>
          <w:p w14:paraId="3FC3CFD0" w14:textId="77777777" w:rsidR="001F2276" w:rsidRPr="0086154D" w:rsidRDefault="001F2276" w:rsidP="00803922">
            <w:pPr>
              <w:keepNext/>
              <w:jc w:val="left"/>
              <w:rPr>
                <w:rFonts w:cs="Arial"/>
                <w:color w:val="000000"/>
                <w:sz w:val="18"/>
                <w:szCs w:val="18"/>
              </w:rPr>
            </w:pPr>
            <w:r w:rsidRPr="0086154D">
              <w:rPr>
                <w:color w:val="000000"/>
                <w:sz w:val="18"/>
              </w:rPr>
              <w:t>Matériel ou infrastructure spécifique</w:t>
            </w:r>
          </w:p>
        </w:tc>
        <w:tc>
          <w:tcPr>
            <w:tcW w:w="640" w:type="pct"/>
            <w:vAlign w:val="center"/>
          </w:tcPr>
          <w:p w14:paraId="56083F12" w14:textId="77777777" w:rsidR="001F2276" w:rsidRPr="0086154D" w:rsidRDefault="001F2276" w:rsidP="00803922">
            <w:pPr>
              <w:keepNext/>
              <w:jc w:val="left"/>
              <w:rPr>
                <w:rFonts w:cs="Arial"/>
                <w:color w:val="000000"/>
                <w:sz w:val="18"/>
                <w:szCs w:val="18"/>
              </w:rPr>
            </w:pPr>
            <w:r w:rsidRPr="0086154D">
              <w:rPr>
                <w:color w:val="000000"/>
                <w:sz w:val="18"/>
              </w:rPr>
              <w:t>NON</w:t>
            </w:r>
          </w:p>
        </w:tc>
        <w:tc>
          <w:tcPr>
            <w:tcW w:w="3000" w:type="pct"/>
            <w:vAlign w:val="center"/>
          </w:tcPr>
          <w:p w14:paraId="15686D95" w14:textId="77777777" w:rsidR="001F2276" w:rsidRPr="0086154D" w:rsidRDefault="001F2276" w:rsidP="00803922">
            <w:pPr>
              <w:keepNext/>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l’institut qui a mis au point le marqueur.</w:t>
            </w:r>
          </w:p>
          <w:p w14:paraId="6240B103" w14:textId="77777777" w:rsidR="001F2276" w:rsidRPr="0086154D" w:rsidRDefault="001F2276" w:rsidP="00803922">
            <w:pPr>
              <w:keepNext/>
              <w:jc w:val="left"/>
              <w:rPr>
                <w:rFonts w:cs="Arial"/>
                <w:color w:val="000000"/>
                <w:sz w:val="18"/>
                <w:szCs w:val="18"/>
                <w:lang w:eastAsia="nl-NL"/>
              </w:rPr>
            </w:pPr>
          </w:p>
          <w:p w14:paraId="66D3AFA8" w14:textId="77777777" w:rsidR="001F2276" w:rsidRPr="0086154D" w:rsidRDefault="001F2276" w:rsidP="00803922">
            <w:pPr>
              <w:keepNext/>
              <w:jc w:val="left"/>
              <w:rPr>
                <w:rFonts w:cs="Arial"/>
                <w:i/>
                <w:color w:val="000000"/>
                <w:sz w:val="18"/>
                <w:szCs w:val="18"/>
              </w:rPr>
            </w:pPr>
            <w:r w:rsidRPr="0086154D">
              <w:rPr>
                <w:color w:val="000000"/>
                <w:sz w:val="18"/>
              </w:rPr>
              <w:t>Machines, kits commerciaux, fabricants de composants, numéros de lot des produits chimiques.</w:t>
            </w:r>
          </w:p>
        </w:tc>
      </w:tr>
      <w:tr w:rsidR="001F2276" w:rsidRPr="0086154D" w14:paraId="154604AE" w14:textId="77777777" w:rsidTr="00803922">
        <w:trPr>
          <w:cantSplit/>
        </w:trPr>
        <w:tc>
          <w:tcPr>
            <w:tcW w:w="427" w:type="pct"/>
            <w:vAlign w:val="center"/>
            <w:hideMark/>
          </w:tcPr>
          <w:p w14:paraId="34F31309" w14:textId="77777777" w:rsidR="001F2276" w:rsidRPr="0086154D" w:rsidRDefault="001F2276" w:rsidP="00803922">
            <w:pPr>
              <w:jc w:val="left"/>
              <w:rPr>
                <w:rFonts w:cs="Arial"/>
                <w:color w:val="000000"/>
                <w:sz w:val="18"/>
                <w:szCs w:val="18"/>
              </w:rPr>
            </w:pPr>
            <w:r w:rsidRPr="0086154D">
              <w:rPr>
                <w:color w:val="000000"/>
                <w:sz w:val="18"/>
              </w:rPr>
              <w:t>7</w:t>
            </w:r>
          </w:p>
        </w:tc>
        <w:tc>
          <w:tcPr>
            <w:tcW w:w="933" w:type="pct"/>
            <w:vAlign w:val="center"/>
            <w:hideMark/>
          </w:tcPr>
          <w:p w14:paraId="6C2E080C" w14:textId="77777777" w:rsidR="001F2276" w:rsidRPr="0086154D" w:rsidRDefault="001F2276" w:rsidP="00803922">
            <w:pPr>
              <w:jc w:val="left"/>
              <w:rPr>
                <w:rFonts w:cs="Arial"/>
                <w:color w:val="000000"/>
                <w:sz w:val="18"/>
                <w:szCs w:val="18"/>
              </w:rPr>
            </w:pPr>
            <w:r w:rsidRPr="0086154D">
              <w:rPr>
                <w:color w:val="000000"/>
                <w:sz w:val="18"/>
              </w:rPr>
              <w:t>Observations</w:t>
            </w:r>
          </w:p>
        </w:tc>
        <w:tc>
          <w:tcPr>
            <w:tcW w:w="640" w:type="pct"/>
            <w:vAlign w:val="center"/>
          </w:tcPr>
          <w:p w14:paraId="3CF7B503" w14:textId="77777777" w:rsidR="001F2276" w:rsidRPr="0086154D" w:rsidRDefault="001F2276" w:rsidP="00803922">
            <w:pPr>
              <w:jc w:val="left"/>
              <w:rPr>
                <w:rFonts w:cs="Arial"/>
                <w:color w:val="000000"/>
                <w:sz w:val="18"/>
                <w:szCs w:val="18"/>
              </w:rPr>
            </w:pPr>
            <w:r w:rsidRPr="0086154D">
              <w:rPr>
                <w:color w:val="000000"/>
                <w:sz w:val="18"/>
              </w:rPr>
              <w:t>NON</w:t>
            </w:r>
          </w:p>
        </w:tc>
        <w:tc>
          <w:tcPr>
            <w:tcW w:w="3000" w:type="pct"/>
            <w:vAlign w:val="center"/>
          </w:tcPr>
          <w:p w14:paraId="05E8094A" w14:textId="77777777" w:rsidR="001F2276" w:rsidRPr="0086154D" w:rsidRDefault="001F2276" w:rsidP="00803922">
            <w:pPr>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l’institut qui a mis au point le marqueur.</w:t>
            </w:r>
          </w:p>
          <w:p w14:paraId="31B8FD27" w14:textId="77777777" w:rsidR="001F2276" w:rsidRPr="0086154D" w:rsidRDefault="001F2276" w:rsidP="00803922">
            <w:pPr>
              <w:jc w:val="left"/>
              <w:rPr>
                <w:rFonts w:cs="Arial"/>
                <w:color w:val="000000"/>
                <w:sz w:val="18"/>
                <w:szCs w:val="18"/>
                <w:lang w:eastAsia="nl-NL"/>
              </w:rPr>
            </w:pPr>
          </w:p>
          <w:p w14:paraId="20D48D86" w14:textId="77777777" w:rsidR="001F2276" w:rsidRPr="0086154D" w:rsidRDefault="001F2276" w:rsidP="00803922">
            <w:pPr>
              <w:jc w:val="left"/>
              <w:rPr>
                <w:rFonts w:cs="Arial"/>
                <w:i/>
                <w:color w:val="000000"/>
                <w:sz w:val="18"/>
                <w:szCs w:val="18"/>
              </w:rPr>
            </w:pPr>
            <w:r w:rsidRPr="0086154D">
              <w:rPr>
                <w:color w:val="000000"/>
                <w:sz w:val="18"/>
              </w:rPr>
              <w:t>Bandes sur gel d’agarose (PCR classique), valeurs Ct (</w:t>
            </w:r>
            <w:proofErr w:type="spellStart"/>
            <w:r w:rsidRPr="0086154D">
              <w:rPr>
                <w:color w:val="000000"/>
                <w:sz w:val="18"/>
              </w:rPr>
              <w:t>qPCR</w:t>
            </w:r>
            <w:proofErr w:type="spellEnd"/>
            <w:r w:rsidRPr="0086154D">
              <w:rPr>
                <w:color w:val="000000"/>
                <w:sz w:val="18"/>
              </w:rPr>
              <w:t>), identification des variants à partir des séquences obtenues.</w:t>
            </w:r>
          </w:p>
        </w:tc>
      </w:tr>
      <w:tr w:rsidR="001F2276" w:rsidRPr="0086154D" w14:paraId="0A0F2FB4" w14:textId="77777777" w:rsidTr="00803922">
        <w:trPr>
          <w:cantSplit/>
        </w:trPr>
        <w:tc>
          <w:tcPr>
            <w:tcW w:w="427" w:type="pct"/>
            <w:vAlign w:val="center"/>
          </w:tcPr>
          <w:p w14:paraId="3A2E4720" w14:textId="77777777" w:rsidR="001F2276" w:rsidRPr="0086154D" w:rsidRDefault="001F2276" w:rsidP="00803922">
            <w:pPr>
              <w:jc w:val="left"/>
              <w:rPr>
                <w:rFonts w:cs="Arial"/>
                <w:color w:val="000000"/>
                <w:sz w:val="18"/>
                <w:szCs w:val="18"/>
              </w:rPr>
            </w:pPr>
            <w:r w:rsidRPr="0086154D">
              <w:rPr>
                <w:color w:val="000000" w:themeColor="text1"/>
                <w:sz w:val="18"/>
              </w:rPr>
              <w:t>7.1</w:t>
            </w:r>
          </w:p>
        </w:tc>
        <w:tc>
          <w:tcPr>
            <w:tcW w:w="933" w:type="pct"/>
            <w:vAlign w:val="center"/>
          </w:tcPr>
          <w:p w14:paraId="1C6B6E25" w14:textId="77777777" w:rsidR="001F2276" w:rsidRPr="0086154D" w:rsidRDefault="001F2276" w:rsidP="00803922">
            <w:pPr>
              <w:jc w:val="left"/>
              <w:rPr>
                <w:rFonts w:cs="Arial"/>
                <w:color w:val="000000"/>
                <w:sz w:val="18"/>
                <w:szCs w:val="18"/>
              </w:rPr>
            </w:pPr>
            <w:r w:rsidRPr="0086154D">
              <w:rPr>
                <w:color w:val="000000" w:themeColor="text1"/>
                <w:sz w:val="18"/>
              </w:rPr>
              <w:t>Validité des résultats</w:t>
            </w:r>
          </w:p>
        </w:tc>
        <w:tc>
          <w:tcPr>
            <w:tcW w:w="640" w:type="pct"/>
            <w:vAlign w:val="center"/>
          </w:tcPr>
          <w:p w14:paraId="606D3AE9" w14:textId="77777777" w:rsidR="001F2276" w:rsidRPr="0086154D" w:rsidRDefault="001F2276" w:rsidP="00803922">
            <w:pPr>
              <w:jc w:val="left"/>
              <w:rPr>
                <w:rFonts w:cs="Arial"/>
                <w:color w:val="000000" w:themeColor="text1"/>
                <w:sz w:val="18"/>
                <w:szCs w:val="18"/>
              </w:rPr>
            </w:pPr>
            <w:r w:rsidRPr="0086154D">
              <w:rPr>
                <w:color w:val="000000" w:themeColor="text1"/>
                <w:sz w:val="18"/>
              </w:rPr>
              <w:t>OUI</w:t>
            </w:r>
          </w:p>
        </w:tc>
        <w:tc>
          <w:tcPr>
            <w:tcW w:w="3000" w:type="pct"/>
            <w:vAlign w:val="center"/>
          </w:tcPr>
          <w:p w14:paraId="5979E2B2" w14:textId="77777777" w:rsidR="001F2276" w:rsidRPr="0086154D" w:rsidRDefault="001F2276" w:rsidP="00803922">
            <w:pPr>
              <w:jc w:val="left"/>
              <w:rPr>
                <w:color w:val="000000" w:themeColor="text1"/>
                <w:sz w:val="18"/>
              </w:rPr>
            </w:pPr>
            <w:r w:rsidRPr="0086154D">
              <w:rPr>
                <w:color w:val="000000" w:themeColor="text1"/>
                <w:sz w:val="18"/>
              </w:rPr>
              <w:t>Cela dépend de la méthode utilisée.</w:t>
            </w:r>
          </w:p>
          <w:p w14:paraId="33FAAFA4" w14:textId="77777777" w:rsidR="001F2276" w:rsidRPr="0086154D" w:rsidRDefault="001F2276" w:rsidP="00803922">
            <w:pPr>
              <w:jc w:val="left"/>
              <w:rPr>
                <w:rFonts w:cs="Arial"/>
                <w:color w:val="000000" w:themeColor="text1"/>
                <w:sz w:val="18"/>
                <w:szCs w:val="18"/>
                <w:lang w:eastAsia="nl-NL"/>
              </w:rPr>
            </w:pPr>
          </w:p>
          <w:p w14:paraId="3330EC6A" w14:textId="77777777" w:rsidR="001F2276" w:rsidRPr="0086154D" w:rsidRDefault="001F2276" w:rsidP="00803922">
            <w:pPr>
              <w:jc w:val="left"/>
              <w:rPr>
                <w:color w:val="000000" w:themeColor="text1"/>
                <w:sz w:val="18"/>
              </w:rPr>
            </w:pPr>
            <w:r w:rsidRPr="0086154D">
              <w:rPr>
                <w:color w:val="000000" w:themeColor="text1"/>
                <w:sz w:val="18"/>
              </w:rPr>
              <w:t xml:space="preserve">Pour la </w:t>
            </w:r>
            <w:proofErr w:type="spellStart"/>
            <w:r w:rsidRPr="0086154D">
              <w:rPr>
                <w:color w:val="000000" w:themeColor="text1"/>
                <w:sz w:val="18"/>
              </w:rPr>
              <w:t>qPCR</w:t>
            </w:r>
            <w:proofErr w:type="spellEnd"/>
            <w:r w:rsidRPr="0086154D">
              <w:rPr>
                <w:color w:val="000000" w:themeColor="text1"/>
                <w:sz w:val="18"/>
              </w:rPr>
              <w:t>, vérifier que les courbes d’amplification présentent une forme exponentielle caractéristique.</w:t>
            </w:r>
          </w:p>
          <w:p w14:paraId="76EA5D12" w14:textId="77777777" w:rsidR="001F2276" w:rsidRPr="0086154D" w:rsidRDefault="001F2276" w:rsidP="00803922">
            <w:pPr>
              <w:jc w:val="left"/>
              <w:rPr>
                <w:rFonts w:cs="Arial"/>
                <w:color w:val="000000" w:themeColor="text1"/>
                <w:sz w:val="18"/>
                <w:szCs w:val="18"/>
                <w:lang w:eastAsia="fr-FR"/>
              </w:rPr>
            </w:pPr>
          </w:p>
          <w:p w14:paraId="18016F15" w14:textId="77777777" w:rsidR="001F2276" w:rsidRPr="0086154D" w:rsidRDefault="001F2276" w:rsidP="00803922">
            <w:pPr>
              <w:jc w:val="left"/>
              <w:rPr>
                <w:rFonts w:cs="Arial"/>
                <w:i/>
                <w:color w:val="000000" w:themeColor="text1"/>
                <w:sz w:val="18"/>
                <w:szCs w:val="18"/>
              </w:rPr>
            </w:pPr>
            <w:r w:rsidRPr="0086154D">
              <w:rPr>
                <w:color w:val="000000" w:themeColor="text1"/>
                <w:sz w:val="18"/>
              </w:rPr>
              <w:t>Vérifier si les témoins correspondent aux résultats attendus (témoins négatifs = absence de signal;  témoins positifs = présence des signaux attendus pour tous les fluorophores).</w:t>
            </w:r>
          </w:p>
        </w:tc>
      </w:tr>
      <w:tr w:rsidR="001F2276" w:rsidRPr="0086154D" w14:paraId="4F3B8CEE" w14:textId="77777777" w:rsidTr="00803922">
        <w:trPr>
          <w:cantSplit/>
        </w:trPr>
        <w:tc>
          <w:tcPr>
            <w:tcW w:w="427" w:type="pct"/>
            <w:vAlign w:val="center"/>
          </w:tcPr>
          <w:p w14:paraId="03A5D347" w14:textId="77777777" w:rsidR="001F2276" w:rsidRPr="0086154D" w:rsidRDefault="001F2276" w:rsidP="00803922">
            <w:pPr>
              <w:jc w:val="left"/>
              <w:rPr>
                <w:rFonts w:cs="Arial"/>
                <w:color w:val="000000"/>
                <w:sz w:val="18"/>
                <w:szCs w:val="18"/>
              </w:rPr>
            </w:pPr>
            <w:r w:rsidRPr="0086154D">
              <w:rPr>
                <w:color w:val="000000"/>
                <w:sz w:val="18"/>
              </w:rPr>
              <w:t>8</w:t>
            </w:r>
          </w:p>
        </w:tc>
        <w:tc>
          <w:tcPr>
            <w:tcW w:w="933" w:type="pct"/>
            <w:vAlign w:val="center"/>
          </w:tcPr>
          <w:p w14:paraId="0BA6F7D4" w14:textId="77777777" w:rsidR="001F2276" w:rsidRPr="0086154D" w:rsidRDefault="001F2276" w:rsidP="00803922">
            <w:pPr>
              <w:jc w:val="left"/>
              <w:rPr>
                <w:rFonts w:cs="Arial"/>
                <w:color w:val="000000"/>
                <w:sz w:val="18"/>
                <w:szCs w:val="18"/>
              </w:rPr>
            </w:pPr>
            <w:r w:rsidRPr="0086154D">
              <w:rPr>
                <w:color w:val="000000"/>
                <w:sz w:val="18"/>
              </w:rPr>
              <w:t>Interprétation des résultats de l’essai</w:t>
            </w:r>
          </w:p>
        </w:tc>
        <w:tc>
          <w:tcPr>
            <w:tcW w:w="640" w:type="pct"/>
            <w:vAlign w:val="center"/>
          </w:tcPr>
          <w:p w14:paraId="1F7E39DD"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487E8F74" w14:textId="77777777" w:rsidR="001F2276" w:rsidRPr="0086154D" w:rsidRDefault="001F2276" w:rsidP="00803922">
            <w:pPr>
              <w:jc w:val="left"/>
              <w:rPr>
                <w:rFonts w:cs="Arial"/>
                <w:color w:val="000000"/>
                <w:sz w:val="18"/>
                <w:szCs w:val="18"/>
              </w:rPr>
            </w:pPr>
            <w:r w:rsidRPr="0086154D">
              <w:rPr>
                <w:color w:val="000000"/>
                <w:sz w:val="18"/>
              </w:rPr>
              <w:t>Relation entre les allèles et les expressions (avec ses notes).</w:t>
            </w:r>
          </w:p>
          <w:p w14:paraId="3A522983" w14:textId="77777777" w:rsidR="001F2276" w:rsidRPr="0086154D" w:rsidRDefault="001F2276" w:rsidP="00803922">
            <w:pPr>
              <w:jc w:val="left"/>
              <w:rPr>
                <w:rFonts w:cs="Arial"/>
                <w:color w:val="000000"/>
                <w:sz w:val="18"/>
                <w:szCs w:val="18"/>
                <w:lang w:eastAsia="nl-NL"/>
              </w:rPr>
            </w:pPr>
          </w:p>
          <w:p w14:paraId="7D0F4E4B" w14:textId="77777777" w:rsidR="001F2276" w:rsidRPr="0086154D" w:rsidRDefault="001F2276" w:rsidP="00803922">
            <w:pPr>
              <w:jc w:val="left"/>
              <w:rPr>
                <w:rFonts w:cs="Arial"/>
                <w:i/>
                <w:iCs/>
                <w:color w:val="000000"/>
                <w:sz w:val="18"/>
                <w:szCs w:val="18"/>
              </w:rPr>
            </w:pPr>
            <w:r w:rsidRPr="0086154D">
              <w:rPr>
                <w:color w:val="000000"/>
                <w:sz w:val="18"/>
              </w:rPr>
              <w:t xml:space="preserve">Si le résultat du test avec marqueurs d’ADN ne confirme pas la déclaration figurant dans le questionnaire technique, il convient de réaliser un essai en plein champ ou un </w:t>
            </w:r>
            <w:proofErr w:type="spellStart"/>
            <w:r>
              <w:rPr>
                <w:color w:val="000000"/>
                <w:sz w:val="18"/>
              </w:rPr>
              <w:t>biotest</w:t>
            </w:r>
            <w:proofErr w:type="spellEnd"/>
            <w:r w:rsidRPr="0086154D">
              <w:rPr>
                <w:color w:val="000000"/>
                <w:sz w:val="18"/>
              </w:rPr>
              <w:t>.</w:t>
            </w:r>
          </w:p>
        </w:tc>
      </w:tr>
      <w:tr w:rsidR="001F2276" w:rsidRPr="0086154D" w14:paraId="48352D9C" w14:textId="77777777" w:rsidTr="00803922">
        <w:trPr>
          <w:cantSplit/>
        </w:trPr>
        <w:tc>
          <w:tcPr>
            <w:tcW w:w="427" w:type="pct"/>
            <w:vAlign w:val="center"/>
          </w:tcPr>
          <w:p w14:paraId="3A9A5FB4" w14:textId="77777777" w:rsidR="001F2276" w:rsidRPr="0086154D" w:rsidRDefault="001F2276" w:rsidP="00803922">
            <w:pPr>
              <w:jc w:val="left"/>
              <w:rPr>
                <w:rFonts w:cs="Arial"/>
                <w:color w:val="000000"/>
                <w:sz w:val="18"/>
                <w:szCs w:val="18"/>
              </w:rPr>
            </w:pPr>
            <w:r w:rsidRPr="0086154D">
              <w:rPr>
                <w:color w:val="000000"/>
                <w:sz w:val="18"/>
              </w:rPr>
              <w:t>9</w:t>
            </w:r>
          </w:p>
        </w:tc>
        <w:tc>
          <w:tcPr>
            <w:tcW w:w="933" w:type="pct"/>
            <w:vAlign w:val="center"/>
          </w:tcPr>
          <w:p w14:paraId="4F563CAE" w14:textId="77777777" w:rsidR="001F2276" w:rsidRPr="0086154D" w:rsidRDefault="001F2276" w:rsidP="00803922">
            <w:pPr>
              <w:jc w:val="left"/>
              <w:rPr>
                <w:rFonts w:cs="Arial"/>
                <w:color w:val="000000"/>
                <w:sz w:val="18"/>
                <w:szCs w:val="18"/>
              </w:rPr>
            </w:pPr>
            <w:r w:rsidRPr="0086154D">
              <w:rPr>
                <w:color w:val="000000"/>
                <w:sz w:val="18"/>
              </w:rPr>
              <w:t xml:space="preserve">Validation du protocole </w:t>
            </w:r>
          </w:p>
        </w:tc>
        <w:tc>
          <w:tcPr>
            <w:tcW w:w="640" w:type="pct"/>
            <w:vAlign w:val="center"/>
          </w:tcPr>
          <w:p w14:paraId="3A62B335" w14:textId="77777777" w:rsidR="001F2276" w:rsidRPr="0086154D" w:rsidDel="009133BE" w:rsidRDefault="001F2276" w:rsidP="00803922">
            <w:pPr>
              <w:jc w:val="left"/>
              <w:rPr>
                <w:rFonts w:cs="Arial"/>
                <w:color w:val="000000"/>
                <w:sz w:val="18"/>
                <w:szCs w:val="18"/>
              </w:rPr>
            </w:pPr>
            <w:r w:rsidRPr="0086154D">
              <w:rPr>
                <w:color w:val="000000"/>
                <w:sz w:val="18"/>
              </w:rPr>
              <w:t>OUI</w:t>
            </w:r>
          </w:p>
        </w:tc>
        <w:tc>
          <w:tcPr>
            <w:tcW w:w="3000" w:type="pct"/>
            <w:vAlign w:val="center"/>
          </w:tcPr>
          <w:p w14:paraId="7781C37B" w14:textId="77777777" w:rsidR="001F2276" w:rsidRPr="0086154D" w:rsidDel="00A75E69" w:rsidRDefault="001F2276" w:rsidP="00803922">
            <w:pPr>
              <w:jc w:val="left"/>
              <w:rPr>
                <w:rFonts w:cs="Arial"/>
                <w:color w:val="000000"/>
                <w:sz w:val="18"/>
                <w:szCs w:val="18"/>
              </w:rPr>
            </w:pPr>
            <w:r w:rsidRPr="0086154D">
              <w:rPr>
                <w:color w:val="000000"/>
                <w:sz w:val="18"/>
              </w:rPr>
              <w:t>Fournir des informations sur la validation du protocole ou sur la façon de contacter l’office d’examen pour d’obtenir de plus amples renseignements.</w:t>
            </w:r>
          </w:p>
        </w:tc>
      </w:tr>
      <w:tr w:rsidR="001F2276" w:rsidRPr="0086154D" w14:paraId="5E7E85D6" w14:textId="77777777" w:rsidTr="00803922">
        <w:trPr>
          <w:cantSplit/>
        </w:trPr>
        <w:tc>
          <w:tcPr>
            <w:tcW w:w="427" w:type="pct"/>
            <w:vAlign w:val="center"/>
          </w:tcPr>
          <w:p w14:paraId="3B23911D" w14:textId="77777777" w:rsidR="001F2276" w:rsidRPr="0086154D" w:rsidRDefault="001F2276" w:rsidP="00803922">
            <w:pPr>
              <w:jc w:val="left"/>
              <w:rPr>
                <w:rFonts w:cs="Arial"/>
                <w:color w:val="000000"/>
                <w:sz w:val="18"/>
                <w:szCs w:val="18"/>
              </w:rPr>
            </w:pPr>
            <w:r w:rsidRPr="0086154D">
              <w:rPr>
                <w:color w:val="000000" w:themeColor="text1"/>
                <w:sz w:val="18"/>
              </w:rPr>
              <w:t>9.1</w:t>
            </w:r>
          </w:p>
        </w:tc>
        <w:tc>
          <w:tcPr>
            <w:tcW w:w="933" w:type="pct"/>
            <w:vAlign w:val="center"/>
          </w:tcPr>
          <w:p w14:paraId="5E82DE66" w14:textId="77777777" w:rsidR="001F2276" w:rsidRPr="0086154D" w:rsidRDefault="001F2276" w:rsidP="00803922">
            <w:pPr>
              <w:jc w:val="left"/>
              <w:rPr>
                <w:rFonts w:cs="Arial"/>
                <w:color w:val="000000"/>
                <w:sz w:val="18"/>
                <w:szCs w:val="18"/>
              </w:rPr>
            </w:pPr>
            <w:r w:rsidRPr="0086154D">
              <w:rPr>
                <w:color w:val="000000" w:themeColor="text1"/>
                <w:sz w:val="18"/>
              </w:rPr>
              <w:t>Contact</w:t>
            </w:r>
            <w:r>
              <w:rPr>
                <w:color w:val="000000" w:themeColor="text1"/>
                <w:sz w:val="18"/>
              </w:rPr>
              <w:t xml:space="preserve"> au sein de</w:t>
            </w:r>
            <w:r w:rsidRPr="0086154D">
              <w:rPr>
                <w:color w:val="000000" w:themeColor="text1"/>
                <w:sz w:val="18"/>
              </w:rPr>
              <w:t xml:space="preserve"> l’office d’examen</w:t>
            </w:r>
          </w:p>
        </w:tc>
        <w:tc>
          <w:tcPr>
            <w:tcW w:w="640" w:type="pct"/>
            <w:vAlign w:val="center"/>
          </w:tcPr>
          <w:p w14:paraId="5D9AD93A" w14:textId="77777777" w:rsidR="001F2276" w:rsidRPr="0086154D" w:rsidRDefault="001F2276" w:rsidP="00803922">
            <w:pPr>
              <w:jc w:val="left"/>
              <w:rPr>
                <w:rFonts w:cs="Arial"/>
                <w:color w:val="000000" w:themeColor="text1"/>
                <w:sz w:val="18"/>
                <w:szCs w:val="18"/>
              </w:rPr>
            </w:pPr>
            <w:r w:rsidRPr="0086154D">
              <w:rPr>
                <w:color w:val="000000" w:themeColor="text1"/>
                <w:sz w:val="18"/>
              </w:rPr>
              <w:t>OUI</w:t>
            </w:r>
          </w:p>
        </w:tc>
        <w:tc>
          <w:tcPr>
            <w:tcW w:w="3000" w:type="pct"/>
            <w:vAlign w:val="center"/>
          </w:tcPr>
          <w:p w14:paraId="188C6EAC" w14:textId="77777777" w:rsidR="001F2276" w:rsidRPr="0086154D" w:rsidRDefault="001F2276" w:rsidP="00803922">
            <w:pPr>
              <w:jc w:val="left"/>
              <w:rPr>
                <w:rFonts w:cs="Arial"/>
                <w:i/>
                <w:color w:val="000000" w:themeColor="text1"/>
                <w:sz w:val="18"/>
                <w:szCs w:val="18"/>
              </w:rPr>
            </w:pPr>
            <w:r w:rsidRPr="0086154D">
              <w:rPr>
                <w:color w:val="000000" w:themeColor="text1"/>
                <w:sz w:val="18"/>
              </w:rPr>
              <w:t>Contact</w:t>
            </w:r>
            <w:r>
              <w:rPr>
                <w:color w:val="000000" w:themeColor="text1"/>
                <w:sz w:val="18"/>
              </w:rPr>
              <w:t xml:space="preserve"> au sein de</w:t>
            </w:r>
            <w:r w:rsidRPr="0086154D">
              <w:rPr>
                <w:color w:val="000000" w:themeColor="text1"/>
                <w:sz w:val="18"/>
              </w:rPr>
              <w:t xml:space="preserve"> l’institut qui a élaboré le protocole, indiquer le nom du service.</w:t>
            </w:r>
          </w:p>
        </w:tc>
      </w:tr>
    </w:tbl>
    <w:p w14:paraId="36E15C47" w14:textId="77777777" w:rsidR="001F2276" w:rsidRPr="0086154D" w:rsidRDefault="001F2276" w:rsidP="001F2276">
      <w:pPr>
        <w:rPr>
          <w:lang w:eastAsia="fr-FR"/>
        </w:rPr>
      </w:pPr>
    </w:p>
    <w:p w14:paraId="7E9DDB18" w14:textId="77777777" w:rsidR="001F2276" w:rsidRPr="0086154D" w:rsidRDefault="001F2276" w:rsidP="001F2276">
      <w:pPr>
        <w:rPr>
          <w:lang w:eastAsia="fr-FR"/>
        </w:rPr>
      </w:pPr>
    </w:p>
    <w:p w14:paraId="08EB169E" w14:textId="77777777" w:rsidR="001F2276" w:rsidRPr="0086154D" w:rsidRDefault="001F2276" w:rsidP="001F2276">
      <w:r w:rsidRPr="0086154D">
        <w:t>3.5.2</w:t>
      </w:r>
      <w:r w:rsidRPr="0086154D">
        <w:tab/>
        <w:t>Un exemple de “marqueurs moléculaires propre aux caractères en tant que méthode alternative d’observation” est fourni dans les principes directeurs d’examen de la tomate (TG/44/12), pour le caractère “Résistance au virus de la mosaïque de la tomate” (</w:t>
      </w:r>
      <w:proofErr w:type="spellStart"/>
      <w:r w:rsidRPr="0086154D">
        <w:t>ToMV</w:t>
      </w:r>
      <w:proofErr w:type="spellEnd"/>
      <w:r w:rsidRPr="0086154D">
        <w:t xml:space="preserve">) (voir Ad. 59ii), “Test avec marqueurs d’ADN”).  Bien qu’il soit conforme aux présentes indications, il a été adopté avant la mise en place du format de présentation standard décrit dans le tableau 1 et est donc présenté sous une forme différente.  Le rapport de l’essai comparatif réalisé par trois laboratoires est disponible sur simple demande à l’adresse </w:t>
      </w:r>
      <w:hyperlink r:id="rId22" w:history="1">
        <w:r w:rsidRPr="0086154D">
          <w:rPr>
            <w:rStyle w:val="Hyperlink"/>
          </w:rPr>
          <w:t>info@naktuinbouw.nl</w:t>
        </w:r>
      </w:hyperlink>
      <w:r w:rsidRPr="0086154D">
        <w:t>.</w:t>
      </w:r>
    </w:p>
    <w:p w14:paraId="3DCF5848" w14:textId="77777777" w:rsidR="001F2276" w:rsidRPr="0086154D" w:rsidRDefault="001F2276" w:rsidP="001F2276">
      <w:pPr>
        <w:rPr>
          <w:lang w:eastAsia="fr-FR"/>
        </w:rPr>
      </w:pPr>
    </w:p>
    <w:p w14:paraId="567A946D" w14:textId="77777777" w:rsidR="001F2276" w:rsidRPr="0086154D" w:rsidRDefault="001F2276" w:rsidP="001F2276">
      <w:pPr>
        <w:rPr>
          <w:lang w:eastAsia="fr-FR"/>
        </w:rPr>
      </w:pPr>
    </w:p>
    <w:p w14:paraId="379D045F" w14:textId="77777777" w:rsidR="001F2276" w:rsidRPr="0086154D" w:rsidRDefault="001F2276" w:rsidP="001F2276">
      <w:pPr>
        <w:pStyle w:val="Heading2"/>
        <w:rPr>
          <w:lang w:val="fr-FR"/>
        </w:rPr>
      </w:pPr>
      <w:bookmarkStart w:id="102" w:name="_Toc189576576"/>
      <w:bookmarkStart w:id="103" w:name="_Toc210139358"/>
      <w:bookmarkStart w:id="104" w:name="_Toc238565133"/>
      <w:bookmarkStart w:id="105" w:name="_Toc238636923"/>
      <w:bookmarkStart w:id="106" w:name="_Toc240538572"/>
      <w:r w:rsidRPr="0086154D">
        <w:rPr>
          <w:lang w:val="fr-FR"/>
        </w:rPr>
        <w:t>3.6</w:t>
      </w:r>
      <w:r w:rsidRPr="0086154D">
        <w:rPr>
          <w:lang w:val="fr-FR"/>
        </w:rPr>
        <w:tab/>
      </w:r>
      <w:r>
        <w:rPr>
          <w:lang w:val="fr-FR"/>
        </w:rPr>
        <w:t xml:space="preserve">Évaluation de suivi </w:t>
      </w:r>
      <w:r w:rsidRPr="0086154D">
        <w:rPr>
          <w:lang w:val="fr-FR"/>
        </w:rPr>
        <w:t xml:space="preserve">après </w:t>
      </w:r>
      <w:bookmarkEnd w:id="102"/>
      <w:bookmarkEnd w:id="103"/>
      <w:bookmarkEnd w:id="104"/>
      <w:bookmarkEnd w:id="105"/>
      <w:r>
        <w:rPr>
          <w:lang w:val="fr-FR"/>
        </w:rPr>
        <w:t>l’acceptation</w:t>
      </w:r>
      <w:bookmarkEnd w:id="106"/>
    </w:p>
    <w:p w14:paraId="1DBD8422" w14:textId="77777777" w:rsidR="001F2276" w:rsidRPr="0086154D" w:rsidRDefault="001F2276" w:rsidP="001F2276">
      <w:r w:rsidRPr="0086154D">
        <w:t>3.6.1</w:t>
      </w:r>
      <w:r w:rsidRPr="0086154D">
        <w:tab/>
        <w:t xml:space="preserve">La validation du marqueur n’est pas définitive, car de nouvelles </w:t>
      </w:r>
      <w:r>
        <w:t>constructions</w:t>
      </w:r>
      <w:r w:rsidRPr="0086154D">
        <w:t xml:space="preserve"> génétiques peuvent apparaître sur le marché.  Il s’agit d’un processus d’évaluation continu.  La spécificité doit être réévaluée après l’acceptation de la validation à l’aide d’essais parallèles (test avec marqueurs et </w:t>
      </w:r>
      <w:proofErr w:type="spellStart"/>
      <w:r>
        <w:t>biotest</w:t>
      </w:r>
      <w:proofErr w:type="spellEnd"/>
      <w:r w:rsidRPr="0086154D">
        <w:t>), en recourant à la méthode d’observation</w:t>
      </w:r>
      <w:r>
        <w:t xml:space="preserve"> </w:t>
      </w:r>
      <w:r w:rsidRPr="0086154D">
        <w:t>au moins pendant la première année.</w:t>
      </w:r>
    </w:p>
    <w:p w14:paraId="0A82DB1B" w14:textId="77777777" w:rsidR="001F2276" w:rsidRPr="0086154D" w:rsidRDefault="001F2276" w:rsidP="001F2276">
      <w:pPr>
        <w:rPr>
          <w:lang w:eastAsia="fr-FR"/>
        </w:rPr>
      </w:pPr>
    </w:p>
    <w:p w14:paraId="591C4A9D" w14:textId="77777777" w:rsidR="001F2276" w:rsidRPr="0086154D" w:rsidRDefault="001F2276" w:rsidP="001F2276">
      <w:r w:rsidRPr="0086154D">
        <w:t>3.6.2</w:t>
      </w:r>
      <w:r w:rsidRPr="0086154D">
        <w:tab/>
        <w:t>Au terme de la première année suivant l’acceptation du protocole, des contrôles morphologiques devraient être effectués sur environ 10% des nouvelles variétés.</w:t>
      </w:r>
    </w:p>
    <w:p w14:paraId="2D673E88" w14:textId="77777777" w:rsidR="001F2276" w:rsidRPr="0086154D" w:rsidRDefault="001F2276" w:rsidP="001F2276">
      <w:pPr>
        <w:jc w:val="left"/>
      </w:pPr>
    </w:p>
    <w:p w14:paraId="65F85E4F" w14:textId="77777777" w:rsidR="00397D12" w:rsidRPr="0086154D" w:rsidRDefault="00397D12" w:rsidP="00397D12">
      <w:pPr>
        <w:jc w:val="left"/>
      </w:pPr>
    </w:p>
    <w:p w14:paraId="0446F94F" w14:textId="77777777" w:rsidR="00397D12" w:rsidRPr="0086154D" w:rsidRDefault="00397D12" w:rsidP="00397D12">
      <w:pPr>
        <w:pStyle w:val="Heading2"/>
        <w:rPr>
          <w:lang w:val="fr-FR"/>
        </w:rPr>
      </w:pPr>
      <w:bookmarkStart w:id="107" w:name="_Toc210139359"/>
      <w:bookmarkStart w:id="108" w:name="_Toc238565134"/>
      <w:bookmarkStart w:id="109" w:name="_Toc240538573"/>
      <w:r w:rsidRPr="0086154D">
        <w:rPr>
          <w:lang w:val="fr-FR"/>
        </w:rPr>
        <w:lastRenderedPageBreak/>
        <w:t>3.7</w:t>
      </w:r>
      <w:r w:rsidRPr="0086154D">
        <w:rPr>
          <w:lang w:val="fr-FR"/>
        </w:rPr>
        <w:tab/>
        <w:t>Bibliographie</w:t>
      </w:r>
      <w:bookmarkEnd w:id="107"/>
      <w:bookmarkEnd w:id="108"/>
      <w:bookmarkEnd w:id="109"/>
    </w:p>
    <w:p w14:paraId="31D701CC" w14:textId="77777777" w:rsidR="00397D12" w:rsidRPr="0086154D" w:rsidRDefault="00397D12" w:rsidP="00397D12">
      <w:r w:rsidRPr="0086154D">
        <w:t xml:space="preserve">Arens P., Mansilla C., </w:t>
      </w:r>
      <w:proofErr w:type="spellStart"/>
      <w:r w:rsidRPr="0086154D">
        <w:t>Deinum</w:t>
      </w:r>
      <w:proofErr w:type="spellEnd"/>
      <w:r w:rsidRPr="0086154D">
        <w:t xml:space="preserve"> D., Cavellini L., Moretti A., Rolland S., van der </w:t>
      </w:r>
      <w:proofErr w:type="spellStart"/>
      <w:r w:rsidRPr="0086154D">
        <w:t>Schoot</w:t>
      </w:r>
      <w:proofErr w:type="spellEnd"/>
      <w:r w:rsidRPr="0086154D">
        <w:t xml:space="preserve"> H., Calvache D., </w:t>
      </w:r>
      <w:proofErr w:type="spellStart"/>
      <w:r w:rsidRPr="0086154D">
        <w:t>Ponz</w:t>
      </w:r>
      <w:proofErr w:type="spellEnd"/>
      <w:r w:rsidRPr="0086154D">
        <w:t xml:space="preserve"> F., </w:t>
      </w:r>
      <w:proofErr w:type="spellStart"/>
      <w:r w:rsidRPr="0086154D">
        <w:t>Collonnier</w:t>
      </w:r>
      <w:proofErr w:type="spellEnd"/>
      <w:r w:rsidRPr="0086154D">
        <w:t xml:space="preserve"> C., Mathis R., </w:t>
      </w:r>
      <w:proofErr w:type="spellStart"/>
      <w:r w:rsidRPr="0086154D">
        <w:t>Smilde</w:t>
      </w:r>
      <w:proofErr w:type="spellEnd"/>
      <w:r w:rsidRPr="0086154D">
        <w:t xml:space="preserve"> D., </w:t>
      </w:r>
      <w:proofErr w:type="spellStart"/>
      <w:r w:rsidRPr="0086154D">
        <w:t>Caranta</w:t>
      </w:r>
      <w:proofErr w:type="spellEnd"/>
      <w:r w:rsidRPr="0086154D">
        <w:t xml:space="preserve"> C.;  Vosman B. (2010), </w:t>
      </w:r>
      <w:proofErr w:type="spellStart"/>
      <w:r w:rsidRPr="0086154D">
        <w:t>Development</w:t>
      </w:r>
      <w:proofErr w:type="spellEnd"/>
      <w:r w:rsidRPr="0086154D">
        <w:t xml:space="preserve"> and </w:t>
      </w:r>
      <w:proofErr w:type="spellStart"/>
      <w:r w:rsidRPr="0086154D">
        <w:t>evaluation</w:t>
      </w:r>
      <w:proofErr w:type="spellEnd"/>
      <w:r w:rsidRPr="0086154D">
        <w:t xml:space="preserve"> of </w:t>
      </w:r>
      <w:proofErr w:type="spellStart"/>
      <w:r w:rsidRPr="0086154D">
        <w:t>robust</w:t>
      </w:r>
      <w:proofErr w:type="spellEnd"/>
      <w:r w:rsidRPr="0086154D">
        <w:t xml:space="preserve"> </w:t>
      </w:r>
      <w:proofErr w:type="spellStart"/>
      <w:r w:rsidRPr="0086154D">
        <w:t>molecular</w:t>
      </w:r>
      <w:proofErr w:type="spellEnd"/>
      <w:r w:rsidRPr="0086154D">
        <w:t xml:space="preserve"> markers </w:t>
      </w:r>
      <w:proofErr w:type="spellStart"/>
      <w:r w:rsidRPr="0086154D">
        <w:t>linked</w:t>
      </w:r>
      <w:proofErr w:type="spellEnd"/>
      <w:r w:rsidRPr="0086154D">
        <w:t xml:space="preserve"> to </w:t>
      </w:r>
      <w:proofErr w:type="spellStart"/>
      <w:r w:rsidRPr="0086154D">
        <w:t>disease</w:t>
      </w:r>
      <w:proofErr w:type="spellEnd"/>
      <w:r w:rsidRPr="0086154D">
        <w:t xml:space="preserve"> </w:t>
      </w:r>
      <w:proofErr w:type="spellStart"/>
      <w:r w:rsidRPr="0086154D">
        <w:t>resistance</w:t>
      </w:r>
      <w:proofErr w:type="spellEnd"/>
      <w:r w:rsidRPr="0086154D">
        <w:t xml:space="preserve"> in </w:t>
      </w:r>
      <w:proofErr w:type="spellStart"/>
      <w:r w:rsidRPr="0086154D">
        <w:t>tomato</w:t>
      </w:r>
      <w:proofErr w:type="spellEnd"/>
      <w:r w:rsidRPr="0086154D">
        <w:t xml:space="preserve"> for </w:t>
      </w:r>
      <w:proofErr w:type="spellStart"/>
      <w:r w:rsidRPr="0086154D">
        <w:t>distinctness</w:t>
      </w:r>
      <w:proofErr w:type="spellEnd"/>
      <w:r w:rsidRPr="0086154D">
        <w:t xml:space="preserve">, </w:t>
      </w:r>
      <w:proofErr w:type="spellStart"/>
      <w:r w:rsidRPr="0086154D">
        <w:t>uniformity</w:t>
      </w:r>
      <w:proofErr w:type="spellEnd"/>
      <w:r w:rsidRPr="0086154D">
        <w:t xml:space="preserve"> and </w:t>
      </w:r>
      <w:proofErr w:type="spellStart"/>
      <w:r w:rsidRPr="0086154D">
        <w:t>stability</w:t>
      </w:r>
      <w:proofErr w:type="spellEnd"/>
      <w:r w:rsidRPr="0086154D">
        <w:t xml:space="preserve"> testing.</w:t>
      </w:r>
    </w:p>
    <w:p w14:paraId="206CCE7F" w14:textId="77777777" w:rsidR="00397D12" w:rsidRPr="0086154D" w:rsidRDefault="00397D12" w:rsidP="00397D12">
      <w:pPr>
        <w:jc w:val="left"/>
      </w:pPr>
      <w:proofErr w:type="spellStart"/>
      <w:r w:rsidRPr="0086154D">
        <w:t>Theoretical</w:t>
      </w:r>
      <w:proofErr w:type="spellEnd"/>
      <w:r w:rsidRPr="0086154D">
        <w:t xml:space="preserve"> and </w:t>
      </w:r>
      <w:proofErr w:type="spellStart"/>
      <w:r w:rsidRPr="0086154D">
        <w:t>applied</w:t>
      </w:r>
      <w:proofErr w:type="spellEnd"/>
      <w:r w:rsidRPr="0086154D">
        <w:t xml:space="preserve"> </w:t>
      </w:r>
      <w:proofErr w:type="spellStart"/>
      <w:r w:rsidRPr="0086154D">
        <w:t>genetics</w:t>
      </w:r>
      <w:proofErr w:type="spellEnd"/>
      <w:r w:rsidRPr="0086154D">
        <w:t xml:space="preserve"> 120(3), pages 655 à 664.</w:t>
      </w:r>
    </w:p>
    <w:p w14:paraId="093A9A62" w14:textId="77777777" w:rsidR="00397D12" w:rsidRPr="0086154D" w:rsidRDefault="00397D12" w:rsidP="00397D12"/>
    <w:p w14:paraId="28415694" w14:textId="77777777" w:rsidR="00397D12" w:rsidRPr="0086154D" w:rsidRDefault="00397D12" w:rsidP="00397D12">
      <w:r w:rsidRPr="0086154D">
        <w:t xml:space="preserve">Langton, S.D., </w:t>
      </w:r>
      <w:proofErr w:type="spellStart"/>
      <w:r w:rsidRPr="0086154D">
        <w:t>Chevennement</w:t>
      </w:r>
      <w:proofErr w:type="spellEnd"/>
      <w:r w:rsidRPr="0086154D">
        <w:t xml:space="preserve">, R., Nagelkerke, N. et Lombard, B. (2002), </w:t>
      </w:r>
      <w:proofErr w:type="spellStart"/>
      <w:r w:rsidRPr="0086154D">
        <w:t>Analysing</w:t>
      </w:r>
      <w:proofErr w:type="spellEnd"/>
      <w:r w:rsidRPr="0086154D">
        <w:t xml:space="preserve"> collaborative trials for qualitative </w:t>
      </w:r>
      <w:proofErr w:type="spellStart"/>
      <w:r w:rsidRPr="0086154D">
        <w:t>microbiological</w:t>
      </w:r>
      <w:proofErr w:type="spellEnd"/>
      <w:r w:rsidRPr="0086154D">
        <w:t xml:space="preserve"> </w:t>
      </w:r>
      <w:proofErr w:type="spellStart"/>
      <w:r w:rsidRPr="0086154D">
        <w:t>methods</w:t>
      </w:r>
      <w:proofErr w:type="spellEnd"/>
      <w:r w:rsidRPr="0086154D">
        <w:t xml:space="preserve"> : accordance and concordance.  International Journal of Food </w:t>
      </w:r>
      <w:proofErr w:type="spellStart"/>
      <w:r w:rsidRPr="0086154D">
        <w:t>Microbiology</w:t>
      </w:r>
      <w:proofErr w:type="spellEnd"/>
      <w:r w:rsidRPr="0086154D">
        <w:t>, 79, 175-181.</w:t>
      </w:r>
    </w:p>
    <w:p w14:paraId="13F2A7DC" w14:textId="77777777" w:rsidR="00F22219" w:rsidRPr="0086154D" w:rsidRDefault="00F22219" w:rsidP="00F22219"/>
    <w:p w14:paraId="11AE5A59" w14:textId="77777777" w:rsidR="00397D12" w:rsidRPr="0086154D" w:rsidRDefault="00397D12" w:rsidP="00F22219"/>
    <w:p w14:paraId="32715D64" w14:textId="77777777" w:rsidR="00F22219" w:rsidRPr="0086154D" w:rsidRDefault="00F22219" w:rsidP="00E17D0A"/>
    <w:p w14:paraId="358F1A7F" w14:textId="77777777" w:rsidR="00CC0333" w:rsidRPr="0086154D" w:rsidRDefault="0076044E" w:rsidP="0076044E">
      <w:pPr>
        <w:jc w:val="right"/>
        <w:rPr>
          <w:strike/>
        </w:rPr>
      </w:pPr>
      <w:r w:rsidRPr="0086154D">
        <w:rPr>
          <w:strike/>
          <w:highlight w:val="lightGray"/>
        </w:rPr>
        <w:t>[Les annexes suivent]</w:t>
      </w:r>
    </w:p>
    <w:p w14:paraId="2D4B465D" w14:textId="77777777" w:rsidR="00F22219" w:rsidRPr="0086154D" w:rsidRDefault="00F22219" w:rsidP="0076044E">
      <w:pPr>
        <w:jc w:val="right"/>
      </w:pPr>
    </w:p>
    <w:p w14:paraId="46BAD21F" w14:textId="78B879BB" w:rsidR="00F22219" w:rsidRPr="0086154D" w:rsidRDefault="00F22219" w:rsidP="0076044E">
      <w:pPr>
        <w:jc w:val="right"/>
        <w:rPr>
          <w:u w:val="single"/>
        </w:rPr>
      </w:pPr>
      <w:r w:rsidRPr="0086154D">
        <w:rPr>
          <w:highlight w:val="lightGray"/>
          <w:u w:val="single"/>
        </w:rPr>
        <w:t>[</w:t>
      </w:r>
      <w:r w:rsidR="00223E15" w:rsidRPr="0086154D">
        <w:rPr>
          <w:highlight w:val="lightGray"/>
          <w:u w:val="single"/>
        </w:rPr>
        <w:t>Fin du document]</w:t>
      </w:r>
    </w:p>
    <w:p w14:paraId="4DF84A4F" w14:textId="77777777" w:rsidR="00CC0333" w:rsidRPr="0086154D" w:rsidRDefault="00CC0333" w:rsidP="00E306B7"/>
    <w:p w14:paraId="4947A02D" w14:textId="77777777" w:rsidR="00E306B7" w:rsidRPr="0086154D" w:rsidRDefault="00E306B7" w:rsidP="00D9184A">
      <w:pPr>
        <w:pStyle w:val="Header"/>
        <w:sectPr w:rsidR="00E306B7" w:rsidRPr="0086154D" w:rsidSect="00264B47">
          <w:headerReference w:type="even" r:id="rId23"/>
          <w:headerReference w:type="default" r:id="rId24"/>
          <w:footerReference w:type="even" r:id="rId25"/>
          <w:footerReference w:type="default" r:id="rId26"/>
          <w:headerReference w:type="first" r:id="rId27"/>
          <w:footerReference w:type="first" r:id="rId28"/>
          <w:pgSz w:w="11907" w:h="16840" w:code="9"/>
          <w:pgMar w:top="510" w:right="1134" w:bottom="1134" w:left="1134" w:header="510" w:footer="680" w:gutter="0"/>
          <w:cols w:space="720"/>
          <w:titlePg/>
        </w:sectPr>
      </w:pPr>
    </w:p>
    <w:p w14:paraId="5BD8B244" w14:textId="77777777" w:rsidR="00CC0333" w:rsidRPr="0086154D" w:rsidRDefault="006E3C44" w:rsidP="006E3C44">
      <w:pPr>
        <w:jc w:val="center"/>
        <w:rPr>
          <w:strike/>
          <w:highlight w:val="lightGray"/>
        </w:rPr>
      </w:pPr>
      <w:bookmarkStart w:id="110" w:name="_Toc311473363"/>
      <w:r w:rsidRPr="0086154D">
        <w:rPr>
          <w:strike/>
          <w:highlight w:val="lightGray"/>
        </w:rPr>
        <w:lastRenderedPageBreak/>
        <w:t xml:space="preserve">ANNEXE </w:t>
      </w:r>
      <w:bookmarkEnd w:id="110"/>
      <w:r w:rsidR="00E60900" w:rsidRPr="0086154D">
        <w:rPr>
          <w:strike/>
          <w:highlight w:val="lightGray"/>
        </w:rPr>
        <w:t>I</w:t>
      </w:r>
    </w:p>
    <w:p w14:paraId="233BC554" w14:textId="77777777" w:rsidR="00CC0333" w:rsidRPr="0086154D" w:rsidRDefault="00CC0333" w:rsidP="006E3C44">
      <w:pPr>
        <w:jc w:val="center"/>
        <w:rPr>
          <w:strike/>
          <w:highlight w:val="lightGray"/>
        </w:rPr>
      </w:pPr>
    </w:p>
    <w:p w14:paraId="470DED33" w14:textId="77777777" w:rsidR="00CC0333" w:rsidRPr="0086154D" w:rsidRDefault="00CC0333" w:rsidP="006E3C44">
      <w:pPr>
        <w:jc w:val="center"/>
        <w:rPr>
          <w:strike/>
          <w:highlight w:val="lightGray"/>
        </w:rPr>
      </w:pPr>
    </w:p>
    <w:p w14:paraId="7C519484" w14:textId="77777777" w:rsidR="00CC0333" w:rsidRPr="0086154D" w:rsidRDefault="006E3C44" w:rsidP="006E3C44">
      <w:pPr>
        <w:pBdr>
          <w:top w:val="single" w:sz="4" w:space="1" w:color="auto"/>
          <w:left w:val="single" w:sz="4" w:space="4" w:color="auto"/>
          <w:bottom w:val="single" w:sz="4" w:space="1" w:color="auto"/>
          <w:right w:val="single" w:sz="4" w:space="4" w:color="auto"/>
        </w:pBdr>
        <w:jc w:val="center"/>
        <w:rPr>
          <w:strike/>
          <w:snapToGrid w:val="0"/>
        </w:rPr>
      </w:pPr>
      <w:bookmarkStart w:id="111" w:name="_Toc285523706"/>
      <w:bookmarkStart w:id="112" w:name="_Toc311473364"/>
      <w:r w:rsidRPr="0086154D">
        <w:rPr>
          <w:strike/>
          <w:highlight w:val="lightGray"/>
        </w:rPr>
        <w:t>MOD</w:t>
      </w:r>
      <w:r w:rsidRPr="0086154D">
        <w:rPr>
          <w:rFonts w:cs="Arial"/>
          <w:strike/>
          <w:highlight w:val="lightGray"/>
        </w:rPr>
        <w:t>È</w:t>
      </w:r>
      <w:r w:rsidRPr="0086154D">
        <w:rPr>
          <w:strike/>
          <w:highlight w:val="lightGray"/>
        </w:rPr>
        <w:t>LE</w:t>
      </w:r>
      <w:r w:rsidR="00F97ECC" w:rsidRPr="0086154D">
        <w:rPr>
          <w:strike/>
          <w:highlight w:val="lightGray"/>
        </w:rPr>
        <w:t> :</w:t>
      </w:r>
      <w:r w:rsidRPr="0086154D">
        <w:rPr>
          <w:strike/>
          <w:highlight w:val="lightGray"/>
        </w:rPr>
        <w:t xml:space="preserve"> MARQUEURS MOLÉCULAIRES PROPRES AUX CARACTÈRES</w:t>
      </w:r>
      <w:bookmarkEnd w:id="111"/>
      <w:bookmarkEnd w:id="112"/>
    </w:p>
    <w:p w14:paraId="60BB87BC" w14:textId="77777777" w:rsidR="00CC0333" w:rsidRPr="0086154D" w:rsidRDefault="00CC0333" w:rsidP="006E3C44">
      <w:pPr>
        <w:jc w:val="center"/>
      </w:pPr>
      <w:bookmarkStart w:id="113" w:name="_Toc311473365"/>
    </w:p>
    <w:p w14:paraId="155313D6" w14:textId="77777777" w:rsidR="00CC0333" w:rsidRPr="0086154D" w:rsidRDefault="00CC0333" w:rsidP="006E3C44">
      <w:pPr>
        <w:jc w:val="center"/>
      </w:pPr>
    </w:p>
    <w:p w14:paraId="2F2CB8BB" w14:textId="77777777" w:rsidR="00CC0333" w:rsidRPr="0086154D" w:rsidRDefault="006E3C44" w:rsidP="006E3C44">
      <w:pPr>
        <w:jc w:val="center"/>
        <w:rPr>
          <w:strike/>
          <w:color w:val="4F81BD" w:themeColor="accent1"/>
        </w:rPr>
      </w:pPr>
      <w:r w:rsidRPr="0086154D">
        <w:rPr>
          <w:strike/>
          <w:color w:val="4F81BD" w:themeColor="accent1"/>
        </w:rPr>
        <w:t>EXEMPLE</w:t>
      </w:r>
      <w:r w:rsidR="00264B47" w:rsidRPr="0086154D">
        <w:rPr>
          <w:strike/>
          <w:color w:val="4F81BD" w:themeColor="accent1"/>
        </w:rPr>
        <w:t xml:space="preserve"> 1</w:t>
      </w:r>
      <w:r w:rsidR="00F97ECC" w:rsidRPr="0086154D">
        <w:rPr>
          <w:strike/>
          <w:color w:val="4F81BD" w:themeColor="accent1"/>
        </w:rPr>
        <w:t> :</w:t>
      </w:r>
      <w:r w:rsidRPr="0086154D">
        <w:rPr>
          <w:strike/>
          <w:color w:val="4F81BD" w:themeColor="accent1"/>
        </w:rPr>
        <w:t xml:space="preserve"> MARQUEUR DE G</w:t>
      </w:r>
      <w:r w:rsidRPr="0086154D">
        <w:rPr>
          <w:rFonts w:cs="Arial"/>
          <w:strike/>
          <w:color w:val="4F81BD" w:themeColor="accent1"/>
        </w:rPr>
        <w:t>È</w:t>
      </w:r>
      <w:r w:rsidRPr="0086154D">
        <w:rPr>
          <w:strike/>
          <w:color w:val="4F81BD" w:themeColor="accent1"/>
        </w:rPr>
        <w:t>NE CONCERNANT LA TOL</w:t>
      </w:r>
      <w:r w:rsidRPr="0086154D">
        <w:rPr>
          <w:rFonts w:cs="Arial"/>
          <w:strike/>
          <w:color w:val="4F81BD" w:themeColor="accent1"/>
        </w:rPr>
        <w:t>É</w:t>
      </w:r>
      <w:r w:rsidRPr="0086154D">
        <w:rPr>
          <w:strike/>
          <w:color w:val="4F81BD" w:themeColor="accent1"/>
        </w:rPr>
        <w:t>RANCE AUX HERBICIDES</w:t>
      </w:r>
      <w:bookmarkEnd w:id="113"/>
    </w:p>
    <w:p w14:paraId="61B7BC6B" w14:textId="77777777" w:rsidR="00CC0333" w:rsidRPr="0086154D" w:rsidRDefault="00CC0333" w:rsidP="006E3C44">
      <w:pPr>
        <w:jc w:val="center"/>
        <w:rPr>
          <w:strike/>
          <w:color w:val="4F81BD" w:themeColor="accent1"/>
        </w:rPr>
      </w:pPr>
    </w:p>
    <w:p w14:paraId="60C43095" w14:textId="77777777" w:rsidR="00580F58" w:rsidRPr="0086154D" w:rsidRDefault="00580F58" w:rsidP="006E3C44">
      <w:pPr>
        <w:jc w:val="center"/>
        <w:rPr>
          <w:strike/>
          <w:color w:val="4F81BD" w:themeColor="accent1"/>
        </w:rPr>
      </w:pPr>
    </w:p>
    <w:p w14:paraId="6188AA8E" w14:textId="77777777" w:rsidR="00CC0333" w:rsidRPr="0086154D" w:rsidRDefault="006E3C44" w:rsidP="00D9184A">
      <w:pPr>
        <w:pStyle w:val="Header"/>
      </w:pPr>
      <w:r w:rsidRPr="0086154D">
        <w:t>établi par des experts de la France</w:t>
      </w:r>
    </w:p>
    <w:p w14:paraId="5303EF0A" w14:textId="77777777" w:rsidR="00CC0333" w:rsidRPr="0086154D" w:rsidRDefault="00CC0333" w:rsidP="006E3C44">
      <w:pPr>
        <w:rPr>
          <w:rFonts w:cs="Arial"/>
        </w:rPr>
      </w:pPr>
    </w:p>
    <w:p w14:paraId="58F62A39" w14:textId="77777777" w:rsidR="00CC0333" w:rsidRPr="0086154D" w:rsidRDefault="00CC0333" w:rsidP="006E3C44">
      <w:pPr>
        <w:rPr>
          <w:rFonts w:cs="Arial"/>
        </w:rPr>
      </w:pPr>
    </w:p>
    <w:p w14:paraId="76BEB381" w14:textId="77777777" w:rsidR="00CC0333" w:rsidRPr="0086154D" w:rsidRDefault="006E3C44" w:rsidP="006E3C44">
      <w:pPr>
        <w:spacing w:after="240"/>
        <w:rPr>
          <w:rFonts w:cs="Arial"/>
          <w:strike/>
          <w:u w:val="single"/>
        </w:rPr>
      </w:pPr>
      <w:r w:rsidRPr="0086154D">
        <w:rPr>
          <w:rFonts w:cs="Arial"/>
          <w:strike/>
          <w:highlight w:val="lightGray"/>
          <w:u w:val="single"/>
        </w:rPr>
        <w:t>Exemple</w:t>
      </w:r>
    </w:p>
    <w:p w14:paraId="0CF96429" w14:textId="77777777" w:rsidR="00CC0333" w:rsidRPr="0086154D" w:rsidRDefault="006E3C44" w:rsidP="006E3C44">
      <w:pPr>
        <w:spacing w:after="240"/>
        <w:rPr>
          <w:rFonts w:cs="Arial"/>
          <w:strike/>
          <w:color w:val="4F81BD" w:themeColor="accent1"/>
        </w:rPr>
      </w:pPr>
      <w:r w:rsidRPr="0086154D">
        <w:rPr>
          <w:rFonts w:cs="Arial"/>
          <w:strike/>
          <w:color w:val="4F81BD" w:themeColor="accent1"/>
        </w:rPr>
        <w:t>1.</w:t>
      </w:r>
      <w:r w:rsidRPr="0086154D">
        <w:rPr>
          <w:rFonts w:cs="Arial"/>
          <w:strike/>
          <w:color w:val="4F81BD" w:themeColor="accent1"/>
        </w:rPr>
        <w:tab/>
      </w:r>
      <w:r w:rsidRPr="0086154D">
        <w:rPr>
          <w:strike/>
          <w:color w:val="4F81BD" w:themeColor="accent1"/>
        </w:rPr>
        <w:t>Une variété est génétiquement modifiée par l</w:t>
      </w:r>
      <w:r w:rsidR="00F97ECC" w:rsidRPr="0086154D">
        <w:rPr>
          <w:strike/>
          <w:color w:val="4F81BD" w:themeColor="accent1"/>
        </w:rPr>
        <w:t>’</w:t>
      </w:r>
      <w:r w:rsidRPr="0086154D">
        <w:rPr>
          <w:strike/>
          <w:color w:val="4F81BD" w:themeColor="accent1"/>
        </w:rPr>
        <w:t>insertion d</w:t>
      </w:r>
      <w:r w:rsidR="00F97ECC" w:rsidRPr="0086154D">
        <w:rPr>
          <w:strike/>
          <w:color w:val="4F81BD" w:themeColor="accent1"/>
        </w:rPr>
        <w:t>’</w:t>
      </w:r>
      <w:r w:rsidRPr="0086154D">
        <w:rPr>
          <w:strike/>
          <w:color w:val="4F81BD" w:themeColor="accent1"/>
        </w:rPr>
        <w:t>un gène conditionnant la tolérance à la “formule X” d</w:t>
      </w:r>
      <w:r w:rsidR="00F97ECC" w:rsidRPr="0086154D">
        <w:rPr>
          <w:strike/>
          <w:color w:val="4F81BD" w:themeColor="accent1"/>
        </w:rPr>
        <w:t>’</w:t>
      </w:r>
      <w:r w:rsidRPr="0086154D">
        <w:rPr>
          <w:strike/>
          <w:color w:val="4F81BD" w:themeColor="accent1"/>
        </w:rPr>
        <w:t>un herbicide don</w:t>
      </w:r>
      <w:r w:rsidR="006D4686" w:rsidRPr="0086154D">
        <w:rPr>
          <w:strike/>
          <w:color w:val="4F81BD" w:themeColor="accent1"/>
        </w:rPr>
        <w:t>né.  Le</w:t>
      </w:r>
      <w:r w:rsidRPr="0086154D">
        <w:rPr>
          <w:strike/>
          <w:color w:val="4F81BD" w:themeColor="accent1"/>
        </w:rPr>
        <w:t>s variétés comportant ce gène restent intactes lorsqu</w:t>
      </w:r>
      <w:r w:rsidR="00F97ECC" w:rsidRPr="0086154D">
        <w:rPr>
          <w:strike/>
          <w:color w:val="4F81BD" w:themeColor="accent1"/>
        </w:rPr>
        <w:t>’</w:t>
      </w:r>
      <w:r w:rsidRPr="0086154D">
        <w:rPr>
          <w:strike/>
          <w:color w:val="4F81BD" w:themeColor="accent1"/>
        </w:rPr>
        <w:t>elles sont pulvérisées avec la formule X, tandis que celles qui en sont dépourvues meurent systématiquement lorsqu</w:t>
      </w:r>
      <w:r w:rsidR="00F97ECC" w:rsidRPr="0086154D">
        <w:rPr>
          <w:strike/>
          <w:color w:val="4F81BD" w:themeColor="accent1"/>
        </w:rPr>
        <w:t>’</w:t>
      </w:r>
      <w:r w:rsidRPr="0086154D">
        <w:rPr>
          <w:strike/>
          <w:color w:val="4F81BD" w:themeColor="accent1"/>
        </w:rPr>
        <w:t>elles sont pulvérisées avec l</w:t>
      </w:r>
      <w:r w:rsidR="00F97ECC" w:rsidRPr="0086154D">
        <w:rPr>
          <w:strike/>
          <w:color w:val="4F81BD" w:themeColor="accent1"/>
        </w:rPr>
        <w:t>’</w:t>
      </w:r>
      <w:r w:rsidRPr="0086154D">
        <w:rPr>
          <w:strike/>
          <w:color w:val="4F81BD" w:themeColor="accent1"/>
        </w:rPr>
        <w:t>herbicide en questi</w:t>
      </w:r>
      <w:r w:rsidR="006D4686" w:rsidRPr="0086154D">
        <w:rPr>
          <w:strike/>
          <w:color w:val="4F81BD" w:themeColor="accent1"/>
        </w:rPr>
        <w:t>on.  La</w:t>
      </w:r>
      <w:r w:rsidRPr="0086154D">
        <w:rPr>
          <w:strike/>
          <w:color w:val="4F81BD" w:themeColor="accent1"/>
        </w:rPr>
        <w:t xml:space="preserve"> tolérance à la formule X, examinée dans le cadre d</w:t>
      </w:r>
      <w:r w:rsidR="00F97ECC" w:rsidRPr="0086154D">
        <w:rPr>
          <w:strike/>
          <w:color w:val="4F81BD" w:themeColor="accent1"/>
        </w:rPr>
        <w:t>’</w:t>
      </w:r>
      <w:r w:rsidRPr="0086154D">
        <w:rPr>
          <w:strike/>
          <w:color w:val="4F81BD" w:themeColor="accent1"/>
        </w:rPr>
        <w:t>essais en plein champ au moyen de l</w:t>
      </w:r>
      <w:r w:rsidR="00F97ECC" w:rsidRPr="0086154D">
        <w:rPr>
          <w:strike/>
          <w:color w:val="4F81BD" w:themeColor="accent1"/>
        </w:rPr>
        <w:t>’</w:t>
      </w:r>
      <w:r w:rsidRPr="0086154D">
        <w:rPr>
          <w:strike/>
          <w:color w:val="4F81BD" w:themeColor="accent1"/>
        </w:rPr>
        <w:t>aspersion des parcelles, est un caractère DHS agréé, et elle peut donc être utilisée pour déterminer la distinction entre des variétés.</w:t>
      </w:r>
    </w:p>
    <w:p w14:paraId="56843BF4" w14:textId="77777777" w:rsidR="00CC0333" w:rsidRPr="0086154D" w:rsidRDefault="006E3C44" w:rsidP="006E3C44">
      <w:pPr>
        <w:spacing w:after="240"/>
        <w:rPr>
          <w:rFonts w:cs="Arial"/>
          <w:strike/>
          <w:color w:val="4F81BD" w:themeColor="accent1"/>
        </w:rPr>
      </w:pPr>
      <w:r w:rsidRPr="0086154D">
        <w:rPr>
          <w:rFonts w:cs="Arial"/>
          <w:strike/>
          <w:color w:val="4F81BD" w:themeColor="accent1"/>
        </w:rPr>
        <w:t>2.</w:t>
      </w:r>
      <w:r w:rsidRPr="0086154D">
        <w:rPr>
          <w:rFonts w:cs="Arial"/>
          <w:strike/>
          <w:color w:val="4F81BD" w:themeColor="accent1"/>
        </w:rPr>
        <w:tab/>
      </w:r>
      <w:r w:rsidRPr="0086154D">
        <w:rPr>
          <w:strike/>
          <w:color w:val="4F81BD" w:themeColor="accent1"/>
        </w:rPr>
        <w:t>Au lieu de pulvériser les variétés en plein champ (ce qui est difficile à réaliser dans le cadre de l</w:t>
      </w:r>
      <w:r w:rsidR="00F97ECC" w:rsidRPr="0086154D">
        <w:rPr>
          <w:strike/>
          <w:color w:val="4F81BD" w:themeColor="accent1"/>
        </w:rPr>
        <w:t>’</w:t>
      </w:r>
      <w:r w:rsidRPr="0086154D">
        <w:rPr>
          <w:strike/>
          <w:color w:val="4F81BD" w:themeColor="accent1"/>
        </w:rPr>
        <w:t>examen DHS normalisé), il est proposé d</w:t>
      </w:r>
      <w:r w:rsidR="00F97ECC" w:rsidRPr="0086154D">
        <w:rPr>
          <w:strike/>
          <w:color w:val="4F81BD" w:themeColor="accent1"/>
        </w:rPr>
        <w:t>’</w:t>
      </w:r>
      <w:r w:rsidRPr="0086154D">
        <w:rPr>
          <w:strike/>
          <w:color w:val="4F81BD" w:themeColor="accent1"/>
        </w:rPr>
        <w:t>examiner le caractère “tolérance à la formule X” en procédant à un essai pour mettre en évidence la présence d</w:t>
      </w:r>
      <w:r w:rsidR="00F97ECC" w:rsidRPr="0086154D">
        <w:rPr>
          <w:strike/>
          <w:color w:val="4F81BD" w:themeColor="accent1"/>
        </w:rPr>
        <w:t>’</w:t>
      </w:r>
      <w:r w:rsidRPr="0086154D">
        <w:rPr>
          <w:strike/>
          <w:color w:val="4F81BD" w:themeColor="accent1"/>
        </w:rPr>
        <w:t xml:space="preserve">un marqueur moléculaire </w:t>
      </w:r>
      <w:r w:rsidRPr="0086154D">
        <w:rPr>
          <w:i/>
          <w:iCs/>
          <w:strike/>
          <w:color w:val="4F81BD" w:themeColor="accent1"/>
        </w:rPr>
        <w:t>lié</w:t>
      </w:r>
      <w:r w:rsidRPr="0086154D">
        <w:rPr>
          <w:strike/>
          <w:color w:val="4F81BD" w:themeColor="accent1"/>
        </w:rPr>
        <w:t xml:space="preserve"> à ce gè</w:t>
      </w:r>
      <w:r w:rsidR="006D4686" w:rsidRPr="0086154D">
        <w:rPr>
          <w:strike/>
          <w:color w:val="4F81BD" w:themeColor="accent1"/>
        </w:rPr>
        <w:t>ne.  Ce</w:t>
      </w:r>
      <w:r w:rsidRPr="0086154D">
        <w:rPr>
          <w:strike/>
          <w:color w:val="4F81BD" w:themeColor="accent1"/>
        </w:rPr>
        <w:t xml:space="preserve"> marqueur est situé sur une partie du gène “chimère”.  Le gène “chimère” se compose de tous les éléments qui sont insérés dans la plante au cours de la modification génétique et contient, en outre, des éléments supplémentaires permettant de réguler le gène une fois dans la plan</w:t>
      </w:r>
      <w:r w:rsidR="006D4686" w:rsidRPr="0086154D">
        <w:rPr>
          <w:strike/>
          <w:color w:val="4F81BD" w:themeColor="accent1"/>
        </w:rPr>
        <w:t>te.  Le</w:t>
      </w:r>
      <w:r w:rsidRPr="0086154D">
        <w:rPr>
          <w:strike/>
          <w:color w:val="4F81BD" w:themeColor="accent1"/>
        </w:rPr>
        <w:t> marqueur peut être situé dans le gène, en partie sur le gène ou encore à l</w:t>
      </w:r>
      <w:r w:rsidR="00F97ECC" w:rsidRPr="0086154D">
        <w:rPr>
          <w:strike/>
          <w:color w:val="4F81BD" w:themeColor="accent1"/>
        </w:rPr>
        <w:t>’</w:t>
      </w:r>
      <w:r w:rsidRPr="0086154D">
        <w:rPr>
          <w:strike/>
          <w:color w:val="4F81BD" w:themeColor="accent1"/>
        </w:rPr>
        <w:t>extérieur de celui</w:t>
      </w:r>
      <w:r w:rsidR="00B84148" w:rsidRPr="0086154D">
        <w:rPr>
          <w:b/>
          <w:bCs/>
          <w:strike/>
          <w:color w:val="4F81BD" w:themeColor="accent1"/>
        </w:rPr>
        <w:noBreakHyphen/>
      </w:r>
      <w:r w:rsidRPr="0086154D">
        <w:rPr>
          <w:strike/>
          <w:color w:val="4F81BD" w:themeColor="accent1"/>
        </w:rPr>
        <w:t>ci.</w:t>
      </w:r>
    </w:p>
    <w:p w14:paraId="29FCEF49" w14:textId="77777777" w:rsidR="00CC0333" w:rsidRPr="0086154D" w:rsidRDefault="006E3C44" w:rsidP="006E3C44">
      <w:pPr>
        <w:spacing w:after="240"/>
        <w:rPr>
          <w:rFonts w:cs="Arial"/>
          <w:strike/>
          <w:color w:val="4F81BD" w:themeColor="accent1"/>
          <w:u w:val="single"/>
        </w:rPr>
      </w:pPr>
      <w:r w:rsidRPr="0086154D">
        <w:rPr>
          <w:rFonts w:cs="Arial"/>
          <w:strike/>
          <w:color w:val="4F81BD" w:themeColor="accent1"/>
          <w:u w:val="single"/>
        </w:rPr>
        <w:t>Hypothèses à formuler aux fins de l</w:t>
      </w:r>
      <w:r w:rsidR="00F97ECC" w:rsidRPr="0086154D">
        <w:rPr>
          <w:rFonts w:cs="Arial"/>
          <w:strike/>
          <w:color w:val="4F81BD" w:themeColor="accent1"/>
          <w:u w:val="single"/>
        </w:rPr>
        <w:t>’</w:t>
      </w:r>
      <w:r w:rsidRPr="0086154D">
        <w:rPr>
          <w:rFonts w:cs="Arial"/>
          <w:strike/>
          <w:color w:val="4F81BD" w:themeColor="accent1"/>
          <w:u w:val="single"/>
        </w:rPr>
        <w:t>exemple</w:t>
      </w:r>
    </w:p>
    <w:p w14:paraId="67748FB8" w14:textId="77777777" w:rsidR="00CC0333" w:rsidRPr="0086154D" w:rsidRDefault="006E3C44" w:rsidP="006E3C44">
      <w:pPr>
        <w:spacing w:after="240"/>
        <w:rPr>
          <w:rFonts w:cs="Arial"/>
          <w:strike/>
          <w:color w:val="4F81BD" w:themeColor="accent1"/>
        </w:rPr>
      </w:pPr>
      <w:r w:rsidRPr="0086154D">
        <w:rPr>
          <w:rFonts w:cs="Arial"/>
          <w:strike/>
          <w:color w:val="4F81BD" w:themeColor="accent1"/>
        </w:rPr>
        <w:t>3.</w:t>
      </w:r>
      <w:r w:rsidRPr="0086154D">
        <w:rPr>
          <w:rFonts w:cs="Arial"/>
          <w:strike/>
          <w:color w:val="4F81BD" w:themeColor="accent1"/>
        </w:rPr>
        <w:tab/>
        <w:t>On part des hypothèses suivantes</w:t>
      </w:r>
      <w:r w:rsidR="00F97ECC" w:rsidRPr="0086154D">
        <w:rPr>
          <w:rFonts w:cs="Arial"/>
          <w:strike/>
          <w:color w:val="4F81BD" w:themeColor="accent1"/>
        </w:rPr>
        <w:t> :</w:t>
      </w:r>
    </w:p>
    <w:p w14:paraId="7DBA7BA1"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a)</w:t>
      </w:r>
      <w:r w:rsidRPr="0086154D">
        <w:rPr>
          <w:rFonts w:cs="Arial"/>
          <w:strike/>
          <w:color w:val="4F81BD" w:themeColor="accent1"/>
        </w:rPr>
        <w:tab/>
        <w:t>Examen DHS</w:t>
      </w:r>
    </w:p>
    <w:p w14:paraId="7625BE01" w14:textId="77777777" w:rsidR="00CC0333" w:rsidRPr="0086154D" w:rsidRDefault="006E3C44" w:rsidP="00FF2E29">
      <w:pPr>
        <w:pStyle w:val="BodyTextIndent"/>
        <w:spacing w:after="240"/>
        <w:ind w:left="0" w:firstLine="567"/>
        <w:rPr>
          <w:rFonts w:cs="Arial"/>
          <w:strike/>
          <w:color w:val="4F81BD" w:themeColor="accent1"/>
          <w:szCs w:val="20"/>
        </w:rPr>
      </w:pPr>
      <w:r w:rsidRPr="0086154D">
        <w:rPr>
          <w:strike/>
          <w:color w:val="4F81BD" w:themeColor="accent1"/>
        </w:rPr>
        <w:t>On suppose que l</w:t>
      </w:r>
      <w:r w:rsidR="00F97ECC" w:rsidRPr="0086154D">
        <w:rPr>
          <w:strike/>
          <w:color w:val="4F81BD" w:themeColor="accent1"/>
        </w:rPr>
        <w:t>’</w:t>
      </w:r>
      <w:r w:rsidRPr="0086154D">
        <w:rPr>
          <w:strike/>
          <w:color w:val="4F81BD" w:themeColor="accent1"/>
        </w:rPr>
        <w:t>essai concernant le marqueur sera réalisé dans les mêmes conditions que l</w:t>
      </w:r>
      <w:r w:rsidR="00F97ECC" w:rsidRPr="0086154D">
        <w:rPr>
          <w:strike/>
          <w:color w:val="4F81BD" w:themeColor="accent1"/>
        </w:rPr>
        <w:t>’</w:t>
      </w:r>
      <w:r w:rsidRPr="0086154D">
        <w:rPr>
          <w:strike/>
          <w:color w:val="4F81BD" w:themeColor="accent1"/>
        </w:rPr>
        <w:t>essai en plein champ, autrement dit qu</w:t>
      </w:r>
      <w:r w:rsidR="00F97ECC" w:rsidRPr="0086154D">
        <w:rPr>
          <w:strike/>
          <w:color w:val="4F81BD" w:themeColor="accent1"/>
        </w:rPr>
        <w:t>’</w:t>
      </w:r>
      <w:r w:rsidRPr="0086154D">
        <w:rPr>
          <w:strike/>
          <w:color w:val="4F81BD" w:themeColor="accent1"/>
        </w:rPr>
        <w:t>il sera effectué pour le même nombre de plantes individuelles, pendant le même nombre d</w:t>
      </w:r>
      <w:r w:rsidR="00F97ECC" w:rsidRPr="0086154D">
        <w:rPr>
          <w:strike/>
          <w:color w:val="4F81BD" w:themeColor="accent1"/>
        </w:rPr>
        <w:t>’</w:t>
      </w:r>
      <w:r w:rsidRPr="0086154D">
        <w:rPr>
          <w:strike/>
          <w:color w:val="4F81BD" w:themeColor="accent1"/>
        </w:rPr>
        <w:t>années et avec les mêmes critères de distinction, d</w:t>
      </w:r>
      <w:r w:rsidR="00F97ECC" w:rsidRPr="0086154D">
        <w:rPr>
          <w:strike/>
          <w:color w:val="4F81BD" w:themeColor="accent1"/>
        </w:rPr>
        <w:t>’</w:t>
      </w:r>
      <w:r w:rsidRPr="0086154D">
        <w:rPr>
          <w:strike/>
          <w:color w:val="4F81BD" w:themeColor="accent1"/>
        </w:rPr>
        <w:t>homogénéité et de stabilité.</w:t>
      </w:r>
    </w:p>
    <w:p w14:paraId="20F72992"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b)</w:t>
      </w:r>
      <w:r w:rsidRPr="0086154D">
        <w:rPr>
          <w:rFonts w:cs="Arial"/>
          <w:strike/>
          <w:color w:val="4F81BD" w:themeColor="accent1"/>
        </w:rPr>
        <w:tab/>
        <w:t>Fiabilité de la corrélation</w:t>
      </w:r>
    </w:p>
    <w:p w14:paraId="45028D98" w14:textId="77777777" w:rsidR="00CC0333" w:rsidRPr="0086154D" w:rsidRDefault="006E3C44" w:rsidP="00FF2E29">
      <w:pPr>
        <w:spacing w:after="240"/>
        <w:ind w:firstLine="567"/>
        <w:rPr>
          <w:rFonts w:cs="Arial"/>
          <w:strike/>
          <w:color w:val="4F81BD" w:themeColor="accent1"/>
        </w:rPr>
      </w:pPr>
      <w:r w:rsidRPr="0086154D">
        <w:rPr>
          <w:strike/>
          <w:color w:val="4F81BD" w:themeColor="accent1"/>
        </w:rPr>
        <w:t>On suppose que la corrélation entre le marqueur et le gène sera vérifiée afin de s</w:t>
      </w:r>
      <w:r w:rsidR="00F97ECC" w:rsidRPr="0086154D">
        <w:rPr>
          <w:strike/>
          <w:color w:val="4F81BD" w:themeColor="accent1"/>
        </w:rPr>
        <w:t>’</w:t>
      </w:r>
      <w:r w:rsidRPr="0086154D">
        <w:rPr>
          <w:strike/>
          <w:color w:val="4F81BD" w:themeColor="accent1"/>
        </w:rPr>
        <w:t>assurer que le marqueur est un prédicteur fiable de la tolérance à la formule X.</w:t>
      </w:r>
      <w:r w:rsidR="00D30F83" w:rsidRPr="0086154D">
        <w:rPr>
          <w:strike/>
          <w:color w:val="4F81BD" w:themeColor="accent1"/>
        </w:rPr>
        <w:t> </w:t>
      </w:r>
      <w:r w:rsidRPr="0086154D">
        <w:rPr>
          <w:strike/>
          <w:color w:val="4F81BD" w:themeColor="accent1"/>
        </w:rPr>
        <w:t>Cette vérification serait nécessaire pour garantir, par exemple, que le marqueur ne se sépare pas du gène et que la présence de ce gène continue de se traduire par la tolérance à la formule X.</w:t>
      </w:r>
    </w:p>
    <w:p w14:paraId="0DFEEBF8"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c)</w:t>
      </w:r>
      <w:r w:rsidRPr="0086154D">
        <w:rPr>
          <w:rFonts w:cs="Arial"/>
          <w:strike/>
          <w:color w:val="4F81BD" w:themeColor="accent1"/>
        </w:rPr>
        <w:tab/>
        <w:t>Création de marqueurs moléculaires différents pour le même gène</w:t>
      </w:r>
    </w:p>
    <w:p w14:paraId="07AF4437" w14:textId="77777777" w:rsidR="00CC0333" w:rsidRPr="0086154D" w:rsidRDefault="006E3C44" w:rsidP="00FF2E29">
      <w:pPr>
        <w:spacing w:after="240"/>
        <w:ind w:firstLine="567"/>
        <w:rPr>
          <w:rFonts w:cs="Arial"/>
          <w:b/>
          <w:strike/>
          <w:color w:val="4F81BD" w:themeColor="accent1"/>
        </w:rPr>
      </w:pPr>
      <w:r w:rsidRPr="0086154D">
        <w:rPr>
          <w:strike/>
          <w:color w:val="4F81BD" w:themeColor="accent1"/>
        </w:rPr>
        <w:t>Il serait possible de créer des gènes chimères différents contenant le gène de la tolérance à la formule X et d</w:t>
      </w:r>
      <w:r w:rsidR="00F97ECC" w:rsidRPr="0086154D">
        <w:rPr>
          <w:strike/>
          <w:color w:val="4F81BD" w:themeColor="accent1"/>
        </w:rPr>
        <w:t>’</w:t>
      </w:r>
      <w:r w:rsidRPr="0086154D">
        <w:rPr>
          <w:strike/>
          <w:color w:val="4F81BD" w:themeColor="accent1"/>
        </w:rPr>
        <w:t>identifier pour chacun de ces gènes chimères des marqueurs moléculaires indépendants qui seraient tous liés à exactement le même gène de la tolérance à la formule X. Dès lors que tous les marqueurs différents pour le même gène seraient admis comme autant de méthodes différentes pour l</w:t>
      </w:r>
      <w:r w:rsidR="00F97ECC" w:rsidRPr="0086154D">
        <w:rPr>
          <w:strike/>
          <w:color w:val="4F81BD" w:themeColor="accent1"/>
        </w:rPr>
        <w:t>’</w:t>
      </w:r>
      <w:r w:rsidRPr="0086154D">
        <w:rPr>
          <w:strike/>
          <w:color w:val="4F81BD" w:themeColor="accent1"/>
        </w:rPr>
        <w:t xml:space="preserve">examen du </w:t>
      </w:r>
      <w:r w:rsidRPr="0086154D">
        <w:rPr>
          <w:i/>
          <w:iCs/>
          <w:strike/>
          <w:color w:val="4F81BD" w:themeColor="accent1"/>
        </w:rPr>
        <w:t>même caractère phénotypique existant</w:t>
      </w:r>
      <w:r w:rsidRPr="0086154D">
        <w:rPr>
          <w:strike/>
          <w:color w:val="4F81BD" w:themeColor="accent1"/>
        </w:rPr>
        <w:t>, ce procédé serait considéré de la même façon dans tous les c</w:t>
      </w:r>
      <w:r w:rsidR="006D4686" w:rsidRPr="0086154D">
        <w:rPr>
          <w:strike/>
          <w:color w:val="4F81BD" w:themeColor="accent1"/>
        </w:rPr>
        <w:t>as.  Au</w:t>
      </w:r>
      <w:r w:rsidRPr="0086154D">
        <w:rPr>
          <w:strike/>
          <w:color w:val="4F81BD" w:themeColor="accent1"/>
        </w:rPr>
        <w:t>x fins de l</w:t>
      </w:r>
      <w:r w:rsidR="00F97ECC" w:rsidRPr="0086154D">
        <w:rPr>
          <w:strike/>
          <w:color w:val="4F81BD" w:themeColor="accent1"/>
        </w:rPr>
        <w:t>’</w:t>
      </w:r>
      <w:r w:rsidRPr="0086154D">
        <w:rPr>
          <w:strike/>
          <w:color w:val="4F81BD" w:themeColor="accent1"/>
        </w:rPr>
        <w:t>utilisation des</w:t>
      </w:r>
      <w:r w:rsidRPr="0086154D">
        <w:rPr>
          <w:rFonts w:cs="Arial"/>
          <w:strike/>
          <w:color w:val="4F81BD" w:themeColor="accent1"/>
        </w:rPr>
        <w:t xml:space="preserve"> “</w:t>
      </w:r>
      <w:r w:rsidRPr="0086154D">
        <w:rPr>
          <w:strike/>
          <w:color w:val="4F81BD" w:themeColor="accent1"/>
        </w:rPr>
        <w:t>[…] marqueurs moléculaires en tant que prédicteurs de caractères traditionnels”, il faut poser comme principe que les marqueurs correspondent à un caractère traditionnel, c</w:t>
      </w:r>
      <w:r w:rsidR="00F97ECC" w:rsidRPr="0086154D">
        <w:rPr>
          <w:strike/>
          <w:color w:val="4F81BD" w:themeColor="accent1"/>
        </w:rPr>
        <w:t>’</w:t>
      </w:r>
      <w:r w:rsidRPr="0086154D">
        <w:rPr>
          <w:strike/>
          <w:color w:val="4F81BD" w:themeColor="accent1"/>
        </w:rPr>
        <w:t>est</w:t>
      </w:r>
      <w:r w:rsidR="00B84148" w:rsidRPr="0086154D">
        <w:rPr>
          <w:b/>
          <w:bCs/>
          <w:strike/>
          <w:color w:val="4F81BD" w:themeColor="accent1"/>
        </w:rPr>
        <w:noBreakHyphen/>
      </w:r>
      <w:r w:rsidRPr="0086154D">
        <w:rPr>
          <w:strike/>
          <w:color w:val="4F81BD" w:themeColor="accent1"/>
        </w:rPr>
        <w:t>à</w:t>
      </w:r>
      <w:r w:rsidR="00B84148" w:rsidRPr="0086154D">
        <w:rPr>
          <w:strike/>
          <w:color w:val="4F81BD" w:themeColor="accent1"/>
        </w:rPr>
        <w:noBreakHyphen/>
      </w:r>
      <w:r w:rsidRPr="0086154D">
        <w:rPr>
          <w:strike/>
          <w:color w:val="4F81BD" w:themeColor="accent1"/>
        </w:rPr>
        <w:t>dire à un caractère approuvé exista</w:t>
      </w:r>
      <w:r w:rsidR="006D4686" w:rsidRPr="0086154D">
        <w:rPr>
          <w:strike/>
          <w:color w:val="4F81BD" w:themeColor="accent1"/>
        </w:rPr>
        <w:t>nt.  Pa</w:t>
      </w:r>
      <w:r w:rsidRPr="0086154D">
        <w:rPr>
          <w:strike/>
          <w:color w:val="4F81BD" w:themeColor="accent1"/>
        </w:rPr>
        <w:t>r conséquent, on suppose que des marqueurs différents pour le même gène seront traités comme autant de différentes méthodes pour l</w:t>
      </w:r>
      <w:r w:rsidR="00F97ECC" w:rsidRPr="0086154D">
        <w:rPr>
          <w:strike/>
          <w:color w:val="4F81BD" w:themeColor="accent1"/>
        </w:rPr>
        <w:t>’</w:t>
      </w:r>
      <w:r w:rsidRPr="0086154D">
        <w:rPr>
          <w:strike/>
          <w:color w:val="4F81BD" w:themeColor="accent1"/>
        </w:rPr>
        <w:t xml:space="preserve">examen du même caractère, </w:t>
      </w:r>
      <w:r w:rsidR="00F97ECC" w:rsidRPr="0086154D">
        <w:rPr>
          <w:strike/>
          <w:color w:val="4F81BD" w:themeColor="accent1"/>
        </w:rPr>
        <w:t>à savoir</w:t>
      </w:r>
      <w:r w:rsidRPr="0086154D">
        <w:rPr>
          <w:strike/>
          <w:color w:val="4F81BD" w:themeColor="accent1"/>
        </w:rPr>
        <w:t xml:space="preserve"> la tolérance à la formule X</w:t>
      </w:r>
      <w:r w:rsidRPr="0086154D">
        <w:rPr>
          <w:rFonts w:cs="Arial"/>
          <w:strike/>
          <w:color w:val="4F81BD" w:themeColor="accent1"/>
        </w:rPr>
        <w:t>.</w:t>
      </w:r>
    </w:p>
    <w:p w14:paraId="69D8B184"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d)</w:t>
      </w:r>
      <w:r w:rsidRPr="0086154D">
        <w:rPr>
          <w:rFonts w:cs="Arial"/>
          <w:strike/>
          <w:color w:val="4F81BD" w:themeColor="accent1"/>
        </w:rPr>
        <w:tab/>
        <w:t>Gènes différents à l</w:t>
      </w:r>
      <w:r w:rsidR="00F97ECC" w:rsidRPr="0086154D">
        <w:rPr>
          <w:rFonts w:cs="Arial"/>
          <w:strike/>
          <w:color w:val="4F81BD" w:themeColor="accent1"/>
        </w:rPr>
        <w:t>’</w:t>
      </w:r>
      <w:r w:rsidRPr="0086154D">
        <w:rPr>
          <w:rFonts w:cs="Arial"/>
          <w:strike/>
          <w:color w:val="4F81BD" w:themeColor="accent1"/>
        </w:rPr>
        <w:t>origine de la tolérance au même herbicide</w:t>
      </w:r>
    </w:p>
    <w:p w14:paraId="391F165B" w14:textId="77777777" w:rsidR="00CC0333" w:rsidRPr="0086154D" w:rsidRDefault="006E3C44" w:rsidP="00FF2E29">
      <w:pPr>
        <w:spacing w:after="240"/>
        <w:ind w:firstLine="567"/>
        <w:rPr>
          <w:rFonts w:cs="Arial"/>
          <w:strike/>
          <w:color w:val="4F81BD" w:themeColor="accent1"/>
        </w:rPr>
      </w:pPr>
      <w:r w:rsidRPr="0086154D">
        <w:rPr>
          <w:strike/>
          <w:color w:val="4F81BD" w:themeColor="accent1"/>
        </w:rPr>
        <w:t>Il serait possible de créer des gènes différents à l</w:t>
      </w:r>
      <w:r w:rsidR="00F97ECC" w:rsidRPr="0086154D">
        <w:rPr>
          <w:strike/>
          <w:color w:val="4F81BD" w:themeColor="accent1"/>
        </w:rPr>
        <w:t>’</w:t>
      </w:r>
      <w:r w:rsidRPr="0086154D">
        <w:rPr>
          <w:strike/>
          <w:color w:val="4F81BD" w:themeColor="accent1"/>
        </w:rPr>
        <w:t>origine de la tolérance à la formule X.</w:t>
      </w:r>
      <w:r w:rsidR="00D30F83" w:rsidRPr="0086154D">
        <w:rPr>
          <w:strike/>
          <w:color w:val="4F81BD" w:themeColor="accent1"/>
        </w:rPr>
        <w:t> </w:t>
      </w:r>
      <w:r w:rsidRPr="0086154D">
        <w:rPr>
          <w:strike/>
          <w:color w:val="4F81BD" w:themeColor="accent1"/>
        </w:rPr>
        <w:t xml:space="preserve">Dans le cas le plus simple, ce procédé pourrait être considéré de la même manière que celui qui consiste à créer des </w:t>
      </w:r>
      <w:r w:rsidRPr="0086154D">
        <w:rPr>
          <w:strike/>
          <w:color w:val="4F81BD" w:themeColor="accent1"/>
        </w:rPr>
        <w:lastRenderedPageBreak/>
        <w:t>marqueurs différents pour le même gène, c</w:t>
      </w:r>
      <w:r w:rsidR="00F97ECC" w:rsidRPr="0086154D">
        <w:rPr>
          <w:strike/>
          <w:color w:val="4F81BD" w:themeColor="accent1"/>
        </w:rPr>
        <w:t>’</w:t>
      </w:r>
      <w:r w:rsidRPr="0086154D">
        <w:rPr>
          <w:strike/>
          <w:color w:val="4F81BD" w:themeColor="accent1"/>
        </w:rPr>
        <w:t>est</w:t>
      </w:r>
      <w:r w:rsidR="00B84148" w:rsidRPr="0086154D">
        <w:rPr>
          <w:b/>
          <w:bCs/>
          <w:strike/>
          <w:color w:val="4F81BD" w:themeColor="accent1"/>
        </w:rPr>
        <w:noBreakHyphen/>
      </w:r>
      <w:r w:rsidRPr="0086154D">
        <w:rPr>
          <w:strike/>
          <w:color w:val="4F81BD" w:themeColor="accent1"/>
        </w:rPr>
        <w:t>à</w:t>
      </w:r>
      <w:r w:rsidR="00B84148" w:rsidRPr="0086154D">
        <w:rPr>
          <w:strike/>
          <w:color w:val="4F81BD" w:themeColor="accent1"/>
        </w:rPr>
        <w:noBreakHyphen/>
      </w:r>
      <w:r w:rsidRPr="0086154D">
        <w:rPr>
          <w:strike/>
          <w:color w:val="4F81BD" w:themeColor="accent1"/>
        </w:rPr>
        <w:t>dire que les différents gènes, assortis de leur marqueur correspondant, seraient considérés comme étant différentes méthodes d</w:t>
      </w:r>
      <w:r w:rsidR="00F97ECC" w:rsidRPr="0086154D">
        <w:rPr>
          <w:strike/>
          <w:color w:val="4F81BD" w:themeColor="accent1"/>
        </w:rPr>
        <w:t>’</w:t>
      </w:r>
      <w:r w:rsidRPr="0086154D">
        <w:rPr>
          <w:strike/>
          <w:color w:val="4F81BD" w:themeColor="accent1"/>
        </w:rPr>
        <w:t xml:space="preserve">examen du même caractère, </w:t>
      </w:r>
      <w:r w:rsidR="00F97ECC" w:rsidRPr="0086154D">
        <w:rPr>
          <w:strike/>
          <w:color w:val="4F81BD" w:themeColor="accent1"/>
        </w:rPr>
        <w:t>à savoir</w:t>
      </w:r>
      <w:r w:rsidRPr="0086154D">
        <w:rPr>
          <w:strike/>
          <w:color w:val="4F81BD" w:themeColor="accent1"/>
        </w:rPr>
        <w:t xml:space="preserve"> la tolérance à la formule X.</w:t>
      </w:r>
      <w:r w:rsidR="00D30F83" w:rsidRPr="0086154D">
        <w:rPr>
          <w:strike/>
          <w:color w:val="4F81BD" w:themeColor="accent1"/>
        </w:rPr>
        <w:t> </w:t>
      </w:r>
      <w:r w:rsidRPr="0086154D">
        <w:rPr>
          <w:strike/>
          <w:color w:val="4F81BD" w:themeColor="accent1"/>
        </w:rPr>
        <w:t>Toutefois, il est probable que les différents gènes produisent la tolérance à la formule X selon un mécanisme chimique différe</w:t>
      </w:r>
      <w:r w:rsidR="006D4686" w:rsidRPr="0086154D">
        <w:rPr>
          <w:strike/>
          <w:color w:val="4F81BD" w:themeColor="accent1"/>
        </w:rPr>
        <w:t>nt.  Pa</w:t>
      </w:r>
      <w:r w:rsidRPr="0086154D">
        <w:rPr>
          <w:strike/>
          <w:color w:val="4F81BD" w:themeColor="accent1"/>
        </w:rPr>
        <w:t>r conséquent, les composants chimiques produits par ces gènes seront différents et ils pourraient servir de base à l</w:t>
      </w:r>
      <w:r w:rsidR="00F97ECC" w:rsidRPr="0086154D">
        <w:rPr>
          <w:strike/>
          <w:color w:val="4F81BD" w:themeColor="accent1"/>
        </w:rPr>
        <w:t>’</w:t>
      </w:r>
      <w:r w:rsidRPr="0086154D">
        <w:rPr>
          <w:strike/>
          <w:color w:val="4F81BD" w:themeColor="accent1"/>
        </w:rPr>
        <w:t>établissement de la distinction dans certains c</w:t>
      </w:r>
      <w:r w:rsidR="006D4686" w:rsidRPr="0086154D">
        <w:rPr>
          <w:strike/>
          <w:color w:val="4F81BD" w:themeColor="accent1"/>
        </w:rPr>
        <w:t>as.  Il</w:t>
      </w:r>
      <w:r w:rsidRPr="0086154D">
        <w:rPr>
          <w:strike/>
          <w:color w:val="4F81BD" w:themeColor="accent1"/>
        </w:rPr>
        <w:t xml:space="preserve"> n</w:t>
      </w:r>
      <w:r w:rsidR="00F97ECC" w:rsidRPr="0086154D">
        <w:rPr>
          <w:strike/>
          <w:color w:val="4F81BD" w:themeColor="accent1"/>
        </w:rPr>
        <w:t>’</w:t>
      </w:r>
      <w:r w:rsidRPr="0086154D">
        <w:rPr>
          <w:strike/>
          <w:color w:val="4F81BD" w:themeColor="accent1"/>
        </w:rPr>
        <w:t>en sera pas moins nécessaire, dans le cadre du présent modèle, d</w:t>
      </w:r>
      <w:r w:rsidR="00F97ECC" w:rsidRPr="0086154D">
        <w:rPr>
          <w:strike/>
          <w:color w:val="4F81BD" w:themeColor="accent1"/>
        </w:rPr>
        <w:t>’</w:t>
      </w:r>
      <w:r w:rsidRPr="0086154D">
        <w:rPr>
          <w:strike/>
          <w:color w:val="4F81BD" w:themeColor="accent1"/>
        </w:rPr>
        <w:t>approuver tout d</w:t>
      </w:r>
      <w:r w:rsidR="00F97ECC" w:rsidRPr="0086154D">
        <w:rPr>
          <w:strike/>
          <w:color w:val="4F81BD" w:themeColor="accent1"/>
        </w:rPr>
        <w:t>’</w:t>
      </w:r>
      <w:r w:rsidRPr="0086154D">
        <w:rPr>
          <w:strike/>
          <w:color w:val="4F81BD" w:themeColor="accent1"/>
        </w:rPr>
        <w:t>abord ces composants chimiques en tant que caractères UPOV, avant d</w:t>
      </w:r>
      <w:r w:rsidR="00F97ECC" w:rsidRPr="0086154D">
        <w:rPr>
          <w:strike/>
          <w:color w:val="4F81BD" w:themeColor="accent1"/>
        </w:rPr>
        <w:t>’</w:t>
      </w:r>
      <w:r w:rsidRPr="0086154D">
        <w:rPr>
          <w:strike/>
          <w:color w:val="4F81BD" w:themeColor="accent1"/>
        </w:rPr>
        <w:t>accepter les marqueurs moléculaires liés à ces caractères éventue</w:t>
      </w:r>
      <w:r w:rsidR="006D4686" w:rsidRPr="0086154D">
        <w:rPr>
          <w:strike/>
          <w:color w:val="4F81BD" w:themeColor="accent1"/>
        </w:rPr>
        <w:t>ls.  Ce</w:t>
      </w:r>
      <w:r w:rsidRPr="0086154D">
        <w:rPr>
          <w:strike/>
          <w:color w:val="4F81BD" w:themeColor="accent1"/>
        </w:rPr>
        <w:t>la ferait alors l</w:t>
      </w:r>
      <w:r w:rsidR="00F97ECC" w:rsidRPr="0086154D">
        <w:rPr>
          <w:strike/>
          <w:color w:val="4F81BD" w:themeColor="accent1"/>
        </w:rPr>
        <w:t>’</w:t>
      </w:r>
      <w:r w:rsidRPr="0086154D">
        <w:rPr>
          <w:strike/>
          <w:color w:val="4F81BD" w:themeColor="accent1"/>
        </w:rPr>
        <w:t>objet d</w:t>
      </w:r>
      <w:r w:rsidR="00F97ECC" w:rsidRPr="0086154D">
        <w:rPr>
          <w:strike/>
          <w:color w:val="4F81BD" w:themeColor="accent1"/>
        </w:rPr>
        <w:t>’</w:t>
      </w:r>
      <w:r w:rsidRPr="0086154D">
        <w:rPr>
          <w:strike/>
          <w:color w:val="4F81BD" w:themeColor="accent1"/>
        </w:rPr>
        <w:t>un exemple indépenda</w:t>
      </w:r>
      <w:r w:rsidR="006D4686" w:rsidRPr="0086154D">
        <w:rPr>
          <w:strike/>
          <w:color w:val="4F81BD" w:themeColor="accent1"/>
        </w:rPr>
        <w:t>nt.  Pa</w:t>
      </w:r>
      <w:r w:rsidRPr="0086154D">
        <w:rPr>
          <w:strike/>
          <w:color w:val="4F81BD" w:themeColor="accent1"/>
        </w:rPr>
        <w:t>r conséquent, on suppose que des gènes différents seront traités comme autant de différentes méthodes pour l</w:t>
      </w:r>
      <w:r w:rsidR="00F97ECC" w:rsidRPr="0086154D">
        <w:rPr>
          <w:strike/>
          <w:color w:val="4F81BD" w:themeColor="accent1"/>
        </w:rPr>
        <w:t>’</w:t>
      </w:r>
      <w:r w:rsidRPr="0086154D">
        <w:rPr>
          <w:strike/>
          <w:color w:val="4F81BD" w:themeColor="accent1"/>
        </w:rPr>
        <w:t xml:space="preserve">examen du même caractère, </w:t>
      </w:r>
      <w:r w:rsidR="00F97ECC" w:rsidRPr="0086154D">
        <w:rPr>
          <w:strike/>
          <w:color w:val="4F81BD" w:themeColor="accent1"/>
        </w:rPr>
        <w:t>à savoir</w:t>
      </w:r>
      <w:r w:rsidRPr="0086154D">
        <w:rPr>
          <w:strike/>
          <w:color w:val="4F81BD" w:themeColor="accent1"/>
        </w:rPr>
        <w:t xml:space="preserve"> la tolérance à la formule X.</w:t>
      </w:r>
    </w:p>
    <w:p w14:paraId="78A96F21"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e)</w:t>
      </w:r>
      <w:r w:rsidRPr="0086154D">
        <w:rPr>
          <w:rFonts w:cs="Arial"/>
          <w:strike/>
          <w:color w:val="4F81BD" w:themeColor="accent1"/>
        </w:rPr>
        <w:tab/>
      </w:r>
      <w:r w:rsidRPr="0086154D">
        <w:rPr>
          <w:strike/>
          <w:color w:val="4F81BD" w:themeColor="accent1"/>
        </w:rPr>
        <w:t>Gènes chimères différents à l</w:t>
      </w:r>
      <w:r w:rsidR="00F97ECC" w:rsidRPr="0086154D">
        <w:rPr>
          <w:strike/>
          <w:color w:val="4F81BD" w:themeColor="accent1"/>
        </w:rPr>
        <w:t>’</w:t>
      </w:r>
      <w:r w:rsidRPr="0086154D">
        <w:rPr>
          <w:strike/>
          <w:color w:val="4F81BD" w:themeColor="accent1"/>
        </w:rPr>
        <w:t>origine de la tolérance au même herbicide, mais présentant un contrôle de l</w:t>
      </w:r>
      <w:r w:rsidR="00F97ECC" w:rsidRPr="0086154D">
        <w:rPr>
          <w:strike/>
          <w:color w:val="4F81BD" w:themeColor="accent1"/>
        </w:rPr>
        <w:t>’</w:t>
      </w:r>
      <w:r w:rsidRPr="0086154D">
        <w:rPr>
          <w:strike/>
          <w:color w:val="4F81BD" w:themeColor="accent1"/>
        </w:rPr>
        <w:t>expression différent</w:t>
      </w:r>
    </w:p>
    <w:p w14:paraId="17194F89" w14:textId="77777777" w:rsidR="00CC0333" w:rsidRPr="0086154D" w:rsidRDefault="006E3C44" w:rsidP="00FF2E29">
      <w:pPr>
        <w:spacing w:after="240"/>
        <w:ind w:firstLine="567"/>
        <w:rPr>
          <w:strike/>
          <w:color w:val="4F81BD" w:themeColor="accent1"/>
        </w:rPr>
      </w:pPr>
      <w:r w:rsidRPr="0086154D">
        <w:rPr>
          <w:rFonts w:cs="Arial"/>
          <w:strike/>
          <w:color w:val="4F81BD" w:themeColor="accent1"/>
        </w:rPr>
        <w:t xml:space="preserve">Il est </w:t>
      </w:r>
      <w:r w:rsidRPr="0086154D">
        <w:rPr>
          <w:strike/>
          <w:color w:val="4F81BD" w:themeColor="accent1"/>
        </w:rPr>
        <w:t>aussi possible de créer des gènes chimères différents comportant le même gène de la tolérance à la formule X, mais présentant des éléments de régulation différen</w:t>
      </w:r>
      <w:r w:rsidR="006D4686" w:rsidRPr="0086154D">
        <w:rPr>
          <w:strike/>
          <w:color w:val="4F81BD" w:themeColor="accent1"/>
        </w:rPr>
        <w:t>ts.  Pa</w:t>
      </w:r>
      <w:r w:rsidRPr="0086154D">
        <w:rPr>
          <w:strike/>
          <w:color w:val="4F81BD" w:themeColor="accent1"/>
        </w:rPr>
        <w:t>r exemple, les éléments de régulation peuvent se manifester par l</w:t>
      </w:r>
      <w:r w:rsidR="00F97ECC" w:rsidRPr="0086154D">
        <w:rPr>
          <w:strike/>
          <w:color w:val="4F81BD" w:themeColor="accent1"/>
        </w:rPr>
        <w:t>’</w:t>
      </w:r>
      <w:r w:rsidRPr="0086154D">
        <w:rPr>
          <w:strike/>
          <w:color w:val="4F81BD" w:themeColor="accent1"/>
        </w:rPr>
        <w:t>activation de la tolérance à la formule X seulement à certains stades du développeme</w:t>
      </w:r>
      <w:r w:rsidR="006D4686" w:rsidRPr="0086154D">
        <w:rPr>
          <w:strike/>
          <w:color w:val="4F81BD" w:themeColor="accent1"/>
        </w:rPr>
        <w:t>nt.  Pa</w:t>
      </w:r>
      <w:r w:rsidRPr="0086154D">
        <w:rPr>
          <w:strike/>
          <w:color w:val="4F81BD" w:themeColor="accent1"/>
        </w:rPr>
        <w:t>r souci de simplicité, lorsqu</w:t>
      </w:r>
      <w:r w:rsidR="00F97ECC" w:rsidRPr="0086154D">
        <w:rPr>
          <w:strike/>
          <w:color w:val="4F81BD" w:themeColor="accent1"/>
        </w:rPr>
        <w:t>’</w:t>
      </w:r>
      <w:r w:rsidRPr="0086154D">
        <w:rPr>
          <w:strike/>
          <w:color w:val="4F81BD" w:themeColor="accent1"/>
        </w:rPr>
        <w:t>on envisage cet exemple, on suppose que les différents marqueurs liés à différents éléments de régulation pour le même gène seront tous traités comme autant de méthodes différentes pour l</w:t>
      </w:r>
      <w:r w:rsidR="00F97ECC" w:rsidRPr="0086154D">
        <w:rPr>
          <w:strike/>
          <w:color w:val="4F81BD" w:themeColor="accent1"/>
        </w:rPr>
        <w:t>’</w:t>
      </w:r>
      <w:r w:rsidRPr="0086154D">
        <w:rPr>
          <w:strike/>
          <w:color w:val="4F81BD" w:themeColor="accent1"/>
        </w:rPr>
        <w:t>examen du même caractère de tolérance à la formule X.</w:t>
      </w:r>
      <w:r w:rsidR="00D30F83" w:rsidRPr="0086154D">
        <w:rPr>
          <w:strike/>
          <w:color w:val="4F81BD" w:themeColor="accent1"/>
        </w:rPr>
        <w:t> </w:t>
      </w:r>
      <w:r w:rsidRPr="0086154D">
        <w:rPr>
          <w:strike/>
          <w:color w:val="4F81BD" w:themeColor="accent1"/>
        </w:rPr>
        <w:t>Néanmoins, on part aussi du principe que cette question sera examinée plus avant à un stade ultérieur.</w:t>
      </w:r>
    </w:p>
    <w:p w14:paraId="410CE8B3" w14:textId="77777777" w:rsidR="00264B47" w:rsidRPr="0086154D" w:rsidRDefault="00264B47">
      <w:pPr>
        <w:jc w:val="left"/>
        <w:rPr>
          <w:u w:val="words"/>
        </w:rPr>
      </w:pPr>
      <w:r w:rsidRPr="0086154D">
        <w:rPr>
          <w:u w:val="words"/>
        </w:rPr>
        <w:br w:type="page"/>
      </w:r>
    </w:p>
    <w:p w14:paraId="27480221" w14:textId="77777777" w:rsidR="00264B47" w:rsidRPr="0086154D" w:rsidRDefault="00264B47" w:rsidP="00264B47">
      <w:pPr>
        <w:pBdr>
          <w:top w:val="single" w:sz="4" w:space="1" w:color="auto"/>
          <w:left w:val="single" w:sz="4" w:space="4" w:color="auto"/>
          <w:bottom w:val="single" w:sz="4" w:space="1" w:color="auto"/>
          <w:right w:val="single" w:sz="4" w:space="4" w:color="auto"/>
        </w:pBdr>
        <w:jc w:val="center"/>
        <w:rPr>
          <w:strike/>
          <w:snapToGrid w:val="0"/>
        </w:rPr>
      </w:pPr>
      <w:r w:rsidRPr="0086154D">
        <w:rPr>
          <w:strike/>
          <w:highlight w:val="lightGray"/>
        </w:rPr>
        <w:lastRenderedPageBreak/>
        <w:t>MOD</w:t>
      </w:r>
      <w:r w:rsidRPr="0086154D">
        <w:rPr>
          <w:rFonts w:cs="Arial"/>
          <w:strike/>
          <w:highlight w:val="lightGray"/>
        </w:rPr>
        <w:t>È</w:t>
      </w:r>
      <w:r w:rsidRPr="0086154D">
        <w:rPr>
          <w:strike/>
          <w:highlight w:val="lightGray"/>
        </w:rPr>
        <w:t>LE : MARQUEURS MOLÉCULAIRES PROPRES AUX CARACTÈRES</w:t>
      </w:r>
    </w:p>
    <w:p w14:paraId="1086836F" w14:textId="77777777" w:rsidR="00264B47" w:rsidRPr="0086154D" w:rsidRDefault="00264B47" w:rsidP="00264B47">
      <w:pPr>
        <w:jc w:val="center"/>
      </w:pPr>
    </w:p>
    <w:p w14:paraId="136CEBD4" w14:textId="77777777" w:rsidR="00264B47" w:rsidRPr="0086154D" w:rsidRDefault="00264B47" w:rsidP="00264B47">
      <w:pPr>
        <w:jc w:val="center"/>
      </w:pPr>
    </w:p>
    <w:p w14:paraId="549FE7D3" w14:textId="77777777" w:rsidR="00264B47" w:rsidRPr="0086154D" w:rsidRDefault="00264B47" w:rsidP="00264B47">
      <w:pPr>
        <w:spacing w:after="160" w:line="259" w:lineRule="auto"/>
        <w:ind w:left="-284" w:right="-284"/>
        <w:jc w:val="center"/>
        <w:rPr>
          <w:rFonts w:eastAsia="Calibri" w:cs="Arial"/>
          <w:strike/>
          <w:color w:val="4F81BD" w:themeColor="accent1"/>
        </w:rPr>
      </w:pPr>
      <w:r w:rsidRPr="0086154D">
        <w:rPr>
          <w:rFonts w:eastAsia="Calibri" w:cs="Arial"/>
          <w:strike/>
          <w:color w:val="4F81BD" w:themeColor="accent1"/>
        </w:rPr>
        <w:t>EXEMPLE 2 : MARQUEUR PROPRE AUX CARACTÈRES CONTENANT DES INFORMATIONS INCOMPLÈTES SUR LE NIVEAU D’EXPRESSION CONCERNANT LA RÉSISTANCE À LA MALADIE DE LA TOMATE</w:t>
      </w:r>
    </w:p>
    <w:p w14:paraId="158D7241" w14:textId="77777777" w:rsidR="00264B47" w:rsidRPr="0086154D" w:rsidRDefault="00264B47" w:rsidP="00264B47">
      <w:pPr>
        <w:spacing w:after="160" w:line="259" w:lineRule="auto"/>
        <w:jc w:val="center"/>
        <w:rPr>
          <w:rFonts w:eastAsia="Calibri" w:cs="Arial"/>
          <w:i/>
          <w:iCs/>
          <w:strike/>
          <w:color w:val="4F81BD" w:themeColor="accent1"/>
        </w:rPr>
      </w:pPr>
      <w:r w:rsidRPr="0086154D">
        <w:rPr>
          <w:rFonts w:eastAsia="Calibri" w:cs="Arial"/>
          <w:i/>
          <w:iCs/>
          <w:strike/>
          <w:color w:val="4F81BD" w:themeColor="accent1"/>
        </w:rPr>
        <w:t>établi par des experts des Pays-Bas</w:t>
      </w:r>
    </w:p>
    <w:p w14:paraId="6E64F0F7" w14:textId="77777777" w:rsidR="00264B47" w:rsidRPr="0086154D" w:rsidRDefault="00264B47" w:rsidP="00264B47">
      <w:pPr>
        <w:autoSpaceDE w:val="0"/>
        <w:autoSpaceDN w:val="0"/>
        <w:adjustRightInd w:val="0"/>
        <w:rPr>
          <w:rFonts w:eastAsia="Calibri" w:cs="Arial"/>
          <w:u w:val="single"/>
        </w:rPr>
      </w:pPr>
    </w:p>
    <w:p w14:paraId="317D2D44" w14:textId="77777777" w:rsidR="00264B47" w:rsidRPr="0086154D" w:rsidRDefault="00264B47" w:rsidP="00264B47">
      <w:pPr>
        <w:autoSpaceDE w:val="0"/>
        <w:autoSpaceDN w:val="0"/>
        <w:adjustRightInd w:val="0"/>
        <w:rPr>
          <w:rFonts w:eastAsia="Calibri" w:cs="Arial"/>
          <w:strike/>
          <w:u w:val="single"/>
        </w:rPr>
      </w:pPr>
      <w:r w:rsidRPr="0086154D">
        <w:rPr>
          <w:rFonts w:eastAsia="Calibri" w:cs="Arial"/>
          <w:strike/>
          <w:highlight w:val="lightGray"/>
          <w:u w:val="single"/>
        </w:rPr>
        <w:t>Exemple</w:t>
      </w:r>
    </w:p>
    <w:p w14:paraId="2A3E5528" w14:textId="77777777" w:rsidR="00264B47" w:rsidRPr="0086154D" w:rsidRDefault="00264B47" w:rsidP="00264B47">
      <w:pPr>
        <w:autoSpaceDE w:val="0"/>
        <w:autoSpaceDN w:val="0"/>
        <w:adjustRightInd w:val="0"/>
        <w:rPr>
          <w:rFonts w:eastAsia="Calibri" w:cs="Arial"/>
          <w:u w:val="single"/>
        </w:rPr>
      </w:pPr>
    </w:p>
    <w:p w14:paraId="3455B600" w14:textId="77777777" w:rsidR="00264B47" w:rsidRPr="0086154D" w:rsidRDefault="00264B47" w:rsidP="00264B47">
      <w:pPr>
        <w:autoSpaceDE w:val="0"/>
        <w:autoSpaceDN w:val="0"/>
        <w:adjustRightInd w:val="0"/>
        <w:rPr>
          <w:rFonts w:eastAsia="Calibri" w:cs="Arial"/>
          <w:strike/>
          <w:color w:val="4F81BD" w:themeColor="accent1"/>
          <w:szCs w:val="18"/>
        </w:rPr>
      </w:pPr>
      <w:r w:rsidRPr="0086154D">
        <w:rPr>
          <w:rFonts w:eastAsia="Calibri" w:cs="Arial"/>
          <w:strike/>
          <w:color w:val="4F81BD" w:themeColor="accent1"/>
          <w:szCs w:val="18"/>
        </w:rPr>
        <w:t>1.</w:t>
      </w:r>
      <w:r w:rsidRPr="0086154D">
        <w:rPr>
          <w:rFonts w:eastAsia="Calibri" w:cs="Arial"/>
          <w:strike/>
          <w:color w:val="4F81BD" w:themeColor="accent1"/>
          <w:szCs w:val="18"/>
        </w:rPr>
        <w:tab/>
        <w:t>La résistance de la tomate à la souche 0 du virus de la mosaïque de la tomate (</w:t>
      </w:r>
      <w:proofErr w:type="spellStart"/>
      <w:r w:rsidRPr="0086154D">
        <w:rPr>
          <w:rFonts w:eastAsia="Calibri" w:cs="Arial"/>
          <w:strike/>
          <w:color w:val="4F81BD" w:themeColor="accent1"/>
          <w:szCs w:val="18"/>
        </w:rPr>
        <w:t>ToMV</w:t>
      </w:r>
      <w:proofErr w:type="spellEnd"/>
      <w:r w:rsidRPr="0086154D">
        <w:rPr>
          <w:rFonts w:eastAsia="Calibri" w:cs="Arial"/>
          <w:strike/>
          <w:color w:val="4F81BD" w:themeColor="accent1"/>
          <w:szCs w:val="18"/>
        </w:rPr>
        <w:t>) est conférée par la présence de l’allèle </w:t>
      </w:r>
      <w:r w:rsidRPr="0086154D">
        <w:rPr>
          <w:rFonts w:eastAsia="Calibri" w:cs="Arial"/>
          <w:i/>
          <w:strike/>
          <w:color w:val="4F81BD" w:themeColor="accent1"/>
          <w:szCs w:val="18"/>
        </w:rPr>
        <w:t xml:space="preserve">Tm1 </w:t>
      </w:r>
      <w:r w:rsidRPr="0086154D">
        <w:rPr>
          <w:rFonts w:eastAsia="Calibri" w:cs="Arial"/>
          <w:strike/>
          <w:color w:val="4F81BD" w:themeColor="accent1"/>
          <w:szCs w:val="18"/>
        </w:rPr>
        <w:t>du gène Tm1 ou les allèles </w:t>
      </w:r>
      <w:r w:rsidRPr="0086154D">
        <w:rPr>
          <w:rFonts w:eastAsia="Calibri" w:cs="Arial"/>
          <w:i/>
          <w:strike/>
          <w:color w:val="4F81BD" w:themeColor="accent1"/>
          <w:szCs w:val="18"/>
        </w:rPr>
        <w:t xml:space="preserve">Tm2 </w:t>
      </w:r>
      <w:r w:rsidRPr="0086154D">
        <w:rPr>
          <w:rFonts w:eastAsia="Calibri" w:cs="Arial"/>
          <w:strike/>
          <w:color w:val="4F81BD" w:themeColor="accent1"/>
          <w:szCs w:val="18"/>
        </w:rPr>
        <w:t xml:space="preserve">ou </w:t>
      </w:r>
      <w:r w:rsidRPr="0086154D">
        <w:rPr>
          <w:rFonts w:eastAsia="Calibri" w:cs="Arial"/>
          <w:i/>
          <w:strike/>
          <w:color w:val="4F81BD" w:themeColor="accent1"/>
          <w:szCs w:val="18"/>
        </w:rPr>
        <w:t>Tm2</w:t>
      </w:r>
      <w:r w:rsidRPr="0086154D">
        <w:rPr>
          <w:rFonts w:eastAsia="Calibri" w:cs="Arial"/>
          <w:i/>
          <w:strike/>
          <w:color w:val="4F81BD" w:themeColor="accent1"/>
          <w:szCs w:val="18"/>
          <w:vertAlign w:val="superscript"/>
        </w:rPr>
        <w:t>2</w:t>
      </w:r>
      <w:r w:rsidRPr="0086154D">
        <w:rPr>
          <w:rFonts w:eastAsia="Calibri" w:cs="Arial"/>
          <w:i/>
          <w:strike/>
          <w:color w:val="4F81BD" w:themeColor="accent1"/>
          <w:szCs w:val="18"/>
        </w:rPr>
        <w:t xml:space="preserve"> </w:t>
      </w:r>
      <w:r w:rsidRPr="0086154D">
        <w:rPr>
          <w:rFonts w:eastAsia="Calibri" w:cs="Arial"/>
          <w:strike/>
          <w:color w:val="4F81BD" w:themeColor="accent1"/>
          <w:szCs w:val="18"/>
        </w:rPr>
        <w:t>du gène Tm2.</w:t>
      </w:r>
    </w:p>
    <w:p w14:paraId="5733E901" w14:textId="77777777" w:rsidR="00264B47" w:rsidRPr="0086154D" w:rsidRDefault="00264B47" w:rsidP="00264B47">
      <w:pPr>
        <w:autoSpaceDE w:val="0"/>
        <w:autoSpaceDN w:val="0"/>
        <w:adjustRightInd w:val="0"/>
        <w:rPr>
          <w:rFonts w:eastAsia="Calibri" w:cs="Arial"/>
          <w:strike/>
          <w:color w:val="4F81BD" w:themeColor="accent1"/>
          <w:szCs w:val="18"/>
        </w:rPr>
      </w:pPr>
    </w:p>
    <w:p w14:paraId="7D7E9E61"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2.</w:t>
      </w:r>
      <w:r w:rsidRPr="0086154D">
        <w:rPr>
          <w:rFonts w:eastAsia="Calibri" w:cs="Arial"/>
          <w:strike/>
          <w:color w:val="4F81BD" w:themeColor="accent1"/>
        </w:rPr>
        <w:tab/>
        <w:t>Un marqueur unique identifie la présence des allèles </w:t>
      </w:r>
      <w:r w:rsidRPr="0086154D">
        <w:rPr>
          <w:rFonts w:eastAsia="Calibri" w:cs="Arial"/>
          <w:i/>
          <w:strike/>
          <w:color w:val="4F81BD" w:themeColor="accent1"/>
        </w:rPr>
        <w:t xml:space="preserve">Tm2 </w:t>
      </w:r>
      <w:r w:rsidRPr="0086154D">
        <w:rPr>
          <w:rFonts w:eastAsia="Calibri" w:cs="Arial"/>
          <w:strike/>
          <w:color w:val="4F81BD" w:themeColor="accent1"/>
        </w:rPr>
        <w:t xml:space="preserve">et </w:t>
      </w:r>
      <w:r w:rsidRPr="0086154D">
        <w:rPr>
          <w:rFonts w:eastAsia="Calibri" w:cs="Arial"/>
          <w:i/>
          <w:strike/>
          <w:color w:val="4F81BD" w:themeColor="accent1"/>
        </w:rPr>
        <w:t>Tm2</w:t>
      </w:r>
      <w:r w:rsidRPr="0086154D">
        <w:rPr>
          <w:rFonts w:eastAsia="Calibri" w:cs="Arial"/>
          <w:i/>
          <w:strike/>
          <w:color w:val="4F81BD" w:themeColor="accent1"/>
          <w:vertAlign w:val="superscript"/>
        </w:rPr>
        <w:t>2</w:t>
      </w:r>
      <w:r w:rsidRPr="0086154D">
        <w:rPr>
          <w:rFonts w:eastAsia="Calibri" w:cs="Arial"/>
          <w:i/>
          <w:strike/>
          <w:color w:val="4F81BD" w:themeColor="accent1"/>
        </w:rPr>
        <w:t xml:space="preserve"> </w:t>
      </w:r>
      <w:r w:rsidRPr="0086154D">
        <w:rPr>
          <w:rFonts w:eastAsia="Calibri" w:cs="Arial"/>
          <w:strike/>
          <w:color w:val="4F81BD" w:themeColor="accent1"/>
        </w:rPr>
        <w:t>résistants et de l’allèle </w:t>
      </w:r>
      <w:r w:rsidRPr="0086154D">
        <w:rPr>
          <w:rFonts w:eastAsia="Calibri" w:cs="Arial"/>
          <w:i/>
          <w:strike/>
          <w:color w:val="4F81BD" w:themeColor="accent1"/>
        </w:rPr>
        <w:t xml:space="preserve">tm2 </w:t>
      </w:r>
      <w:r w:rsidRPr="0086154D">
        <w:rPr>
          <w:rFonts w:eastAsia="Calibri" w:cs="Arial"/>
          <w:strike/>
          <w:color w:val="4F81BD" w:themeColor="accent1"/>
        </w:rPr>
        <w:t>sensible.  Le marqueur Tm2/2</w:t>
      </w:r>
      <w:r w:rsidRPr="0086154D">
        <w:rPr>
          <w:rFonts w:eastAsia="Calibri" w:cs="Arial"/>
          <w:strike/>
          <w:color w:val="4F81BD" w:themeColor="accent1"/>
          <w:vertAlign w:val="superscript"/>
        </w:rPr>
        <w:t>2</w:t>
      </w:r>
      <w:r w:rsidRPr="0086154D">
        <w:rPr>
          <w:rFonts w:eastAsia="Calibri" w:cs="Arial"/>
          <w:strike/>
          <w:color w:val="4F81BD" w:themeColor="accent1"/>
        </w:rPr>
        <w:t xml:space="preserve"> se situe dans la séquence codante de la protéine.</w:t>
      </w:r>
    </w:p>
    <w:p w14:paraId="7D8EF954" w14:textId="77777777" w:rsidR="00264B47" w:rsidRPr="0086154D" w:rsidRDefault="00264B47" w:rsidP="00264B47">
      <w:pPr>
        <w:autoSpaceDE w:val="0"/>
        <w:autoSpaceDN w:val="0"/>
        <w:adjustRightInd w:val="0"/>
        <w:rPr>
          <w:rFonts w:eastAsia="Calibri" w:cs="Arial"/>
          <w:strike/>
          <w:color w:val="4F81BD" w:themeColor="accent1"/>
        </w:rPr>
      </w:pPr>
    </w:p>
    <w:p w14:paraId="710002B9"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3.</w:t>
      </w:r>
      <w:r w:rsidRPr="0086154D">
        <w:rPr>
          <w:rFonts w:eastAsia="Calibri" w:cs="Arial"/>
          <w:strike/>
          <w:color w:val="4F81BD" w:themeColor="accent1"/>
        </w:rPr>
        <w:tab/>
        <w:t xml:space="preserve">Une variété sera résistante à la souche 0 du </w:t>
      </w:r>
      <w:proofErr w:type="spellStart"/>
      <w:r w:rsidRPr="0086154D">
        <w:rPr>
          <w:rFonts w:eastAsia="Calibri" w:cs="Arial"/>
          <w:strike/>
          <w:color w:val="4F81BD" w:themeColor="accent1"/>
        </w:rPr>
        <w:t>ToMV</w:t>
      </w:r>
      <w:proofErr w:type="spellEnd"/>
      <w:r w:rsidRPr="0086154D">
        <w:rPr>
          <w:rFonts w:eastAsia="Calibri" w:cs="Arial"/>
          <w:strike/>
          <w:color w:val="4F81BD" w:themeColor="accent1"/>
        </w:rPr>
        <w:t xml:space="preserve"> si l’allèle de résistance </w:t>
      </w:r>
      <w:r w:rsidRPr="0086154D">
        <w:rPr>
          <w:rFonts w:eastAsia="Calibri" w:cs="Arial"/>
          <w:i/>
          <w:strike/>
          <w:color w:val="4F81BD" w:themeColor="accent1"/>
        </w:rPr>
        <w:t>Tm2</w:t>
      </w:r>
      <w:r w:rsidRPr="0086154D">
        <w:rPr>
          <w:rFonts w:eastAsia="Calibri" w:cs="Arial"/>
          <w:strike/>
          <w:color w:val="4F81BD" w:themeColor="accent1"/>
        </w:rPr>
        <w:t xml:space="preserve"> ou </w:t>
      </w:r>
      <w:r w:rsidRPr="0086154D">
        <w:rPr>
          <w:rFonts w:eastAsia="Calibri" w:cs="Arial"/>
          <w:i/>
          <w:strike/>
          <w:color w:val="4F81BD" w:themeColor="accent1"/>
        </w:rPr>
        <w:t>Tm2</w:t>
      </w:r>
      <w:r w:rsidRPr="0086154D">
        <w:rPr>
          <w:rFonts w:eastAsia="Calibri" w:cs="Arial"/>
          <w:i/>
          <w:strike/>
          <w:color w:val="4F81BD" w:themeColor="accent1"/>
          <w:vertAlign w:val="superscript"/>
        </w:rPr>
        <w:t>2</w:t>
      </w:r>
      <w:r w:rsidRPr="0086154D">
        <w:rPr>
          <w:rFonts w:eastAsia="Calibri" w:cs="Arial"/>
          <w:strike/>
          <w:color w:val="4F81BD" w:themeColor="accent1"/>
        </w:rPr>
        <w:t xml:space="preserve"> est présent.</w:t>
      </w:r>
    </w:p>
    <w:p w14:paraId="2875731D" w14:textId="77777777" w:rsidR="00264B47" w:rsidRPr="0086154D" w:rsidRDefault="00264B47" w:rsidP="00264B47">
      <w:pPr>
        <w:autoSpaceDE w:val="0"/>
        <w:autoSpaceDN w:val="0"/>
        <w:adjustRightInd w:val="0"/>
        <w:rPr>
          <w:rFonts w:eastAsia="Calibri" w:cs="Arial"/>
          <w:strike/>
          <w:color w:val="4F81BD" w:themeColor="accent1"/>
        </w:rPr>
      </w:pPr>
    </w:p>
    <w:p w14:paraId="3CCDD569"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4.</w:t>
      </w:r>
      <w:r w:rsidRPr="0086154D">
        <w:rPr>
          <w:rFonts w:eastAsia="Calibri" w:cs="Arial"/>
          <w:strike/>
          <w:color w:val="4F81BD" w:themeColor="accent1"/>
        </w:rPr>
        <w:tab/>
        <w:t>Une variété avec l’allèle homozygote </w:t>
      </w:r>
      <w:r w:rsidRPr="0086154D">
        <w:rPr>
          <w:rFonts w:eastAsia="Calibri" w:cs="Arial"/>
          <w:i/>
          <w:strike/>
          <w:color w:val="4F81BD" w:themeColor="accent1"/>
        </w:rPr>
        <w:t>tm2</w:t>
      </w:r>
      <w:r w:rsidRPr="0086154D">
        <w:rPr>
          <w:rFonts w:eastAsia="Calibri" w:cs="Arial"/>
          <w:strike/>
          <w:color w:val="4F81BD" w:themeColor="accent1"/>
        </w:rPr>
        <w:t xml:space="preserve"> sera sensible à la souche 0 du </w:t>
      </w:r>
      <w:proofErr w:type="spellStart"/>
      <w:r w:rsidRPr="0086154D">
        <w:rPr>
          <w:rFonts w:eastAsia="Calibri" w:cs="Arial"/>
          <w:strike/>
          <w:color w:val="4F81BD" w:themeColor="accent1"/>
        </w:rPr>
        <w:t>ToMV</w:t>
      </w:r>
      <w:proofErr w:type="spellEnd"/>
      <w:r w:rsidRPr="0086154D">
        <w:rPr>
          <w:rFonts w:eastAsia="Calibri" w:cs="Arial"/>
          <w:strike/>
          <w:color w:val="4F81BD" w:themeColor="accent1"/>
        </w:rPr>
        <w:t xml:space="preserve"> à moins que la résistance ne soit codée par l’allèle de résistance </w:t>
      </w:r>
      <w:r w:rsidRPr="0086154D">
        <w:rPr>
          <w:rFonts w:eastAsia="Calibri" w:cs="Arial"/>
          <w:i/>
          <w:strike/>
          <w:color w:val="4F81BD" w:themeColor="accent1"/>
        </w:rPr>
        <w:t>Tm1</w:t>
      </w:r>
      <w:r w:rsidRPr="0086154D">
        <w:rPr>
          <w:rFonts w:eastAsia="Calibri" w:cs="Arial"/>
          <w:strike/>
          <w:color w:val="4F81BD" w:themeColor="accent1"/>
        </w:rPr>
        <w:t xml:space="preserve">.  Dans ce cas, la résistance à la souche 0 du </w:t>
      </w:r>
      <w:proofErr w:type="spellStart"/>
      <w:r w:rsidRPr="0086154D">
        <w:rPr>
          <w:rFonts w:eastAsia="Calibri" w:cs="Arial"/>
          <w:strike/>
          <w:color w:val="4F81BD" w:themeColor="accent1"/>
        </w:rPr>
        <w:t>ToMV</w:t>
      </w:r>
      <w:proofErr w:type="spellEnd"/>
      <w:r w:rsidRPr="0086154D">
        <w:rPr>
          <w:rFonts w:eastAsia="Calibri" w:cs="Arial"/>
          <w:strike/>
          <w:color w:val="4F81BD" w:themeColor="accent1"/>
        </w:rPr>
        <w:t xml:space="preserve"> ne peut pas être déterminée par un test avec marqueurs d’ADN car il n’y a pas de marqueur fiable pour le gène Tm1.</w:t>
      </w:r>
    </w:p>
    <w:p w14:paraId="3F80E7A0" w14:textId="77777777" w:rsidR="00264B47" w:rsidRPr="0086154D" w:rsidRDefault="00264B47" w:rsidP="00264B47">
      <w:pPr>
        <w:autoSpaceDE w:val="0"/>
        <w:autoSpaceDN w:val="0"/>
        <w:adjustRightInd w:val="0"/>
        <w:rPr>
          <w:rFonts w:eastAsia="Calibri" w:cs="Arial"/>
          <w:strike/>
          <w:color w:val="4F81BD" w:themeColor="accent1"/>
        </w:rPr>
      </w:pPr>
    </w:p>
    <w:p w14:paraId="4F42ADBB" w14:textId="77777777" w:rsidR="00264B47" w:rsidRPr="0086154D" w:rsidRDefault="00264B47" w:rsidP="00264B47">
      <w:pPr>
        <w:keepNext/>
        <w:autoSpaceDE w:val="0"/>
        <w:autoSpaceDN w:val="0"/>
        <w:adjustRightInd w:val="0"/>
        <w:jc w:val="center"/>
        <w:rPr>
          <w:rFonts w:eastAsia="Calibri" w:cs="Arial"/>
          <w:strike/>
          <w:color w:val="4F81BD" w:themeColor="accent1"/>
        </w:rPr>
      </w:pPr>
      <w:r w:rsidRPr="0086154D">
        <w:rPr>
          <w:rFonts w:eastAsia="Calibri" w:cs="Arial"/>
          <w:strike/>
          <w:color w:val="4F81BD" w:themeColor="accent1"/>
        </w:rPr>
        <w:t xml:space="preserve">Tableau 1 : Présentation synthétique de la résistance au virus de la mosaïque de la tomate </w:t>
      </w:r>
      <w:r w:rsidR="004A3209" w:rsidRPr="0086154D">
        <w:rPr>
          <w:rFonts w:eastAsia="Calibri" w:cs="Arial"/>
          <w:strike/>
          <w:color w:val="4F81BD" w:themeColor="accent1"/>
        </w:rPr>
        <w:br/>
      </w:r>
      <w:r w:rsidRPr="0086154D">
        <w:rPr>
          <w:rFonts w:eastAsia="Calibri" w:cs="Arial"/>
          <w:strike/>
          <w:color w:val="4F81BD" w:themeColor="accent1"/>
        </w:rPr>
        <w:t>et des allèles de résistance :</w:t>
      </w:r>
    </w:p>
    <w:p w14:paraId="4C0FB926" w14:textId="77777777" w:rsidR="00264B47" w:rsidRPr="0086154D" w:rsidRDefault="00264B47" w:rsidP="00264B47">
      <w:pPr>
        <w:keepNext/>
        <w:autoSpaceDE w:val="0"/>
        <w:autoSpaceDN w:val="0"/>
        <w:adjustRightInd w:val="0"/>
        <w:rPr>
          <w:rFonts w:eastAsia="Calibri" w:cs="Arial"/>
          <w:strike/>
          <w:color w:val="4F81BD" w:themeColor="accent1"/>
          <w:szCs w:val="19"/>
          <w:u w:val="single"/>
        </w:rPr>
      </w:pPr>
    </w:p>
    <w:tbl>
      <w:tblPr>
        <w:tblStyle w:val="TableGrid"/>
        <w:tblW w:w="9180" w:type="dxa"/>
        <w:tblInd w:w="562" w:type="dxa"/>
        <w:tblLayout w:type="fixed"/>
        <w:tblLook w:val="04A0" w:firstRow="1" w:lastRow="0" w:firstColumn="1" w:lastColumn="0" w:noHBand="0" w:noVBand="1"/>
      </w:tblPr>
      <w:tblGrid>
        <w:gridCol w:w="2376"/>
        <w:gridCol w:w="1985"/>
        <w:gridCol w:w="2869"/>
        <w:gridCol w:w="1950"/>
      </w:tblGrid>
      <w:tr w:rsidR="00264B47" w:rsidRPr="0086154D" w14:paraId="0294860A" w14:textId="77777777" w:rsidTr="007740BA">
        <w:tc>
          <w:tcPr>
            <w:tcW w:w="2376" w:type="dxa"/>
            <w:vAlign w:val="center"/>
          </w:tcPr>
          <w:p w14:paraId="123EB4F5"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Données génétiques</w:t>
            </w:r>
          </w:p>
        </w:tc>
        <w:tc>
          <w:tcPr>
            <w:tcW w:w="1985" w:type="dxa"/>
            <w:vAlign w:val="center"/>
          </w:tcPr>
          <w:p w14:paraId="0AB0DFCB"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tm2/tm2</w:t>
            </w:r>
          </w:p>
          <w:p w14:paraId="3E86187B"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39660731"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et</w:t>
            </w:r>
          </w:p>
          <w:p w14:paraId="1A2EBAD8"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0DC2B45B"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tm1/tm1</w:t>
            </w:r>
          </w:p>
          <w:p w14:paraId="018DD045" w14:textId="77777777" w:rsidR="00264B47" w:rsidRPr="0086154D" w:rsidRDefault="00264B47" w:rsidP="007740BA">
            <w:pPr>
              <w:keepNext/>
              <w:autoSpaceDE w:val="0"/>
              <w:autoSpaceDN w:val="0"/>
              <w:adjustRightInd w:val="0"/>
              <w:jc w:val="left"/>
              <w:rPr>
                <w:rFonts w:cs="Arial"/>
                <w:strike/>
                <w:color w:val="4F81BD" w:themeColor="accent1"/>
                <w:szCs w:val="19"/>
              </w:rPr>
            </w:pPr>
          </w:p>
        </w:tc>
        <w:tc>
          <w:tcPr>
            <w:tcW w:w="2869" w:type="dxa"/>
            <w:vAlign w:val="center"/>
          </w:tcPr>
          <w:p w14:paraId="387B85F0"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i/>
                <w:strike/>
                <w:color w:val="4F81BD" w:themeColor="accent1"/>
                <w:szCs w:val="19"/>
              </w:rPr>
              <w:t>Tm2/Tm2 ou Tm2</w:t>
            </w:r>
            <w:r w:rsidRPr="0086154D">
              <w:rPr>
                <w:rFonts w:cs="Arial"/>
                <w:i/>
                <w:strike/>
                <w:color w:val="4F81BD" w:themeColor="accent1"/>
                <w:szCs w:val="19"/>
                <w:vertAlign w:val="superscript"/>
              </w:rPr>
              <w:t>2</w:t>
            </w:r>
            <w:r w:rsidRPr="0086154D">
              <w:rPr>
                <w:rFonts w:cs="Arial"/>
                <w:i/>
                <w:strike/>
                <w:color w:val="4F81BD" w:themeColor="accent1"/>
                <w:szCs w:val="19"/>
              </w:rPr>
              <w:t>/Tm2</w:t>
            </w:r>
            <w:r w:rsidRPr="0086154D">
              <w:rPr>
                <w:rFonts w:cs="Arial"/>
                <w:i/>
                <w:strike/>
                <w:color w:val="4F81BD" w:themeColor="accent1"/>
                <w:szCs w:val="19"/>
                <w:vertAlign w:val="superscript"/>
              </w:rPr>
              <w:t>2</w:t>
            </w:r>
            <w:r w:rsidRPr="0086154D">
              <w:rPr>
                <w:rFonts w:cs="Arial"/>
                <w:strike/>
                <w:color w:val="4F81BD" w:themeColor="accent1"/>
                <w:szCs w:val="19"/>
              </w:rPr>
              <w:t xml:space="preserve"> ou </w:t>
            </w:r>
            <w:r w:rsidRPr="0086154D">
              <w:rPr>
                <w:rFonts w:cs="Arial"/>
                <w:i/>
                <w:strike/>
                <w:color w:val="4F81BD" w:themeColor="accent1"/>
                <w:szCs w:val="19"/>
              </w:rPr>
              <w:t>Tm2</w:t>
            </w:r>
            <w:r w:rsidRPr="0086154D">
              <w:rPr>
                <w:rFonts w:cs="Arial"/>
                <w:i/>
                <w:strike/>
                <w:color w:val="4F81BD" w:themeColor="accent1"/>
                <w:szCs w:val="19"/>
                <w:vertAlign w:val="superscript"/>
              </w:rPr>
              <w:t>2</w:t>
            </w:r>
            <w:r w:rsidRPr="0086154D">
              <w:rPr>
                <w:rFonts w:cs="Arial"/>
                <w:i/>
                <w:strike/>
                <w:color w:val="4F81BD" w:themeColor="accent1"/>
                <w:szCs w:val="19"/>
              </w:rPr>
              <w:t>/Tm2</w:t>
            </w:r>
            <w:r w:rsidRPr="0086154D">
              <w:rPr>
                <w:rFonts w:cs="Arial"/>
                <w:strike/>
                <w:color w:val="4F81BD" w:themeColor="accent1"/>
                <w:szCs w:val="19"/>
              </w:rPr>
              <w:t xml:space="preserve"> </w:t>
            </w:r>
            <w:proofErr w:type="gramStart"/>
            <w:r w:rsidRPr="0086154D">
              <w:rPr>
                <w:rFonts w:cs="Arial"/>
                <w:strike/>
                <w:color w:val="4F81BD" w:themeColor="accent1"/>
                <w:szCs w:val="19"/>
              </w:rPr>
              <w:t>ou</w:t>
            </w:r>
            <w:proofErr w:type="gramEnd"/>
          </w:p>
          <w:p w14:paraId="75CE1BBB"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Tm2/tm2 ou Tm2</w:t>
            </w:r>
            <w:r w:rsidRPr="0086154D">
              <w:rPr>
                <w:rFonts w:cs="Arial"/>
                <w:i/>
                <w:strike/>
                <w:color w:val="4F81BD" w:themeColor="accent1"/>
                <w:szCs w:val="19"/>
                <w:vertAlign w:val="superscript"/>
              </w:rPr>
              <w:t>2</w:t>
            </w:r>
            <w:r w:rsidRPr="0086154D">
              <w:rPr>
                <w:rFonts w:cs="Arial"/>
                <w:i/>
                <w:strike/>
                <w:color w:val="4F81BD" w:themeColor="accent1"/>
                <w:szCs w:val="19"/>
              </w:rPr>
              <w:t>/tm2</w:t>
            </w:r>
          </w:p>
          <w:p w14:paraId="7F0ACE8A"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5CA27CD7"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et</w:t>
            </w:r>
          </w:p>
          <w:p w14:paraId="609C35EB"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63CD7533" w14:textId="77777777" w:rsidR="00264B47" w:rsidRPr="0086154D" w:rsidRDefault="00264B47" w:rsidP="007740BA">
            <w:pPr>
              <w:keepNext/>
              <w:autoSpaceDE w:val="0"/>
              <w:autoSpaceDN w:val="0"/>
              <w:adjustRightInd w:val="0"/>
              <w:spacing w:before="60"/>
              <w:jc w:val="left"/>
              <w:rPr>
                <w:rFonts w:cs="Arial"/>
                <w:strike/>
                <w:color w:val="4F81BD" w:themeColor="accent1"/>
                <w:szCs w:val="19"/>
              </w:rPr>
            </w:pPr>
            <w:r w:rsidRPr="0086154D">
              <w:rPr>
                <w:rFonts w:cs="Arial"/>
                <w:i/>
                <w:strike/>
                <w:color w:val="4F81BD" w:themeColor="accent1"/>
                <w:szCs w:val="19"/>
              </w:rPr>
              <w:t>Tm1/Tm1</w:t>
            </w:r>
            <w:r w:rsidRPr="0086154D">
              <w:rPr>
                <w:rFonts w:cs="Arial"/>
                <w:strike/>
                <w:color w:val="4F81BD" w:themeColor="accent1"/>
                <w:szCs w:val="19"/>
              </w:rPr>
              <w:t xml:space="preserve"> ou </w:t>
            </w:r>
            <w:r w:rsidRPr="0086154D">
              <w:rPr>
                <w:rFonts w:cs="Arial"/>
                <w:i/>
                <w:strike/>
                <w:color w:val="4F81BD" w:themeColor="accent1"/>
                <w:szCs w:val="19"/>
              </w:rPr>
              <w:t>Tm1/tm1</w:t>
            </w:r>
            <w:r w:rsidRPr="0086154D">
              <w:rPr>
                <w:rFonts w:cs="Arial"/>
                <w:strike/>
                <w:color w:val="4F81BD" w:themeColor="accent1"/>
                <w:szCs w:val="19"/>
              </w:rPr>
              <w:t xml:space="preserve"> ou </w:t>
            </w:r>
            <w:r w:rsidRPr="0086154D">
              <w:rPr>
                <w:rFonts w:cs="Arial"/>
                <w:i/>
                <w:strike/>
                <w:color w:val="4F81BD" w:themeColor="accent1"/>
                <w:szCs w:val="19"/>
              </w:rPr>
              <w:t>tm1/tm1</w:t>
            </w:r>
          </w:p>
        </w:tc>
        <w:tc>
          <w:tcPr>
            <w:tcW w:w="1950" w:type="dxa"/>
            <w:vAlign w:val="center"/>
          </w:tcPr>
          <w:p w14:paraId="5C1616E4"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tm2/tm2</w:t>
            </w:r>
          </w:p>
          <w:p w14:paraId="56792236"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0022555A"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et</w:t>
            </w:r>
          </w:p>
          <w:p w14:paraId="4031081B"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3410C64F"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Tm1/Tm1</w:t>
            </w:r>
            <w:r w:rsidRPr="0086154D">
              <w:rPr>
                <w:rFonts w:cs="Arial"/>
                <w:strike/>
                <w:color w:val="4F81BD" w:themeColor="accent1"/>
                <w:szCs w:val="19"/>
              </w:rPr>
              <w:t xml:space="preserve"> ou </w:t>
            </w:r>
            <w:r w:rsidRPr="0086154D">
              <w:rPr>
                <w:rFonts w:cs="Arial"/>
                <w:i/>
                <w:strike/>
                <w:color w:val="4F81BD" w:themeColor="accent1"/>
                <w:szCs w:val="19"/>
              </w:rPr>
              <w:t xml:space="preserve">Tm1/tm1 </w:t>
            </w:r>
          </w:p>
        </w:tc>
      </w:tr>
      <w:tr w:rsidR="00264B47" w:rsidRPr="0086154D" w14:paraId="74FD98DD" w14:textId="77777777" w:rsidTr="007740BA">
        <w:trPr>
          <w:trHeight w:val="606"/>
        </w:trPr>
        <w:tc>
          <w:tcPr>
            <w:tcW w:w="2376" w:type="dxa"/>
            <w:vAlign w:val="center"/>
          </w:tcPr>
          <w:p w14:paraId="16E6F019"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Marqueur</w:t>
            </w:r>
            <w:r w:rsidRPr="0086154D">
              <w:rPr>
                <w:rFonts w:cs="Arial"/>
                <w:i/>
                <w:strike/>
                <w:color w:val="4F81BD" w:themeColor="accent1"/>
                <w:szCs w:val="19"/>
              </w:rPr>
              <w:t> Tm2/2</w:t>
            </w:r>
            <w:r w:rsidRPr="0086154D">
              <w:rPr>
                <w:rFonts w:cs="Arial"/>
                <w:i/>
                <w:strike/>
                <w:color w:val="4F81BD" w:themeColor="accent1"/>
                <w:szCs w:val="19"/>
                <w:vertAlign w:val="superscript"/>
              </w:rPr>
              <w:t>2</w:t>
            </w:r>
          </w:p>
        </w:tc>
        <w:tc>
          <w:tcPr>
            <w:tcW w:w="1985" w:type="dxa"/>
            <w:vAlign w:val="center"/>
          </w:tcPr>
          <w:p w14:paraId="3495A6FB"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allèle de sensibilité</w:t>
            </w:r>
          </w:p>
        </w:tc>
        <w:tc>
          <w:tcPr>
            <w:tcW w:w="2869" w:type="dxa"/>
            <w:vAlign w:val="center"/>
          </w:tcPr>
          <w:p w14:paraId="6C33C8FE"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allèle de résistance</w:t>
            </w:r>
          </w:p>
        </w:tc>
        <w:tc>
          <w:tcPr>
            <w:tcW w:w="1950" w:type="dxa"/>
            <w:vAlign w:val="center"/>
          </w:tcPr>
          <w:p w14:paraId="19B2A200"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allèle de sensibilité</w:t>
            </w:r>
          </w:p>
        </w:tc>
      </w:tr>
      <w:tr w:rsidR="00264B47" w:rsidRPr="0086154D" w14:paraId="0639E137" w14:textId="77777777" w:rsidTr="007740BA">
        <w:trPr>
          <w:trHeight w:val="558"/>
        </w:trPr>
        <w:tc>
          <w:tcPr>
            <w:tcW w:w="2376" w:type="dxa"/>
            <w:vAlign w:val="center"/>
          </w:tcPr>
          <w:p w14:paraId="3FDE3F56" w14:textId="77777777" w:rsidR="00264B47" w:rsidRPr="0086154D" w:rsidRDefault="00264B47" w:rsidP="007740BA">
            <w:pPr>
              <w:autoSpaceDE w:val="0"/>
              <w:autoSpaceDN w:val="0"/>
              <w:adjustRightInd w:val="0"/>
              <w:spacing w:before="120" w:after="120"/>
              <w:jc w:val="left"/>
              <w:rPr>
                <w:rFonts w:cs="Arial"/>
                <w:strike/>
                <w:color w:val="4F81BD" w:themeColor="accent1"/>
                <w:szCs w:val="19"/>
              </w:rPr>
            </w:pPr>
            <w:r w:rsidRPr="0086154D">
              <w:rPr>
                <w:rFonts w:cs="Arial"/>
                <w:strike/>
                <w:color w:val="4F81BD" w:themeColor="accent1"/>
                <w:szCs w:val="19"/>
              </w:rPr>
              <w:t xml:space="preserve">Résistance à la souche 0 du virus </w:t>
            </w:r>
            <w:proofErr w:type="spellStart"/>
            <w:r w:rsidRPr="0086154D">
              <w:rPr>
                <w:rFonts w:cs="Arial"/>
                <w:strike/>
                <w:color w:val="4F81BD" w:themeColor="accent1"/>
                <w:szCs w:val="19"/>
              </w:rPr>
              <w:t>ToMV</w:t>
            </w:r>
            <w:proofErr w:type="spellEnd"/>
          </w:p>
        </w:tc>
        <w:tc>
          <w:tcPr>
            <w:tcW w:w="1985" w:type="dxa"/>
            <w:vAlign w:val="center"/>
          </w:tcPr>
          <w:p w14:paraId="4C309331"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nulle</w:t>
            </w:r>
          </w:p>
        </w:tc>
        <w:tc>
          <w:tcPr>
            <w:tcW w:w="2869" w:type="dxa"/>
            <w:vAlign w:val="center"/>
          </w:tcPr>
          <w:p w14:paraId="7E8BAD8B"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présente</w:t>
            </w:r>
          </w:p>
        </w:tc>
        <w:tc>
          <w:tcPr>
            <w:tcW w:w="1950" w:type="dxa"/>
            <w:vAlign w:val="center"/>
          </w:tcPr>
          <w:p w14:paraId="4F8D992B"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présente</w:t>
            </w:r>
          </w:p>
        </w:tc>
      </w:tr>
    </w:tbl>
    <w:p w14:paraId="75819F3E" w14:textId="77777777" w:rsidR="00264B47" w:rsidRPr="0086154D" w:rsidRDefault="00264B47" w:rsidP="00264B47">
      <w:pPr>
        <w:autoSpaceDE w:val="0"/>
        <w:autoSpaceDN w:val="0"/>
        <w:adjustRightInd w:val="0"/>
        <w:rPr>
          <w:rFonts w:eastAsia="Calibri" w:cs="Arial"/>
          <w:strike/>
          <w:color w:val="4F81BD" w:themeColor="accent1"/>
          <w:u w:val="single"/>
        </w:rPr>
      </w:pPr>
    </w:p>
    <w:p w14:paraId="08C70A6F"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5.</w:t>
      </w:r>
      <w:r w:rsidRPr="0086154D">
        <w:rPr>
          <w:rFonts w:eastAsia="Calibri" w:cs="Arial"/>
          <w:strike/>
          <w:color w:val="4F81BD" w:themeColor="accent1"/>
        </w:rPr>
        <w:tab/>
        <w:t>Si une variété est censée être résistante à la souche 0 du virus de la mosaïque de la tomate, le test avec marqueurs d’ADN peut être effectué.  Dans les cas où la résistance est fondée sur la présence de l’allèle </w:t>
      </w:r>
      <w:r w:rsidRPr="0086154D">
        <w:rPr>
          <w:rFonts w:eastAsia="Calibri" w:cs="Arial"/>
          <w:i/>
          <w:strike/>
          <w:color w:val="4F81BD" w:themeColor="accent1"/>
        </w:rPr>
        <w:t>Tm2</w:t>
      </w:r>
      <w:r w:rsidRPr="0086154D">
        <w:rPr>
          <w:rFonts w:eastAsia="Calibri" w:cs="Arial"/>
          <w:strike/>
          <w:color w:val="4F81BD" w:themeColor="accent1"/>
        </w:rPr>
        <w:t xml:space="preserve"> ou </w:t>
      </w:r>
      <w:r w:rsidRPr="0086154D">
        <w:rPr>
          <w:rFonts w:eastAsia="Calibri" w:cs="Arial"/>
          <w:i/>
          <w:strike/>
          <w:color w:val="4F81BD" w:themeColor="accent1"/>
        </w:rPr>
        <w:t>Tm2</w:t>
      </w:r>
      <w:r w:rsidRPr="0086154D">
        <w:rPr>
          <w:rFonts w:eastAsia="Calibri" w:cs="Arial"/>
          <w:i/>
          <w:strike/>
          <w:color w:val="4F81BD" w:themeColor="accent1"/>
          <w:vertAlign w:val="superscript"/>
        </w:rPr>
        <w:t>2</w:t>
      </w:r>
      <w:r w:rsidRPr="0086154D">
        <w:rPr>
          <w:rFonts w:eastAsia="Calibri" w:cs="Arial"/>
          <w:strike/>
          <w:color w:val="4F81BD" w:themeColor="accent1"/>
        </w:rPr>
        <w:t>, le test avec marqueurs d’ADN pourrait remplacer l’essai biologique traditionnel.</w:t>
      </w:r>
    </w:p>
    <w:p w14:paraId="56E7F002" w14:textId="77777777" w:rsidR="00264B47" w:rsidRPr="0086154D" w:rsidRDefault="00264B47" w:rsidP="00264B47">
      <w:pPr>
        <w:autoSpaceDE w:val="0"/>
        <w:autoSpaceDN w:val="0"/>
        <w:adjustRightInd w:val="0"/>
        <w:rPr>
          <w:rFonts w:eastAsia="Calibri" w:cs="Arial"/>
          <w:strike/>
          <w:color w:val="4F81BD" w:themeColor="accent1"/>
        </w:rPr>
      </w:pPr>
    </w:p>
    <w:p w14:paraId="1AEF5299"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6.</w:t>
      </w:r>
      <w:r w:rsidRPr="0086154D">
        <w:rPr>
          <w:rFonts w:eastAsia="Calibri" w:cs="Arial"/>
          <w:strike/>
          <w:color w:val="4F81BD" w:themeColor="accent1"/>
        </w:rPr>
        <w:tab/>
        <w:t>Si le test avec marqueurs d’ADN ne confirme pas la résistance ou si la variété est censée être sensible, un essai biologique doit être effectué.</w:t>
      </w:r>
    </w:p>
    <w:p w14:paraId="6A407133" w14:textId="77777777" w:rsidR="00CC0333" w:rsidRPr="0086154D" w:rsidRDefault="00CC0333" w:rsidP="006E3C44">
      <w:pPr>
        <w:rPr>
          <w:u w:val="words"/>
        </w:rPr>
      </w:pPr>
    </w:p>
    <w:p w14:paraId="4543A584" w14:textId="77777777" w:rsidR="00CC0333" w:rsidRPr="0086154D" w:rsidRDefault="00CC0333" w:rsidP="006E3C44">
      <w:pPr>
        <w:rPr>
          <w:rFonts w:cs="Arial"/>
        </w:rPr>
      </w:pPr>
    </w:p>
    <w:p w14:paraId="4F3199AF" w14:textId="77777777" w:rsidR="0022417A" w:rsidRPr="0086154D" w:rsidRDefault="0022417A" w:rsidP="006E3C44">
      <w:pPr>
        <w:rPr>
          <w:rFonts w:cs="Arial"/>
        </w:rPr>
      </w:pPr>
    </w:p>
    <w:p w14:paraId="3CE1BB85" w14:textId="77777777" w:rsidR="00CC0333" w:rsidRPr="0086154D" w:rsidRDefault="006E3C44" w:rsidP="006E3C44">
      <w:pPr>
        <w:jc w:val="right"/>
        <w:rPr>
          <w:rFonts w:cs="Arial"/>
          <w:strike/>
        </w:rPr>
      </w:pPr>
      <w:r w:rsidRPr="0086154D">
        <w:rPr>
          <w:rFonts w:cs="Arial"/>
          <w:strike/>
          <w:highlight w:val="lightGray"/>
        </w:rPr>
        <w:t>[L</w:t>
      </w:r>
      <w:r w:rsidR="00F97ECC" w:rsidRPr="0086154D">
        <w:rPr>
          <w:rFonts w:cs="Arial"/>
          <w:strike/>
          <w:highlight w:val="lightGray"/>
        </w:rPr>
        <w:t>’annexe I</w:t>
      </w:r>
      <w:r w:rsidRPr="0086154D">
        <w:rPr>
          <w:rFonts w:cs="Arial"/>
          <w:strike/>
          <w:highlight w:val="lightGray"/>
        </w:rPr>
        <w:t>I suit]</w:t>
      </w:r>
    </w:p>
    <w:p w14:paraId="3AE3BB34" w14:textId="77777777" w:rsidR="00CC0333" w:rsidRPr="0086154D" w:rsidRDefault="00CC0333" w:rsidP="00E306B7">
      <w:pPr>
        <w:rPr>
          <w:u w:val="single"/>
        </w:rPr>
      </w:pPr>
    </w:p>
    <w:p w14:paraId="4D918438" w14:textId="77777777" w:rsidR="00E306B7" w:rsidRPr="0086154D" w:rsidRDefault="00E306B7" w:rsidP="00E306B7">
      <w:pPr>
        <w:pBdr>
          <w:top w:val="single" w:sz="4" w:space="1" w:color="auto"/>
          <w:left w:val="single" w:sz="4" w:space="4" w:color="auto"/>
          <w:bottom w:val="single" w:sz="4" w:space="1" w:color="auto"/>
          <w:right w:val="single" w:sz="4" w:space="4" w:color="auto"/>
        </w:pBdr>
        <w:rPr>
          <w:u w:val="single"/>
        </w:rPr>
        <w:sectPr w:rsidR="00E306B7" w:rsidRPr="0086154D" w:rsidSect="00264B47">
          <w:headerReference w:type="default" r:id="rId29"/>
          <w:headerReference w:type="first" r:id="rId30"/>
          <w:footerReference w:type="first" r:id="rId31"/>
          <w:pgSz w:w="11907" w:h="16840" w:code="9"/>
          <w:pgMar w:top="510" w:right="1134" w:bottom="1134" w:left="1134" w:header="510" w:footer="567" w:gutter="0"/>
          <w:pgNumType w:start="1"/>
          <w:cols w:space="720"/>
          <w:titlePg/>
        </w:sectPr>
      </w:pPr>
    </w:p>
    <w:p w14:paraId="628A3960" w14:textId="77777777" w:rsidR="00CC0333" w:rsidRPr="0086154D" w:rsidRDefault="00E306B7" w:rsidP="00E306B7">
      <w:pPr>
        <w:jc w:val="center"/>
        <w:rPr>
          <w:strike/>
          <w:highlight w:val="lightGray"/>
        </w:rPr>
      </w:pPr>
      <w:bookmarkStart w:id="114" w:name="_Toc311473366"/>
      <w:r w:rsidRPr="0086154D">
        <w:rPr>
          <w:strike/>
          <w:highlight w:val="lightGray"/>
        </w:rPr>
        <w:lastRenderedPageBreak/>
        <w:t>ANNEX</w:t>
      </w:r>
      <w:r w:rsidR="00E60900" w:rsidRPr="0086154D">
        <w:rPr>
          <w:strike/>
          <w:highlight w:val="lightGray"/>
        </w:rPr>
        <w:t>E</w:t>
      </w:r>
      <w:bookmarkEnd w:id="114"/>
      <w:r w:rsidR="006D4686" w:rsidRPr="0086154D">
        <w:rPr>
          <w:strike/>
          <w:highlight w:val="lightGray"/>
        </w:rPr>
        <w:t> </w:t>
      </w:r>
      <w:r w:rsidR="00207199" w:rsidRPr="0086154D">
        <w:rPr>
          <w:strike/>
          <w:highlight w:val="lightGray"/>
        </w:rPr>
        <w:t>II</w:t>
      </w:r>
    </w:p>
    <w:p w14:paraId="6BC7FA54" w14:textId="77777777" w:rsidR="00CC0333" w:rsidRPr="0086154D" w:rsidRDefault="00CC0333" w:rsidP="00E306B7">
      <w:pPr>
        <w:jc w:val="center"/>
        <w:rPr>
          <w:strike/>
          <w:snapToGrid w:val="0"/>
          <w:highlight w:val="lightGray"/>
        </w:rPr>
      </w:pPr>
    </w:p>
    <w:p w14:paraId="71DB5C47" w14:textId="77777777" w:rsidR="00CC0333" w:rsidRPr="0086154D" w:rsidRDefault="00CC0333" w:rsidP="00E306B7">
      <w:pPr>
        <w:jc w:val="center"/>
        <w:rPr>
          <w:strike/>
          <w:snapToGrid w:val="0"/>
          <w:highlight w:val="lightGray"/>
        </w:rPr>
      </w:pPr>
    </w:p>
    <w:p w14:paraId="07700210" w14:textId="77777777" w:rsidR="00CC0333" w:rsidRPr="0086154D" w:rsidRDefault="00E60900" w:rsidP="00E60900">
      <w:pPr>
        <w:pBdr>
          <w:top w:val="single" w:sz="4" w:space="1" w:color="auto"/>
          <w:left w:val="single" w:sz="4" w:space="4" w:color="auto"/>
          <w:bottom w:val="single" w:sz="4" w:space="1" w:color="auto"/>
          <w:right w:val="single" w:sz="4" w:space="4" w:color="auto"/>
        </w:pBdr>
        <w:jc w:val="center"/>
        <w:rPr>
          <w:bCs/>
          <w:strike/>
          <w:highlight w:val="lightGray"/>
        </w:rPr>
      </w:pPr>
      <w:bookmarkStart w:id="115" w:name="_Toc311473367"/>
      <w:r w:rsidRPr="0086154D">
        <w:rPr>
          <w:bCs/>
          <w:strike/>
          <w:highlight w:val="lightGray"/>
        </w:rPr>
        <w:t>MOD</w:t>
      </w:r>
      <w:r w:rsidRPr="0086154D">
        <w:rPr>
          <w:rFonts w:cs="Arial"/>
          <w:bCs/>
          <w:strike/>
          <w:highlight w:val="lightGray"/>
        </w:rPr>
        <w:t>È</w:t>
      </w:r>
      <w:r w:rsidRPr="0086154D">
        <w:rPr>
          <w:bCs/>
          <w:strike/>
          <w:highlight w:val="lightGray"/>
        </w:rPr>
        <w:t>LE</w:t>
      </w:r>
      <w:r w:rsidR="00F97ECC" w:rsidRPr="0086154D">
        <w:rPr>
          <w:bCs/>
          <w:strike/>
          <w:highlight w:val="lightGray"/>
        </w:rPr>
        <w:t> :</w:t>
      </w:r>
      <w:r w:rsidRPr="0086154D">
        <w:rPr>
          <w:bCs/>
          <w:strike/>
          <w:highlight w:val="lightGray"/>
        </w:rPr>
        <w:t xml:space="preserve"> COMBINAISON DE DISTANCES PHÉNOTYPIQUES ET MOL</w:t>
      </w:r>
      <w:r w:rsidRPr="0086154D">
        <w:rPr>
          <w:rFonts w:cs="Arial"/>
          <w:bCs/>
          <w:strike/>
          <w:highlight w:val="lightGray"/>
        </w:rPr>
        <w:t>É</w:t>
      </w:r>
      <w:r w:rsidRPr="0086154D">
        <w:rPr>
          <w:bCs/>
          <w:strike/>
          <w:highlight w:val="lightGray"/>
        </w:rPr>
        <w:t>CULAIRES</w:t>
      </w:r>
      <w:r w:rsidRPr="0086154D">
        <w:rPr>
          <w:bCs/>
          <w:strike/>
          <w:highlight w:val="lightGray"/>
        </w:rPr>
        <w:br/>
        <w:t xml:space="preserve">POUR GÉRER DES COLLECTIONS DE </w:t>
      </w:r>
      <w:bookmarkEnd w:id="115"/>
      <w:r w:rsidRPr="0086154D">
        <w:rPr>
          <w:bCs/>
          <w:strike/>
          <w:highlight w:val="lightGray"/>
        </w:rPr>
        <w:t>VARIÉTÉS</w:t>
      </w:r>
    </w:p>
    <w:p w14:paraId="6F0BD370" w14:textId="77777777" w:rsidR="00CC0333" w:rsidRPr="0086154D" w:rsidRDefault="00CC0333" w:rsidP="00E306B7">
      <w:pPr>
        <w:jc w:val="center"/>
        <w:rPr>
          <w:bCs/>
          <w:strike/>
          <w:snapToGrid w:val="0"/>
          <w:highlight w:val="lightGray"/>
        </w:rPr>
      </w:pPr>
    </w:p>
    <w:p w14:paraId="33BB4F4C" w14:textId="77777777" w:rsidR="00CC0333" w:rsidRPr="0086154D" w:rsidRDefault="00CC0333" w:rsidP="00E306B7">
      <w:pPr>
        <w:jc w:val="center"/>
        <w:rPr>
          <w:strike/>
          <w:snapToGrid w:val="0"/>
          <w:highlight w:val="lightGray"/>
        </w:rPr>
      </w:pPr>
    </w:p>
    <w:p w14:paraId="33DDE7C2" w14:textId="77777777" w:rsidR="00CC0333" w:rsidRPr="0086154D" w:rsidRDefault="00E60900" w:rsidP="00E60900">
      <w:pPr>
        <w:jc w:val="center"/>
        <w:rPr>
          <w:strike/>
        </w:rPr>
      </w:pPr>
      <w:bookmarkStart w:id="116" w:name="_Toc311473368"/>
      <w:r w:rsidRPr="0086154D">
        <w:rPr>
          <w:strike/>
          <w:highlight w:val="lightGray"/>
        </w:rPr>
        <w:t>EXEMPLE</w:t>
      </w:r>
      <w:r w:rsidR="0022417A" w:rsidRPr="0086154D">
        <w:rPr>
          <w:strike/>
          <w:highlight w:val="lightGray"/>
        </w:rPr>
        <w:t xml:space="preserve"> 1</w:t>
      </w:r>
      <w:r w:rsidR="00F97ECC" w:rsidRPr="0086154D">
        <w:rPr>
          <w:strike/>
          <w:highlight w:val="lightGray"/>
        </w:rPr>
        <w:t> :</w:t>
      </w:r>
      <w:r w:rsidRPr="0086154D">
        <w:rPr>
          <w:strike/>
          <w:highlight w:val="lightGray"/>
        </w:rPr>
        <w:t xml:space="preserve"> LIGNÉES PARENTALES DU MAÏS</w:t>
      </w:r>
      <w:bookmarkEnd w:id="116"/>
    </w:p>
    <w:p w14:paraId="6310CC73" w14:textId="77777777" w:rsidR="00CC0333" w:rsidRPr="0086154D" w:rsidRDefault="00CC0333" w:rsidP="00E60900">
      <w:pPr>
        <w:jc w:val="center"/>
      </w:pPr>
    </w:p>
    <w:p w14:paraId="168042DA" w14:textId="77777777" w:rsidR="00CC0333" w:rsidRPr="0086154D" w:rsidRDefault="00CC0333" w:rsidP="00E60900">
      <w:pPr>
        <w:jc w:val="center"/>
      </w:pPr>
    </w:p>
    <w:p w14:paraId="51916E53" w14:textId="77777777" w:rsidR="00CC0333" w:rsidRPr="0086154D" w:rsidRDefault="00E60900" w:rsidP="00E60900">
      <w:pPr>
        <w:jc w:val="center"/>
        <w:rPr>
          <w:i/>
          <w:strike/>
          <w:color w:val="4F81BD" w:themeColor="accent1"/>
        </w:rPr>
      </w:pPr>
      <w:r w:rsidRPr="0086154D">
        <w:rPr>
          <w:i/>
          <w:strike/>
          <w:color w:val="4F81BD" w:themeColor="accent1"/>
        </w:rPr>
        <w:t>établi par des experts de la France</w:t>
      </w:r>
    </w:p>
    <w:p w14:paraId="53424AC8" w14:textId="77777777" w:rsidR="00CC0333" w:rsidRPr="0086154D" w:rsidRDefault="00CC0333" w:rsidP="00D9184A">
      <w:pPr>
        <w:pStyle w:val="Header"/>
      </w:pPr>
    </w:p>
    <w:p w14:paraId="313BB253" w14:textId="77777777" w:rsidR="00CC0333" w:rsidRPr="0086154D" w:rsidRDefault="00CC0333" w:rsidP="00D9184A">
      <w:pPr>
        <w:pStyle w:val="Header"/>
      </w:pPr>
    </w:p>
    <w:p w14:paraId="5A34E18F" w14:textId="77777777" w:rsidR="00CC0333" w:rsidRPr="0086154D" w:rsidRDefault="00E60900" w:rsidP="00E60900">
      <w:pPr>
        <w:spacing w:after="240"/>
        <w:rPr>
          <w:rFonts w:cs="Arial"/>
          <w:strike/>
          <w:snapToGrid w:val="0"/>
          <w:color w:val="4F81BD" w:themeColor="accent1"/>
        </w:rPr>
      </w:pPr>
      <w:r w:rsidRPr="0086154D">
        <w:rPr>
          <w:rFonts w:cs="Arial"/>
          <w:strike/>
          <w:snapToGrid w:val="0"/>
          <w:color w:val="4F81BD" w:themeColor="accent1"/>
        </w:rPr>
        <w:t>1.</w:t>
      </w:r>
      <w:r w:rsidRPr="0086154D">
        <w:rPr>
          <w:rFonts w:cs="Arial"/>
          <w:strike/>
          <w:snapToGrid w:val="0"/>
          <w:color w:val="4F81BD" w:themeColor="accent1"/>
        </w:rPr>
        <w:tab/>
      </w:r>
      <w:r w:rsidRPr="0086154D">
        <w:rPr>
          <w:rFonts w:cs="Arial"/>
          <w:strike/>
          <w:snapToGrid w:val="0"/>
          <w:color w:val="4F81BD" w:themeColor="accent1"/>
          <w:u w:val="single"/>
        </w:rPr>
        <w:t>Description</w:t>
      </w:r>
    </w:p>
    <w:p w14:paraId="39BE08C3" w14:textId="77777777" w:rsidR="00CC0333" w:rsidRPr="0086154D" w:rsidRDefault="00E60900" w:rsidP="00E60900">
      <w:pPr>
        <w:spacing w:after="240"/>
        <w:rPr>
          <w:rFonts w:cs="Arial"/>
          <w:strike/>
          <w:color w:val="4F81BD" w:themeColor="accent1"/>
        </w:rPr>
      </w:pPr>
      <w:r w:rsidRPr="0086154D">
        <w:rPr>
          <w:rFonts w:cs="Arial"/>
          <w:strike/>
          <w:color w:val="4F81BD" w:themeColor="accent1"/>
        </w:rPr>
        <w:t>1.1</w:t>
      </w:r>
      <w:r w:rsidRPr="0086154D">
        <w:rPr>
          <w:rFonts w:cs="Arial"/>
          <w:strike/>
          <w:color w:val="4F81BD" w:themeColor="accent1"/>
        </w:rPr>
        <w:tab/>
      </w:r>
      <w:r w:rsidRPr="0086154D">
        <w:rPr>
          <w:strike/>
          <w:color w:val="4F81BD" w:themeColor="accent1"/>
        </w:rPr>
        <w:t>Le processus d</w:t>
      </w:r>
      <w:r w:rsidR="00F97ECC" w:rsidRPr="0086154D">
        <w:rPr>
          <w:strike/>
          <w:color w:val="4F81BD" w:themeColor="accent1"/>
        </w:rPr>
        <w:t>’</w:t>
      </w:r>
      <w:r w:rsidRPr="0086154D">
        <w:rPr>
          <w:strike/>
          <w:color w:val="4F81BD" w:themeColor="accent1"/>
        </w:rPr>
        <w:t>élimination des variétés notoirement connues avant l</w:t>
      </w:r>
      <w:r w:rsidR="00F97ECC" w:rsidRPr="0086154D">
        <w:rPr>
          <w:strike/>
          <w:color w:val="4F81BD" w:themeColor="accent1"/>
        </w:rPr>
        <w:t>’</w:t>
      </w:r>
      <w:r w:rsidRPr="0086154D">
        <w:rPr>
          <w:strike/>
          <w:color w:val="4F81BD" w:themeColor="accent1"/>
        </w:rPr>
        <w:t>essai DHS en culture se distingue notamment par le fait que le seuil permettant de déterminer quelles variétés peuvent être exclues sans risques (par exemple, quelles variétés sont distinctes d</w:t>
      </w:r>
      <w:r w:rsidR="00F97ECC" w:rsidRPr="0086154D">
        <w:rPr>
          <w:strike/>
          <w:color w:val="4F81BD" w:themeColor="accent1"/>
        </w:rPr>
        <w:t>’</w:t>
      </w:r>
      <w:r w:rsidRPr="0086154D">
        <w:rPr>
          <w:strike/>
          <w:color w:val="4F81BD" w:themeColor="accent1"/>
        </w:rPr>
        <w:t>après les descriptions) peut être fixé avec une marge de sécurité appropriée, puisque les variétés qui sont éliminées ne figureront pas dans l</w:t>
      </w:r>
      <w:r w:rsidR="00F97ECC" w:rsidRPr="0086154D">
        <w:rPr>
          <w:strike/>
          <w:color w:val="4F81BD" w:themeColor="accent1"/>
        </w:rPr>
        <w:t>’</w:t>
      </w:r>
      <w:r w:rsidRPr="0086154D">
        <w:rPr>
          <w:strike/>
          <w:color w:val="4F81BD" w:themeColor="accent1"/>
        </w:rPr>
        <w:t>essai en cultu</w:t>
      </w:r>
      <w:r w:rsidR="006D4686" w:rsidRPr="0086154D">
        <w:rPr>
          <w:strike/>
          <w:color w:val="4F81BD" w:themeColor="accent1"/>
        </w:rPr>
        <w:t>re.  Ce</w:t>
      </w:r>
      <w:r w:rsidRPr="0086154D">
        <w:rPr>
          <w:strike/>
          <w:color w:val="4F81BD" w:themeColor="accent1"/>
        </w:rPr>
        <w:t xml:space="preserve"> seuil, assorti d</w:t>
      </w:r>
      <w:r w:rsidR="00F97ECC" w:rsidRPr="0086154D">
        <w:rPr>
          <w:strike/>
          <w:color w:val="4F81BD" w:themeColor="accent1"/>
        </w:rPr>
        <w:t>’</w:t>
      </w:r>
      <w:r w:rsidRPr="0086154D">
        <w:rPr>
          <w:strike/>
          <w:color w:val="4F81BD" w:themeColor="accent1"/>
        </w:rPr>
        <w:t>une marge de sécurité, est dénommé le seuil de “distinction plus”, ce qui signifie que les distances entre une variété candidate et les variétés “distinctes plus” sont suffisamment robustes pour que l</w:t>
      </w:r>
      <w:r w:rsidR="00F97ECC" w:rsidRPr="0086154D">
        <w:rPr>
          <w:strike/>
          <w:color w:val="4F81BD" w:themeColor="accent1"/>
        </w:rPr>
        <w:t>’</w:t>
      </w:r>
      <w:r w:rsidRPr="0086154D">
        <w:rPr>
          <w:strike/>
          <w:color w:val="4F81BD" w:themeColor="accent1"/>
        </w:rPr>
        <w:t>on prenne une décision sans comparaison directe dans le cadre de l</w:t>
      </w:r>
      <w:r w:rsidR="00F97ECC" w:rsidRPr="0086154D">
        <w:rPr>
          <w:strike/>
          <w:color w:val="4F81BD" w:themeColor="accent1"/>
        </w:rPr>
        <w:t>’</w:t>
      </w:r>
      <w:r w:rsidRPr="0086154D">
        <w:rPr>
          <w:strike/>
          <w:color w:val="4F81BD" w:themeColor="accent1"/>
        </w:rPr>
        <w:t>essai en culture.</w:t>
      </w:r>
    </w:p>
    <w:p w14:paraId="4A62E433" w14:textId="77777777" w:rsidR="00CC0333" w:rsidRPr="0086154D" w:rsidRDefault="00E60900" w:rsidP="00E60900">
      <w:pPr>
        <w:spacing w:after="240"/>
        <w:rPr>
          <w:rFonts w:cs="Arial"/>
          <w:strike/>
          <w:snapToGrid w:val="0"/>
          <w:color w:val="4F81BD" w:themeColor="accent1"/>
        </w:rPr>
      </w:pPr>
      <w:r w:rsidRPr="0086154D">
        <w:rPr>
          <w:rFonts w:cs="Arial"/>
          <w:strike/>
          <w:snapToGrid w:val="0"/>
          <w:color w:val="4F81BD" w:themeColor="accent1"/>
        </w:rPr>
        <w:t>1.2</w:t>
      </w:r>
      <w:r w:rsidRPr="0086154D">
        <w:rPr>
          <w:rFonts w:cs="Arial"/>
          <w:strike/>
          <w:snapToGrid w:val="0"/>
          <w:color w:val="4F81BD" w:themeColor="accent1"/>
        </w:rPr>
        <w:tab/>
      </w:r>
      <w:r w:rsidRPr="0086154D">
        <w:rPr>
          <w:strike/>
          <w:color w:val="4F81BD" w:themeColor="accent1"/>
        </w:rPr>
        <w:t>Cet exemple a pour objet d</w:t>
      </w:r>
      <w:r w:rsidR="00F97ECC" w:rsidRPr="0086154D">
        <w:rPr>
          <w:strike/>
          <w:color w:val="4F81BD" w:themeColor="accent1"/>
        </w:rPr>
        <w:t>’</w:t>
      </w:r>
      <w:r w:rsidRPr="0086154D">
        <w:rPr>
          <w:strike/>
          <w:color w:val="4F81BD" w:themeColor="accent1"/>
        </w:rPr>
        <w:t>élaborer un outil efficace fondé sur une combinaison de distances phénotypiques et moléculaires pour identifier, dans la collection de variétés, les variétés qu</w:t>
      </w:r>
      <w:r w:rsidR="00F97ECC" w:rsidRPr="0086154D">
        <w:rPr>
          <w:strike/>
          <w:color w:val="4F81BD" w:themeColor="accent1"/>
        </w:rPr>
        <w:t>’</w:t>
      </w:r>
      <w:r w:rsidRPr="0086154D">
        <w:rPr>
          <w:strike/>
          <w:color w:val="4F81BD" w:themeColor="accent1"/>
        </w:rPr>
        <w:t>il y a lieu de comparer avec les variétés candidates (voir figure 1) afin d</w:t>
      </w:r>
      <w:r w:rsidR="00F97ECC" w:rsidRPr="0086154D">
        <w:rPr>
          <w:strike/>
          <w:color w:val="4F81BD" w:themeColor="accent1"/>
        </w:rPr>
        <w:t>’</w:t>
      </w:r>
      <w:r w:rsidRPr="0086154D">
        <w:rPr>
          <w:strike/>
          <w:color w:val="4F81BD" w:themeColor="accent1"/>
        </w:rPr>
        <w:t>améliorer la sélection des variétés “distinctes plus” et de limiter ainsi la charge de travail sans réduire la qualité de l</w:t>
      </w:r>
      <w:r w:rsidR="00F97ECC" w:rsidRPr="0086154D">
        <w:rPr>
          <w:strike/>
          <w:color w:val="4F81BD" w:themeColor="accent1"/>
        </w:rPr>
        <w:t>’</w:t>
      </w:r>
      <w:r w:rsidRPr="0086154D">
        <w:rPr>
          <w:strike/>
          <w:color w:val="4F81BD" w:themeColor="accent1"/>
        </w:rPr>
        <w:t>ess</w:t>
      </w:r>
      <w:r w:rsidR="006D4686" w:rsidRPr="0086154D">
        <w:rPr>
          <w:strike/>
          <w:color w:val="4F81BD" w:themeColor="accent1"/>
        </w:rPr>
        <w:t>ai.  La</w:t>
      </w:r>
      <w:r w:rsidRPr="0086154D">
        <w:rPr>
          <w:strike/>
          <w:color w:val="4F81BD" w:themeColor="accent1"/>
        </w:rPr>
        <w:t xml:space="preserve"> difficulté consiste à élaborer un système sûr qui</w:t>
      </w:r>
      <w:r w:rsidR="00F97ECC" w:rsidRPr="0086154D">
        <w:rPr>
          <w:strike/>
          <w:color w:val="4F81BD" w:themeColor="accent1"/>
        </w:rPr>
        <w:t> :</w:t>
      </w:r>
    </w:p>
    <w:p w14:paraId="4ED95DAE" w14:textId="77777777" w:rsidR="00CC0333" w:rsidRPr="0086154D" w:rsidRDefault="00E60900" w:rsidP="00EA2A80">
      <w:pPr>
        <w:spacing w:after="240"/>
        <w:ind w:left="1134" w:hanging="567"/>
        <w:rPr>
          <w:rFonts w:cs="Arial"/>
          <w:strike/>
          <w:snapToGrid w:val="0"/>
          <w:color w:val="4F81BD" w:themeColor="accent1"/>
        </w:rPr>
      </w:pPr>
      <w:r w:rsidRPr="0086154D">
        <w:rPr>
          <w:rFonts w:cs="Arial"/>
          <w:strike/>
          <w:snapToGrid w:val="0"/>
          <w:color w:val="4F81BD" w:themeColor="accent1"/>
        </w:rPr>
        <w:t>a)</w:t>
      </w:r>
      <w:r w:rsidRPr="0086154D">
        <w:rPr>
          <w:rFonts w:cs="Arial"/>
          <w:strike/>
          <w:snapToGrid w:val="0"/>
          <w:color w:val="4F81BD" w:themeColor="accent1"/>
        </w:rPr>
        <w:tab/>
      </w:r>
      <w:r w:rsidRPr="0086154D">
        <w:rPr>
          <w:strike/>
          <w:color w:val="4F81BD" w:themeColor="accent1"/>
        </w:rPr>
        <w:t>permette de sélectionner seulement les variétés semblables aux variétés candidates</w:t>
      </w:r>
      <w:r w:rsidRPr="0086154D">
        <w:rPr>
          <w:rFonts w:cs="Arial"/>
          <w:strike/>
          <w:snapToGrid w:val="0"/>
          <w:color w:val="4F81BD" w:themeColor="accent1"/>
        </w:rPr>
        <w:t>;  et</w:t>
      </w:r>
    </w:p>
    <w:p w14:paraId="03EBBE4C" w14:textId="77777777" w:rsidR="00CC0333" w:rsidRPr="0086154D" w:rsidRDefault="00E60900" w:rsidP="00080FF3">
      <w:pPr>
        <w:spacing w:after="240"/>
        <w:ind w:left="1134" w:hanging="567"/>
        <w:rPr>
          <w:rFonts w:cs="Arial"/>
          <w:strike/>
          <w:snapToGrid w:val="0"/>
          <w:color w:val="4F81BD" w:themeColor="accent1"/>
        </w:rPr>
      </w:pPr>
      <w:r w:rsidRPr="0086154D">
        <w:rPr>
          <w:rFonts w:cs="Arial"/>
          <w:strike/>
          <w:snapToGrid w:val="0"/>
          <w:color w:val="4F81BD" w:themeColor="accent1"/>
        </w:rPr>
        <w:t>b)</w:t>
      </w:r>
      <w:r w:rsidRPr="0086154D">
        <w:rPr>
          <w:rFonts w:cs="Arial"/>
          <w:strike/>
          <w:snapToGrid w:val="0"/>
          <w:color w:val="4F81BD" w:themeColor="accent1"/>
        </w:rPr>
        <w:tab/>
      </w:r>
      <w:r w:rsidRPr="0086154D">
        <w:rPr>
          <w:strike/>
          <w:color w:val="4F81BD" w:themeColor="accent1"/>
        </w:rPr>
        <w:t>limite le risque de ne pas sélectionner une variété figurant dans la collection de variétés qu</w:t>
      </w:r>
      <w:r w:rsidR="00F97ECC" w:rsidRPr="0086154D">
        <w:rPr>
          <w:strike/>
          <w:color w:val="4F81BD" w:themeColor="accent1"/>
        </w:rPr>
        <w:t>’</w:t>
      </w:r>
      <w:r w:rsidRPr="0086154D">
        <w:rPr>
          <w:strike/>
          <w:color w:val="4F81BD" w:themeColor="accent1"/>
        </w:rPr>
        <w:t>il faut comparer sur le terrain, notamment lorsqu</w:t>
      </w:r>
      <w:r w:rsidR="00F97ECC" w:rsidRPr="0086154D">
        <w:rPr>
          <w:strike/>
          <w:color w:val="4F81BD" w:themeColor="accent1"/>
        </w:rPr>
        <w:t>’</w:t>
      </w:r>
      <w:r w:rsidRPr="0086154D">
        <w:rPr>
          <w:strike/>
          <w:color w:val="4F81BD" w:themeColor="accent1"/>
        </w:rPr>
        <w:t>il y a une collection de variétés importantes ou onéreuses</w:t>
      </w:r>
      <w:r w:rsidRPr="0086154D">
        <w:rPr>
          <w:rFonts w:cs="Arial"/>
          <w:strike/>
          <w:snapToGrid w:val="0"/>
          <w:color w:val="4F81BD" w:themeColor="accent1"/>
        </w:rPr>
        <w:t>.</w:t>
      </w:r>
    </w:p>
    <w:p w14:paraId="05F0142C" w14:textId="77777777" w:rsidR="00EA2A80" w:rsidRPr="0086154D" w:rsidRDefault="00EA2A80" w:rsidP="00EA2A80">
      <w:pPr>
        <w:rPr>
          <w:rFonts w:cs="Arial"/>
          <w:strike/>
          <w:snapToGrid w:val="0"/>
          <w:color w:val="4F81BD" w:themeColor="accent1"/>
        </w:rPr>
      </w:pPr>
    </w:p>
    <w:p w14:paraId="6642960D" w14:textId="77777777" w:rsidR="00CC0333" w:rsidRPr="0086154D" w:rsidRDefault="00E60900" w:rsidP="00E60900">
      <w:pPr>
        <w:keepNext/>
        <w:keepLines/>
        <w:rPr>
          <w:rFonts w:cs="Arial"/>
          <w:i/>
          <w:iCs/>
          <w:strike/>
          <w:snapToGrid w:val="0"/>
          <w:color w:val="4F81BD" w:themeColor="accent1"/>
        </w:rPr>
      </w:pPr>
      <w:r w:rsidRPr="0086154D">
        <w:rPr>
          <w:rFonts w:cs="Arial"/>
          <w:i/>
          <w:iCs/>
          <w:strike/>
          <w:snapToGrid w:val="0"/>
          <w:color w:val="4F81BD" w:themeColor="accent1"/>
        </w:rPr>
        <w:t>Figure 1</w:t>
      </w:r>
    </w:p>
    <w:p w14:paraId="23836829" w14:textId="77777777" w:rsidR="00CC0333" w:rsidRPr="0086154D" w:rsidRDefault="00CC0333" w:rsidP="00E60900">
      <w:pPr>
        <w:keepNext/>
        <w:keepLines/>
        <w:ind w:left="1134"/>
        <w:rPr>
          <w:rFonts w:cs="Arial"/>
          <w:strike/>
          <w:snapToGrid w:val="0"/>
          <w:color w:val="4F81BD" w:themeColor="accent1"/>
        </w:rPr>
      </w:pPr>
    </w:p>
    <w:bookmarkStart w:id="117" w:name="_MON_1314448720"/>
    <w:bookmarkEnd w:id="117"/>
    <w:p w14:paraId="033FB4E8" w14:textId="77777777" w:rsidR="00CC0333" w:rsidRPr="0086154D" w:rsidRDefault="00E60900" w:rsidP="00E60900">
      <w:pPr>
        <w:ind w:left="1134"/>
        <w:rPr>
          <w:rFonts w:cs="Arial"/>
          <w:strike/>
          <w:snapToGrid w:val="0"/>
          <w:color w:val="4F81BD" w:themeColor="accent1"/>
        </w:rPr>
      </w:pPr>
      <w:r w:rsidRPr="0086154D">
        <w:rPr>
          <w:rFonts w:ascii="TimesNewRoman" w:hAnsi="TimesNewRoman"/>
          <w:strike/>
          <w:snapToGrid w:val="0"/>
          <w:color w:val="4F81BD" w:themeColor="accent1"/>
        </w:rPr>
        <w:object w:dxaOrig="7116" w:dyaOrig="5340" w14:anchorId="68183A1F">
          <v:shape id="_x0000_i1028" type="#_x0000_t75" style="width:355.6pt;height:266.7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how.8" ShapeID="_x0000_i1028" DrawAspect="Content" ObjectID="_1851151576" r:id="rId32"/>
        </w:object>
      </w:r>
    </w:p>
    <w:p w14:paraId="3E0BCAC0" w14:textId="77777777" w:rsidR="00CC0333" w:rsidRPr="0086154D" w:rsidRDefault="00CC0333" w:rsidP="00E60900">
      <w:pPr>
        <w:rPr>
          <w:rFonts w:cs="Arial"/>
          <w:strike/>
          <w:snapToGrid w:val="0"/>
          <w:color w:val="4F81BD" w:themeColor="accent1"/>
        </w:rPr>
      </w:pPr>
    </w:p>
    <w:p w14:paraId="656DF081" w14:textId="77777777" w:rsidR="00CC0333" w:rsidRPr="0086154D" w:rsidRDefault="00CC0333" w:rsidP="00E60900">
      <w:pPr>
        <w:rPr>
          <w:rFonts w:cs="Arial"/>
          <w:strike/>
          <w:snapToGrid w:val="0"/>
          <w:color w:val="4F81BD" w:themeColor="accent1"/>
        </w:rPr>
      </w:pPr>
    </w:p>
    <w:p w14:paraId="45B08404" w14:textId="77777777" w:rsidR="00CC0333" w:rsidRPr="0086154D" w:rsidRDefault="00E60900" w:rsidP="00E60900">
      <w:pPr>
        <w:keepNext/>
        <w:spacing w:after="240"/>
        <w:rPr>
          <w:rFonts w:cs="Arial"/>
          <w:strike/>
          <w:snapToGrid w:val="0"/>
          <w:color w:val="4F81BD" w:themeColor="accent1"/>
        </w:rPr>
      </w:pPr>
      <w:r w:rsidRPr="0086154D">
        <w:rPr>
          <w:rFonts w:cs="Arial"/>
          <w:strike/>
          <w:snapToGrid w:val="0"/>
          <w:color w:val="4F81BD" w:themeColor="accent1"/>
        </w:rPr>
        <w:lastRenderedPageBreak/>
        <w:t>1.3</w:t>
      </w:r>
      <w:r w:rsidRPr="0086154D">
        <w:rPr>
          <w:rFonts w:cs="Arial"/>
          <w:strike/>
          <w:snapToGrid w:val="0"/>
          <w:color w:val="4F81BD" w:themeColor="accent1"/>
        </w:rPr>
        <w:tab/>
      </w:r>
      <w:r w:rsidRPr="0086154D">
        <w:rPr>
          <w:strike/>
          <w:color w:val="4F81BD" w:themeColor="accent1"/>
        </w:rPr>
        <w:t>Le nouveau système a été élaboré sur la base suivante</w:t>
      </w:r>
      <w:r w:rsidR="00F97ECC" w:rsidRPr="0086154D">
        <w:rPr>
          <w:strike/>
          <w:color w:val="4F81BD" w:themeColor="accent1"/>
        </w:rPr>
        <w:t> :</w:t>
      </w:r>
    </w:p>
    <w:p w14:paraId="1FC570A9" w14:textId="77777777" w:rsidR="00CC0333" w:rsidRPr="0086154D" w:rsidRDefault="00E60900" w:rsidP="00E60900">
      <w:pPr>
        <w:spacing w:after="240"/>
        <w:ind w:firstLine="720"/>
        <w:rPr>
          <w:rFonts w:cs="Arial"/>
          <w:strike/>
          <w:snapToGrid w:val="0"/>
          <w:color w:val="4F81BD" w:themeColor="accent1"/>
        </w:rPr>
      </w:pPr>
      <w:r w:rsidRPr="0086154D">
        <w:rPr>
          <w:rFonts w:cs="Arial"/>
          <w:strike/>
          <w:snapToGrid w:val="0"/>
          <w:color w:val="4F81BD" w:themeColor="accent1"/>
        </w:rPr>
        <w:t>a)</w:t>
      </w:r>
      <w:r w:rsidRPr="0086154D">
        <w:rPr>
          <w:rFonts w:cs="Arial"/>
          <w:strike/>
          <w:snapToGrid w:val="0"/>
          <w:color w:val="4F81BD" w:themeColor="accent1"/>
        </w:rPr>
        <w:tab/>
      </w:r>
      <w:r w:rsidRPr="0086154D">
        <w:rPr>
          <w:strike/>
          <w:color w:val="4F81BD" w:themeColor="accent1"/>
        </w:rPr>
        <w:t>études effectuées sur les distances moléculaires dans le maïs afin de procéder à un examen DHS et sur la dérivation essentielle, qui ont montré le lien qui existait avec le parentage entre les variétés (voir document</w:t>
      </w:r>
      <w:r w:rsidR="006D4686" w:rsidRPr="0086154D">
        <w:rPr>
          <w:strike/>
          <w:color w:val="4F81BD" w:themeColor="accent1"/>
        </w:rPr>
        <w:t> </w:t>
      </w:r>
      <w:r w:rsidRPr="0086154D">
        <w:rPr>
          <w:strike/>
          <w:color w:val="4F81BD" w:themeColor="accent1"/>
        </w:rPr>
        <w:t xml:space="preserve">BMT/3/6 “The Estimation of </w:t>
      </w:r>
      <w:proofErr w:type="spellStart"/>
      <w:r w:rsidRPr="0086154D">
        <w:rPr>
          <w:strike/>
          <w:color w:val="4F81BD" w:themeColor="accent1"/>
        </w:rPr>
        <w:t>Molecular</w:t>
      </w:r>
      <w:proofErr w:type="spellEnd"/>
      <w:r w:rsidRPr="0086154D">
        <w:rPr>
          <w:strike/>
          <w:color w:val="4F81BD" w:themeColor="accent1"/>
        </w:rPr>
        <w:t xml:space="preserve"> </w:t>
      </w:r>
      <w:proofErr w:type="spellStart"/>
      <w:r w:rsidRPr="0086154D">
        <w:rPr>
          <w:strike/>
          <w:color w:val="4F81BD" w:themeColor="accent1"/>
        </w:rPr>
        <w:t>Genetic</w:t>
      </w:r>
      <w:proofErr w:type="spellEnd"/>
      <w:r w:rsidRPr="0086154D">
        <w:rPr>
          <w:strike/>
          <w:color w:val="4F81BD" w:themeColor="accent1"/>
        </w:rPr>
        <w:t xml:space="preserve"> Distances in Maize or DUS and ED </w:t>
      </w:r>
      <w:proofErr w:type="spellStart"/>
      <w:r w:rsidRPr="0086154D">
        <w:rPr>
          <w:strike/>
          <w:color w:val="4F81BD" w:themeColor="accent1"/>
        </w:rPr>
        <w:t>Protocols</w:t>
      </w:r>
      <w:proofErr w:type="spellEnd"/>
      <w:r w:rsidR="00F97ECC" w:rsidRPr="0086154D">
        <w:rPr>
          <w:strike/>
          <w:color w:val="4F81BD" w:themeColor="accent1"/>
        </w:rPr>
        <w:t> :</w:t>
      </w:r>
      <w:r w:rsidRPr="0086154D">
        <w:rPr>
          <w:strike/>
          <w:color w:val="4F81BD" w:themeColor="accent1"/>
        </w:rPr>
        <w:t xml:space="preserve"> </w:t>
      </w:r>
      <w:proofErr w:type="spellStart"/>
      <w:r w:rsidRPr="0086154D">
        <w:rPr>
          <w:strike/>
          <w:color w:val="4F81BD" w:themeColor="accent1"/>
        </w:rPr>
        <w:t>Optimization</w:t>
      </w:r>
      <w:proofErr w:type="spellEnd"/>
      <w:r w:rsidRPr="0086154D">
        <w:rPr>
          <w:strike/>
          <w:color w:val="4F81BD" w:themeColor="accent1"/>
        </w:rPr>
        <w:t xml:space="preserve"> of the Information and new </w:t>
      </w:r>
      <w:proofErr w:type="spellStart"/>
      <w:r w:rsidRPr="0086154D">
        <w:rPr>
          <w:strike/>
          <w:color w:val="4F81BD" w:themeColor="accent1"/>
        </w:rPr>
        <w:t>Approaches</w:t>
      </w:r>
      <w:proofErr w:type="spellEnd"/>
      <w:r w:rsidRPr="0086154D">
        <w:rPr>
          <w:strike/>
          <w:color w:val="4F81BD" w:themeColor="accent1"/>
        </w:rPr>
        <w:t xml:space="preserve"> of </w:t>
      </w:r>
      <w:proofErr w:type="spellStart"/>
      <w:r w:rsidRPr="0086154D">
        <w:rPr>
          <w:strike/>
          <w:color w:val="4F81BD" w:themeColor="accent1"/>
        </w:rPr>
        <w:t>Kinship</w:t>
      </w:r>
      <w:proofErr w:type="spellEnd"/>
      <w:r w:rsidRPr="0086154D">
        <w:rPr>
          <w:strike/>
          <w:color w:val="4F81BD" w:themeColor="accent1"/>
        </w:rPr>
        <w:t>” et le document</w:t>
      </w:r>
      <w:r w:rsidR="006D4686" w:rsidRPr="0086154D">
        <w:rPr>
          <w:strike/>
          <w:color w:val="4F81BD" w:themeColor="accent1"/>
        </w:rPr>
        <w:t> </w:t>
      </w:r>
      <w:r w:rsidRPr="0086154D">
        <w:rPr>
          <w:strike/>
          <w:color w:val="4F81BD" w:themeColor="accent1"/>
        </w:rPr>
        <w:t>BMT/3/6 Add.);</w:t>
      </w:r>
    </w:p>
    <w:p w14:paraId="747FC9C0" w14:textId="77777777" w:rsidR="00BC5A2B" w:rsidRPr="0086154D" w:rsidRDefault="00E60900" w:rsidP="00E60900">
      <w:pPr>
        <w:spacing w:after="240"/>
        <w:ind w:firstLine="720"/>
        <w:rPr>
          <w:strike/>
          <w:color w:val="4F81BD" w:themeColor="accent1"/>
        </w:rPr>
      </w:pPr>
      <w:r w:rsidRPr="0086154D">
        <w:rPr>
          <w:rFonts w:cs="Arial"/>
          <w:strike/>
          <w:snapToGrid w:val="0"/>
          <w:color w:val="4F81BD" w:themeColor="accent1"/>
        </w:rPr>
        <w:t>b)</w:t>
      </w:r>
      <w:r w:rsidRPr="0086154D">
        <w:rPr>
          <w:rFonts w:cs="Arial"/>
          <w:strike/>
          <w:snapToGrid w:val="0"/>
          <w:color w:val="4F81BD" w:themeColor="accent1"/>
        </w:rPr>
        <w:tab/>
      </w:r>
      <w:r w:rsidRPr="0086154D">
        <w:rPr>
          <w:strike/>
          <w:color w:val="4F81BD" w:themeColor="accent1"/>
        </w:rPr>
        <w:t>une expérience menée par le GEVES sur une série de lignées parentales qui a montré qu</w:t>
      </w:r>
      <w:r w:rsidR="00F97ECC" w:rsidRPr="0086154D">
        <w:rPr>
          <w:strike/>
          <w:color w:val="4F81BD" w:themeColor="accent1"/>
        </w:rPr>
        <w:t>’</w:t>
      </w:r>
      <w:r w:rsidRPr="0086154D">
        <w:rPr>
          <w:strike/>
          <w:color w:val="4F81BD" w:themeColor="accent1"/>
        </w:rPr>
        <w:t>il existait un lien entre l</w:t>
      </w:r>
      <w:r w:rsidR="00F97ECC" w:rsidRPr="0086154D">
        <w:rPr>
          <w:strike/>
          <w:color w:val="4F81BD" w:themeColor="accent1"/>
        </w:rPr>
        <w:t>’</w:t>
      </w:r>
      <w:r w:rsidRPr="0086154D">
        <w:rPr>
          <w:strike/>
          <w:color w:val="4F81BD" w:themeColor="accent1"/>
        </w:rPr>
        <w:t>évaluation de la distinction effectuée par les experts (évaluation globale) et une distance moléculaire calculée sur la base de données moléculaires tirées de la répétition séquence simple (SSR) (voir figure 2).</w:t>
      </w:r>
    </w:p>
    <w:p w14:paraId="656BBA17"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w:t>
      </w:r>
      <w:r w:rsidRPr="0086154D">
        <w:rPr>
          <w:rFonts w:cs="Arial"/>
          <w:strike/>
          <w:snapToGrid w:val="0"/>
          <w:color w:val="4F81BD" w:themeColor="accent1"/>
        </w:rPr>
        <w:tab/>
        <w:t>Éléments du système</w:t>
      </w:r>
    </w:p>
    <w:p w14:paraId="70CF018F"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1.4.1</w:t>
      </w:r>
      <w:r w:rsidRPr="0086154D">
        <w:rPr>
          <w:rFonts w:cs="Arial"/>
          <w:strike/>
          <w:snapToGrid w:val="0"/>
          <w:color w:val="4F81BD" w:themeColor="accent1"/>
        </w:rPr>
        <w:tab/>
        <w:t>Distance GAIA</w:t>
      </w:r>
    </w:p>
    <w:p w14:paraId="507BB8CB" w14:textId="77777777" w:rsidR="00CC0333" w:rsidRPr="0086154D" w:rsidRDefault="007772DF" w:rsidP="007772DF">
      <w:pPr>
        <w:spacing w:after="240"/>
        <w:rPr>
          <w:rFonts w:cs="Arial"/>
          <w:strike/>
          <w:snapToGrid w:val="0"/>
          <w:color w:val="4F81BD" w:themeColor="accent1"/>
        </w:rPr>
      </w:pPr>
      <w:r w:rsidRPr="0086154D">
        <w:rPr>
          <w:strike/>
          <w:color w:val="4F81BD" w:themeColor="accent1"/>
        </w:rPr>
        <w:t>L</w:t>
      </w:r>
      <w:r w:rsidR="00F97ECC" w:rsidRPr="0086154D">
        <w:rPr>
          <w:strike/>
          <w:color w:val="4F81BD" w:themeColor="accent1"/>
        </w:rPr>
        <w:t>’</w:t>
      </w:r>
      <w:r w:rsidRPr="0086154D">
        <w:rPr>
          <w:strike/>
          <w:color w:val="4F81BD" w:themeColor="accent1"/>
        </w:rPr>
        <w:t>élément distance GAIA est calculé grâce au logiciel GAIA mis au point par le GE</w:t>
      </w:r>
      <w:r w:rsidR="006D4686" w:rsidRPr="0086154D">
        <w:rPr>
          <w:strike/>
          <w:color w:val="4F81BD" w:themeColor="accent1"/>
        </w:rPr>
        <w:t>VES.  La</w:t>
      </w:r>
      <w:r w:rsidRPr="0086154D">
        <w:rPr>
          <w:strike/>
          <w:color w:val="4F81BD" w:themeColor="accent1"/>
        </w:rPr>
        <w:t xml:space="preserve"> distance GAIA est une combinaison des différences observées à partir de caractéristiques phénotypiques où chaque différence contribue à la distance selon la fiabilité des caractéristiques notamment en ce qui concerne sa variabilité et sa susceptibilité à l</w:t>
      </w:r>
      <w:r w:rsidR="00F97ECC" w:rsidRPr="0086154D">
        <w:rPr>
          <w:strike/>
          <w:color w:val="4F81BD" w:themeColor="accent1"/>
        </w:rPr>
        <w:t>’</w:t>
      </w:r>
      <w:r w:rsidRPr="0086154D">
        <w:rPr>
          <w:strike/>
          <w:color w:val="4F81BD" w:themeColor="accent1"/>
        </w:rPr>
        <w:t>environneme</w:t>
      </w:r>
      <w:r w:rsidR="006D4686" w:rsidRPr="0086154D">
        <w:rPr>
          <w:strike/>
          <w:color w:val="4F81BD" w:themeColor="accent1"/>
        </w:rPr>
        <w:t>nt.  Pl</w:t>
      </w:r>
      <w:r w:rsidRPr="0086154D">
        <w:rPr>
          <w:strike/>
          <w:color w:val="4F81BD" w:themeColor="accent1"/>
        </w:rPr>
        <w:t>us la différence et la fiabilité des ca</w:t>
      </w:r>
      <w:r w:rsidR="00214699" w:rsidRPr="0086154D">
        <w:rPr>
          <w:strike/>
          <w:color w:val="4F81BD" w:themeColor="accent1"/>
        </w:rPr>
        <w:t>ractéristiques sont importantes</w:t>
      </w:r>
      <w:r w:rsidRPr="0086154D">
        <w:rPr>
          <w:strike/>
          <w:color w:val="4F81BD" w:themeColor="accent1"/>
        </w:rPr>
        <w:t xml:space="preserve"> plus la différence contribue à la distance G</w:t>
      </w:r>
      <w:r w:rsidR="006D4686" w:rsidRPr="0086154D">
        <w:rPr>
          <w:strike/>
          <w:color w:val="4F81BD" w:themeColor="accent1"/>
        </w:rPr>
        <w:t>AIA.  Se</w:t>
      </w:r>
      <w:r w:rsidRPr="0086154D">
        <w:rPr>
          <w:strike/>
          <w:color w:val="4F81BD" w:themeColor="accent1"/>
        </w:rPr>
        <w:t>ules les différences qui sont égales ou supérieures à la distance minimale requise pour chaque caractéristique individuelle sont indiquées</w:t>
      </w:r>
      <w:r w:rsidRPr="0086154D">
        <w:rPr>
          <w:rFonts w:cs="Arial"/>
          <w:strike/>
          <w:snapToGrid w:val="0"/>
          <w:color w:val="4F81BD" w:themeColor="accent1"/>
        </w:rPr>
        <w:t>.</w:t>
      </w:r>
    </w:p>
    <w:p w14:paraId="356D28AD"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1.4.2</w:t>
      </w:r>
      <w:r w:rsidRPr="0086154D">
        <w:rPr>
          <w:rFonts w:cs="Arial"/>
          <w:strike/>
          <w:snapToGrid w:val="0"/>
          <w:color w:val="4F81BD" w:themeColor="accent1"/>
        </w:rPr>
        <w:tab/>
        <w:t>Distance moléculaire</w:t>
      </w:r>
    </w:p>
    <w:p w14:paraId="37BE4206" w14:textId="77777777" w:rsidR="00CC0333" w:rsidRPr="0086154D" w:rsidRDefault="007772DF" w:rsidP="007772DF">
      <w:pPr>
        <w:spacing w:after="240"/>
        <w:rPr>
          <w:rFonts w:cs="Arial"/>
          <w:strike/>
          <w:snapToGrid w:val="0"/>
          <w:color w:val="4F81BD" w:themeColor="accent1"/>
        </w:rPr>
      </w:pPr>
      <w:r w:rsidRPr="0086154D">
        <w:rPr>
          <w:strike/>
          <w:color w:val="4F81BD" w:themeColor="accent1"/>
        </w:rPr>
        <w:t>L</w:t>
      </w:r>
      <w:r w:rsidR="00F97ECC" w:rsidRPr="0086154D">
        <w:rPr>
          <w:strike/>
          <w:color w:val="4F81BD" w:themeColor="accent1"/>
        </w:rPr>
        <w:t>’</w:t>
      </w:r>
      <w:r w:rsidRPr="0086154D">
        <w:rPr>
          <w:strike/>
          <w:color w:val="4F81BD" w:themeColor="accent1"/>
        </w:rPr>
        <w:t>élément distance moléculaire est calculé à partir des différences observées sur une série de marqueu</w:t>
      </w:r>
      <w:r w:rsidR="006D4686" w:rsidRPr="0086154D">
        <w:rPr>
          <w:strike/>
          <w:color w:val="4F81BD" w:themeColor="accent1"/>
        </w:rPr>
        <w:t>rs.  On</w:t>
      </w:r>
      <w:r w:rsidRPr="0086154D">
        <w:rPr>
          <w:strike/>
          <w:color w:val="4F81BD" w:themeColor="accent1"/>
        </w:rPr>
        <w:t xml:space="preserve"> peut utiliser différents types de marqueurs et de distances moléculair</w:t>
      </w:r>
      <w:r w:rsidR="006D4686" w:rsidRPr="0086154D">
        <w:rPr>
          <w:strike/>
          <w:color w:val="4F81BD" w:themeColor="accent1"/>
        </w:rPr>
        <w:t>es.  S’a</w:t>
      </w:r>
      <w:r w:rsidRPr="0086154D">
        <w:rPr>
          <w:strike/>
          <w:color w:val="4F81BD" w:themeColor="accent1"/>
        </w:rPr>
        <w:t>gissant de l</w:t>
      </w:r>
      <w:r w:rsidR="00F97ECC" w:rsidRPr="0086154D">
        <w:rPr>
          <w:strike/>
          <w:color w:val="4F81BD" w:themeColor="accent1"/>
        </w:rPr>
        <w:t>’</w:t>
      </w:r>
      <w:r w:rsidRPr="0086154D">
        <w:rPr>
          <w:strike/>
          <w:color w:val="4F81BD" w:themeColor="accent1"/>
        </w:rPr>
        <w:t>étude menée en France sur le maïs, on s</w:t>
      </w:r>
      <w:r w:rsidR="00F97ECC" w:rsidRPr="0086154D">
        <w:rPr>
          <w:strike/>
          <w:color w:val="4F81BD" w:themeColor="accent1"/>
        </w:rPr>
        <w:t>’</w:t>
      </w:r>
      <w:r w:rsidRPr="0086154D">
        <w:rPr>
          <w:strike/>
          <w:color w:val="4F81BD" w:themeColor="accent1"/>
        </w:rPr>
        <w:t>est servi de 60 marqueurs SSR et de la distance de Roge</w:t>
      </w:r>
      <w:r w:rsidR="006D4686" w:rsidRPr="0086154D">
        <w:rPr>
          <w:strike/>
          <w:color w:val="4F81BD" w:themeColor="accent1"/>
        </w:rPr>
        <w:t>rs.  Il</w:t>
      </w:r>
      <w:r w:rsidRPr="0086154D">
        <w:rPr>
          <w:strike/>
          <w:color w:val="4F81BD" w:themeColor="accent1"/>
        </w:rPr>
        <w:t xml:space="preserve"> est important d</w:t>
      </w:r>
      <w:r w:rsidR="00F97ECC" w:rsidRPr="0086154D">
        <w:rPr>
          <w:strike/>
          <w:color w:val="4F81BD" w:themeColor="accent1"/>
        </w:rPr>
        <w:t>’</w:t>
      </w:r>
      <w:r w:rsidRPr="0086154D">
        <w:rPr>
          <w:strike/>
          <w:color w:val="4F81BD" w:themeColor="accent1"/>
        </w:rPr>
        <w:t>utiliser un nombre suffisant de marqueurs avec une bonne répartition chromosomiq</w:t>
      </w:r>
      <w:r w:rsidR="006D4686" w:rsidRPr="0086154D">
        <w:rPr>
          <w:strike/>
          <w:color w:val="4F81BD" w:themeColor="accent1"/>
        </w:rPr>
        <w:t>ue.  Le</w:t>
      </w:r>
      <w:r w:rsidRPr="0086154D">
        <w:rPr>
          <w:strike/>
          <w:color w:val="4F81BD" w:themeColor="accent1"/>
        </w:rPr>
        <w:t xml:space="preserve"> type de marqueur, l</w:t>
      </w:r>
      <w:r w:rsidR="00F97ECC" w:rsidRPr="0086154D">
        <w:rPr>
          <w:strike/>
          <w:color w:val="4F81BD" w:themeColor="accent1"/>
        </w:rPr>
        <w:t>’</w:t>
      </w:r>
      <w:r w:rsidRPr="0086154D">
        <w:rPr>
          <w:strike/>
          <w:color w:val="4F81BD" w:themeColor="accent1"/>
        </w:rPr>
        <w:t>effet du nombre de marqueurs et la répartition des marqueurs doivent être pris en compte en fonction de l</w:t>
      </w:r>
      <w:r w:rsidR="00F97ECC" w:rsidRPr="0086154D">
        <w:rPr>
          <w:strike/>
          <w:color w:val="4F81BD" w:themeColor="accent1"/>
        </w:rPr>
        <w:t>’</w:t>
      </w:r>
      <w:r w:rsidRPr="0086154D">
        <w:rPr>
          <w:strike/>
          <w:color w:val="4F81BD" w:themeColor="accent1"/>
        </w:rPr>
        <w:t>espèce concernée</w:t>
      </w:r>
      <w:r w:rsidRPr="0086154D">
        <w:rPr>
          <w:rFonts w:cs="Arial"/>
          <w:strike/>
          <w:snapToGrid w:val="0"/>
          <w:color w:val="4F81BD" w:themeColor="accent1"/>
        </w:rPr>
        <w:t>.</w:t>
      </w:r>
    </w:p>
    <w:p w14:paraId="18F7BD78"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1.4.3</w:t>
      </w:r>
      <w:r w:rsidRPr="0086154D">
        <w:rPr>
          <w:rFonts w:cs="Arial"/>
          <w:strike/>
          <w:snapToGrid w:val="0"/>
          <w:color w:val="4F81BD" w:themeColor="accent1"/>
        </w:rPr>
        <w:tab/>
        <w:t xml:space="preserve">Avant </w:t>
      </w:r>
      <w:r w:rsidRPr="0086154D">
        <w:rPr>
          <w:strike/>
          <w:color w:val="4F81BD" w:themeColor="accent1"/>
        </w:rPr>
        <w:t>de combiner ces deux éléments, il y a lieu de procéder à une évaluation du lien existant entre la distance moléculaire et une évaluation globale de la distinction effectuée par un groupe d</w:t>
      </w:r>
      <w:r w:rsidR="00F97ECC" w:rsidRPr="0086154D">
        <w:rPr>
          <w:strike/>
          <w:color w:val="4F81BD" w:themeColor="accent1"/>
        </w:rPr>
        <w:t>’</w:t>
      </w:r>
      <w:r w:rsidRPr="0086154D">
        <w:rPr>
          <w:strike/>
          <w:color w:val="4F81BD" w:themeColor="accent1"/>
        </w:rPr>
        <w:t>experts sur une série de paires de variét</w:t>
      </w:r>
      <w:r w:rsidR="006D4686" w:rsidRPr="0086154D">
        <w:rPr>
          <w:strike/>
          <w:color w:val="4F81BD" w:themeColor="accent1"/>
        </w:rPr>
        <w:t>és.  S’a</w:t>
      </w:r>
      <w:r w:rsidRPr="0086154D">
        <w:rPr>
          <w:strike/>
          <w:color w:val="4F81BD" w:themeColor="accent1"/>
        </w:rPr>
        <w:t>gissant du maïs, cette évaluation avait été effectuée sur la base suivante</w:t>
      </w:r>
      <w:r w:rsidR="00F97ECC" w:rsidRPr="0086154D">
        <w:rPr>
          <w:strike/>
          <w:color w:val="4F81BD" w:themeColor="accent1"/>
        </w:rPr>
        <w:t> :</w:t>
      </w:r>
    </w:p>
    <w:p w14:paraId="732C5D89" w14:textId="77777777" w:rsidR="00CC0333" w:rsidRPr="0086154D" w:rsidRDefault="007772DF" w:rsidP="007772DF">
      <w:pPr>
        <w:spacing w:after="240"/>
        <w:ind w:firstLine="720"/>
        <w:rPr>
          <w:rFonts w:cs="Arial"/>
          <w:strike/>
          <w:snapToGrid w:val="0"/>
          <w:color w:val="4F81BD" w:themeColor="accent1"/>
        </w:rPr>
      </w:pPr>
      <w:r w:rsidRPr="0086154D">
        <w:rPr>
          <w:rFonts w:cs="Arial"/>
          <w:strike/>
          <w:snapToGrid w:val="0"/>
          <w:color w:val="4F81BD" w:themeColor="accent1"/>
        </w:rPr>
        <w:t>Matériel</w:t>
      </w:r>
      <w:r w:rsidR="00F97ECC" w:rsidRPr="0086154D">
        <w:rPr>
          <w:rFonts w:cs="Arial"/>
          <w:strike/>
          <w:snapToGrid w:val="0"/>
          <w:color w:val="4F81BD" w:themeColor="accent1"/>
        </w:rPr>
        <w:t> :</w:t>
      </w:r>
      <w:r w:rsidRPr="0086154D">
        <w:rPr>
          <w:rFonts w:cs="Arial"/>
          <w:strike/>
          <w:snapToGrid w:val="0"/>
          <w:color w:val="4F81BD" w:themeColor="accent1"/>
        </w:rPr>
        <w:t xml:space="preserve"> </w:t>
      </w:r>
      <w:r w:rsidRPr="0086154D">
        <w:rPr>
          <w:strike/>
          <w:color w:val="4F81BD" w:themeColor="accent1"/>
        </w:rPr>
        <w:t>504 paires de variétés testées parallèlement avec des marqueurs moléculaires</w:t>
      </w:r>
    </w:p>
    <w:p w14:paraId="080D52C6" w14:textId="77777777" w:rsidR="00CC0333" w:rsidRPr="0086154D" w:rsidRDefault="007772DF" w:rsidP="007772DF">
      <w:pPr>
        <w:ind w:left="720"/>
        <w:rPr>
          <w:rFonts w:cs="Arial"/>
          <w:strike/>
          <w:color w:val="4F81BD" w:themeColor="accent1"/>
        </w:rPr>
      </w:pPr>
      <w:r w:rsidRPr="0086154D">
        <w:rPr>
          <w:rFonts w:cs="Arial"/>
          <w:strike/>
          <w:color w:val="4F81BD" w:themeColor="accent1"/>
        </w:rPr>
        <w:t>Configuration sur le terrain</w:t>
      </w:r>
      <w:r w:rsidR="00F97ECC" w:rsidRPr="0086154D">
        <w:rPr>
          <w:rFonts w:cs="Arial"/>
          <w:strike/>
          <w:color w:val="4F81BD" w:themeColor="accent1"/>
        </w:rPr>
        <w:t> :</w:t>
      </w:r>
      <w:r w:rsidRPr="0086154D">
        <w:rPr>
          <w:rFonts w:cs="Arial"/>
          <w:strike/>
          <w:color w:val="4F81BD" w:themeColor="accent1"/>
        </w:rPr>
        <w:t xml:space="preserve"> paires de variétés cultivées côte à côte</w:t>
      </w:r>
    </w:p>
    <w:p w14:paraId="022D2F1B" w14:textId="77777777" w:rsidR="00CC0333" w:rsidRPr="0086154D" w:rsidRDefault="007772DF" w:rsidP="007772DF">
      <w:pPr>
        <w:ind w:firstLine="720"/>
        <w:rPr>
          <w:rFonts w:cs="Arial"/>
          <w:strike/>
          <w:color w:val="4F81BD" w:themeColor="accent1"/>
        </w:rPr>
      </w:pPr>
      <w:r w:rsidRPr="0086154D">
        <w:rPr>
          <w:rFonts w:cs="Arial"/>
          <w:strike/>
          <w:color w:val="4F81BD" w:themeColor="accent1"/>
        </w:rPr>
        <w:t>(1 parcelle = 2 rangées de 15</w:t>
      </w:r>
      <w:r w:rsidR="006D4686" w:rsidRPr="0086154D">
        <w:rPr>
          <w:rFonts w:cs="Arial"/>
          <w:strike/>
          <w:color w:val="4F81BD" w:themeColor="accent1"/>
        </w:rPr>
        <w:t> </w:t>
      </w:r>
      <w:r w:rsidRPr="0086154D">
        <w:rPr>
          <w:rFonts w:cs="Arial"/>
          <w:strike/>
          <w:color w:val="4F81BD" w:themeColor="accent1"/>
        </w:rPr>
        <w:t>plantes)</w:t>
      </w:r>
    </w:p>
    <w:p w14:paraId="1A74C2A0" w14:textId="77777777" w:rsidR="00CC0333" w:rsidRPr="0086154D" w:rsidRDefault="00CC0333" w:rsidP="007772DF">
      <w:pPr>
        <w:ind w:firstLine="720"/>
        <w:rPr>
          <w:rFonts w:cs="Arial"/>
          <w:strike/>
          <w:color w:val="4F81BD" w:themeColor="accent1"/>
        </w:rPr>
      </w:pPr>
    </w:p>
    <w:p w14:paraId="0C5B473A" w14:textId="77777777" w:rsidR="00CC0333" w:rsidRPr="0086154D" w:rsidRDefault="007772DF" w:rsidP="007772DF">
      <w:pPr>
        <w:spacing w:after="240"/>
        <w:ind w:firstLine="720"/>
        <w:rPr>
          <w:rFonts w:cs="Arial"/>
          <w:strike/>
          <w:snapToGrid w:val="0"/>
          <w:color w:val="4F81BD" w:themeColor="accent1"/>
        </w:rPr>
      </w:pPr>
      <w:r w:rsidRPr="0086154D">
        <w:rPr>
          <w:rFonts w:cs="Arial"/>
          <w:strike/>
          <w:snapToGrid w:val="0"/>
          <w:color w:val="4F81BD" w:themeColor="accent1"/>
        </w:rPr>
        <w:t xml:space="preserve">Évaluation </w:t>
      </w:r>
      <w:r w:rsidRPr="0086154D">
        <w:rPr>
          <w:strike/>
          <w:color w:val="4F81BD" w:themeColor="accent1"/>
        </w:rPr>
        <w:t>visuelle par des experts en culture de maïs</w:t>
      </w:r>
      <w:r w:rsidR="00F97ECC" w:rsidRPr="0086154D">
        <w:rPr>
          <w:strike/>
          <w:color w:val="4F81BD" w:themeColor="accent1"/>
        </w:rPr>
        <w:t> :</w:t>
      </w:r>
    </w:p>
    <w:p w14:paraId="24C8310C" w14:textId="77777777" w:rsidR="00CC0333" w:rsidRPr="0086154D" w:rsidRDefault="007772DF" w:rsidP="007772DF">
      <w:pPr>
        <w:spacing w:after="240"/>
        <w:ind w:firstLine="709"/>
        <w:rPr>
          <w:rFonts w:cs="Arial"/>
          <w:strike/>
          <w:snapToGrid w:val="0"/>
          <w:color w:val="4F81BD" w:themeColor="accent1"/>
        </w:rPr>
      </w:pPr>
      <w:r w:rsidRPr="0086154D">
        <w:rPr>
          <w:rFonts w:cs="Arial"/>
          <w:strike/>
          <w:snapToGrid w:val="0"/>
          <w:color w:val="4F81BD" w:themeColor="accent1"/>
        </w:rPr>
        <w:t>Échelle de similarité</w:t>
      </w:r>
      <w:r w:rsidR="00F97ECC" w:rsidRPr="0086154D">
        <w:rPr>
          <w:rFonts w:cs="Arial"/>
          <w:strike/>
          <w:snapToGrid w:val="0"/>
          <w:color w:val="4F81BD" w:themeColor="accent1"/>
        </w:rPr>
        <w:t> :</w:t>
      </w:r>
    </w:p>
    <w:p w14:paraId="2F0E5CF2" w14:textId="77777777" w:rsidR="00CC0333" w:rsidRPr="0086154D" w:rsidRDefault="00CA22EB" w:rsidP="007772DF">
      <w:pPr>
        <w:ind w:firstLine="709"/>
        <w:rPr>
          <w:rFonts w:cs="Arial"/>
          <w:strike/>
          <w:color w:val="4F81BD" w:themeColor="accent1"/>
        </w:rPr>
      </w:pPr>
      <w:r w:rsidRPr="0086154D">
        <w:rPr>
          <w:rFonts w:cs="Arial"/>
          <w:strike/>
          <w:color w:val="4F81BD" w:themeColor="accent1"/>
        </w:rPr>
        <w:t>1.</w:t>
      </w:r>
      <w:r w:rsidR="007772DF" w:rsidRPr="0086154D">
        <w:rPr>
          <w:rFonts w:cs="Arial"/>
          <w:strike/>
          <w:color w:val="4F81BD" w:themeColor="accent1"/>
        </w:rPr>
        <w:tab/>
        <w:t>les deux variétés sont semblables ou très proches</w:t>
      </w:r>
    </w:p>
    <w:p w14:paraId="5510839C" w14:textId="77777777" w:rsidR="00CC0333" w:rsidRPr="0086154D" w:rsidRDefault="007772DF" w:rsidP="007772DF">
      <w:pPr>
        <w:ind w:firstLine="709"/>
        <w:rPr>
          <w:rFonts w:cs="Arial"/>
          <w:strike/>
          <w:color w:val="4F81BD" w:themeColor="accent1"/>
        </w:rPr>
      </w:pPr>
      <w:r w:rsidRPr="0086154D">
        <w:rPr>
          <w:rFonts w:cs="Arial"/>
          <w:strike/>
          <w:color w:val="4F81BD" w:themeColor="accent1"/>
        </w:rPr>
        <w:t>3.</w:t>
      </w:r>
      <w:r w:rsidRPr="0086154D">
        <w:rPr>
          <w:rFonts w:cs="Arial"/>
          <w:strike/>
          <w:color w:val="4F81BD" w:themeColor="accent1"/>
        </w:rPr>
        <w:tab/>
        <w:t>les deux variétés sont distinctes mais proches</w:t>
      </w:r>
    </w:p>
    <w:p w14:paraId="7595CD63" w14:textId="77777777" w:rsidR="00CC0333" w:rsidRPr="0086154D" w:rsidRDefault="00CA22EB" w:rsidP="007772DF">
      <w:pPr>
        <w:ind w:firstLine="709"/>
        <w:rPr>
          <w:rFonts w:cs="Arial"/>
          <w:strike/>
          <w:color w:val="4F81BD" w:themeColor="accent1"/>
        </w:rPr>
      </w:pPr>
      <w:r w:rsidRPr="0086154D">
        <w:rPr>
          <w:rFonts w:cs="Arial"/>
          <w:strike/>
          <w:color w:val="4F81BD" w:themeColor="accent1"/>
        </w:rPr>
        <w:t>5.</w:t>
      </w:r>
      <w:r w:rsidR="007772DF" w:rsidRPr="0086154D">
        <w:rPr>
          <w:rFonts w:cs="Arial"/>
          <w:strike/>
          <w:color w:val="4F81BD" w:themeColor="accent1"/>
        </w:rPr>
        <w:tab/>
        <w:t>la comparaison a été utile mais les variétés sont nettement distinctes</w:t>
      </w:r>
    </w:p>
    <w:p w14:paraId="0EF54761" w14:textId="77777777" w:rsidR="00CC0333" w:rsidRPr="0086154D" w:rsidRDefault="007772DF" w:rsidP="007772DF">
      <w:pPr>
        <w:ind w:firstLine="709"/>
        <w:rPr>
          <w:rFonts w:cs="Arial"/>
          <w:strike/>
          <w:color w:val="4F81BD" w:themeColor="accent1"/>
        </w:rPr>
      </w:pPr>
      <w:r w:rsidRPr="0086154D">
        <w:rPr>
          <w:rFonts w:cs="Arial"/>
          <w:strike/>
          <w:color w:val="4F81BD" w:themeColor="accent1"/>
        </w:rPr>
        <w:t>7.</w:t>
      </w:r>
      <w:r w:rsidRPr="0086154D">
        <w:rPr>
          <w:rFonts w:cs="Arial"/>
          <w:strike/>
          <w:color w:val="4F81BD" w:themeColor="accent1"/>
        </w:rPr>
        <w:tab/>
        <w:t>la comparaison aurait dû être évitée car les variétés sont très différentes</w:t>
      </w:r>
    </w:p>
    <w:p w14:paraId="72C003D1" w14:textId="77777777" w:rsidR="00CC0333" w:rsidRPr="0086154D" w:rsidRDefault="00CA22EB" w:rsidP="007772DF">
      <w:pPr>
        <w:ind w:firstLine="709"/>
        <w:rPr>
          <w:strike/>
          <w:color w:val="4F81BD" w:themeColor="accent1"/>
        </w:rPr>
      </w:pPr>
      <w:r w:rsidRPr="0086154D">
        <w:rPr>
          <w:rFonts w:cs="Arial"/>
          <w:strike/>
          <w:color w:val="4F81BD" w:themeColor="accent1"/>
        </w:rPr>
        <w:t>9.</w:t>
      </w:r>
      <w:r w:rsidR="007772DF" w:rsidRPr="0086154D">
        <w:rPr>
          <w:rFonts w:cs="Arial"/>
          <w:strike/>
          <w:color w:val="4F81BD" w:themeColor="accent1"/>
        </w:rPr>
        <w:tab/>
        <w:t>la comparaison aurait dû être évitée car les variétés sont totalement différentes</w:t>
      </w:r>
    </w:p>
    <w:p w14:paraId="4B5F4FE0" w14:textId="77777777" w:rsidR="00CC0333" w:rsidRPr="0086154D" w:rsidRDefault="007772DF" w:rsidP="00BC5A2B">
      <w:pPr>
        <w:ind w:firstLine="1134"/>
        <w:rPr>
          <w:rFonts w:cs="Arial"/>
          <w:strike/>
          <w:color w:val="4F81BD" w:themeColor="accent1"/>
        </w:rPr>
      </w:pPr>
      <w:r w:rsidRPr="0086154D">
        <w:rPr>
          <w:rFonts w:cs="Arial"/>
          <w:strike/>
          <w:color w:val="4F81BD" w:themeColor="accent1"/>
        </w:rPr>
        <w:t>(on n</w:t>
      </w:r>
      <w:r w:rsidR="00F97ECC" w:rsidRPr="0086154D">
        <w:rPr>
          <w:rFonts w:cs="Arial"/>
          <w:strike/>
          <w:color w:val="4F81BD" w:themeColor="accent1"/>
        </w:rPr>
        <w:t>’</w:t>
      </w:r>
      <w:r w:rsidRPr="0086154D">
        <w:rPr>
          <w:rFonts w:cs="Arial"/>
          <w:strike/>
          <w:color w:val="4F81BD" w:themeColor="accent1"/>
        </w:rPr>
        <w:t>utilise pas de notes “paires” dans l</w:t>
      </w:r>
      <w:r w:rsidR="00F97ECC" w:rsidRPr="0086154D">
        <w:rPr>
          <w:rFonts w:cs="Arial"/>
          <w:strike/>
          <w:color w:val="4F81BD" w:themeColor="accent1"/>
        </w:rPr>
        <w:t>’</w:t>
      </w:r>
      <w:r w:rsidRPr="0086154D">
        <w:rPr>
          <w:rFonts w:cs="Arial"/>
          <w:strike/>
          <w:color w:val="4F81BD" w:themeColor="accent1"/>
        </w:rPr>
        <w:t>échelle)</w:t>
      </w:r>
    </w:p>
    <w:p w14:paraId="22883465" w14:textId="77777777" w:rsidR="00CC0333" w:rsidRPr="0086154D" w:rsidRDefault="007772DF" w:rsidP="00B600FE">
      <w:pPr>
        <w:rPr>
          <w:rFonts w:cs="Arial"/>
          <w:strike/>
          <w:color w:val="4F81BD" w:themeColor="accent1"/>
        </w:rPr>
      </w:pPr>
      <w:r w:rsidRPr="0086154D">
        <w:rPr>
          <w:rFonts w:cs="Arial"/>
          <w:strike/>
          <w:color w:val="4F81BD" w:themeColor="accent1"/>
        </w:rPr>
        <w:t>S</w:t>
      </w:r>
      <w:r w:rsidR="00F97ECC" w:rsidRPr="0086154D">
        <w:rPr>
          <w:rFonts w:cs="Arial"/>
          <w:strike/>
          <w:color w:val="4F81BD" w:themeColor="accent1"/>
        </w:rPr>
        <w:t>’</w:t>
      </w:r>
      <w:r w:rsidRPr="0086154D">
        <w:rPr>
          <w:rFonts w:cs="Arial"/>
          <w:strike/>
          <w:color w:val="4F81BD" w:themeColor="accent1"/>
        </w:rPr>
        <w:t>agissant du maïs, cette évaluation a montré qu</w:t>
      </w:r>
      <w:r w:rsidR="00F97ECC" w:rsidRPr="0086154D">
        <w:rPr>
          <w:rFonts w:cs="Arial"/>
          <w:strike/>
          <w:color w:val="4F81BD" w:themeColor="accent1"/>
        </w:rPr>
        <w:t>’</w:t>
      </w:r>
      <w:r w:rsidRPr="0086154D">
        <w:rPr>
          <w:rFonts w:cs="Arial"/>
          <w:strike/>
          <w:color w:val="4F81BD" w:themeColor="accent1"/>
        </w:rPr>
        <w:t>aucune lignée parentale avec une distance moléculaire supérieure à 0,15 n</w:t>
      </w:r>
      <w:r w:rsidR="00F97ECC" w:rsidRPr="0086154D">
        <w:rPr>
          <w:rFonts w:cs="Arial"/>
          <w:strike/>
          <w:color w:val="4F81BD" w:themeColor="accent1"/>
        </w:rPr>
        <w:t>’</w:t>
      </w:r>
      <w:r w:rsidRPr="0086154D">
        <w:rPr>
          <w:rFonts w:cs="Arial"/>
          <w:strike/>
          <w:color w:val="4F81BD" w:themeColor="accent1"/>
        </w:rPr>
        <w:t>a été considérée comme semblable ou très proche lors d</w:t>
      </w:r>
      <w:r w:rsidR="00F97ECC" w:rsidRPr="0086154D">
        <w:rPr>
          <w:rFonts w:cs="Arial"/>
          <w:strike/>
          <w:color w:val="4F81BD" w:themeColor="accent1"/>
        </w:rPr>
        <w:t>’</w:t>
      </w:r>
      <w:r w:rsidRPr="0086154D">
        <w:rPr>
          <w:rFonts w:cs="Arial"/>
          <w:strike/>
          <w:color w:val="4F81BD" w:themeColor="accent1"/>
        </w:rPr>
        <w:t>une évaluation d</w:t>
      </w:r>
      <w:r w:rsidR="00F97ECC" w:rsidRPr="0086154D">
        <w:rPr>
          <w:rFonts w:cs="Arial"/>
          <w:strike/>
          <w:color w:val="4F81BD" w:themeColor="accent1"/>
        </w:rPr>
        <w:t>’</w:t>
      </w:r>
      <w:r w:rsidRPr="0086154D">
        <w:rPr>
          <w:rFonts w:cs="Arial"/>
          <w:strike/>
          <w:color w:val="4F81BD" w:themeColor="accent1"/>
        </w:rPr>
        <w:t>experts DHS (voir la figure 2).</w:t>
      </w:r>
    </w:p>
    <w:p w14:paraId="5E4ECF5F" w14:textId="77777777" w:rsidR="00CC0333" w:rsidRPr="0086154D" w:rsidRDefault="007772DF" w:rsidP="007772DF">
      <w:pPr>
        <w:keepNext/>
        <w:ind w:left="709"/>
        <w:rPr>
          <w:rFonts w:cs="Arial"/>
          <w:i/>
          <w:iCs/>
          <w:strike/>
          <w:snapToGrid w:val="0"/>
          <w:color w:val="4F81BD" w:themeColor="accent1"/>
        </w:rPr>
      </w:pPr>
      <w:r w:rsidRPr="0086154D">
        <w:rPr>
          <w:rFonts w:cs="Arial"/>
          <w:i/>
          <w:iCs/>
          <w:strike/>
          <w:snapToGrid w:val="0"/>
          <w:color w:val="4F81BD" w:themeColor="accent1"/>
        </w:rPr>
        <w:lastRenderedPageBreak/>
        <w:t>Figure 2</w:t>
      </w:r>
    </w:p>
    <w:p w14:paraId="107650B2" w14:textId="77777777" w:rsidR="00CC0333" w:rsidRPr="0086154D" w:rsidRDefault="00CC0333" w:rsidP="007772DF">
      <w:pPr>
        <w:keepNext/>
        <w:ind w:left="567"/>
        <w:rPr>
          <w:rFonts w:ascii="TimesNewRoman" w:hAnsi="TimesNewRoman"/>
          <w:i/>
          <w:iCs/>
          <w:strike/>
          <w:snapToGrid w:val="0"/>
          <w:color w:val="4F81BD" w:themeColor="accent1"/>
        </w:rPr>
      </w:pPr>
    </w:p>
    <w:bookmarkStart w:id="118" w:name="_MON_1317106009"/>
    <w:bookmarkEnd w:id="118"/>
    <w:p w14:paraId="260286B2" w14:textId="77777777" w:rsidR="00CC0333" w:rsidRPr="0086154D" w:rsidRDefault="007772DF" w:rsidP="007772DF">
      <w:pPr>
        <w:jc w:val="center"/>
        <w:rPr>
          <w:strike/>
          <w:color w:val="4F81BD" w:themeColor="accent1"/>
        </w:rPr>
      </w:pPr>
      <w:r w:rsidRPr="0086154D">
        <w:rPr>
          <w:rFonts w:ascii="TimesNewRoman" w:hAnsi="TimesNewRoman"/>
          <w:i/>
          <w:iCs/>
          <w:strike/>
          <w:snapToGrid w:val="0"/>
          <w:color w:val="4F81BD" w:themeColor="accent1"/>
        </w:rPr>
        <w:object w:dxaOrig="7041" w:dyaOrig="5284" w14:anchorId="047A9B85">
          <v:shape id="_x0000_i1029" type="#_x0000_t75" style="width:351.85pt;height:264.2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how.8" ShapeID="_x0000_i1029" DrawAspect="Content" ObjectID="_1851151577" r:id="rId33"/>
        </w:object>
      </w:r>
    </w:p>
    <w:p w14:paraId="49F61FD3" w14:textId="77777777" w:rsidR="00CC0333" w:rsidRPr="0086154D" w:rsidRDefault="00CC0333" w:rsidP="007772DF">
      <w:pPr>
        <w:ind w:left="567"/>
        <w:rPr>
          <w:rFonts w:ascii="TimesNewRoman" w:hAnsi="TimesNewRoman"/>
          <w:i/>
          <w:iCs/>
          <w:strike/>
          <w:snapToGrid w:val="0"/>
          <w:color w:val="4F81BD" w:themeColor="accent1"/>
        </w:rPr>
      </w:pPr>
    </w:p>
    <w:p w14:paraId="022FAE3C" w14:textId="77777777" w:rsidR="00CC0333" w:rsidRPr="0086154D" w:rsidRDefault="00CC0333" w:rsidP="00E306B7">
      <w:pPr>
        <w:keepNext/>
        <w:ind w:left="709"/>
        <w:rPr>
          <w:rFonts w:cs="Arial"/>
          <w:i/>
          <w:iCs/>
          <w:strike/>
          <w:snapToGrid w:val="0"/>
          <w:color w:val="4F81BD" w:themeColor="accent1"/>
        </w:rPr>
      </w:pPr>
    </w:p>
    <w:p w14:paraId="7A3BD955" w14:textId="77777777" w:rsidR="00CC0333" w:rsidRPr="0086154D" w:rsidRDefault="003821A0" w:rsidP="006304EE">
      <w:pPr>
        <w:rPr>
          <w:strike/>
          <w:color w:val="4F81BD" w:themeColor="accent1"/>
        </w:rPr>
      </w:pPr>
      <w:r w:rsidRPr="0086154D">
        <w:rPr>
          <w:strike/>
          <w:color w:val="4F81BD" w:themeColor="accent1"/>
        </w:rPr>
        <w:t>1.4.4</w:t>
      </w:r>
      <w:r w:rsidRPr="0086154D">
        <w:rPr>
          <w:strike/>
          <w:color w:val="4F81BD" w:themeColor="accent1"/>
        </w:rPr>
        <w:tab/>
      </w:r>
      <w:r w:rsidR="007772DF" w:rsidRPr="0086154D">
        <w:rPr>
          <w:strike/>
          <w:color w:val="4F81BD" w:themeColor="accent1"/>
        </w:rPr>
        <w:t>Sur la base de ce résultat, la combinaison des distances morphologiques et moléculaires donne la possibilité de mettre au point un système de décision comme celui qui suit (voir la fig</w:t>
      </w:r>
      <w:r w:rsidR="00580F58" w:rsidRPr="0086154D">
        <w:rPr>
          <w:strike/>
          <w:color w:val="4F81BD" w:themeColor="accent1"/>
        </w:rPr>
        <w:t>ure</w:t>
      </w:r>
      <w:r w:rsidR="00D30F83" w:rsidRPr="0086154D">
        <w:rPr>
          <w:strike/>
          <w:color w:val="4F81BD" w:themeColor="accent1"/>
        </w:rPr>
        <w:t> </w:t>
      </w:r>
      <w:r w:rsidR="00580F58" w:rsidRPr="0086154D">
        <w:rPr>
          <w:strike/>
          <w:color w:val="4F81BD" w:themeColor="accent1"/>
        </w:rPr>
        <w:t>3)</w:t>
      </w:r>
      <w:r w:rsidR="00F97ECC" w:rsidRPr="0086154D">
        <w:rPr>
          <w:strike/>
          <w:color w:val="4F81BD" w:themeColor="accent1"/>
        </w:rPr>
        <w:t> :</w:t>
      </w:r>
    </w:p>
    <w:p w14:paraId="650D9228" w14:textId="77777777" w:rsidR="00CC0333" w:rsidRPr="0086154D" w:rsidRDefault="00CC0333" w:rsidP="006304EE">
      <w:pPr>
        <w:rPr>
          <w:strike/>
          <w:color w:val="4F81BD" w:themeColor="accent1"/>
        </w:rPr>
      </w:pPr>
    </w:p>
    <w:p w14:paraId="54ACF840" w14:textId="77777777" w:rsidR="00CC0333" w:rsidRPr="0086154D" w:rsidRDefault="006304EE" w:rsidP="006304EE">
      <w:pPr>
        <w:rPr>
          <w:i/>
          <w:strike/>
          <w:color w:val="4F81BD" w:themeColor="accent1"/>
        </w:rPr>
      </w:pPr>
      <w:r w:rsidRPr="0086154D">
        <w:rPr>
          <w:strike/>
          <w:color w:val="4F81BD" w:themeColor="accent1"/>
        </w:rPr>
        <w:tab/>
      </w:r>
      <w:r w:rsidR="003821A0" w:rsidRPr="0086154D">
        <w:rPr>
          <w:i/>
          <w:strike/>
          <w:color w:val="4F81BD" w:themeColor="accent1"/>
        </w:rPr>
        <w:t>Figure</w:t>
      </w:r>
      <w:r w:rsidR="00D30F83" w:rsidRPr="0086154D">
        <w:rPr>
          <w:i/>
          <w:strike/>
          <w:color w:val="4F81BD" w:themeColor="accent1"/>
        </w:rPr>
        <w:t> </w:t>
      </w:r>
      <w:r w:rsidR="003821A0" w:rsidRPr="0086154D">
        <w:rPr>
          <w:i/>
          <w:strike/>
          <w:color w:val="4F81BD" w:themeColor="accent1"/>
        </w:rPr>
        <w:t>3</w:t>
      </w:r>
    </w:p>
    <w:p w14:paraId="0ABC826D" w14:textId="77777777" w:rsidR="00580F58" w:rsidRPr="0086154D" w:rsidRDefault="00580F58" w:rsidP="006304EE">
      <w:pPr>
        <w:rPr>
          <w:strike/>
          <w:color w:val="4F81BD" w:themeColor="accent1"/>
        </w:rPr>
      </w:pPr>
      <w:bookmarkStart w:id="119" w:name="_MON_1375793324"/>
      <w:bookmarkStart w:id="120" w:name="_MON_1311498427"/>
      <w:bookmarkStart w:id="121" w:name="_MON_1314444884"/>
      <w:bookmarkEnd w:id="119"/>
      <w:bookmarkEnd w:id="120"/>
      <w:bookmarkEnd w:id="121"/>
    </w:p>
    <w:p w14:paraId="7CE43489" w14:textId="77777777" w:rsidR="00580F58" w:rsidRPr="0086154D" w:rsidRDefault="00580F58" w:rsidP="00580F58">
      <w:pPr>
        <w:keepNext/>
        <w:jc w:val="center"/>
        <w:rPr>
          <w:rFonts w:ascii="TimesNewRoman" w:hAnsi="TimesNewRoman"/>
          <w:strike/>
          <w:snapToGrid w:val="0"/>
          <w:color w:val="4F81BD" w:themeColor="accent1"/>
        </w:rPr>
      </w:pPr>
      <w:r w:rsidRPr="0086154D">
        <w:rPr>
          <w:rFonts w:ascii="TimesNewRoman" w:hAnsi="TimesNewRoman"/>
          <w:strike/>
          <w:snapToGrid w:val="0"/>
          <w:color w:val="4F81BD" w:themeColor="accent1"/>
        </w:rPr>
        <w:object w:dxaOrig="7027" w:dyaOrig="5278" w14:anchorId="6EACF223">
          <v:shape id="_x0000_i1030" type="#_x0000_t75" style="width:371.25pt;height:279.25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how.8" ShapeID="_x0000_i1030" DrawAspect="Content" ObjectID="_1851151578" r:id="rId34"/>
        </w:object>
      </w:r>
    </w:p>
    <w:p w14:paraId="59C05AAA" w14:textId="77777777" w:rsidR="00580F58" w:rsidRPr="0086154D" w:rsidRDefault="00580F58" w:rsidP="00580F58">
      <w:pPr>
        <w:rPr>
          <w:strike/>
          <w:color w:val="4F81BD" w:themeColor="accent1"/>
        </w:rPr>
      </w:pPr>
    </w:p>
    <w:p w14:paraId="4362FF01" w14:textId="77777777" w:rsidR="00CC0333" w:rsidRPr="0086154D" w:rsidRDefault="00CC0333" w:rsidP="00E306B7">
      <w:pPr>
        <w:jc w:val="center"/>
        <w:rPr>
          <w:rFonts w:cs="Arial"/>
          <w:strike/>
          <w:color w:val="4F81BD" w:themeColor="accent1"/>
        </w:rPr>
      </w:pPr>
    </w:p>
    <w:p w14:paraId="47DD9BA2" w14:textId="77777777" w:rsidR="00CC0333" w:rsidRPr="0086154D" w:rsidRDefault="00E306B7" w:rsidP="007E563F">
      <w:pPr>
        <w:rPr>
          <w:rFonts w:cs="Arial"/>
          <w:strike/>
          <w:snapToGrid w:val="0"/>
          <w:color w:val="4F81BD" w:themeColor="accent1"/>
        </w:rPr>
      </w:pPr>
      <w:r w:rsidRPr="0086154D">
        <w:rPr>
          <w:rFonts w:cs="Arial"/>
          <w:strike/>
          <w:snapToGrid w:val="0"/>
          <w:color w:val="4F81BD" w:themeColor="accent1"/>
        </w:rPr>
        <w:t>1.4.5</w:t>
      </w:r>
      <w:r w:rsidRPr="0086154D">
        <w:rPr>
          <w:rFonts w:cs="Arial"/>
          <w:strike/>
          <w:snapToGrid w:val="0"/>
          <w:color w:val="4F81BD" w:themeColor="accent1"/>
        </w:rPr>
        <w:tab/>
      </w:r>
      <w:r w:rsidR="007E563F" w:rsidRPr="0086154D">
        <w:rPr>
          <w:rFonts w:cs="Arial"/>
          <w:strike/>
          <w:snapToGrid w:val="0"/>
          <w:color w:val="4F81BD" w:themeColor="accent1"/>
        </w:rPr>
        <w:t>Toutes les paires de variétés avec une distance GAIA égale ou supérieure à 6 et toutes les variétés avec une distance GAIA se situant entre 2 et 6, plus une distance moléculaire égale ou supérieure à 0,2 sont déclarées “distinctes plus”.</w:t>
      </w:r>
    </w:p>
    <w:p w14:paraId="1BA880A0" w14:textId="77777777" w:rsidR="00CC0333" w:rsidRPr="0086154D" w:rsidRDefault="00CC0333" w:rsidP="00E306B7">
      <w:pPr>
        <w:rPr>
          <w:rFonts w:cs="Arial"/>
          <w:strike/>
          <w:snapToGrid w:val="0"/>
          <w:color w:val="4F81BD" w:themeColor="accent1"/>
        </w:rPr>
      </w:pPr>
    </w:p>
    <w:p w14:paraId="2A5B4DBF" w14:textId="77777777" w:rsidR="00CC0333" w:rsidRPr="0086154D" w:rsidRDefault="00E306B7" w:rsidP="007E563F">
      <w:pPr>
        <w:spacing w:after="240"/>
        <w:rPr>
          <w:rFonts w:cs="Arial"/>
          <w:strike/>
          <w:snapToGrid w:val="0"/>
          <w:color w:val="4F81BD" w:themeColor="accent1"/>
        </w:rPr>
      </w:pPr>
      <w:r w:rsidRPr="0086154D">
        <w:rPr>
          <w:rFonts w:cs="Arial"/>
          <w:strike/>
          <w:snapToGrid w:val="0"/>
          <w:color w:val="4F81BD" w:themeColor="accent1"/>
        </w:rPr>
        <w:lastRenderedPageBreak/>
        <w:t>1.4.6</w:t>
      </w:r>
      <w:r w:rsidRPr="0086154D">
        <w:rPr>
          <w:rFonts w:cs="Arial"/>
          <w:strike/>
          <w:snapToGrid w:val="0"/>
          <w:color w:val="4F81BD" w:themeColor="accent1"/>
        </w:rPr>
        <w:tab/>
      </w:r>
      <w:r w:rsidR="007E563F" w:rsidRPr="0086154D">
        <w:rPr>
          <w:rFonts w:cs="Arial"/>
          <w:strike/>
          <w:snapToGrid w:val="0"/>
          <w:color w:val="4F81BD" w:themeColor="accent1"/>
        </w:rPr>
        <w:t xml:space="preserve">Ce </w:t>
      </w:r>
      <w:r w:rsidR="007E563F" w:rsidRPr="0086154D">
        <w:rPr>
          <w:strike/>
          <w:color w:val="4F81BD" w:themeColor="accent1"/>
        </w:rPr>
        <w:t>système montre qu</w:t>
      </w:r>
      <w:r w:rsidR="00F97ECC" w:rsidRPr="0086154D">
        <w:rPr>
          <w:strike/>
          <w:color w:val="4F81BD" w:themeColor="accent1"/>
        </w:rPr>
        <w:t>’</w:t>
      </w:r>
      <w:r w:rsidR="007E563F" w:rsidRPr="0086154D">
        <w:rPr>
          <w:strike/>
          <w:color w:val="4F81BD" w:themeColor="accent1"/>
        </w:rPr>
        <w:t>il n</w:t>
      </w:r>
      <w:r w:rsidR="00F97ECC" w:rsidRPr="0086154D">
        <w:rPr>
          <w:strike/>
          <w:color w:val="4F81BD" w:themeColor="accent1"/>
        </w:rPr>
        <w:t>’</w:t>
      </w:r>
      <w:r w:rsidR="007E563F" w:rsidRPr="0086154D">
        <w:rPr>
          <w:strike/>
          <w:color w:val="4F81BD" w:themeColor="accent1"/>
        </w:rPr>
        <w:t>est pas nécessaire d</w:t>
      </w:r>
      <w:r w:rsidR="00F97ECC" w:rsidRPr="0086154D">
        <w:rPr>
          <w:strike/>
          <w:color w:val="4F81BD" w:themeColor="accent1"/>
        </w:rPr>
        <w:t>’</w:t>
      </w:r>
      <w:r w:rsidR="007E563F" w:rsidRPr="0086154D">
        <w:rPr>
          <w:strike/>
          <w:color w:val="4F81BD" w:themeColor="accent1"/>
        </w:rPr>
        <w:t>observer sur le terrain autant de lignées parentales que dans la situation où seule une distance GAIA de 6 est utilisée.</w:t>
      </w:r>
    </w:p>
    <w:p w14:paraId="0BC26724"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1.4.7</w:t>
      </w:r>
      <w:r w:rsidRPr="0086154D">
        <w:rPr>
          <w:rFonts w:cs="Arial"/>
          <w:strike/>
          <w:snapToGrid w:val="0"/>
          <w:color w:val="4F81BD" w:themeColor="accent1"/>
        </w:rPr>
        <w:tab/>
        <w:t xml:space="preserve">La </w:t>
      </w:r>
      <w:r w:rsidRPr="0086154D">
        <w:rPr>
          <w:strike/>
          <w:color w:val="4F81BD" w:themeColor="accent1"/>
        </w:rPr>
        <w:t>robustesse de ce système a été vérifiée avec différentes distances GAIA et moléculaires</w:t>
      </w:r>
      <w:r w:rsidRPr="0086154D">
        <w:rPr>
          <w:rFonts w:cs="Arial"/>
          <w:strike/>
          <w:snapToGrid w:val="0"/>
          <w:color w:val="4F81BD" w:themeColor="accent1"/>
        </w:rPr>
        <w:t>.</w:t>
      </w:r>
    </w:p>
    <w:p w14:paraId="3BFB7FE2" w14:textId="77777777" w:rsidR="00CC0333" w:rsidRPr="0086154D" w:rsidRDefault="00CC0333" w:rsidP="007E563F">
      <w:pPr>
        <w:rPr>
          <w:rFonts w:cs="Arial"/>
          <w:strike/>
          <w:snapToGrid w:val="0"/>
          <w:color w:val="4F81BD" w:themeColor="accent1"/>
        </w:rPr>
      </w:pPr>
    </w:p>
    <w:p w14:paraId="3A65D698"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2.</w:t>
      </w:r>
      <w:r w:rsidRPr="0086154D">
        <w:rPr>
          <w:rFonts w:cs="Arial"/>
          <w:strike/>
          <w:snapToGrid w:val="0"/>
          <w:color w:val="4F81BD" w:themeColor="accent1"/>
        </w:rPr>
        <w:tab/>
      </w:r>
      <w:r w:rsidRPr="0086154D">
        <w:rPr>
          <w:rFonts w:cs="Arial"/>
          <w:strike/>
          <w:snapToGrid w:val="0"/>
          <w:color w:val="4F81BD" w:themeColor="accent1"/>
          <w:u w:val="single"/>
        </w:rPr>
        <w:t>Avantages et contraintes</w:t>
      </w:r>
    </w:p>
    <w:p w14:paraId="6FE668B9"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2.1</w:t>
      </w:r>
      <w:r w:rsidRPr="0086154D">
        <w:rPr>
          <w:rFonts w:cs="Arial"/>
          <w:strike/>
          <w:snapToGrid w:val="0"/>
          <w:color w:val="4F81BD" w:themeColor="accent1"/>
        </w:rPr>
        <w:tab/>
        <w:t>Avantages</w:t>
      </w:r>
    </w:p>
    <w:p w14:paraId="754C636F" w14:textId="77777777" w:rsidR="00CC0333" w:rsidRPr="0086154D" w:rsidRDefault="007E563F" w:rsidP="00B600FE">
      <w:pPr>
        <w:ind w:firstLine="567"/>
        <w:rPr>
          <w:rFonts w:cs="Arial"/>
          <w:strike/>
          <w:color w:val="4F81BD" w:themeColor="accent1"/>
        </w:rPr>
      </w:pPr>
      <w:r w:rsidRPr="0086154D">
        <w:rPr>
          <w:rFonts w:cs="Arial"/>
          <w:strike/>
          <w:snapToGrid w:val="0"/>
          <w:color w:val="4F81BD" w:themeColor="accent1"/>
        </w:rPr>
        <w:t>a)</w:t>
      </w:r>
      <w:r w:rsidRPr="0086154D">
        <w:rPr>
          <w:rFonts w:cs="Arial"/>
          <w:strike/>
          <w:snapToGrid w:val="0"/>
          <w:color w:val="4F81BD" w:themeColor="accent1"/>
        </w:rPr>
        <w:tab/>
        <w:t>meilleure gestion d</w:t>
      </w:r>
      <w:r w:rsidRPr="0086154D">
        <w:rPr>
          <w:rFonts w:cs="Arial"/>
          <w:strike/>
          <w:color w:val="4F81BD" w:themeColor="accent1"/>
        </w:rPr>
        <w:t>es collections de variétés avec moins de variétés à comparer sur le terrain;</w:t>
      </w:r>
    </w:p>
    <w:p w14:paraId="0E8F9EA0" w14:textId="77777777" w:rsidR="00CC0333" w:rsidRPr="0086154D" w:rsidRDefault="00CC0333" w:rsidP="00B600FE">
      <w:pPr>
        <w:ind w:firstLine="567"/>
        <w:rPr>
          <w:rFonts w:cs="Arial"/>
          <w:strike/>
          <w:color w:val="4F81BD" w:themeColor="accent1"/>
        </w:rPr>
      </w:pPr>
    </w:p>
    <w:p w14:paraId="36C518FF"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b) </w:t>
      </w:r>
      <w:r w:rsidRPr="0086154D">
        <w:rPr>
          <w:rFonts w:cs="Arial"/>
          <w:strike/>
          <w:color w:val="4F81BD" w:themeColor="accent1"/>
        </w:rPr>
        <w:tab/>
        <w:t>utilisation des distances morphologiques et moléculaires avec des seuils définis par les experts </w:t>
      </w:r>
      <w:r w:rsidR="006D4686" w:rsidRPr="0086154D">
        <w:rPr>
          <w:rFonts w:cs="Arial"/>
          <w:strike/>
          <w:color w:val="4F81BD" w:themeColor="accent1"/>
        </w:rPr>
        <w:t>DHS.  La</w:t>
      </w:r>
      <w:r w:rsidR="00155AD3" w:rsidRPr="0086154D">
        <w:rPr>
          <w:rFonts w:cs="Arial"/>
          <w:strike/>
          <w:color w:val="4F81BD" w:themeColor="accent1"/>
        </w:rPr>
        <w:t xml:space="preserve"> méthode </w:t>
      </w:r>
      <w:r w:rsidRPr="0086154D">
        <w:rPr>
          <w:rFonts w:cs="Arial"/>
          <w:strike/>
          <w:color w:val="4F81BD" w:themeColor="accent1"/>
        </w:rPr>
        <w:t>GAIA a également été calibré</w:t>
      </w:r>
      <w:r w:rsidR="00155AD3" w:rsidRPr="0086154D">
        <w:rPr>
          <w:rFonts w:cs="Arial"/>
          <w:strike/>
          <w:color w:val="4F81BD" w:themeColor="accent1"/>
        </w:rPr>
        <w:t>e</w:t>
      </w:r>
      <w:r w:rsidRPr="0086154D">
        <w:rPr>
          <w:rFonts w:cs="Arial"/>
          <w:strike/>
          <w:color w:val="4F81BD" w:themeColor="accent1"/>
        </w:rPr>
        <w:t xml:space="preserve"> par rapport aux évaluations des experts DHS lors de la mise au point par le GEVES;</w:t>
      </w:r>
    </w:p>
    <w:p w14:paraId="425CC34E" w14:textId="77777777" w:rsidR="00CC0333" w:rsidRPr="0086154D" w:rsidRDefault="00CC0333" w:rsidP="00B600FE">
      <w:pPr>
        <w:ind w:firstLine="567"/>
        <w:rPr>
          <w:rFonts w:cs="Arial"/>
          <w:strike/>
          <w:color w:val="4F81BD" w:themeColor="accent1"/>
        </w:rPr>
      </w:pPr>
    </w:p>
    <w:p w14:paraId="7BBD6AEA"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c) </w:t>
      </w:r>
      <w:r w:rsidRPr="0086154D">
        <w:rPr>
          <w:rFonts w:cs="Arial"/>
          <w:strike/>
          <w:color w:val="4F81BD" w:themeColor="accent1"/>
        </w:rPr>
        <w:tab/>
        <w:t xml:space="preserve">utilisation de données moléculaires qui ne sont pas </w:t>
      </w:r>
      <w:r w:rsidR="00155AD3" w:rsidRPr="0086154D">
        <w:rPr>
          <w:rFonts w:cs="Arial"/>
          <w:strike/>
          <w:color w:val="4F81BD" w:themeColor="accent1"/>
        </w:rPr>
        <w:t>sensibles</w:t>
      </w:r>
      <w:r w:rsidRPr="0086154D">
        <w:rPr>
          <w:rFonts w:cs="Arial"/>
          <w:strike/>
          <w:color w:val="4F81BD" w:themeColor="accent1"/>
        </w:rPr>
        <w:t xml:space="preserve"> à l</w:t>
      </w:r>
      <w:r w:rsidR="00F97ECC" w:rsidRPr="0086154D">
        <w:rPr>
          <w:rFonts w:cs="Arial"/>
          <w:strike/>
          <w:color w:val="4F81BD" w:themeColor="accent1"/>
        </w:rPr>
        <w:t>’</w:t>
      </w:r>
      <w:r w:rsidRPr="0086154D">
        <w:rPr>
          <w:rFonts w:cs="Arial"/>
          <w:strike/>
          <w:color w:val="4F81BD" w:themeColor="accent1"/>
        </w:rPr>
        <w:t>environnement;  la série de marqueurs et le protocole de laboratoire sont bien définis;</w:t>
      </w:r>
    </w:p>
    <w:p w14:paraId="2CBB7C35" w14:textId="77777777" w:rsidR="00CC0333" w:rsidRPr="0086154D" w:rsidRDefault="00CC0333" w:rsidP="00B600FE">
      <w:pPr>
        <w:ind w:firstLine="567"/>
        <w:rPr>
          <w:rFonts w:cs="Arial"/>
          <w:strike/>
          <w:color w:val="4F81BD" w:themeColor="accent1"/>
        </w:rPr>
      </w:pPr>
    </w:p>
    <w:p w14:paraId="2F98D7FE"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d) </w:t>
      </w:r>
      <w:r w:rsidRPr="0086154D">
        <w:rPr>
          <w:rFonts w:cs="Arial"/>
          <w:strike/>
          <w:color w:val="4F81BD" w:themeColor="accent1"/>
        </w:rPr>
        <w:tab/>
        <w:t>utilisation seulement de caractéristiques phénotypiques avec une bonne robustesse et la possibilité d</w:t>
      </w:r>
      <w:r w:rsidR="00F97ECC" w:rsidRPr="0086154D">
        <w:rPr>
          <w:rFonts w:cs="Arial"/>
          <w:strike/>
          <w:color w:val="4F81BD" w:themeColor="accent1"/>
        </w:rPr>
        <w:t>’</w:t>
      </w:r>
      <w:r w:rsidRPr="0086154D">
        <w:rPr>
          <w:rFonts w:cs="Arial"/>
          <w:strike/>
          <w:color w:val="4F81BD" w:themeColor="accent1"/>
        </w:rPr>
        <w:t>utiliser des descriptions provenant de différentes sources dans le cadre d</w:t>
      </w:r>
      <w:r w:rsidR="00F97ECC" w:rsidRPr="0086154D">
        <w:rPr>
          <w:rFonts w:cs="Arial"/>
          <w:strike/>
          <w:color w:val="4F81BD" w:themeColor="accent1"/>
        </w:rPr>
        <w:t>’</w:t>
      </w:r>
      <w:r w:rsidRPr="0086154D">
        <w:rPr>
          <w:rFonts w:cs="Arial"/>
          <w:strike/>
          <w:color w:val="4F81BD" w:themeColor="accent1"/>
        </w:rPr>
        <w:t>une coopération étroite (la base de données sur le maïs qui a été élaborée en coopération entre l</w:t>
      </w:r>
      <w:r w:rsidR="00F97ECC" w:rsidRPr="0086154D">
        <w:rPr>
          <w:rFonts w:cs="Arial"/>
          <w:strike/>
          <w:color w:val="4F81BD" w:themeColor="accent1"/>
        </w:rPr>
        <w:t>’</w:t>
      </w:r>
      <w:r w:rsidRPr="0086154D">
        <w:rPr>
          <w:rFonts w:cs="Arial"/>
          <w:strike/>
          <w:color w:val="4F81BD" w:themeColor="accent1"/>
        </w:rPr>
        <w:t>Allemagne, l</w:t>
      </w:r>
      <w:r w:rsidR="00F97ECC" w:rsidRPr="0086154D">
        <w:rPr>
          <w:rFonts w:cs="Arial"/>
          <w:strike/>
          <w:color w:val="4F81BD" w:themeColor="accent1"/>
        </w:rPr>
        <w:t>’</w:t>
      </w:r>
      <w:r w:rsidRPr="0086154D">
        <w:rPr>
          <w:rFonts w:cs="Arial"/>
          <w:strike/>
          <w:color w:val="4F81BD" w:themeColor="accent1"/>
        </w:rPr>
        <w:t>Espagne, la France et l</w:t>
      </w:r>
      <w:r w:rsidR="00F97ECC" w:rsidRPr="0086154D">
        <w:rPr>
          <w:rFonts w:cs="Arial"/>
          <w:strike/>
          <w:color w:val="4F81BD" w:themeColor="accent1"/>
        </w:rPr>
        <w:t>’</w:t>
      </w:r>
      <w:r w:rsidRPr="0086154D">
        <w:rPr>
          <w:rFonts w:cs="Arial"/>
          <w:strike/>
          <w:color w:val="4F81BD" w:themeColor="accent1"/>
        </w:rPr>
        <w:t>Office communautaire des variétés végétales (OCVV) de l</w:t>
      </w:r>
      <w:r w:rsidR="00F97ECC" w:rsidRPr="0086154D">
        <w:rPr>
          <w:rFonts w:cs="Arial"/>
          <w:strike/>
          <w:color w:val="4F81BD" w:themeColor="accent1"/>
        </w:rPr>
        <w:t>’</w:t>
      </w:r>
      <w:r w:rsidRPr="0086154D">
        <w:rPr>
          <w:rFonts w:cs="Arial"/>
          <w:strike/>
          <w:color w:val="4F81BD" w:themeColor="accent1"/>
        </w:rPr>
        <w:t>Union européenne constitue un bon exemple de l</w:t>
      </w:r>
      <w:r w:rsidR="00F97ECC" w:rsidRPr="0086154D">
        <w:rPr>
          <w:rFonts w:cs="Arial"/>
          <w:strike/>
          <w:color w:val="4F81BD" w:themeColor="accent1"/>
        </w:rPr>
        <w:t>’</w:t>
      </w:r>
      <w:r w:rsidRPr="0086154D">
        <w:rPr>
          <w:rFonts w:cs="Arial"/>
          <w:strike/>
          <w:color w:val="4F81BD" w:themeColor="accent1"/>
        </w:rPr>
        <w:t>intérêt de cette méthode pour une collection de variétés partagée entre différents offices);</w:t>
      </w:r>
    </w:p>
    <w:p w14:paraId="15A303D7" w14:textId="77777777" w:rsidR="00CC0333" w:rsidRPr="0086154D" w:rsidRDefault="00CC0333" w:rsidP="00B600FE">
      <w:pPr>
        <w:ind w:firstLine="567"/>
        <w:rPr>
          <w:rFonts w:cs="Arial"/>
          <w:strike/>
          <w:color w:val="4F81BD" w:themeColor="accent1"/>
        </w:rPr>
      </w:pPr>
    </w:p>
    <w:p w14:paraId="29D71D68"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e) </w:t>
      </w:r>
      <w:r w:rsidRPr="0086154D">
        <w:rPr>
          <w:rFonts w:cs="Arial"/>
          <w:strike/>
          <w:color w:val="4F81BD" w:themeColor="accent1"/>
        </w:rPr>
        <w:tab/>
        <w:t>les caractéristiques électrophorétiques peuvent également être remplacées;  et</w:t>
      </w:r>
    </w:p>
    <w:p w14:paraId="3C8FF181" w14:textId="77777777" w:rsidR="00CC0333" w:rsidRPr="0086154D" w:rsidRDefault="00CC0333" w:rsidP="00B600FE">
      <w:pPr>
        <w:ind w:firstLine="567"/>
        <w:rPr>
          <w:rFonts w:cs="Arial"/>
          <w:strike/>
          <w:color w:val="4F81BD" w:themeColor="accent1"/>
        </w:rPr>
      </w:pPr>
    </w:p>
    <w:p w14:paraId="7930A9B7"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f) </w:t>
      </w:r>
      <w:r w:rsidRPr="0086154D">
        <w:rPr>
          <w:rFonts w:cs="Arial"/>
          <w:strike/>
          <w:color w:val="4F81BD" w:themeColor="accent1"/>
        </w:rPr>
        <w:tab/>
        <w:t>l</w:t>
      </w:r>
      <w:r w:rsidR="00F97ECC" w:rsidRPr="0086154D">
        <w:rPr>
          <w:rFonts w:cs="Arial"/>
          <w:strike/>
          <w:color w:val="4F81BD" w:themeColor="accent1"/>
        </w:rPr>
        <w:t>’</w:t>
      </w:r>
      <w:r w:rsidRPr="0086154D">
        <w:rPr>
          <w:rFonts w:cs="Arial"/>
          <w:strike/>
          <w:color w:val="4F81BD" w:themeColor="accent1"/>
        </w:rPr>
        <w:t>absence d</w:t>
      </w:r>
      <w:r w:rsidR="00F97ECC" w:rsidRPr="0086154D">
        <w:rPr>
          <w:rFonts w:cs="Arial"/>
          <w:strike/>
          <w:color w:val="4F81BD" w:themeColor="accent1"/>
        </w:rPr>
        <w:t>’</w:t>
      </w:r>
      <w:r w:rsidRPr="0086154D">
        <w:rPr>
          <w:rFonts w:cs="Arial"/>
          <w:strike/>
          <w:color w:val="4F81BD" w:themeColor="accent1"/>
        </w:rPr>
        <w:t>uniformité n</w:t>
      </w:r>
      <w:r w:rsidR="00F97ECC" w:rsidRPr="0086154D">
        <w:rPr>
          <w:rFonts w:cs="Arial"/>
          <w:strike/>
          <w:color w:val="4F81BD" w:themeColor="accent1"/>
        </w:rPr>
        <w:t>’</w:t>
      </w:r>
      <w:r w:rsidRPr="0086154D">
        <w:rPr>
          <w:rFonts w:cs="Arial"/>
          <w:strike/>
          <w:color w:val="4F81BD" w:themeColor="accent1"/>
        </w:rPr>
        <w:t>influe en rien sur les profils moléculaires pour autant qu</w:t>
      </w:r>
      <w:r w:rsidR="00F97ECC" w:rsidRPr="0086154D">
        <w:rPr>
          <w:rFonts w:cs="Arial"/>
          <w:strike/>
          <w:color w:val="4F81BD" w:themeColor="accent1"/>
        </w:rPr>
        <w:t>’</w:t>
      </w:r>
      <w:r w:rsidRPr="0086154D">
        <w:rPr>
          <w:rFonts w:cs="Arial"/>
          <w:strike/>
          <w:color w:val="4F81BD" w:themeColor="accent1"/>
        </w:rPr>
        <w:t>un nombre suffisant de marqueurs soit utilisé et que le nombre de variantes soit faib</w:t>
      </w:r>
      <w:r w:rsidR="006D4686" w:rsidRPr="0086154D">
        <w:rPr>
          <w:rFonts w:cs="Arial"/>
          <w:strike/>
          <w:color w:val="4F81BD" w:themeColor="accent1"/>
        </w:rPr>
        <w:t>le.  S’a</w:t>
      </w:r>
      <w:r w:rsidRPr="0086154D">
        <w:rPr>
          <w:rFonts w:cs="Arial"/>
          <w:strike/>
          <w:color w:val="4F81BD" w:themeColor="accent1"/>
        </w:rPr>
        <w:t>gissant des lignées parentales du maïs, le niveau d</w:t>
      </w:r>
      <w:r w:rsidR="00F97ECC" w:rsidRPr="0086154D">
        <w:rPr>
          <w:rFonts w:cs="Arial"/>
          <w:strike/>
          <w:color w:val="4F81BD" w:themeColor="accent1"/>
        </w:rPr>
        <w:t>’</w:t>
      </w:r>
      <w:r w:rsidRPr="0086154D">
        <w:rPr>
          <w:rFonts w:cs="Arial"/>
          <w:strike/>
          <w:color w:val="4F81BD" w:themeColor="accent1"/>
        </w:rPr>
        <w:t>uniformité moléculaire est élevé mais pourrait être un problème pour certaines autres cultures.</w:t>
      </w:r>
    </w:p>
    <w:p w14:paraId="5AEBD919" w14:textId="77777777" w:rsidR="00CC0333" w:rsidRPr="0086154D" w:rsidRDefault="00CC0333" w:rsidP="007E563F">
      <w:pPr>
        <w:spacing w:after="240"/>
        <w:rPr>
          <w:rFonts w:cs="Arial"/>
          <w:strike/>
          <w:snapToGrid w:val="0"/>
          <w:color w:val="4F81BD" w:themeColor="accent1"/>
        </w:rPr>
      </w:pPr>
    </w:p>
    <w:p w14:paraId="24F48B98"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2.2</w:t>
      </w:r>
      <w:r w:rsidRPr="0086154D">
        <w:rPr>
          <w:rFonts w:cs="Arial"/>
          <w:strike/>
          <w:snapToGrid w:val="0"/>
          <w:color w:val="4F81BD" w:themeColor="accent1"/>
        </w:rPr>
        <w:tab/>
        <w:t>Contraintes</w:t>
      </w:r>
    </w:p>
    <w:p w14:paraId="549C1531"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a) </w:t>
      </w:r>
      <w:r w:rsidRPr="0086154D">
        <w:rPr>
          <w:rFonts w:cs="Arial"/>
          <w:strike/>
          <w:color w:val="4F81BD" w:themeColor="accent1"/>
        </w:rPr>
        <w:tab/>
        <w:t>Pas efficace ou moins efficace pour les espèces avec des variétés synthétiques ou des populations;</w:t>
      </w:r>
    </w:p>
    <w:p w14:paraId="02E5E3E1" w14:textId="77777777" w:rsidR="00CC0333" w:rsidRPr="0086154D" w:rsidRDefault="00CC0333" w:rsidP="00B600FE">
      <w:pPr>
        <w:ind w:firstLine="567"/>
        <w:rPr>
          <w:rFonts w:cs="Arial"/>
          <w:strike/>
          <w:color w:val="4F81BD" w:themeColor="accent1"/>
        </w:rPr>
      </w:pPr>
    </w:p>
    <w:p w14:paraId="4863D181"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b) </w:t>
      </w:r>
      <w:r w:rsidRPr="0086154D">
        <w:rPr>
          <w:rFonts w:cs="Arial"/>
          <w:strike/>
          <w:color w:val="4F81BD" w:themeColor="accent1"/>
        </w:rPr>
        <w:tab/>
        <w:t>nécessité de disposer d</w:t>
      </w:r>
      <w:r w:rsidR="00F97ECC" w:rsidRPr="0086154D">
        <w:rPr>
          <w:rFonts w:cs="Arial"/>
          <w:strike/>
          <w:color w:val="4F81BD" w:themeColor="accent1"/>
        </w:rPr>
        <w:t>’</w:t>
      </w:r>
      <w:r w:rsidRPr="0086154D">
        <w:rPr>
          <w:rFonts w:cs="Arial"/>
          <w:strike/>
          <w:color w:val="4F81BD" w:themeColor="accent1"/>
        </w:rPr>
        <w:t>un nombre suffisant de bons marqueurs ADN et d</w:t>
      </w:r>
      <w:r w:rsidR="00F97ECC" w:rsidRPr="0086154D">
        <w:rPr>
          <w:rFonts w:cs="Arial"/>
          <w:strike/>
          <w:color w:val="4F81BD" w:themeColor="accent1"/>
        </w:rPr>
        <w:t>’</w:t>
      </w:r>
      <w:r w:rsidRPr="0086154D">
        <w:rPr>
          <w:rFonts w:cs="Arial"/>
          <w:strike/>
          <w:color w:val="4F81BD" w:themeColor="accent1"/>
        </w:rPr>
        <w:t>un nombre suffisant de caractéristiques phénotypiques avec une faible susceptibilité à l</w:t>
      </w:r>
      <w:r w:rsidR="00F97ECC" w:rsidRPr="0086154D">
        <w:rPr>
          <w:rFonts w:cs="Arial"/>
          <w:strike/>
          <w:color w:val="4F81BD" w:themeColor="accent1"/>
        </w:rPr>
        <w:t>’</w:t>
      </w:r>
      <w:r w:rsidRPr="0086154D">
        <w:rPr>
          <w:rFonts w:cs="Arial"/>
          <w:strike/>
          <w:color w:val="4F81BD" w:themeColor="accent1"/>
        </w:rPr>
        <w:t>environnement;  et</w:t>
      </w:r>
    </w:p>
    <w:p w14:paraId="3869267F" w14:textId="77777777" w:rsidR="00CC0333" w:rsidRPr="0086154D" w:rsidRDefault="00CC0333" w:rsidP="00B600FE">
      <w:pPr>
        <w:ind w:firstLine="567"/>
        <w:rPr>
          <w:rFonts w:cs="Arial"/>
          <w:strike/>
          <w:color w:val="4F81BD" w:themeColor="accent1"/>
        </w:rPr>
      </w:pPr>
    </w:p>
    <w:p w14:paraId="34F69E72" w14:textId="77777777" w:rsidR="00CC0333" w:rsidRPr="0086154D" w:rsidRDefault="007E563F" w:rsidP="00B600FE">
      <w:pPr>
        <w:ind w:firstLine="567"/>
        <w:rPr>
          <w:strike/>
          <w:color w:val="4F81BD" w:themeColor="accent1"/>
        </w:rPr>
      </w:pPr>
      <w:r w:rsidRPr="0086154D">
        <w:rPr>
          <w:rFonts w:cs="Arial"/>
          <w:strike/>
          <w:color w:val="4F81BD" w:themeColor="accent1"/>
        </w:rPr>
        <w:t xml:space="preserve">c) </w:t>
      </w:r>
      <w:r w:rsidRPr="0086154D">
        <w:rPr>
          <w:rFonts w:cs="Arial"/>
          <w:strike/>
          <w:color w:val="4F81BD" w:themeColor="accent1"/>
        </w:rPr>
        <w:tab/>
        <w:t>travail préliminaire avec calibrage par rapport à l</w:t>
      </w:r>
      <w:r w:rsidR="00F97ECC" w:rsidRPr="0086154D">
        <w:rPr>
          <w:rFonts w:cs="Arial"/>
          <w:strike/>
          <w:color w:val="4F81BD" w:themeColor="accent1"/>
        </w:rPr>
        <w:t>’</w:t>
      </w:r>
      <w:r w:rsidRPr="0086154D">
        <w:rPr>
          <w:rFonts w:cs="Arial"/>
          <w:strike/>
          <w:color w:val="4F81BD" w:themeColor="accent1"/>
        </w:rPr>
        <w:t>évaluation de la distinction établie par des experts DHS.</w:t>
      </w:r>
    </w:p>
    <w:p w14:paraId="742939C0" w14:textId="77777777" w:rsidR="00CC0333" w:rsidRPr="0086154D" w:rsidRDefault="00CC0333" w:rsidP="007E563F">
      <w:pPr>
        <w:rPr>
          <w:rFonts w:cs="Arial"/>
          <w:snapToGrid w:val="0"/>
        </w:rPr>
      </w:pPr>
    </w:p>
    <w:p w14:paraId="6C997FBF" w14:textId="77777777" w:rsidR="0022417A" w:rsidRPr="0086154D" w:rsidRDefault="0022417A">
      <w:pPr>
        <w:jc w:val="left"/>
        <w:rPr>
          <w:rFonts w:cs="Arial"/>
          <w:snapToGrid w:val="0"/>
        </w:rPr>
      </w:pPr>
      <w:r w:rsidRPr="0086154D">
        <w:rPr>
          <w:rFonts w:cs="Arial"/>
          <w:snapToGrid w:val="0"/>
        </w:rPr>
        <w:br w:type="page"/>
      </w:r>
    </w:p>
    <w:p w14:paraId="57C6AC1C" w14:textId="77777777" w:rsidR="0022417A" w:rsidRPr="0086154D" w:rsidRDefault="0022417A" w:rsidP="0022417A">
      <w:pPr>
        <w:pBdr>
          <w:top w:val="single" w:sz="4" w:space="1" w:color="auto"/>
          <w:left w:val="single" w:sz="4" w:space="4" w:color="auto"/>
          <w:bottom w:val="single" w:sz="4" w:space="1" w:color="auto"/>
          <w:right w:val="single" w:sz="4" w:space="4" w:color="auto"/>
        </w:pBdr>
        <w:jc w:val="center"/>
        <w:rPr>
          <w:bCs/>
          <w:strike/>
          <w:highlight w:val="lightGray"/>
        </w:rPr>
      </w:pPr>
      <w:r w:rsidRPr="0086154D">
        <w:rPr>
          <w:bCs/>
          <w:strike/>
          <w:highlight w:val="lightGray"/>
        </w:rPr>
        <w:lastRenderedPageBreak/>
        <w:t>MOD</w:t>
      </w:r>
      <w:r w:rsidRPr="0086154D">
        <w:rPr>
          <w:rFonts w:cs="Arial"/>
          <w:bCs/>
          <w:strike/>
          <w:highlight w:val="lightGray"/>
        </w:rPr>
        <w:t>È</w:t>
      </w:r>
      <w:r w:rsidRPr="0086154D">
        <w:rPr>
          <w:bCs/>
          <w:strike/>
          <w:highlight w:val="lightGray"/>
        </w:rPr>
        <w:t>LE : COMBINAISON DE DISTANCES PHÉNOTYPIQUES ET MOL</w:t>
      </w:r>
      <w:r w:rsidRPr="0086154D">
        <w:rPr>
          <w:rFonts w:cs="Arial"/>
          <w:bCs/>
          <w:strike/>
          <w:highlight w:val="lightGray"/>
        </w:rPr>
        <w:t>É</w:t>
      </w:r>
      <w:r w:rsidRPr="0086154D">
        <w:rPr>
          <w:bCs/>
          <w:strike/>
          <w:highlight w:val="lightGray"/>
        </w:rPr>
        <w:t>CULAIRES</w:t>
      </w:r>
      <w:r w:rsidRPr="0086154D">
        <w:rPr>
          <w:bCs/>
          <w:strike/>
          <w:highlight w:val="lightGray"/>
        </w:rPr>
        <w:br/>
        <w:t>POUR GÉRER DES COLLECTIONS DE VARIÉTÉS</w:t>
      </w:r>
    </w:p>
    <w:p w14:paraId="7BC59366" w14:textId="77777777" w:rsidR="0022417A" w:rsidRPr="0086154D" w:rsidRDefault="0022417A" w:rsidP="0022417A">
      <w:pPr>
        <w:jc w:val="center"/>
        <w:rPr>
          <w:bCs/>
          <w:strike/>
          <w:snapToGrid w:val="0"/>
          <w:highlight w:val="lightGray"/>
        </w:rPr>
      </w:pPr>
    </w:p>
    <w:p w14:paraId="65B4991A" w14:textId="77777777" w:rsidR="0022417A" w:rsidRPr="0086154D" w:rsidRDefault="0022417A" w:rsidP="0022417A">
      <w:pPr>
        <w:jc w:val="center"/>
        <w:rPr>
          <w:strike/>
          <w:snapToGrid w:val="0"/>
          <w:highlight w:val="lightGray"/>
        </w:rPr>
      </w:pPr>
    </w:p>
    <w:p w14:paraId="5C626DC2" w14:textId="77777777" w:rsidR="00CC0333" w:rsidRPr="0086154D" w:rsidRDefault="0022417A" w:rsidP="0022417A">
      <w:pPr>
        <w:jc w:val="center"/>
        <w:rPr>
          <w:rFonts w:cs="Arial"/>
          <w:strike/>
          <w:snapToGrid w:val="0"/>
          <w:color w:val="4F81BD" w:themeColor="accent1"/>
        </w:rPr>
      </w:pPr>
      <w:r w:rsidRPr="0086154D">
        <w:rPr>
          <w:rFonts w:cs="Arial"/>
          <w:strike/>
          <w:snapToGrid w:val="0"/>
          <w:highlight w:val="lightGray"/>
        </w:rPr>
        <w:t>EXEMPLE 2 : SÉLECTION GÉNÉTIQUE DE VARIÉTÉS VOISINES POUR LE PREMIER CYCLE DE VÉGÉTATION :</w:t>
      </w:r>
      <w:r w:rsidRPr="0086154D">
        <w:rPr>
          <w:rFonts w:cs="Arial"/>
          <w:snapToGrid w:val="0"/>
        </w:rPr>
        <w:t xml:space="preserve"> </w:t>
      </w:r>
      <w:r w:rsidRPr="0086154D">
        <w:rPr>
          <w:strike/>
          <w:color w:val="4F81BD" w:themeColor="accent1"/>
        </w:rPr>
        <w:t>HARICOT</w:t>
      </w:r>
    </w:p>
    <w:p w14:paraId="47199A38" w14:textId="77777777" w:rsidR="00CC0333" w:rsidRPr="0086154D" w:rsidRDefault="00CC0333" w:rsidP="0022417A">
      <w:pPr>
        <w:jc w:val="center"/>
        <w:rPr>
          <w:rFonts w:cs="Arial"/>
          <w:strike/>
          <w:snapToGrid w:val="0"/>
          <w:color w:val="4F81BD" w:themeColor="accent1"/>
        </w:rPr>
      </w:pPr>
    </w:p>
    <w:p w14:paraId="3C3E4204" w14:textId="77777777" w:rsidR="0022417A" w:rsidRPr="0086154D" w:rsidRDefault="0022417A" w:rsidP="0022417A">
      <w:pPr>
        <w:jc w:val="center"/>
        <w:rPr>
          <w:rFonts w:cs="Arial"/>
          <w:strike/>
          <w:snapToGrid w:val="0"/>
          <w:color w:val="4F81BD" w:themeColor="accent1"/>
        </w:rPr>
      </w:pPr>
    </w:p>
    <w:p w14:paraId="3B776DF8" w14:textId="77777777" w:rsidR="0022417A" w:rsidRPr="0086154D" w:rsidRDefault="0022417A" w:rsidP="0022417A">
      <w:pPr>
        <w:jc w:val="center"/>
        <w:rPr>
          <w:i/>
          <w:strike/>
          <w:color w:val="4F81BD" w:themeColor="accent1"/>
        </w:rPr>
      </w:pPr>
      <w:r w:rsidRPr="0086154D">
        <w:rPr>
          <w:i/>
          <w:strike/>
          <w:color w:val="4F81BD" w:themeColor="accent1"/>
        </w:rPr>
        <w:t>établi par des experts des Pays</w:t>
      </w:r>
      <w:r w:rsidRPr="0086154D">
        <w:rPr>
          <w:i/>
          <w:strike/>
          <w:color w:val="4F81BD" w:themeColor="accent1"/>
        </w:rPr>
        <w:noBreakHyphen/>
        <w:t>Bas</w:t>
      </w:r>
    </w:p>
    <w:p w14:paraId="6FC286C0" w14:textId="77777777" w:rsidR="0022417A" w:rsidRPr="0086154D" w:rsidRDefault="0022417A" w:rsidP="0022417A">
      <w:pPr>
        <w:rPr>
          <w:strike/>
          <w:color w:val="4F81BD" w:themeColor="accent1"/>
        </w:rPr>
      </w:pPr>
    </w:p>
    <w:p w14:paraId="14B874C8" w14:textId="77777777" w:rsidR="0022417A" w:rsidRPr="0086154D" w:rsidRDefault="0022417A" w:rsidP="0022417A">
      <w:pPr>
        <w:rPr>
          <w:strike/>
          <w:color w:val="4F81BD" w:themeColor="accent1"/>
        </w:rPr>
      </w:pPr>
    </w:p>
    <w:p w14:paraId="0364C80B" w14:textId="77777777" w:rsidR="0022417A" w:rsidRPr="0086154D" w:rsidRDefault="0022417A" w:rsidP="0022417A">
      <w:pPr>
        <w:rPr>
          <w:strike/>
          <w:color w:val="4F81BD" w:themeColor="accent1"/>
        </w:rPr>
      </w:pPr>
    </w:p>
    <w:p w14:paraId="4C5B07FD" w14:textId="77777777" w:rsidR="0022417A" w:rsidRPr="0086154D" w:rsidRDefault="0022417A" w:rsidP="0022417A">
      <w:pPr>
        <w:keepNext/>
        <w:outlineLvl w:val="1"/>
        <w:rPr>
          <w:strike/>
          <w:color w:val="4F81BD" w:themeColor="accent1"/>
          <w:u w:val="single"/>
        </w:rPr>
      </w:pPr>
      <w:r w:rsidRPr="0086154D">
        <w:rPr>
          <w:strike/>
          <w:color w:val="4F81BD" w:themeColor="accent1"/>
        </w:rPr>
        <w:t>1.</w:t>
      </w:r>
      <w:r w:rsidRPr="0086154D">
        <w:rPr>
          <w:strike/>
          <w:color w:val="4F81BD" w:themeColor="accent1"/>
        </w:rPr>
        <w:tab/>
      </w:r>
      <w:r w:rsidRPr="0086154D">
        <w:rPr>
          <w:strike/>
          <w:color w:val="4F81BD" w:themeColor="accent1"/>
          <w:u w:val="single"/>
        </w:rPr>
        <w:t>Introduction</w:t>
      </w:r>
    </w:p>
    <w:p w14:paraId="5B4E6560" w14:textId="77777777" w:rsidR="0022417A" w:rsidRPr="0086154D" w:rsidRDefault="0022417A" w:rsidP="0022417A">
      <w:pPr>
        <w:rPr>
          <w:strike/>
          <w:color w:val="4F81BD" w:themeColor="accent1"/>
        </w:rPr>
      </w:pPr>
    </w:p>
    <w:p w14:paraId="6994065D" w14:textId="77777777" w:rsidR="0022417A" w:rsidRPr="0086154D" w:rsidRDefault="0022417A" w:rsidP="0022417A">
      <w:pPr>
        <w:rPr>
          <w:strike/>
          <w:color w:val="4F81BD" w:themeColor="accent1"/>
        </w:rPr>
      </w:pPr>
      <w:r w:rsidRPr="0086154D">
        <w:rPr>
          <w:strike/>
          <w:color w:val="4F81BD" w:themeColor="accent1"/>
        </w:rPr>
        <w:t xml:space="preserve">1.1 </w:t>
      </w:r>
      <w:r w:rsidRPr="0086154D">
        <w:rPr>
          <w:strike/>
          <w:color w:val="4F81BD" w:themeColor="accent1"/>
        </w:rPr>
        <w:tab/>
        <w:t>La présente méthode comprend une étape permettant de vérifier la similarité génétique avant le premier cycle de végétation.</w:t>
      </w:r>
    </w:p>
    <w:p w14:paraId="6EC50C9A" w14:textId="77777777" w:rsidR="0022417A" w:rsidRPr="0086154D" w:rsidRDefault="0022417A" w:rsidP="0022417A">
      <w:pPr>
        <w:rPr>
          <w:strike/>
          <w:color w:val="4F81BD" w:themeColor="accent1"/>
        </w:rPr>
      </w:pPr>
    </w:p>
    <w:p w14:paraId="18816297" w14:textId="77777777" w:rsidR="0022417A" w:rsidRPr="0086154D" w:rsidRDefault="0022417A" w:rsidP="0022417A">
      <w:pPr>
        <w:rPr>
          <w:strike/>
          <w:color w:val="4F81BD" w:themeColor="accent1"/>
        </w:rPr>
      </w:pPr>
      <w:r w:rsidRPr="0086154D">
        <w:rPr>
          <w:strike/>
          <w:color w:val="4F81BD" w:themeColor="accent1"/>
        </w:rPr>
        <w:t>1.2</w:t>
      </w:r>
      <w:r w:rsidRPr="0086154D">
        <w:rPr>
          <w:strike/>
          <w:color w:val="4F81BD" w:themeColor="accent1"/>
        </w:rPr>
        <w:tab/>
        <w:t>Dans les cas où la durée minimale des essais est normalement de deux cycles de végétation, des variétés voisines sont sélectionnées dans la collection de variétés afin de les comparer aux variétés candidates pendant le premier cycle de végétation, sur la base de la similarité génétique.  Dans l’étape suivante, les informations fournies par le demandeur figurant dans le questionnaire technique sont utilisées pour déterminer si certaines des variétés génétiquement similaires ne doivent pas faire l’objet d’une comparaison dans un essai en culture du fait des différences entre les caractères DHS.</w:t>
      </w:r>
    </w:p>
    <w:p w14:paraId="36AFEB09" w14:textId="77777777" w:rsidR="0022417A" w:rsidRPr="0086154D" w:rsidRDefault="0022417A" w:rsidP="0022417A">
      <w:pPr>
        <w:rPr>
          <w:strike/>
          <w:color w:val="4F81BD" w:themeColor="accent1"/>
        </w:rPr>
      </w:pPr>
    </w:p>
    <w:p w14:paraId="15D88A3E" w14:textId="77777777" w:rsidR="0022417A" w:rsidRPr="0086154D" w:rsidRDefault="0022417A" w:rsidP="0022417A">
      <w:pPr>
        <w:rPr>
          <w:strike/>
          <w:color w:val="4F81BD" w:themeColor="accent1"/>
        </w:rPr>
      </w:pPr>
      <w:r w:rsidRPr="0086154D">
        <w:rPr>
          <w:strike/>
          <w:color w:val="4F81BD" w:themeColor="accent1"/>
        </w:rPr>
        <w:t>1.3</w:t>
      </w:r>
      <w:r w:rsidRPr="0086154D">
        <w:rPr>
          <w:strike/>
          <w:color w:val="4F81BD" w:themeColor="accent1"/>
        </w:rPr>
        <w:tab/>
        <w:t>Compte tenu de la description variétale des caractères DHS produite dans le premier cycle de végétation, une recherche supplémentaire est effectuée afin de recenser, dans la collection de variétés, des variétés voisines n’ayant pas fait l’objet d’une comparaison dans le premier cycle de végétation qui devraient être comparées à la variété candidate dans le second cycle de végétation.</w:t>
      </w:r>
    </w:p>
    <w:p w14:paraId="2F3C3B6D" w14:textId="77777777" w:rsidR="0022417A" w:rsidRPr="0086154D" w:rsidRDefault="0022417A" w:rsidP="0022417A">
      <w:pPr>
        <w:rPr>
          <w:strike/>
          <w:color w:val="4F81BD" w:themeColor="accent1"/>
        </w:rPr>
      </w:pPr>
    </w:p>
    <w:p w14:paraId="34C08257" w14:textId="77777777" w:rsidR="0022417A" w:rsidRPr="0086154D" w:rsidRDefault="0022417A" w:rsidP="0022417A">
      <w:pPr>
        <w:keepNext/>
        <w:outlineLvl w:val="1"/>
        <w:rPr>
          <w:strike/>
          <w:color w:val="4F81BD" w:themeColor="accent1"/>
          <w:u w:val="single"/>
        </w:rPr>
      </w:pPr>
      <w:r w:rsidRPr="0086154D">
        <w:rPr>
          <w:strike/>
          <w:color w:val="4F81BD" w:themeColor="accent1"/>
        </w:rPr>
        <w:t>2.</w:t>
      </w:r>
      <w:r w:rsidRPr="0086154D">
        <w:rPr>
          <w:strike/>
          <w:color w:val="4F81BD" w:themeColor="accent1"/>
        </w:rPr>
        <w:tab/>
      </w:r>
      <w:r w:rsidRPr="0086154D">
        <w:rPr>
          <w:strike/>
          <w:color w:val="4F81BD" w:themeColor="accent1"/>
          <w:u w:val="single"/>
        </w:rPr>
        <w:t>Procédure</w:t>
      </w:r>
    </w:p>
    <w:p w14:paraId="585510DB" w14:textId="77777777" w:rsidR="0022417A" w:rsidRPr="0086154D" w:rsidRDefault="0022417A" w:rsidP="0022417A">
      <w:pPr>
        <w:keepNext/>
        <w:outlineLvl w:val="2"/>
        <w:rPr>
          <w:i/>
          <w:strike/>
          <w:color w:val="4F81BD" w:themeColor="accent1"/>
          <w:sz w:val="18"/>
        </w:rPr>
      </w:pPr>
    </w:p>
    <w:p w14:paraId="527485D0" w14:textId="77777777" w:rsidR="0022417A" w:rsidRPr="0086154D" w:rsidRDefault="0022417A" w:rsidP="0022417A">
      <w:pPr>
        <w:keepNext/>
        <w:outlineLvl w:val="2"/>
        <w:rPr>
          <w:i/>
          <w:strike/>
          <w:color w:val="4F81BD" w:themeColor="accent1"/>
        </w:rPr>
      </w:pPr>
      <w:r w:rsidRPr="0086154D">
        <w:rPr>
          <w:i/>
          <w:strike/>
          <w:color w:val="4F81BD" w:themeColor="accent1"/>
        </w:rPr>
        <w:t>Détermination de la similarité génétique</w:t>
      </w:r>
    </w:p>
    <w:p w14:paraId="5B3E57C0" w14:textId="77777777" w:rsidR="0022417A" w:rsidRPr="0086154D" w:rsidRDefault="0022417A" w:rsidP="0022417A">
      <w:pPr>
        <w:rPr>
          <w:strike/>
          <w:color w:val="4F81BD" w:themeColor="accent1"/>
        </w:rPr>
      </w:pPr>
    </w:p>
    <w:p w14:paraId="01B93CC4" w14:textId="77777777" w:rsidR="0022417A" w:rsidRPr="0086154D" w:rsidRDefault="0022417A" w:rsidP="0022417A">
      <w:pPr>
        <w:rPr>
          <w:strike/>
          <w:color w:val="4F81BD" w:themeColor="accent1"/>
        </w:rPr>
      </w:pPr>
      <w:r w:rsidRPr="0086154D">
        <w:rPr>
          <w:strike/>
          <w:color w:val="4F81BD" w:themeColor="accent1"/>
        </w:rPr>
        <w:t>2.1</w:t>
      </w:r>
      <w:r w:rsidRPr="0086154D">
        <w:rPr>
          <w:strike/>
          <w:color w:val="4F81BD" w:themeColor="accent1"/>
        </w:rPr>
        <w:tab/>
        <w:t>Le profil d’ADN de la variété candidate est produit sitôt le matériel végétal reçu.</w:t>
      </w:r>
    </w:p>
    <w:p w14:paraId="3A5CE0C7" w14:textId="77777777" w:rsidR="0022417A" w:rsidRPr="0086154D" w:rsidRDefault="0022417A" w:rsidP="0022417A">
      <w:pPr>
        <w:rPr>
          <w:strike/>
          <w:color w:val="4F81BD" w:themeColor="accent1"/>
        </w:rPr>
      </w:pPr>
    </w:p>
    <w:p w14:paraId="18280744" w14:textId="77777777" w:rsidR="0022417A" w:rsidRPr="0086154D" w:rsidRDefault="0022417A" w:rsidP="0022417A">
      <w:pPr>
        <w:rPr>
          <w:strike/>
          <w:color w:val="4F81BD" w:themeColor="accent1"/>
        </w:rPr>
      </w:pPr>
      <w:r w:rsidRPr="0086154D">
        <w:rPr>
          <w:strike/>
          <w:color w:val="4F81BD" w:themeColor="accent1"/>
        </w:rPr>
        <w:t>2.2</w:t>
      </w:r>
      <w:r w:rsidRPr="0086154D">
        <w:rPr>
          <w:strike/>
          <w:color w:val="4F81BD" w:themeColor="accent1"/>
        </w:rPr>
        <w:tab/>
        <w:t>Le profil d’ADN est comparé aux profils de toutes les variétés figurant dans la collection de variétés, puis les variétés génétiquement similaires sont recensées.</w:t>
      </w:r>
    </w:p>
    <w:p w14:paraId="52AB856F" w14:textId="77777777" w:rsidR="0022417A" w:rsidRPr="0086154D" w:rsidRDefault="0022417A" w:rsidP="0022417A">
      <w:pPr>
        <w:rPr>
          <w:strike/>
          <w:color w:val="4F81BD" w:themeColor="accent1"/>
        </w:rPr>
      </w:pPr>
    </w:p>
    <w:p w14:paraId="192AC2FA" w14:textId="77777777" w:rsidR="0022417A" w:rsidRPr="0086154D" w:rsidRDefault="0022417A" w:rsidP="0022417A">
      <w:pPr>
        <w:rPr>
          <w:i/>
          <w:strike/>
          <w:color w:val="4F81BD" w:themeColor="accent1"/>
        </w:rPr>
      </w:pPr>
      <w:r w:rsidRPr="0086154D">
        <w:rPr>
          <w:i/>
          <w:strike/>
          <w:color w:val="4F81BD" w:themeColor="accent1"/>
        </w:rPr>
        <w:t>Informations figurant dans le questionnaire technique</w:t>
      </w:r>
    </w:p>
    <w:p w14:paraId="1886A785" w14:textId="77777777" w:rsidR="0022417A" w:rsidRPr="0086154D" w:rsidRDefault="0022417A" w:rsidP="0022417A">
      <w:pPr>
        <w:rPr>
          <w:strike/>
          <w:color w:val="4F81BD" w:themeColor="accent1"/>
        </w:rPr>
      </w:pPr>
    </w:p>
    <w:p w14:paraId="00D563B9" w14:textId="77777777" w:rsidR="0022417A" w:rsidRPr="0086154D" w:rsidRDefault="0022417A" w:rsidP="0022417A">
      <w:pPr>
        <w:rPr>
          <w:strike/>
          <w:color w:val="4F81BD" w:themeColor="accent1"/>
        </w:rPr>
      </w:pPr>
      <w:r w:rsidRPr="0086154D">
        <w:rPr>
          <w:strike/>
          <w:color w:val="4F81BD" w:themeColor="accent1"/>
        </w:rPr>
        <w:t>2.3</w:t>
      </w:r>
      <w:r w:rsidRPr="0086154D">
        <w:rPr>
          <w:strike/>
          <w:color w:val="4F81BD" w:themeColor="accent1"/>
        </w:rPr>
        <w:tab/>
        <w:t>Les informations fournies par le demandeur figurant dans le questionnaire technique sont ensuite utilisées pour déterminer s’il existe des différences nettes entre les caractères DHS pour certaines des variétés génétiquement similaires, afin que celles</w:t>
      </w:r>
      <w:r w:rsidRPr="0086154D">
        <w:rPr>
          <w:strike/>
          <w:color w:val="4F81BD" w:themeColor="accent1"/>
        </w:rPr>
        <w:noBreakHyphen/>
        <w:t>ci ne soient pas comparées aux variétés candidates dans un essai en culture.</w:t>
      </w:r>
    </w:p>
    <w:p w14:paraId="155F71D9" w14:textId="77777777" w:rsidR="0022417A" w:rsidRPr="0086154D" w:rsidRDefault="0022417A" w:rsidP="0022417A">
      <w:pPr>
        <w:rPr>
          <w:strike/>
          <w:color w:val="4F81BD" w:themeColor="accent1"/>
        </w:rPr>
      </w:pPr>
    </w:p>
    <w:p w14:paraId="099F49CF" w14:textId="77777777" w:rsidR="0022417A" w:rsidRPr="0086154D" w:rsidRDefault="0022417A" w:rsidP="0022417A">
      <w:pPr>
        <w:keepNext/>
        <w:outlineLvl w:val="2"/>
        <w:rPr>
          <w:i/>
          <w:strike/>
          <w:color w:val="4F81BD" w:themeColor="accent1"/>
        </w:rPr>
      </w:pPr>
      <w:r w:rsidRPr="0086154D">
        <w:rPr>
          <w:i/>
          <w:strike/>
          <w:color w:val="4F81BD" w:themeColor="accent1"/>
        </w:rPr>
        <w:t>Essai en plein champ</w:t>
      </w:r>
    </w:p>
    <w:p w14:paraId="3EDF3D1D" w14:textId="77777777" w:rsidR="0022417A" w:rsidRPr="0086154D" w:rsidRDefault="0022417A" w:rsidP="0022417A">
      <w:pPr>
        <w:rPr>
          <w:strike/>
          <w:color w:val="4F81BD" w:themeColor="accent1"/>
        </w:rPr>
      </w:pPr>
    </w:p>
    <w:p w14:paraId="1538587E" w14:textId="77777777" w:rsidR="0022417A" w:rsidRPr="0086154D" w:rsidRDefault="0022417A" w:rsidP="0022417A">
      <w:pPr>
        <w:keepNext/>
        <w:ind w:left="567"/>
        <w:outlineLvl w:val="3"/>
        <w:rPr>
          <w:strike/>
          <w:color w:val="4F81BD" w:themeColor="accent1"/>
          <w:u w:val="single"/>
        </w:rPr>
      </w:pPr>
      <w:r w:rsidRPr="0086154D">
        <w:rPr>
          <w:strike/>
          <w:color w:val="4F81BD" w:themeColor="accent1"/>
          <w:u w:val="single"/>
        </w:rPr>
        <w:t>Premier cycle de végétation</w:t>
      </w:r>
      <w:r w:rsidRPr="0086154D">
        <w:rPr>
          <w:strike/>
          <w:color w:val="4F81BD" w:themeColor="accent1"/>
        </w:rPr>
        <w:t> :</w:t>
      </w:r>
    </w:p>
    <w:p w14:paraId="2DA79891" w14:textId="77777777" w:rsidR="0022417A" w:rsidRPr="0086154D" w:rsidRDefault="0022417A" w:rsidP="0022417A">
      <w:pPr>
        <w:rPr>
          <w:strike/>
          <w:color w:val="4F81BD" w:themeColor="accent1"/>
        </w:rPr>
      </w:pPr>
    </w:p>
    <w:p w14:paraId="1194AE66" w14:textId="77777777" w:rsidR="0022417A" w:rsidRPr="0086154D" w:rsidRDefault="0022417A" w:rsidP="0022417A">
      <w:pPr>
        <w:rPr>
          <w:strike/>
          <w:color w:val="4F81BD" w:themeColor="accent1"/>
        </w:rPr>
      </w:pPr>
      <w:r w:rsidRPr="0086154D">
        <w:rPr>
          <w:strike/>
          <w:color w:val="4F81BD" w:themeColor="accent1"/>
        </w:rPr>
        <w:t>2.4</w:t>
      </w:r>
      <w:r w:rsidRPr="0086154D">
        <w:rPr>
          <w:strike/>
          <w:color w:val="4F81BD" w:themeColor="accent1"/>
        </w:rPr>
        <w:tab/>
        <w:t>La variété candidate et les variétés génétiquement similaires sélectionnées conformément à la procédure susmentionnée font l’objet d’un essai un plein champ.  Une description complète des caractères DHS de la variété candidate est produite, puis comparée aux descriptions de toutes les variétés figurant dans la collection de variétés au moyen d’une base de données contenant les descriptions produites au même endroit au cours des années précédentes.</w:t>
      </w:r>
    </w:p>
    <w:p w14:paraId="0FF3299E" w14:textId="77777777" w:rsidR="0022417A" w:rsidRPr="0086154D" w:rsidRDefault="0022417A" w:rsidP="0022417A">
      <w:pPr>
        <w:rPr>
          <w:strike/>
          <w:color w:val="4F81BD" w:themeColor="accent1"/>
        </w:rPr>
      </w:pPr>
    </w:p>
    <w:p w14:paraId="7E904C77" w14:textId="77777777" w:rsidR="0022417A" w:rsidRPr="0086154D" w:rsidRDefault="0022417A" w:rsidP="0022417A">
      <w:pPr>
        <w:ind w:left="567"/>
        <w:rPr>
          <w:i/>
          <w:strike/>
          <w:color w:val="4F81BD" w:themeColor="accent1"/>
        </w:rPr>
      </w:pPr>
      <w:r w:rsidRPr="0086154D">
        <w:rPr>
          <w:i/>
          <w:strike/>
          <w:color w:val="4F81BD" w:themeColor="accent1"/>
        </w:rPr>
        <w:t>Résultats possibles :</w:t>
      </w:r>
    </w:p>
    <w:p w14:paraId="00D268AC" w14:textId="77777777" w:rsidR="0022417A" w:rsidRPr="0086154D" w:rsidRDefault="0022417A" w:rsidP="0022417A">
      <w:pPr>
        <w:rPr>
          <w:strike/>
          <w:color w:val="4F81BD" w:themeColor="accent1"/>
        </w:rPr>
      </w:pPr>
    </w:p>
    <w:p w14:paraId="23063047" w14:textId="77777777" w:rsidR="0022417A" w:rsidRPr="0086154D" w:rsidRDefault="0022417A" w:rsidP="0022417A">
      <w:pPr>
        <w:rPr>
          <w:strike/>
          <w:color w:val="4F81BD" w:themeColor="accent1"/>
        </w:rPr>
      </w:pPr>
      <w:r w:rsidRPr="0086154D">
        <w:rPr>
          <w:strike/>
          <w:color w:val="4F81BD" w:themeColor="accent1"/>
        </w:rPr>
        <w:t>2.5</w:t>
      </w:r>
      <w:r w:rsidRPr="0086154D">
        <w:rPr>
          <w:strike/>
          <w:color w:val="4F81BD" w:themeColor="accent1"/>
        </w:rPr>
        <w:tab/>
        <w:t>Si la variété candidate ne se distingue pas des variétés génétiquement similaires du point de vue des caractères DHS, l’essai se poursuit dans le cadre d’un second cycle de végétation.</w:t>
      </w:r>
    </w:p>
    <w:p w14:paraId="3F76EA90" w14:textId="77777777" w:rsidR="0022417A" w:rsidRPr="0086154D" w:rsidRDefault="0022417A" w:rsidP="0022417A">
      <w:pPr>
        <w:rPr>
          <w:strike/>
          <w:color w:val="4F81BD" w:themeColor="accent1"/>
        </w:rPr>
      </w:pPr>
    </w:p>
    <w:p w14:paraId="50116254" w14:textId="77777777" w:rsidR="0022417A" w:rsidRPr="0086154D" w:rsidRDefault="0022417A" w:rsidP="0022417A">
      <w:pPr>
        <w:rPr>
          <w:strike/>
          <w:color w:val="4F81BD" w:themeColor="accent1"/>
        </w:rPr>
      </w:pPr>
      <w:r w:rsidRPr="0086154D">
        <w:rPr>
          <w:strike/>
          <w:color w:val="4F81BD" w:themeColor="accent1"/>
        </w:rPr>
        <w:lastRenderedPageBreak/>
        <w:t>2.6</w:t>
      </w:r>
      <w:r w:rsidRPr="0086154D">
        <w:rPr>
          <w:strike/>
          <w:color w:val="4F81BD" w:themeColor="accent1"/>
        </w:rPr>
        <w:tab/>
        <w:t>Dans tous les cas, la description de la variété candidate produite dans le premier cycle de végétation est comparée aux descriptions des variétés figurant dans la collection de variétés au moyen d’une base de données contenant les descriptions produites au même endroit.</w:t>
      </w:r>
    </w:p>
    <w:p w14:paraId="45F601BD" w14:textId="77777777" w:rsidR="0022417A" w:rsidRPr="0086154D" w:rsidRDefault="0022417A" w:rsidP="0022417A">
      <w:pPr>
        <w:rPr>
          <w:strike/>
          <w:color w:val="4F81BD" w:themeColor="accent1"/>
        </w:rPr>
      </w:pPr>
    </w:p>
    <w:p w14:paraId="09AD859B" w14:textId="77777777" w:rsidR="0022417A" w:rsidRPr="0086154D" w:rsidRDefault="0022417A" w:rsidP="0022417A">
      <w:pPr>
        <w:rPr>
          <w:strike/>
          <w:color w:val="4F81BD" w:themeColor="accent1"/>
        </w:rPr>
      </w:pPr>
      <w:r w:rsidRPr="0086154D">
        <w:rPr>
          <w:strike/>
          <w:color w:val="4F81BD" w:themeColor="accent1"/>
        </w:rPr>
        <w:tab/>
        <w:t xml:space="preserve">a) </w:t>
      </w:r>
      <w:r w:rsidRPr="0086154D">
        <w:rPr>
          <w:strike/>
          <w:color w:val="4F81BD" w:themeColor="accent1"/>
        </w:rPr>
        <w:tab/>
        <w:t>Si la variété candidate est jugée distincte de toutes les variétés ayant fait l’objet du premier cycle de végétation et de toutes les autres variétés figurant dans la collection de variétés à la fin du premier cycle de végétation et qu’elle remplit les conditions d’homogénéité et de stabilité, l’essai DHS s’achève après le premier cycle de végétation.</w:t>
      </w:r>
    </w:p>
    <w:p w14:paraId="60EB4BE5" w14:textId="77777777" w:rsidR="0022417A" w:rsidRPr="0086154D" w:rsidRDefault="0022417A" w:rsidP="0022417A">
      <w:pPr>
        <w:rPr>
          <w:strike/>
          <w:color w:val="4F81BD" w:themeColor="accent1"/>
        </w:rPr>
      </w:pPr>
    </w:p>
    <w:p w14:paraId="3DCB800F" w14:textId="77777777" w:rsidR="0022417A" w:rsidRPr="0086154D" w:rsidRDefault="0022417A" w:rsidP="0022417A">
      <w:pPr>
        <w:rPr>
          <w:strike/>
          <w:color w:val="4F81BD" w:themeColor="accent1"/>
        </w:rPr>
      </w:pPr>
      <w:r w:rsidRPr="0086154D">
        <w:rPr>
          <w:strike/>
          <w:color w:val="4F81BD" w:themeColor="accent1"/>
        </w:rPr>
        <w:tab/>
        <w:t xml:space="preserve">b) </w:t>
      </w:r>
      <w:r w:rsidRPr="0086154D">
        <w:rPr>
          <w:strike/>
          <w:color w:val="4F81BD" w:themeColor="accent1"/>
        </w:rPr>
        <w:tab/>
        <w:t>Dans tous les autres cas, un second cycle de végétation est nécessaire.</w:t>
      </w:r>
    </w:p>
    <w:p w14:paraId="42FCA08E" w14:textId="77777777" w:rsidR="0022417A" w:rsidRPr="0086154D" w:rsidRDefault="0022417A" w:rsidP="0022417A">
      <w:pPr>
        <w:rPr>
          <w:strike/>
          <w:color w:val="4F81BD" w:themeColor="accent1"/>
        </w:rPr>
      </w:pPr>
    </w:p>
    <w:p w14:paraId="70A85102" w14:textId="77777777" w:rsidR="0022417A" w:rsidRPr="0086154D" w:rsidRDefault="0022417A" w:rsidP="0022417A">
      <w:pPr>
        <w:keepNext/>
        <w:ind w:left="567"/>
        <w:outlineLvl w:val="3"/>
        <w:rPr>
          <w:strike/>
          <w:color w:val="4F81BD" w:themeColor="accent1"/>
          <w:u w:val="single"/>
        </w:rPr>
      </w:pPr>
      <w:r w:rsidRPr="0086154D">
        <w:rPr>
          <w:strike/>
          <w:color w:val="4F81BD" w:themeColor="accent1"/>
          <w:u w:val="single"/>
        </w:rPr>
        <w:t>Second cycle de végétation</w:t>
      </w:r>
    </w:p>
    <w:p w14:paraId="0438A960" w14:textId="77777777" w:rsidR="0022417A" w:rsidRPr="0086154D" w:rsidRDefault="0022417A" w:rsidP="0022417A">
      <w:pPr>
        <w:rPr>
          <w:strike/>
          <w:color w:val="4F81BD" w:themeColor="accent1"/>
        </w:rPr>
      </w:pPr>
    </w:p>
    <w:p w14:paraId="0CC66DDE" w14:textId="77777777" w:rsidR="0022417A" w:rsidRPr="0086154D" w:rsidRDefault="0022417A" w:rsidP="0022417A">
      <w:pPr>
        <w:rPr>
          <w:strike/>
          <w:color w:val="4F81BD" w:themeColor="accent1"/>
        </w:rPr>
      </w:pPr>
      <w:r w:rsidRPr="0086154D">
        <w:rPr>
          <w:strike/>
          <w:color w:val="4F81BD" w:themeColor="accent1"/>
        </w:rPr>
        <w:t>2.7</w:t>
      </w:r>
      <w:r w:rsidRPr="0086154D">
        <w:rPr>
          <w:strike/>
          <w:color w:val="4F81BD" w:themeColor="accent1"/>
        </w:rPr>
        <w:tab/>
        <w:t>Dans le second cycle de végétation, la variété candidate est mise en culture avec toutes les variétés figurant dans la collection de variétés à l’égard desquelles il n’a pas été possible d’établir la distinction à la fin du premier cycle de végétation.</w:t>
      </w:r>
    </w:p>
    <w:p w14:paraId="337194A6" w14:textId="77777777" w:rsidR="0022417A" w:rsidRPr="0086154D" w:rsidRDefault="0022417A" w:rsidP="0022417A">
      <w:pPr>
        <w:rPr>
          <w:strike/>
          <w:color w:val="4F81BD" w:themeColor="accent1"/>
        </w:rPr>
      </w:pPr>
    </w:p>
    <w:p w14:paraId="27606438" w14:textId="77777777" w:rsidR="0022417A" w:rsidRPr="0086154D" w:rsidRDefault="0022417A" w:rsidP="0022417A">
      <w:pPr>
        <w:rPr>
          <w:strike/>
          <w:color w:val="4F81BD" w:themeColor="accent1"/>
        </w:rPr>
      </w:pPr>
      <w:r w:rsidRPr="0086154D">
        <w:rPr>
          <w:strike/>
          <w:color w:val="4F81BD" w:themeColor="accent1"/>
        </w:rPr>
        <w:t>2.8</w:t>
      </w:r>
      <w:r w:rsidRPr="0086154D">
        <w:rPr>
          <w:strike/>
          <w:color w:val="4F81BD" w:themeColor="accent1"/>
        </w:rPr>
        <w:tab/>
        <w:t>À la fin du second cycle de végétation, on procède à une évaluation DHS.  S’il n’est pas possible de se prononcer quant à l’examen DHS à la fin du second cycle de végétation, un cycle de végétation supplémentaire peut être nécessaire.</w:t>
      </w:r>
    </w:p>
    <w:p w14:paraId="37F18FDC" w14:textId="77777777" w:rsidR="0022417A" w:rsidRPr="0086154D" w:rsidRDefault="0022417A" w:rsidP="007E563F">
      <w:pPr>
        <w:rPr>
          <w:rFonts w:cs="Arial"/>
          <w:snapToGrid w:val="0"/>
        </w:rPr>
      </w:pPr>
    </w:p>
    <w:p w14:paraId="4928CAC1" w14:textId="77777777" w:rsidR="00F406FC" w:rsidRPr="0086154D" w:rsidRDefault="00F406FC" w:rsidP="007E563F">
      <w:pPr>
        <w:rPr>
          <w:rFonts w:cs="Arial"/>
          <w:snapToGrid w:val="0"/>
        </w:rPr>
      </w:pPr>
    </w:p>
    <w:p w14:paraId="3CF7342B" w14:textId="77777777" w:rsidR="00F406FC" w:rsidRPr="0086154D" w:rsidRDefault="00F406FC" w:rsidP="007E563F">
      <w:pPr>
        <w:jc w:val="right"/>
        <w:rPr>
          <w:rFonts w:cs="Arial"/>
          <w:strike/>
        </w:rPr>
      </w:pPr>
      <w:r w:rsidRPr="0086154D">
        <w:rPr>
          <w:rFonts w:cs="Arial"/>
          <w:strike/>
          <w:highlight w:val="lightGray"/>
        </w:rPr>
        <w:t>[Fin de l’Annexe II et du document]</w:t>
      </w:r>
    </w:p>
    <w:p w14:paraId="7299183B" w14:textId="77777777" w:rsidR="00CC0333" w:rsidRPr="0086154D" w:rsidRDefault="00CC0333" w:rsidP="00F40E8E">
      <w:pPr>
        <w:rPr>
          <w:u w:val="single"/>
        </w:rPr>
      </w:pPr>
    </w:p>
    <w:sectPr w:rsidR="00CC0333" w:rsidRPr="0086154D" w:rsidSect="00F01DB1">
      <w:headerReference w:type="default" r:id="rId35"/>
      <w:headerReference w:type="first" r:id="rId36"/>
      <w:pgSz w:w="11907" w:h="16840" w:code="9"/>
      <w:pgMar w:top="510" w:right="1134" w:bottom="1134" w:left="1134" w:header="510" w:footer="567"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576145" w14:textId="77777777" w:rsidR="008722EB" w:rsidRDefault="008722EB" w:rsidP="006655D3">
      <w:r>
        <w:separator/>
      </w:r>
    </w:p>
    <w:p w14:paraId="773B4B6F" w14:textId="77777777" w:rsidR="008722EB" w:rsidRDefault="008722EB" w:rsidP="006655D3"/>
    <w:p w14:paraId="38C9EA72" w14:textId="77777777" w:rsidR="008722EB" w:rsidRDefault="008722EB" w:rsidP="006655D3"/>
  </w:endnote>
  <w:endnote w:type="continuationSeparator" w:id="0">
    <w:p w14:paraId="2151439A" w14:textId="77777777" w:rsidR="008722EB" w:rsidRDefault="008722EB" w:rsidP="006655D3">
      <w:r>
        <w:separator/>
      </w:r>
    </w:p>
    <w:p w14:paraId="459B3726" w14:textId="77777777" w:rsidR="008722EB" w:rsidRPr="005F385A" w:rsidRDefault="008722EB">
      <w:pPr>
        <w:pStyle w:val="Footer"/>
        <w:spacing w:after="60"/>
        <w:rPr>
          <w:sz w:val="18"/>
          <w:lang w:val="fr-CH"/>
        </w:rPr>
      </w:pPr>
      <w:r w:rsidRPr="005F385A">
        <w:rPr>
          <w:sz w:val="18"/>
          <w:lang w:val="fr-CH"/>
        </w:rPr>
        <w:t>[Suite de la note de la page précédente]</w:t>
      </w:r>
    </w:p>
    <w:p w14:paraId="6E9F7C3A" w14:textId="77777777" w:rsidR="008722EB" w:rsidRPr="005F385A" w:rsidRDefault="008722EB" w:rsidP="006655D3">
      <w:pPr>
        <w:rPr>
          <w:lang w:val="fr-CH"/>
        </w:rPr>
      </w:pPr>
    </w:p>
    <w:p w14:paraId="776DAB96" w14:textId="77777777" w:rsidR="008722EB" w:rsidRPr="005F385A" w:rsidRDefault="008722EB" w:rsidP="006655D3">
      <w:pPr>
        <w:rPr>
          <w:lang w:val="fr-CH"/>
        </w:rPr>
      </w:pPr>
    </w:p>
  </w:endnote>
  <w:endnote w:type="continuationNotice" w:id="1">
    <w:p w14:paraId="0C0E1896" w14:textId="77777777" w:rsidR="008722EB" w:rsidRPr="005F385A" w:rsidRDefault="008722EB" w:rsidP="006655D3">
      <w:pPr>
        <w:rPr>
          <w:lang w:val="fr-CH"/>
        </w:rPr>
      </w:pPr>
      <w:r w:rsidRPr="005F385A">
        <w:rPr>
          <w:lang w:val="fr-CH"/>
        </w:rPr>
        <w:t>[Suite de la note page suivante]</w:t>
      </w:r>
    </w:p>
    <w:p w14:paraId="13D1F7E1" w14:textId="77777777" w:rsidR="008722EB" w:rsidRPr="005F385A" w:rsidRDefault="008722EB" w:rsidP="006655D3">
      <w:pPr>
        <w:rPr>
          <w:lang w:val="fr-CH"/>
        </w:rPr>
      </w:pPr>
    </w:p>
    <w:p w14:paraId="791F2DDB" w14:textId="77777777" w:rsidR="008722EB" w:rsidRPr="005F385A" w:rsidRDefault="008722EB" w:rsidP="006655D3">
      <w:pPr>
        <w:rPr>
          <w:lang w:val="fr-CH"/>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font>
  <w:font w:name="Angsana New">
    <w:panose1 w:val="02020603050405020304"/>
    <w:charset w:val="DE"/>
    <w:family w:val="roman"/>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83AA57" w14:textId="77777777" w:rsidR="007F7BF1" w:rsidRDefault="007F7BF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00FE50" w14:textId="77777777" w:rsidR="007F7BF1" w:rsidRDefault="007F7BF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6F1B98" w14:textId="77777777" w:rsidR="007F7BF1" w:rsidRDefault="007F7BF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3EFAE" w14:textId="77777777" w:rsidR="00E306B7" w:rsidRPr="00CA384F" w:rsidRDefault="00E306B7" w:rsidP="007C157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FFA578" w14:textId="77777777" w:rsidR="008722EB" w:rsidRDefault="008722EB" w:rsidP="006655D3">
      <w:r>
        <w:separator/>
      </w:r>
    </w:p>
  </w:footnote>
  <w:footnote w:type="continuationSeparator" w:id="0">
    <w:p w14:paraId="692177D5" w14:textId="77777777" w:rsidR="008722EB" w:rsidRDefault="008722EB" w:rsidP="006655D3">
      <w:r>
        <w:separator/>
      </w:r>
    </w:p>
  </w:footnote>
  <w:footnote w:type="continuationNotice" w:id="1">
    <w:p w14:paraId="2E49F5DF" w14:textId="77777777" w:rsidR="008722EB" w:rsidRPr="00AB5028" w:rsidRDefault="008722EB" w:rsidP="00AB5028">
      <w:pPr>
        <w:pStyle w:val="Foote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223A0C" w14:textId="77777777" w:rsidR="007F7BF1" w:rsidRDefault="007F7BF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8DBB66" w14:textId="2C84C535" w:rsidR="00E306B7" w:rsidRPr="007F7BF1" w:rsidRDefault="00B71B9F" w:rsidP="00D9184A">
    <w:pPr>
      <w:pStyle w:val="Header"/>
      <w:rPr>
        <w:strike w:val="0"/>
      </w:rPr>
    </w:pPr>
    <w:r w:rsidRPr="007F7BF1">
      <w:rPr>
        <w:strike w:val="0"/>
      </w:rPr>
      <w:t>TGP/15/4 Draft 1</w:t>
    </w:r>
  </w:p>
  <w:p w14:paraId="025AFDE4" w14:textId="77777777" w:rsidR="00E306B7" w:rsidRPr="007F7BF1" w:rsidRDefault="00E306B7" w:rsidP="00D9184A">
    <w:pPr>
      <w:pStyle w:val="Header"/>
      <w:rPr>
        <w:rStyle w:val="PageNumber"/>
        <w:strike w:val="0"/>
      </w:rPr>
    </w:pPr>
    <w:r w:rsidRPr="007F7BF1">
      <w:rPr>
        <w:strike w:val="0"/>
      </w:rPr>
      <w:t xml:space="preserve">page </w:t>
    </w:r>
    <w:r w:rsidRPr="007F7BF1">
      <w:rPr>
        <w:rStyle w:val="PageNumber"/>
        <w:strike w:val="0"/>
      </w:rPr>
      <w:fldChar w:fldCharType="begin"/>
    </w:r>
    <w:r w:rsidRPr="007F7BF1">
      <w:rPr>
        <w:rStyle w:val="PageNumber"/>
        <w:strike w:val="0"/>
      </w:rPr>
      <w:instrText xml:space="preserve"> PAGE </w:instrText>
    </w:r>
    <w:r w:rsidRPr="007F7BF1">
      <w:rPr>
        <w:rStyle w:val="PageNumber"/>
        <w:strike w:val="0"/>
      </w:rPr>
      <w:fldChar w:fldCharType="separate"/>
    </w:r>
    <w:r w:rsidR="00E10FFB" w:rsidRPr="007F7BF1">
      <w:rPr>
        <w:rStyle w:val="PageNumber"/>
        <w:strike w:val="0"/>
        <w:noProof/>
      </w:rPr>
      <w:t>4</w:t>
    </w:r>
    <w:r w:rsidRPr="007F7BF1">
      <w:rPr>
        <w:rStyle w:val="PageNumber"/>
        <w:strike w:val="0"/>
      </w:rPr>
      <w:fldChar w:fldCharType="end"/>
    </w:r>
  </w:p>
  <w:p w14:paraId="77CAD264" w14:textId="77777777" w:rsidR="00E306B7" w:rsidRPr="000A2E4E" w:rsidRDefault="00E306B7" w:rsidP="00D9184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CDE106" w14:textId="77777777" w:rsidR="007F7BF1" w:rsidRDefault="007F7BF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16EE04" w14:textId="77A18DBD" w:rsidR="00E306B7" w:rsidRPr="00D9184A" w:rsidRDefault="00B71B9F" w:rsidP="00D9184A">
    <w:pPr>
      <w:pStyle w:val="Header"/>
      <w:rPr>
        <w:highlight w:val="lightGray"/>
        <w:lang w:val="en-US"/>
      </w:rPr>
    </w:pPr>
    <w:r w:rsidRPr="00D9184A">
      <w:rPr>
        <w:highlight w:val="lightGray"/>
        <w:lang w:val="en-US"/>
      </w:rPr>
      <w:t>TGP/15/4 Draft 1</w:t>
    </w:r>
  </w:p>
  <w:p w14:paraId="71B5C64C" w14:textId="77777777" w:rsidR="00E306B7" w:rsidRPr="00D9184A" w:rsidRDefault="00207199">
    <w:pPr>
      <w:jc w:val="center"/>
      <w:rPr>
        <w:rFonts w:cs="Arial"/>
        <w:strike/>
      </w:rPr>
    </w:pPr>
    <w:r w:rsidRPr="00D9184A">
      <w:rPr>
        <w:rFonts w:cs="Arial"/>
        <w:strike/>
        <w:highlight w:val="lightGray"/>
      </w:rPr>
      <w:t>Annex</w:t>
    </w:r>
    <w:r w:rsidR="006E3C44" w:rsidRPr="00D9184A">
      <w:rPr>
        <w:rFonts w:cs="Arial"/>
        <w:strike/>
        <w:highlight w:val="lightGray"/>
      </w:rPr>
      <w:t>e</w:t>
    </w:r>
    <w:r w:rsidRPr="00D9184A">
      <w:rPr>
        <w:rFonts w:cs="Arial"/>
        <w:strike/>
        <w:highlight w:val="lightGray"/>
      </w:rPr>
      <w:t xml:space="preserve"> I</w:t>
    </w:r>
    <w:r w:rsidR="00E306B7" w:rsidRPr="00D9184A">
      <w:rPr>
        <w:rFonts w:cs="Arial"/>
        <w:strike/>
        <w:highlight w:val="lightGray"/>
      </w:rPr>
      <w:t xml:space="preserve">, page </w:t>
    </w:r>
    <w:r w:rsidR="00E306B7" w:rsidRPr="00D9184A">
      <w:rPr>
        <w:rFonts w:cs="Arial"/>
        <w:strike/>
        <w:highlight w:val="lightGray"/>
      </w:rPr>
      <w:fldChar w:fldCharType="begin"/>
    </w:r>
    <w:r w:rsidR="00E306B7" w:rsidRPr="00D9184A">
      <w:rPr>
        <w:rFonts w:cs="Arial"/>
        <w:strike/>
        <w:highlight w:val="lightGray"/>
      </w:rPr>
      <w:instrText xml:space="preserve"> PAGE  \* MERGEFORMAT </w:instrText>
    </w:r>
    <w:r w:rsidR="00E306B7" w:rsidRPr="00D9184A">
      <w:rPr>
        <w:rFonts w:cs="Arial"/>
        <w:strike/>
        <w:highlight w:val="lightGray"/>
      </w:rPr>
      <w:fldChar w:fldCharType="separate"/>
    </w:r>
    <w:r w:rsidR="00E10FFB" w:rsidRPr="00D9184A">
      <w:rPr>
        <w:rFonts w:cs="Arial"/>
        <w:strike/>
        <w:noProof/>
        <w:highlight w:val="lightGray"/>
      </w:rPr>
      <w:t>3</w:t>
    </w:r>
    <w:r w:rsidR="00E306B7" w:rsidRPr="00D9184A">
      <w:rPr>
        <w:rFonts w:cs="Arial"/>
        <w:strike/>
        <w:highlight w:val="lightGray"/>
      </w:rPr>
      <w:fldChar w:fldCharType="end"/>
    </w:r>
  </w:p>
  <w:p w14:paraId="65855050" w14:textId="77777777" w:rsidR="00E306B7" w:rsidRPr="00C61C6B" w:rsidRDefault="00E306B7">
    <w:pPr>
      <w:jc w:val="center"/>
      <w:rPr>
        <w:rFonts w:cs="Arial"/>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9AF33E" w14:textId="011F711B" w:rsidR="00E306B7" w:rsidRPr="00D9184A" w:rsidRDefault="00B71B9F" w:rsidP="00D9184A">
    <w:pPr>
      <w:pStyle w:val="Header"/>
    </w:pPr>
    <w:r w:rsidRPr="00D9184A">
      <w:rPr>
        <w:highlight w:val="lightGray"/>
      </w:rPr>
      <w:t>TGP/15/4 Draft 1</w:t>
    </w:r>
  </w:p>
  <w:p w14:paraId="54727A7F" w14:textId="77777777" w:rsidR="00E306B7" w:rsidRPr="00C61C6B" w:rsidRDefault="00E306B7" w:rsidP="00D9184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highlight w:val="lightGray"/>
      </w:rPr>
      <w:id w:val="2074159528"/>
      <w:docPartObj>
        <w:docPartGallery w:val="Page Numbers (Top of Page)"/>
        <w:docPartUnique/>
      </w:docPartObj>
    </w:sdtPr>
    <w:sdtEndPr>
      <w:rPr>
        <w:noProof/>
      </w:rPr>
    </w:sdtEndPr>
    <w:sdtContent>
      <w:p w14:paraId="2B46A15D" w14:textId="53000590" w:rsidR="00E306B7" w:rsidRPr="00D9184A" w:rsidRDefault="00B71B9F" w:rsidP="00D9184A">
        <w:pPr>
          <w:pStyle w:val="Header"/>
          <w:rPr>
            <w:highlight w:val="lightGray"/>
          </w:rPr>
        </w:pPr>
        <w:r w:rsidRPr="00D9184A">
          <w:rPr>
            <w:highlight w:val="lightGray"/>
          </w:rPr>
          <w:t>TGP/15/4 Draft 1</w:t>
        </w:r>
      </w:p>
      <w:p w14:paraId="4FA94892" w14:textId="77777777" w:rsidR="00E306B7" w:rsidRDefault="00E306B7" w:rsidP="00D9184A">
        <w:pPr>
          <w:pStyle w:val="Header"/>
        </w:pPr>
        <w:r w:rsidRPr="00D9184A">
          <w:rPr>
            <w:highlight w:val="lightGray"/>
          </w:rPr>
          <w:t>Annex</w:t>
        </w:r>
        <w:r w:rsidR="00EA695A" w:rsidRPr="00D9184A">
          <w:rPr>
            <w:highlight w:val="lightGray"/>
          </w:rPr>
          <w:t>e</w:t>
        </w:r>
        <w:r w:rsidRPr="00D9184A">
          <w:rPr>
            <w:highlight w:val="lightGray"/>
          </w:rPr>
          <w:t xml:space="preserve"> </w:t>
        </w:r>
        <w:r w:rsidR="00B6238F" w:rsidRPr="00D9184A">
          <w:rPr>
            <w:highlight w:val="lightGray"/>
          </w:rPr>
          <w:t>II</w:t>
        </w:r>
        <w:r w:rsidRPr="00D9184A">
          <w:rPr>
            <w:highlight w:val="lightGray"/>
          </w:rPr>
          <w:t xml:space="preserve">, page </w:t>
        </w:r>
        <w:r w:rsidRPr="00D9184A">
          <w:rPr>
            <w:highlight w:val="lightGray"/>
          </w:rPr>
          <w:fldChar w:fldCharType="begin"/>
        </w:r>
        <w:r w:rsidRPr="00D9184A">
          <w:rPr>
            <w:highlight w:val="lightGray"/>
          </w:rPr>
          <w:instrText xml:space="preserve"> PAGE   \* MERGEFORMAT </w:instrText>
        </w:r>
        <w:r w:rsidRPr="00D9184A">
          <w:rPr>
            <w:highlight w:val="lightGray"/>
          </w:rPr>
          <w:fldChar w:fldCharType="separate"/>
        </w:r>
        <w:r w:rsidR="00E10FFB" w:rsidRPr="00D9184A">
          <w:rPr>
            <w:noProof/>
            <w:highlight w:val="lightGray"/>
          </w:rPr>
          <w:t>6</w:t>
        </w:r>
        <w:r w:rsidRPr="00D9184A">
          <w:rPr>
            <w:noProof/>
            <w:highlight w:val="lightGray"/>
          </w:rPr>
          <w:fldChar w:fldCharType="end"/>
        </w:r>
      </w:p>
    </w:sdtContent>
  </w:sdt>
  <w:p w14:paraId="2C51F670" w14:textId="77777777" w:rsidR="00995131" w:rsidRPr="00494045" w:rsidRDefault="00995131">
    <w:pPr>
      <w:rPr>
        <w:lang w:val="fr-CH"/>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48C200" w14:textId="7EFAA193" w:rsidR="00995131" w:rsidRDefault="00B71B9F" w:rsidP="00D9184A">
    <w:pPr>
      <w:pStyle w:val="Header"/>
    </w:pPr>
    <w:r w:rsidRPr="00D9184A">
      <w:rPr>
        <w:highlight w:val="lightGray"/>
      </w:rPr>
      <w:t>TGP/15/4 Draft 1</w:t>
    </w:r>
  </w:p>
  <w:p w14:paraId="154736EB" w14:textId="77777777" w:rsidR="00995131" w:rsidRDefault="00995131" w:rsidP="00D9184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B947C0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E060B2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A147B7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172386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8692110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A13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758CEF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5165F6E"/>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76C3588"/>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274FB0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0371D0"/>
    <w:multiLevelType w:val="multilevel"/>
    <w:tmpl w:val="D3C84D7C"/>
    <w:lvl w:ilvl="0">
      <w:start w:val="1"/>
      <w:numFmt w:val="lowerRoman"/>
      <w:lvlText w:val="(%1)"/>
      <w:lvlJc w:val="left"/>
      <w:pPr>
        <w:tabs>
          <w:tab w:val="num" w:pos="1080"/>
        </w:tabs>
        <w:ind w:left="1080" w:hanging="720"/>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1" w15:restartNumberingAfterBreak="0">
    <w:nsid w:val="04E62763"/>
    <w:multiLevelType w:val="hybridMultilevel"/>
    <w:tmpl w:val="C1B26032"/>
    <w:lvl w:ilvl="0" w:tplc="F3860B74">
      <w:start w:val="2"/>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2" w15:restartNumberingAfterBreak="0">
    <w:nsid w:val="060A5B8E"/>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0A285BDF"/>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4" w15:restartNumberingAfterBreak="0">
    <w:nsid w:val="12F31C84"/>
    <w:multiLevelType w:val="hybridMultilevel"/>
    <w:tmpl w:val="A306CBAC"/>
    <w:lvl w:ilvl="0" w:tplc="040C0017">
      <w:start w:val="1"/>
      <w:numFmt w:val="lowerLetter"/>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5" w15:restartNumberingAfterBreak="0">
    <w:nsid w:val="22833C7A"/>
    <w:multiLevelType w:val="hybridMultilevel"/>
    <w:tmpl w:val="CC347F8E"/>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6" w15:restartNumberingAfterBreak="0">
    <w:nsid w:val="22B377CB"/>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7" w15:restartNumberingAfterBreak="0">
    <w:nsid w:val="27FB0F93"/>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8" w15:restartNumberingAfterBreak="0">
    <w:nsid w:val="5373329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9" w15:restartNumberingAfterBreak="0">
    <w:nsid w:val="62FF1FC1"/>
    <w:multiLevelType w:val="hybridMultilevel"/>
    <w:tmpl w:val="8DA0C3D8"/>
    <w:lvl w:ilvl="0" w:tplc="E8C4367C">
      <w:start w:val="1"/>
      <w:numFmt w:val="lowerRoman"/>
      <w:lvlText w:val="(%1)"/>
      <w:lvlJc w:val="left"/>
      <w:pPr>
        <w:tabs>
          <w:tab w:val="num" w:pos="3550"/>
        </w:tabs>
        <w:ind w:left="3550" w:hanging="1080"/>
      </w:pPr>
      <w:rPr>
        <w:rFonts w:hint="default"/>
      </w:rPr>
    </w:lvl>
    <w:lvl w:ilvl="1" w:tplc="04090019" w:tentative="1">
      <w:start w:val="1"/>
      <w:numFmt w:val="lowerLetter"/>
      <w:lvlText w:val="%2."/>
      <w:lvlJc w:val="left"/>
      <w:pPr>
        <w:tabs>
          <w:tab w:val="num" w:pos="3550"/>
        </w:tabs>
        <w:ind w:left="3550" w:hanging="360"/>
      </w:pPr>
    </w:lvl>
    <w:lvl w:ilvl="2" w:tplc="0409001B" w:tentative="1">
      <w:start w:val="1"/>
      <w:numFmt w:val="lowerRoman"/>
      <w:lvlText w:val="%3."/>
      <w:lvlJc w:val="right"/>
      <w:pPr>
        <w:tabs>
          <w:tab w:val="num" w:pos="4270"/>
        </w:tabs>
        <w:ind w:left="4270" w:hanging="180"/>
      </w:pPr>
    </w:lvl>
    <w:lvl w:ilvl="3" w:tplc="0409000F" w:tentative="1">
      <w:start w:val="1"/>
      <w:numFmt w:val="decimal"/>
      <w:lvlText w:val="%4."/>
      <w:lvlJc w:val="left"/>
      <w:pPr>
        <w:tabs>
          <w:tab w:val="num" w:pos="4990"/>
        </w:tabs>
        <w:ind w:left="4990" w:hanging="360"/>
      </w:pPr>
    </w:lvl>
    <w:lvl w:ilvl="4" w:tplc="04090019" w:tentative="1">
      <w:start w:val="1"/>
      <w:numFmt w:val="lowerLetter"/>
      <w:lvlText w:val="%5."/>
      <w:lvlJc w:val="left"/>
      <w:pPr>
        <w:tabs>
          <w:tab w:val="num" w:pos="5710"/>
        </w:tabs>
        <w:ind w:left="5710" w:hanging="360"/>
      </w:pPr>
    </w:lvl>
    <w:lvl w:ilvl="5" w:tplc="0409001B" w:tentative="1">
      <w:start w:val="1"/>
      <w:numFmt w:val="lowerRoman"/>
      <w:lvlText w:val="%6."/>
      <w:lvlJc w:val="right"/>
      <w:pPr>
        <w:tabs>
          <w:tab w:val="num" w:pos="6430"/>
        </w:tabs>
        <w:ind w:left="6430" w:hanging="180"/>
      </w:pPr>
    </w:lvl>
    <w:lvl w:ilvl="6" w:tplc="0409000F" w:tentative="1">
      <w:start w:val="1"/>
      <w:numFmt w:val="decimal"/>
      <w:lvlText w:val="%7."/>
      <w:lvlJc w:val="left"/>
      <w:pPr>
        <w:tabs>
          <w:tab w:val="num" w:pos="7150"/>
        </w:tabs>
        <w:ind w:left="7150" w:hanging="360"/>
      </w:pPr>
    </w:lvl>
    <w:lvl w:ilvl="7" w:tplc="04090019" w:tentative="1">
      <w:start w:val="1"/>
      <w:numFmt w:val="lowerLetter"/>
      <w:lvlText w:val="%8."/>
      <w:lvlJc w:val="left"/>
      <w:pPr>
        <w:tabs>
          <w:tab w:val="num" w:pos="7870"/>
        </w:tabs>
        <w:ind w:left="7870" w:hanging="360"/>
      </w:pPr>
    </w:lvl>
    <w:lvl w:ilvl="8" w:tplc="0409001B" w:tentative="1">
      <w:start w:val="1"/>
      <w:numFmt w:val="lowerRoman"/>
      <w:lvlText w:val="%9."/>
      <w:lvlJc w:val="right"/>
      <w:pPr>
        <w:tabs>
          <w:tab w:val="num" w:pos="8590"/>
        </w:tabs>
        <w:ind w:left="8590" w:hanging="180"/>
      </w:pPr>
    </w:lvl>
  </w:abstractNum>
  <w:abstractNum w:abstractNumId="20" w15:restartNumberingAfterBreak="0">
    <w:nsid w:val="6CFB2B96"/>
    <w:multiLevelType w:val="hybridMultilevel"/>
    <w:tmpl w:val="F3BAAF6E"/>
    <w:lvl w:ilvl="0" w:tplc="20908FCC">
      <w:start w:val="3"/>
      <w:numFmt w:val="lowerLetter"/>
      <w:lvlText w:val="%1)"/>
      <w:lvlJc w:val="left"/>
      <w:pPr>
        <w:tabs>
          <w:tab w:val="num" w:pos="1080"/>
        </w:tabs>
        <w:ind w:left="1080" w:hanging="36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21" w15:restartNumberingAfterBreak="0">
    <w:nsid w:val="71657854"/>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2" w15:restartNumberingAfterBreak="0">
    <w:nsid w:val="72335A2F"/>
    <w:multiLevelType w:val="hybridMultilevel"/>
    <w:tmpl w:val="0EBCA2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4B7533A"/>
    <w:multiLevelType w:val="hybridMultilevel"/>
    <w:tmpl w:val="D6168A2A"/>
    <w:lvl w:ilvl="0" w:tplc="DCEA9C3A">
      <w:start w:val="1"/>
      <w:numFmt w:val="lowerLetter"/>
      <w:lvlText w:val="(%1)"/>
      <w:lvlJc w:val="left"/>
      <w:pPr>
        <w:ind w:left="720" w:hanging="360"/>
      </w:pPr>
    </w:lvl>
    <w:lvl w:ilvl="1" w:tplc="04070019">
      <w:start w:val="1"/>
      <w:numFmt w:val="decimal"/>
      <w:lvlText w:val="%2."/>
      <w:lvlJc w:val="left"/>
      <w:pPr>
        <w:tabs>
          <w:tab w:val="num" w:pos="1440"/>
        </w:tabs>
        <w:ind w:left="1440" w:hanging="360"/>
      </w:pPr>
    </w:lvl>
    <w:lvl w:ilvl="2" w:tplc="0407001B">
      <w:start w:val="1"/>
      <w:numFmt w:val="decimal"/>
      <w:lvlText w:val="%3."/>
      <w:lvlJc w:val="left"/>
      <w:pPr>
        <w:tabs>
          <w:tab w:val="num" w:pos="2160"/>
        </w:tabs>
        <w:ind w:left="2160" w:hanging="360"/>
      </w:pPr>
    </w:lvl>
    <w:lvl w:ilvl="3" w:tplc="0407000F">
      <w:start w:val="1"/>
      <w:numFmt w:val="decimal"/>
      <w:lvlText w:val="%4."/>
      <w:lvlJc w:val="left"/>
      <w:pPr>
        <w:tabs>
          <w:tab w:val="num" w:pos="2880"/>
        </w:tabs>
        <w:ind w:left="2880" w:hanging="360"/>
      </w:pPr>
    </w:lvl>
    <w:lvl w:ilvl="4" w:tplc="04070019">
      <w:start w:val="1"/>
      <w:numFmt w:val="decimal"/>
      <w:lvlText w:val="%5."/>
      <w:lvlJc w:val="left"/>
      <w:pPr>
        <w:tabs>
          <w:tab w:val="num" w:pos="3600"/>
        </w:tabs>
        <w:ind w:left="3600" w:hanging="360"/>
      </w:pPr>
    </w:lvl>
    <w:lvl w:ilvl="5" w:tplc="0407001B">
      <w:start w:val="1"/>
      <w:numFmt w:val="decimal"/>
      <w:lvlText w:val="%6."/>
      <w:lvlJc w:val="left"/>
      <w:pPr>
        <w:tabs>
          <w:tab w:val="num" w:pos="4320"/>
        </w:tabs>
        <w:ind w:left="4320" w:hanging="360"/>
      </w:pPr>
    </w:lvl>
    <w:lvl w:ilvl="6" w:tplc="0407000F">
      <w:start w:val="1"/>
      <w:numFmt w:val="decimal"/>
      <w:lvlText w:val="%7."/>
      <w:lvlJc w:val="left"/>
      <w:pPr>
        <w:tabs>
          <w:tab w:val="num" w:pos="5040"/>
        </w:tabs>
        <w:ind w:left="5040" w:hanging="360"/>
      </w:pPr>
    </w:lvl>
    <w:lvl w:ilvl="7" w:tplc="04070019">
      <w:start w:val="1"/>
      <w:numFmt w:val="decimal"/>
      <w:lvlText w:val="%8."/>
      <w:lvlJc w:val="left"/>
      <w:pPr>
        <w:tabs>
          <w:tab w:val="num" w:pos="5760"/>
        </w:tabs>
        <w:ind w:left="5760" w:hanging="360"/>
      </w:pPr>
    </w:lvl>
    <w:lvl w:ilvl="8" w:tplc="0407001B">
      <w:start w:val="1"/>
      <w:numFmt w:val="decimal"/>
      <w:lvlText w:val="%9."/>
      <w:lvlJc w:val="left"/>
      <w:pPr>
        <w:tabs>
          <w:tab w:val="num" w:pos="6480"/>
        </w:tabs>
        <w:ind w:left="6480" w:hanging="360"/>
      </w:pPr>
    </w:lvl>
  </w:abstractNum>
  <w:abstractNum w:abstractNumId="24" w15:restartNumberingAfterBreak="0">
    <w:nsid w:val="7840709B"/>
    <w:multiLevelType w:val="singleLevel"/>
    <w:tmpl w:val="6BC4A006"/>
    <w:lvl w:ilvl="0">
      <w:start w:val="1"/>
      <w:numFmt w:val="decimal"/>
      <w:pStyle w:val="Heading3tg"/>
      <w:lvlText w:val="%1."/>
      <w:lvlJc w:val="left"/>
      <w:pPr>
        <w:tabs>
          <w:tab w:val="num" w:pos="705"/>
        </w:tabs>
        <w:ind w:left="705" w:hanging="705"/>
      </w:pPr>
      <w:rPr>
        <w:rFonts w:hint="default"/>
        <w:u w:val="none"/>
      </w:rPr>
    </w:lvl>
  </w:abstractNum>
  <w:num w:numId="1" w16cid:durableId="2009163857">
    <w:abstractNumId w:val="12"/>
  </w:num>
  <w:num w:numId="2" w16cid:durableId="1661998927">
    <w:abstractNumId w:val="17"/>
  </w:num>
  <w:num w:numId="3" w16cid:durableId="924068723">
    <w:abstractNumId w:val="16"/>
  </w:num>
  <w:num w:numId="4" w16cid:durableId="1698967691">
    <w:abstractNumId w:val="21"/>
  </w:num>
  <w:num w:numId="5" w16cid:durableId="1395008472">
    <w:abstractNumId w:val="13"/>
  </w:num>
  <w:num w:numId="6" w16cid:durableId="1721245970">
    <w:abstractNumId w:val="18"/>
  </w:num>
  <w:num w:numId="7" w16cid:durableId="273758263">
    <w:abstractNumId w:val="24"/>
  </w:num>
  <w:num w:numId="8" w16cid:durableId="1508250381">
    <w:abstractNumId w:val="10"/>
  </w:num>
  <w:num w:numId="9" w16cid:durableId="205803841">
    <w:abstractNumId w:val="9"/>
  </w:num>
  <w:num w:numId="10" w16cid:durableId="345055656">
    <w:abstractNumId w:val="7"/>
  </w:num>
  <w:num w:numId="11" w16cid:durableId="1264144625">
    <w:abstractNumId w:val="6"/>
  </w:num>
  <w:num w:numId="12" w16cid:durableId="1413429024">
    <w:abstractNumId w:val="5"/>
  </w:num>
  <w:num w:numId="13" w16cid:durableId="878903469">
    <w:abstractNumId w:val="4"/>
  </w:num>
  <w:num w:numId="14" w16cid:durableId="536819572">
    <w:abstractNumId w:val="8"/>
  </w:num>
  <w:num w:numId="15" w16cid:durableId="974793966">
    <w:abstractNumId w:val="3"/>
  </w:num>
  <w:num w:numId="16" w16cid:durableId="278219641">
    <w:abstractNumId w:val="2"/>
  </w:num>
  <w:num w:numId="17" w16cid:durableId="608120131">
    <w:abstractNumId w:val="1"/>
  </w:num>
  <w:num w:numId="18" w16cid:durableId="1192693170">
    <w:abstractNumId w:val="0"/>
  </w:num>
  <w:num w:numId="19" w16cid:durableId="249391128">
    <w:abstractNumId w:val="19"/>
  </w:num>
  <w:num w:numId="20" w16cid:durableId="165563447">
    <w:abstractNumId w:val="15"/>
  </w:num>
  <w:num w:numId="21" w16cid:durableId="1638754424">
    <w:abstractNumId w:val="22"/>
  </w:num>
  <w:num w:numId="22" w16cid:durableId="1003968574">
    <w:abstractNumId w:val="23"/>
  </w:num>
  <w:num w:numId="23" w16cid:durableId="1870408799">
    <w:abstractNumId w:val="20"/>
  </w:num>
  <w:num w:numId="24" w16cid:durableId="1802335823">
    <w:abstractNumId w:val="11"/>
  </w:num>
  <w:num w:numId="25" w16cid:durableId="532770014">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stylePaneFormatFilter w:val="1801" w:allStyles="1" w:customStyles="0" w:latentStyles="0" w:stylesInUse="0" w:headingStyles="0" w:numberingStyles="0" w:tableStyles="0" w:directFormattingOnRuns="0" w:directFormattingOnParagraphs="0" w:directFormattingOnNumbering="0" w:directFormattingOnTables="1" w:clearFormatting="1" w:top3HeadingStyles="0"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SourceLng" w:val="eng"/>
    <w:docVar w:name="TargetLng" w:val="fra"/>
    <w:docVar w:name="TermBases" w:val="DB|FTS_Glossary|WIPOLDTERM|FR_TermBase"/>
    <w:docVar w:name="TermBaseURL" w:val="empty"/>
    <w:docVar w:name="TextBases" w:val="TextBase TMs\WorkspaceFTS\Ad-hoc\Assemblies|TextBase TMs\WorkspaceFTS\Ad-hoc\Glossaires|TextBase TMs\WorkspaceFTS\Administration &amp; Finance\Administration|TextBase TMs\WorkspaceFTS\Administration &amp; Finance\PBC|TextBase TMs\WorkspaceFTS\Brands, Designs &amp; DN\AMC|TextBase TMs\WorkspaceFTS\Brands, Designs &amp; DN\Brands|TextBase TMs\WorkspaceFTS\Brands, Designs &amp; DN\Hague|TextBase TMs\WorkspaceFTS\Brands, Designs &amp; DN\Lisbon|TextBase TMs\WorkspaceFTS\Brands, Designs &amp; DN\Madrid|TextBase TMs\WorkspaceFTS\Copyright\Copyright|TextBase TMs\WorkspaceFTS\Development\Development|TextBase TMs\WorkspaceFTS\GRTKF\GRTKF|TextBase TMs\WorkspaceFTS\Outreach\Academy|TextBase TMs\WorkspaceFTS\Outreach\ACE|TextBase TMs\WorkspaceFTS\Outreach\Communications|TextBase TMs\WorkspaceFTS\Outreach\Outreach|TextBase TMs\WorkspaceFTS\Outreach\Publications|TextBase TMs\WorkspaceFTS\Patents &amp; Innovation\Budapest|TextBase TMs\WorkspaceFTS\Patents &amp; Innovation\CWS|TextBase TMs\WorkspaceFTS\Patents &amp; Innovation\IPC|TextBase TMs\WorkspaceFTS\Patents &amp; Innovation\Patents|TextBase TMs\WorkspaceFTS\Patents &amp; Innovation\PCT|TextBase TMs\WorkspaceFTS\Patents &amp; Innovation\SCP|TextBase TMs\WorkspaceFTS\Treaties &amp; Laws\WIPO Lex|TextBase TMs\WorkspaceFTS\Treaties &amp; Laws\WIPO Treaties|TextBase TMs\WorkspaceFTS\UPOV\TGs|TextBase TMs\WorkspaceFTS\UPOV\UPOV|TextBase TMs\WorkspaceFTS\xLegacy\Academy|TextBase TMs\WorkspaceFTS\xLegacy\Administrative|TextBase TMs\WorkspaceFTS\xLegacy\Budget and Finance|TextBase TMs\WorkspaceFTS\xLegacy\Copyright|TextBase TMs\WorkspaceFTS\xLegacy\IP_Press_Other|TextBase TMs\WorkspaceFTS\xLegacy\Patents|TextBase TMs\WorkspaceFTS\xLegacy\Trademarks|TextBase TMs\WorkspaceFTS\xLegacy\Treaties|TextBase TMs\WorkspaceFTS\xLegacy\UPOV|Team Server TMs\French"/>
    <w:docVar w:name="TextBaseURL" w:val="empty"/>
    <w:docVar w:name="UILng" w:val="en"/>
  </w:docVars>
  <w:rsids>
    <w:rsidRoot w:val="003E1C24"/>
    <w:rsid w:val="00000CB9"/>
    <w:rsid w:val="00002B6A"/>
    <w:rsid w:val="0000443F"/>
    <w:rsid w:val="00010CF3"/>
    <w:rsid w:val="00011E27"/>
    <w:rsid w:val="000148BC"/>
    <w:rsid w:val="00021037"/>
    <w:rsid w:val="00021AB7"/>
    <w:rsid w:val="00024909"/>
    <w:rsid w:val="00024AB8"/>
    <w:rsid w:val="00030854"/>
    <w:rsid w:val="0003120F"/>
    <w:rsid w:val="00036028"/>
    <w:rsid w:val="00037AA1"/>
    <w:rsid w:val="00037F34"/>
    <w:rsid w:val="00041A7B"/>
    <w:rsid w:val="00044642"/>
    <w:rsid w:val="000446B9"/>
    <w:rsid w:val="00047D7F"/>
    <w:rsid w:val="00047E21"/>
    <w:rsid w:val="0005042D"/>
    <w:rsid w:val="0006248B"/>
    <w:rsid w:val="000631F6"/>
    <w:rsid w:val="000635C1"/>
    <w:rsid w:val="00063D11"/>
    <w:rsid w:val="00070F6F"/>
    <w:rsid w:val="0007233B"/>
    <w:rsid w:val="00072B91"/>
    <w:rsid w:val="0007356B"/>
    <w:rsid w:val="0007745C"/>
    <w:rsid w:val="00080A8D"/>
    <w:rsid w:val="00080FF3"/>
    <w:rsid w:val="00085052"/>
    <w:rsid w:val="00085505"/>
    <w:rsid w:val="00085A45"/>
    <w:rsid w:val="00091A19"/>
    <w:rsid w:val="00094E01"/>
    <w:rsid w:val="0009590A"/>
    <w:rsid w:val="00097D71"/>
    <w:rsid w:val="000A03C0"/>
    <w:rsid w:val="000A04B8"/>
    <w:rsid w:val="000A1E07"/>
    <w:rsid w:val="000A2E4E"/>
    <w:rsid w:val="000A68B4"/>
    <w:rsid w:val="000B087E"/>
    <w:rsid w:val="000B2492"/>
    <w:rsid w:val="000B24A2"/>
    <w:rsid w:val="000C4A30"/>
    <w:rsid w:val="000C7021"/>
    <w:rsid w:val="000D0329"/>
    <w:rsid w:val="000D0664"/>
    <w:rsid w:val="000D268A"/>
    <w:rsid w:val="000D528D"/>
    <w:rsid w:val="000D54CE"/>
    <w:rsid w:val="000D551C"/>
    <w:rsid w:val="000D647D"/>
    <w:rsid w:val="000D6BBC"/>
    <w:rsid w:val="000D7780"/>
    <w:rsid w:val="000E1FD1"/>
    <w:rsid w:val="000E55EF"/>
    <w:rsid w:val="000E7481"/>
    <w:rsid w:val="000F413B"/>
    <w:rsid w:val="000F647B"/>
    <w:rsid w:val="000F6E7F"/>
    <w:rsid w:val="000F7A18"/>
    <w:rsid w:val="00101A58"/>
    <w:rsid w:val="0010207D"/>
    <w:rsid w:val="00104C61"/>
    <w:rsid w:val="00105929"/>
    <w:rsid w:val="001117A4"/>
    <w:rsid w:val="001131D5"/>
    <w:rsid w:val="0012307B"/>
    <w:rsid w:val="00124232"/>
    <w:rsid w:val="00130483"/>
    <w:rsid w:val="001306CE"/>
    <w:rsid w:val="00130D68"/>
    <w:rsid w:val="00141DB8"/>
    <w:rsid w:val="00151CB4"/>
    <w:rsid w:val="0015579B"/>
    <w:rsid w:val="00155AD3"/>
    <w:rsid w:val="0016576C"/>
    <w:rsid w:val="00167822"/>
    <w:rsid w:val="0017474A"/>
    <w:rsid w:val="001758C6"/>
    <w:rsid w:val="001828ED"/>
    <w:rsid w:val="00182B99"/>
    <w:rsid w:val="001847F8"/>
    <w:rsid w:val="0018544E"/>
    <w:rsid w:val="001A1A65"/>
    <w:rsid w:val="001A344A"/>
    <w:rsid w:val="001B0B25"/>
    <w:rsid w:val="001B24BE"/>
    <w:rsid w:val="001B5930"/>
    <w:rsid w:val="001B5948"/>
    <w:rsid w:val="001C2398"/>
    <w:rsid w:val="001D6281"/>
    <w:rsid w:val="001E3B46"/>
    <w:rsid w:val="001F2276"/>
    <w:rsid w:val="001F62AE"/>
    <w:rsid w:val="0020017F"/>
    <w:rsid w:val="002029C6"/>
    <w:rsid w:val="00206A73"/>
    <w:rsid w:val="00207199"/>
    <w:rsid w:val="0021079C"/>
    <w:rsid w:val="0021206B"/>
    <w:rsid w:val="0021332C"/>
    <w:rsid w:val="00213982"/>
    <w:rsid w:val="00214587"/>
    <w:rsid w:val="00214699"/>
    <w:rsid w:val="0021545B"/>
    <w:rsid w:val="002178C8"/>
    <w:rsid w:val="00223E15"/>
    <w:rsid w:val="0022417A"/>
    <w:rsid w:val="00227397"/>
    <w:rsid w:val="00231EE5"/>
    <w:rsid w:val="0023437C"/>
    <w:rsid w:val="00237965"/>
    <w:rsid w:val="002406AD"/>
    <w:rsid w:val="0024416D"/>
    <w:rsid w:val="0024623A"/>
    <w:rsid w:val="00252F7A"/>
    <w:rsid w:val="00264B47"/>
    <w:rsid w:val="0026729D"/>
    <w:rsid w:val="00274294"/>
    <w:rsid w:val="00277A4C"/>
    <w:rsid w:val="002800A0"/>
    <w:rsid w:val="002801B3"/>
    <w:rsid w:val="00281060"/>
    <w:rsid w:val="002852D1"/>
    <w:rsid w:val="002853F5"/>
    <w:rsid w:val="00285E1C"/>
    <w:rsid w:val="00286ABE"/>
    <w:rsid w:val="00291A7B"/>
    <w:rsid w:val="00294032"/>
    <w:rsid w:val="002940E8"/>
    <w:rsid w:val="002A6E50"/>
    <w:rsid w:val="002B14BC"/>
    <w:rsid w:val="002B43DD"/>
    <w:rsid w:val="002C0E19"/>
    <w:rsid w:val="002C256A"/>
    <w:rsid w:val="002C4789"/>
    <w:rsid w:val="002D3923"/>
    <w:rsid w:val="002E0195"/>
    <w:rsid w:val="002E3099"/>
    <w:rsid w:val="002E4023"/>
    <w:rsid w:val="002F1FC3"/>
    <w:rsid w:val="002F245E"/>
    <w:rsid w:val="002F519B"/>
    <w:rsid w:val="002F6472"/>
    <w:rsid w:val="002F6A82"/>
    <w:rsid w:val="002F6C61"/>
    <w:rsid w:val="002F7F64"/>
    <w:rsid w:val="0030140A"/>
    <w:rsid w:val="00305001"/>
    <w:rsid w:val="00305A7F"/>
    <w:rsid w:val="00306C98"/>
    <w:rsid w:val="003152FE"/>
    <w:rsid w:val="0031534C"/>
    <w:rsid w:val="003178A4"/>
    <w:rsid w:val="0032649B"/>
    <w:rsid w:val="003273FC"/>
    <w:rsid w:val="00327436"/>
    <w:rsid w:val="00327F20"/>
    <w:rsid w:val="00332177"/>
    <w:rsid w:val="00333281"/>
    <w:rsid w:val="00334D2A"/>
    <w:rsid w:val="00336DDF"/>
    <w:rsid w:val="00340165"/>
    <w:rsid w:val="00341BEF"/>
    <w:rsid w:val="00343AED"/>
    <w:rsid w:val="00344BD6"/>
    <w:rsid w:val="003544E6"/>
    <w:rsid w:val="0035528D"/>
    <w:rsid w:val="0036046C"/>
    <w:rsid w:val="00361821"/>
    <w:rsid w:val="00361EB5"/>
    <w:rsid w:val="00363B0A"/>
    <w:rsid w:val="00365765"/>
    <w:rsid w:val="00365BB2"/>
    <w:rsid w:val="00370355"/>
    <w:rsid w:val="00375280"/>
    <w:rsid w:val="00381102"/>
    <w:rsid w:val="00381161"/>
    <w:rsid w:val="003821A0"/>
    <w:rsid w:val="00384E18"/>
    <w:rsid w:val="00397D12"/>
    <w:rsid w:val="003A0212"/>
    <w:rsid w:val="003A0B4E"/>
    <w:rsid w:val="003A54F4"/>
    <w:rsid w:val="003A7DE4"/>
    <w:rsid w:val="003B027E"/>
    <w:rsid w:val="003B3258"/>
    <w:rsid w:val="003B435E"/>
    <w:rsid w:val="003C53C9"/>
    <w:rsid w:val="003D227C"/>
    <w:rsid w:val="003D2B4D"/>
    <w:rsid w:val="003D4BA0"/>
    <w:rsid w:val="003D54D5"/>
    <w:rsid w:val="003D5873"/>
    <w:rsid w:val="003E00E4"/>
    <w:rsid w:val="003E08E4"/>
    <w:rsid w:val="003E1C24"/>
    <w:rsid w:val="003E24A1"/>
    <w:rsid w:val="003E4CA3"/>
    <w:rsid w:val="003E7E58"/>
    <w:rsid w:val="003F635E"/>
    <w:rsid w:val="00403D56"/>
    <w:rsid w:val="00406356"/>
    <w:rsid w:val="004147F0"/>
    <w:rsid w:val="00420F50"/>
    <w:rsid w:val="00423762"/>
    <w:rsid w:val="004310B2"/>
    <w:rsid w:val="0043571A"/>
    <w:rsid w:val="0044051F"/>
    <w:rsid w:val="0044135C"/>
    <w:rsid w:val="00444A88"/>
    <w:rsid w:val="00445188"/>
    <w:rsid w:val="00445C1E"/>
    <w:rsid w:val="00451574"/>
    <w:rsid w:val="004550A1"/>
    <w:rsid w:val="004552E5"/>
    <w:rsid w:val="00456626"/>
    <w:rsid w:val="00457DC9"/>
    <w:rsid w:val="00457E79"/>
    <w:rsid w:val="00462871"/>
    <w:rsid w:val="0047249D"/>
    <w:rsid w:val="00472F4E"/>
    <w:rsid w:val="00474DA4"/>
    <w:rsid w:val="00476B4D"/>
    <w:rsid w:val="004805FA"/>
    <w:rsid w:val="00482BCB"/>
    <w:rsid w:val="00483F49"/>
    <w:rsid w:val="004900C2"/>
    <w:rsid w:val="00494045"/>
    <w:rsid w:val="004943F2"/>
    <w:rsid w:val="00494CA3"/>
    <w:rsid w:val="004A2DA0"/>
    <w:rsid w:val="004A3209"/>
    <w:rsid w:val="004A564B"/>
    <w:rsid w:val="004A5BAE"/>
    <w:rsid w:val="004B156F"/>
    <w:rsid w:val="004B4AD9"/>
    <w:rsid w:val="004B7536"/>
    <w:rsid w:val="004C00DB"/>
    <w:rsid w:val="004C0C61"/>
    <w:rsid w:val="004C30E2"/>
    <w:rsid w:val="004D047D"/>
    <w:rsid w:val="004D1B1F"/>
    <w:rsid w:val="004D2588"/>
    <w:rsid w:val="004D3E3A"/>
    <w:rsid w:val="004D4750"/>
    <w:rsid w:val="004E4D85"/>
    <w:rsid w:val="004F1F27"/>
    <w:rsid w:val="004F305A"/>
    <w:rsid w:val="005004BA"/>
    <w:rsid w:val="00500B9A"/>
    <w:rsid w:val="00501C91"/>
    <w:rsid w:val="00504662"/>
    <w:rsid w:val="0051058E"/>
    <w:rsid w:val="00512164"/>
    <w:rsid w:val="00520297"/>
    <w:rsid w:val="00522FE7"/>
    <w:rsid w:val="00524276"/>
    <w:rsid w:val="005338F9"/>
    <w:rsid w:val="00536B04"/>
    <w:rsid w:val="00537DDF"/>
    <w:rsid w:val="0054281C"/>
    <w:rsid w:val="00543C85"/>
    <w:rsid w:val="0055268D"/>
    <w:rsid w:val="00552861"/>
    <w:rsid w:val="0056212E"/>
    <w:rsid w:val="005677C4"/>
    <w:rsid w:val="00572D60"/>
    <w:rsid w:val="00576BE4"/>
    <w:rsid w:val="00576FBC"/>
    <w:rsid w:val="00580E99"/>
    <w:rsid w:val="00580F58"/>
    <w:rsid w:val="00581A78"/>
    <w:rsid w:val="00582EE2"/>
    <w:rsid w:val="00583BE8"/>
    <w:rsid w:val="00584532"/>
    <w:rsid w:val="00586463"/>
    <w:rsid w:val="005966EE"/>
    <w:rsid w:val="005A400A"/>
    <w:rsid w:val="005A605F"/>
    <w:rsid w:val="005B255F"/>
    <w:rsid w:val="005C4AF0"/>
    <w:rsid w:val="005D66A5"/>
    <w:rsid w:val="005E2477"/>
    <w:rsid w:val="005E27B6"/>
    <w:rsid w:val="005E5087"/>
    <w:rsid w:val="005E7A13"/>
    <w:rsid w:val="005F05B6"/>
    <w:rsid w:val="005F2C30"/>
    <w:rsid w:val="005F385A"/>
    <w:rsid w:val="0060462D"/>
    <w:rsid w:val="00612379"/>
    <w:rsid w:val="006131EC"/>
    <w:rsid w:val="0061555F"/>
    <w:rsid w:val="00621C0E"/>
    <w:rsid w:val="00624019"/>
    <w:rsid w:val="0062476F"/>
    <w:rsid w:val="006304EE"/>
    <w:rsid w:val="00632C1F"/>
    <w:rsid w:val="00641017"/>
    <w:rsid w:val="0064102C"/>
    <w:rsid w:val="00641200"/>
    <w:rsid w:val="0064276D"/>
    <w:rsid w:val="00644FD6"/>
    <w:rsid w:val="00645124"/>
    <w:rsid w:val="00646C7D"/>
    <w:rsid w:val="00647749"/>
    <w:rsid w:val="006521C0"/>
    <w:rsid w:val="00656665"/>
    <w:rsid w:val="0065781E"/>
    <w:rsid w:val="00657DE2"/>
    <w:rsid w:val="006655D3"/>
    <w:rsid w:val="006665AD"/>
    <w:rsid w:val="00671A52"/>
    <w:rsid w:val="00674093"/>
    <w:rsid w:val="00674F79"/>
    <w:rsid w:val="00676455"/>
    <w:rsid w:val="00677241"/>
    <w:rsid w:val="006777EF"/>
    <w:rsid w:val="00680298"/>
    <w:rsid w:val="00683E1A"/>
    <w:rsid w:val="006847C8"/>
    <w:rsid w:val="00686582"/>
    <w:rsid w:val="00687EB4"/>
    <w:rsid w:val="00691A9A"/>
    <w:rsid w:val="006941F7"/>
    <w:rsid w:val="00694BE3"/>
    <w:rsid w:val="0069668B"/>
    <w:rsid w:val="006B007A"/>
    <w:rsid w:val="006B17D2"/>
    <w:rsid w:val="006B2356"/>
    <w:rsid w:val="006B235B"/>
    <w:rsid w:val="006B4BD0"/>
    <w:rsid w:val="006B7CF6"/>
    <w:rsid w:val="006C224E"/>
    <w:rsid w:val="006C4C00"/>
    <w:rsid w:val="006D4686"/>
    <w:rsid w:val="006D4692"/>
    <w:rsid w:val="006D780A"/>
    <w:rsid w:val="006E3A97"/>
    <w:rsid w:val="006E3C44"/>
    <w:rsid w:val="006E4913"/>
    <w:rsid w:val="006E5781"/>
    <w:rsid w:val="006F55C4"/>
    <w:rsid w:val="006F67E1"/>
    <w:rsid w:val="00700ABF"/>
    <w:rsid w:val="00700EF6"/>
    <w:rsid w:val="007113FE"/>
    <w:rsid w:val="00713C86"/>
    <w:rsid w:val="00722BA8"/>
    <w:rsid w:val="007271D6"/>
    <w:rsid w:val="00732DEC"/>
    <w:rsid w:val="00735BD5"/>
    <w:rsid w:val="00744B92"/>
    <w:rsid w:val="007505C0"/>
    <w:rsid w:val="00753246"/>
    <w:rsid w:val="007556F6"/>
    <w:rsid w:val="0076044E"/>
    <w:rsid w:val="00760EEF"/>
    <w:rsid w:val="0076106B"/>
    <w:rsid w:val="007772DF"/>
    <w:rsid w:val="00777956"/>
    <w:rsid w:val="00777EE5"/>
    <w:rsid w:val="00780F3A"/>
    <w:rsid w:val="007811C0"/>
    <w:rsid w:val="007812D8"/>
    <w:rsid w:val="00783980"/>
    <w:rsid w:val="00783D10"/>
    <w:rsid w:val="00784836"/>
    <w:rsid w:val="00784E02"/>
    <w:rsid w:val="0079023E"/>
    <w:rsid w:val="00790D23"/>
    <w:rsid w:val="007958E1"/>
    <w:rsid w:val="00797A76"/>
    <w:rsid w:val="007A1E0E"/>
    <w:rsid w:val="007A2854"/>
    <w:rsid w:val="007A2E2F"/>
    <w:rsid w:val="007A3C0F"/>
    <w:rsid w:val="007A50B6"/>
    <w:rsid w:val="007A54DE"/>
    <w:rsid w:val="007B207F"/>
    <w:rsid w:val="007C41E4"/>
    <w:rsid w:val="007D0B9D"/>
    <w:rsid w:val="007D19B0"/>
    <w:rsid w:val="007D2474"/>
    <w:rsid w:val="007E197C"/>
    <w:rsid w:val="007E563F"/>
    <w:rsid w:val="007E7588"/>
    <w:rsid w:val="007F46FB"/>
    <w:rsid w:val="007F498F"/>
    <w:rsid w:val="007F7BF1"/>
    <w:rsid w:val="00804596"/>
    <w:rsid w:val="00805055"/>
    <w:rsid w:val="008065F7"/>
    <w:rsid w:val="0080679D"/>
    <w:rsid w:val="008108B0"/>
    <w:rsid w:val="00811B20"/>
    <w:rsid w:val="00814EF9"/>
    <w:rsid w:val="008157B2"/>
    <w:rsid w:val="00817F66"/>
    <w:rsid w:val="00820FD5"/>
    <w:rsid w:val="0082296E"/>
    <w:rsid w:val="00823652"/>
    <w:rsid w:val="00824099"/>
    <w:rsid w:val="00826027"/>
    <w:rsid w:val="00827A72"/>
    <w:rsid w:val="008364E0"/>
    <w:rsid w:val="0083795D"/>
    <w:rsid w:val="00840A65"/>
    <w:rsid w:val="0085076A"/>
    <w:rsid w:val="00852307"/>
    <w:rsid w:val="00856731"/>
    <w:rsid w:val="00857F4F"/>
    <w:rsid w:val="00860D33"/>
    <w:rsid w:val="00860D7A"/>
    <w:rsid w:val="0086154D"/>
    <w:rsid w:val="008633C4"/>
    <w:rsid w:val="0086442B"/>
    <w:rsid w:val="008655ED"/>
    <w:rsid w:val="00865612"/>
    <w:rsid w:val="00866F5B"/>
    <w:rsid w:val="00867AC1"/>
    <w:rsid w:val="0087038C"/>
    <w:rsid w:val="008722EB"/>
    <w:rsid w:val="008810C9"/>
    <w:rsid w:val="00883D93"/>
    <w:rsid w:val="008922C9"/>
    <w:rsid w:val="00895017"/>
    <w:rsid w:val="00896810"/>
    <w:rsid w:val="008A170E"/>
    <w:rsid w:val="008A34BC"/>
    <w:rsid w:val="008A4DF1"/>
    <w:rsid w:val="008A5258"/>
    <w:rsid w:val="008A743F"/>
    <w:rsid w:val="008B64FB"/>
    <w:rsid w:val="008B75DB"/>
    <w:rsid w:val="008C0970"/>
    <w:rsid w:val="008C43CA"/>
    <w:rsid w:val="008C53C0"/>
    <w:rsid w:val="008C59AE"/>
    <w:rsid w:val="008C5A23"/>
    <w:rsid w:val="008C77DD"/>
    <w:rsid w:val="008D07A0"/>
    <w:rsid w:val="008D14E8"/>
    <w:rsid w:val="008D2CF7"/>
    <w:rsid w:val="008D3DE1"/>
    <w:rsid w:val="008D6917"/>
    <w:rsid w:val="008E1599"/>
    <w:rsid w:val="008F0487"/>
    <w:rsid w:val="008F322E"/>
    <w:rsid w:val="008F4EE1"/>
    <w:rsid w:val="008F64BB"/>
    <w:rsid w:val="00900C26"/>
    <w:rsid w:val="0090197F"/>
    <w:rsid w:val="00901A3F"/>
    <w:rsid w:val="00905CC6"/>
    <w:rsid w:val="00906DDC"/>
    <w:rsid w:val="00907318"/>
    <w:rsid w:val="0091205B"/>
    <w:rsid w:val="009146DE"/>
    <w:rsid w:val="00915498"/>
    <w:rsid w:val="00916272"/>
    <w:rsid w:val="0092080C"/>
    <w:rsid w:val="00923507"/>
    <w:rsid w:val="00924B07"/>
    <w:rsid w:val="0093152F"/>
    <w:rsid w:val="00932F4A"/>
    <w:rsid w:val="00934E09"/>
    <w:rsid w:val="00936253"/>
    <w:rsid w:val="009362C5"/>
    <w:rsid w:val="00944D7B"/>
    <w:rsid w:val="00946283"/>
    <w:rsid w:val="00947E51"/>
    <w:rsid w:val="00951B26"/>
    <w:rsid w:val="00952DD4"/>
    <w:rsid w:val="0095361B"/>
    <w:rsid w:val="009609FF"/>
    <w:rsid w:val="0096342F"/>
    <w:rsid w:val="00964611"/>
    <w:rsid w:val="0096477D"/>
    <w:rsid w:val="00970FED"/>
    <w:rsid w:val="00971630"/>
    <w:rsid w:val="009728E1"/>
    <w:rsid w:val="00972A2D"/>
    <w:rsid w:val="00973275"/>
    <w:rsid w:val="00973CBA"/>
    <w:rsid w:val="00984926"/>
    <w:rsid w:val="00984F7B"/>
    <w:rsid w:val="00986A34"/>
    <w:rsid w:val="00993CE3"/>
    <w:rsid w:val="00995131"/>
    <w:rsid w:val="00997029"/>
    <w:rsid w:val="00997126"/>
    <w:rsid w:val="009A22A8"/>
    <w:rsid w:val="009A2D8D"/>
    <w:rsid w:val="009A3585"/>
    <w:rsid w:val="009B49EB"/>
    <w:rsid w:val="009D0931"/>
    <w:rsid w:val="009D38DC"/>
    <w:rsid w:val="009D690D"/>
    <w:rsid w:val="009E22C7"/>
    <w:rsid w:val="009E65B6"/>
    <w:rsid w:val="009F0D5B"/>
    <w:rsid w:val="009F1A06"/>
    <w:rsid w:val="009F2C4A"/>
    <w:rsid w:val="009F3920"/>
    <w:rsid w:val="009F4313"/>
    <w:rsid w:val="009F669F"/>
    <w:rsid w:val="009F6B3C"/>
    <w:rsid w:val="00A0456E"/>
    <w:rsid w:val="00A07DBE"/>
    <w:rsid w:val="00A125C8"/>
    <w:rsid w:val="00A14082"/>
    <w:rsid w:val="00A16285"/>
    <w:rsid w:val="00A24B8E"/>
    <w:rsid w:val="00A26568"/>
    <w:rsid w:val="00A40D25"/>
    <w:rsid w:val="00A42666"/>
    <w:rsid w:val="00A42AC3"/>
    <w:rsid w:val="00A430CF"/>
    <w:rsid w:val="00A4562B"/>
    <w:rsid w:val="00A473B3"/>
    <w:rsid w:val="00A518B7"/>
    <w:rsid w:val="00A54309"/>
    <w:rsid w:val="00A631A8"/>
    <w:rsid w:val="00A647FE"/>
    <w:rsid w:val="00A718A8"/>
    <w:rsid w:val="00A73955"/>
    <w:rsid w:val="00A750FD"/>
    <w:rsid w:val="00A75746"/>
    <w:rsid w:val="00A76776"/>
    <w:rsid w:val="00A77192"/>
    <w:rsid w:val="00A80438"/>
    <w:rsid w:val="00A925F9"/>
    <w:rsid w:val="00A92668"/>
    <w:rsid w:val="00A92D6A"/>
    <w:rsid w:val="00A95BAF"/>
    <w:rsid w:val="00AA160E"/>
    <w:rsid w:val="00AA2135"/>
    <w:rsid w:val="00AB068D"/>
    <w:rsid w:val="00AB0DB3"/>
    <w:rsid w:val="00AB2B93"/>
    <w:rsid w:val="00AB3A2D"/>
    <w:rsid w:val="00AB3E7A"/>
    <w:rsid w:val="00AB3EDA"/>
    <w:rsid w:val="00AB4CCF"/>
    <w:rsid w:val="00AB5028"/>
    <w:rsid w:val="00AB56AD"/>
    <w:rsid w:val="00AB70E1"/>
    <w:rsid w:val="00AB7E5B"/>
    <w:rsid w:val="00AC57D1"/>
    <w:rsid w:val="00AC5845"/>
    <w:rsid w:val="00AD4B61"/>
    <w:rsid w:val="00AD789A"/>
    <w:rsid w:val="00AE0EF1"/>
    <w:rsid w:val="00AE22C4"/>
    <w:rsid w:val="00AE2937"/>
    <w:rsid w:val="00AE3273"/>
    <w:rsid w:val="00AE3B95"/>
    <w:rsid w:val="00AF01FB"/>
    <w:rsid w:val="00AF06A8"/>
    <w:rsid w:val="00AF1225"/>
    <w:rsid w:val="00AF2A95"/>
    <w:rsid w:val="00AF428C"/>
    <w:rsid w:val="00AF510E"/>
    <w:rsid w:val="00AF5ED0"/>
    <w:rsid w:val="00B06FD1"/>
    <w:rsid w:val="00B07301"/>
    <w:rsid w:val="00B1160E"/>
    <w:rsid w:val="00B20179"/>
    <w:rsid w:val="00B21E53"/>
    <w:rsid w:val="00B224DE"/>
    <w:rsid w:val="00B2678C"/>
    <w:rsid w:val="00B26D2A"/>
    <w:rsid w:val="00B3619B"/>
    <w:rsid w:val="00B42823"/>
    <w:rsid w:val="00B43A23"/>
    <w:rsid w:val="00B46575"/>
    <w:rsid w:val="00B5264F"/>
    <w:rsid w:val="00B600FE"/>
    <w:rsid w:val="00B6238F"/>
    <w:rsid w:val="00B6263B"/>
    <w:rsid w:val="00B65D72"/>
    <w:rsid w:val="00B71B9F"/>
    <w:rsid w:val="00B84148"/>
    <w:rsid w:val="00B84BBD"/>
    <w:rsid w:val="00B91B5B"/>
    <w:rsid w:val="00B95EE4"/>
    <w:rsid w:val="00B9606E"/>
    <w:rsid w:val="00BA31A1"/>
    <w:rsid w:val="00BA43FB"/>
    <w:rsid w:val="00BA446E"/>
    <w:rsid w:val="00BA4804"/>
    <w:rsid w:val="00BA6094"/>
    <w:rsid w:val="00BA63F8"/>
    <w:rsid w:val="00BA6BD5"/>
    <w:rsid w:val="00BC127D"/>
    <w:rsid w:val="00BC1FE6"/>
    <w:rsid w:val="00BC5A2B"/>
    <w:rsid w:val="00BD288D"/>
    <w:rsid w:val="00BD4C45"/>
    <w:rsid w:val="00BD6C7F"/>
    <w:rsid w:val="00BE2221"/>
    <w:rsid w:val="00BE3D62"/>
    <w:rsid w:val="00BE3F1F"/>
    <w:rsid w:val="00BE4D76"/>
    <w:rsid w:val="00BE4EF2"/>
    <w:rsid w:val="00BE5325"/>
    <w:rsid w:val="00BF0CCC"/>
    <w:rsid w:val="00BF7754"/>
    <w:rsid w:val="00BF7F16"/>
    <w:rsid w:val="00C00575"/>
    <w:rsid w:val="00C02E35"/>
    <w:rsid w:val="00C05F97"/>
    <w:rsid w:val="00C061B6"/>
    <w:rsid w:val="00C13749"/>
    <w:rsid w:val="00C2446C"/>
    <w:rsid w:val="00C323D0"/>
    <w:rsid w:val="00C3548A"/>
    <w:rsid w:val="00C36AE5"/>
    <w:rsid w:val="00C370A0"/>
    <w:rsid w:val="00C37908"/>
    <w:rsid w:val="00C415D7"/>
    <w:rsid w:val="00C41F17"/>
    <w:rsid w:val="00C46CD9"/>
    <w:rsid w:val="00C51D44"/>
    <w:rsid w:val="00C5280D"/>
    <w:rsid w:val="00C5337B"/>
    <w:rsid w:val="00C5791C"/>
    <w:rsid w:val="00C6270C"/>
    <w:rsid w:val="00C65583"/>
    <w:rsid w:val="00C66290"/>
    <w:rsid w:val="00C676CA"/>
    <w:rsid w:val="00C72B7A"/>
    <w:rsid w:val="00C73A71"/>
    <w:rsid w:val="00C77C32"/>
    <w:rsid w:val="00C81327"/>
    <w:rsid w:val="00C81842"/>
    <w:rsid w:val="00C81C3D"/>
    <w:rsid w:val="00C96814"/>
    <w:rsid w:val="00C9687A"/>
    <w:rsid w:val="00C973F2"/>
    <w:rsid w:val="00CA22EB"/>
    <w:rsid w:val="00CA304C"/>
    <w:rsid w:val="00CA774A"/>
    <w:rsid w:val="00CB1354"/>
    <w:rsid w:val="00CB3E86"/>
    <w:rsid w:val="00CB57C2"/>
    <w:rsid w:val="00CB79FE"/>
    <w:rsid w:val="00CC0333"/>
    <w:rsid w:val="00CC11B0"/>
    <w:rsid w:val="00CC2E20"/>
    <w:rsid w:val="00CC51D2"/>
    <w:rsid w:val="00CD1323"/>
    <w:rsid w:val="00CD1382"/>
    <w:rsid w:val="00CD7B1A"/>
    <w:rsid w:val="00CE4128"/>
    <w:rsid w:val="00CF5D5D"/>
    <w:rsid w:val="00CF7E36"/>
    <w:rsid w:val="00D01647"/>
    <w:rsid w:val="00D032B8"/>
    <w:rsid w:val="00D06C97"/>
    <w:rsid w:val="00D1239D"/>
    <w:rsid w:val="00D16BC5"/>
    <w:rsid w:val="00D23CC9"/>
    <w:rsid w:val="00D30C40"/>
    <w:rsid w:val="00D30F83"/>
    <w:rsid w:val="00D35D5C"/>
    <w:rsid w:val="00D36D2E"/>
    <w:rsid w:val="00D3708D"/>
    <w:rsid w:val="00D40426"/>
    <w:rsid w:val="00D46488"/>
    <w:rsid w:val="00D477B4"/>
    <w:rsid w:val="00D527D3"/>
    <w:rsid w:val="00D55FD2"/>
    <w:rsid w:val="00D57C96"/>
    <w:rsid w:val="00D57FA0"/>
    <w:rsid w:val="00D6061A"/>
    <w:rsid w:val="00D70948"/>
    <w:rsid w:val="00D769D1"/>
    <w:rsid w:val="00D77A63"/>
    <w:rsid w:val="00D8383E"/>
    <w:rsid w:val="00D91203"/>
    <w:rsid w:val="00D91259"/>
    <w:rsid w:val="00D9184A"/>
    <w:rsid w:val="00D93BFC"/>
    <w:rsid w:val="00D94FFB"/>
    <w:rsid w:val="00D95174"/>
    <w:rsid w:val="00DA3175"/>
    <w:rsid w:val="00DA48E7"/>
    <w:rsid w:val="00DA6F36"/>
    <w:rsid w:val="00DB596E"/>
    <w:rsid w:val="00DC00EA"/>
    <w:rsid w:val="00DD1507"/>
    <w:rsid w:val="00DD2EF9"/>
    <w:rsid w:val="00DD5008"/>
    <w:rsid w:val="00DE0EFA"/>
    <w:rsid w:val="00DF246E"/>
    <w:rsid w:val="00E01E8D"/>
    <w:rsid w:val="00E03AB8"/>
    <w:rsid w:val="00E05197"/>
    <w:rsid w:val="00E10FFB"/>
    <w:rsid w:val="00E17D0A"/>
    <w:rsid w:val="00E306B7"/>
    <w:rsid w:val="00E32F7E"/>
    <w:rsid w:val="00E3312D"/>
    <w:rsid w:val="00E35A8E"/>
    <w:rsid w:val="00E432B4"/>
    <w:rsid w:val="00E44B9D"/>
    <w:rsid w:val="00E50064"/>
    <w:rsid w:val="00E5043C"/>
    <w:rsid w:val="00E5324E"/>
    <w:rsid w:val="00E56601"/>
    <w:rsid w:val="00E60900"/>
    <w:rsid w:val="00E71BFC"/>
    <w:rsid w:val="00E72D49"/>
    <w:rsid w:val="00E74DED"/>
    <w:rsid w:val="00E7593C"/>
    <w:rsid w:val="00E7678A"/>
    <w:rsid w:val="00E767C2"/>
    <w:rsid w:val="00E80C98"/>
    <w:rsid w:val="00E81EAD"/>
    <w:rsid w:val="00E83DC6"/>
    <w:rsid w:val="00E91AF0"/>
    <w:rsid w:val="00E9315E"/>
    <w:rsid w:val="00E935F1"/>
    <w:rsid w:val="00E940BC"/>
    <w:rsid w:val="00E94A81"/>
    <w:rsid w:val="00E97774"/>
    <w:rsid w:val="00EA0642"/>
    <w:rsid w:val="00EA1FFB"/>
    <w:rsid w:val="00EA2A80"/>
    <w:rsid w:val="00EA695A"/>
    <w:rsid w:val="00EA743C"/>
    <w:rsid w:val="00EA7607"/>
    <w:rsid w:val="00EB048E"/>
    <w:rsid w:val="00EB471D"/>
    <w:rsid w:val="00EC4EC6"/>
    <w:rsid w:val="00EC75D8"/>
    <w:rsid w:val="00ED17CB"/>
    <w:rsid w:val="00ED261D"/>
    <w:rsid w:val="00ED3946"/>
    <w:rsid w:val="00EE04DD"/>
    <w:rsid w:val="00EE34DF"/>
    <w:rsid w:val="00EE55F6"/>
    <w:rsid w:val="00EF2094"/>
    <w:rsid w:val="00EF2AC6"/>
    <w:rsid w:val="00EF2F89"/>
    <w:rsid w:val="00EF302E"/>
    <w:rsid w:val="00EF30A6"/>
    <w:rsid w:val="00EF7C50"/>
    <w:rsid w:val="00F003ED"/>
    <w:rsid w:val="00F01DB1"/>
    <w:rsid w:val="00F02927"/>
    <w:rsid w:val="00F04433"/>
    <w:rsid w:val="00F04AA2"/>
    <w:rsid w:val="00F05B58"/>
    <w:rsid w:val="00F064CB"/>
    <w:rsid w:val="00F1237A"/>
    <w:rsid w:val="00F14677"/>
    <w:rsid w:val="00F2061E"/>
    <w:rsid w:val="00F20B1F"/>
    <w:rsid w:val="00F22219"/>
    <w:rsid w:val="00F22CBD"/>
    <w:rsid w:val="00F2539C"/>
    <w:rsid w:val="00F32006"/>
    <w:rsid w:val="00F33D27"/>
    <w:rsid w:val="00F341B8"/>
    <w:rsid w:val="00F40448"/>
    <w:rsid w:val="00F406FC"/>
    <w:rsid w:val="00F40E8E"/>
    <w:rsid w:val="00F44977"/>
    <w:rsid w:val="00F45372"/>
    <w:rsid w:val="00F50C67"/>
    <w:rsid w:val="00F560F7"/>
    <w:rsid w:val="00F6334D"/>
    <w:rsid w:val="00F64538"/>
    <w:rsid w:val="00F760C4"/>
    <w:rsid w:val="00F77552"/>
    <w:rsid w:val="00F7780C"/>
    <w:rsid w:val="00F82CCC"/>
    <w:rsid w:val="00F84B7F"/>
    <w:rsid w:val="00F85794"/>
    <w:rsid w:val="00F871FD"/>
    <w:rsid w:val="00F94398"/>
    <w:rsid w:val="00F97ECC"/>
    <w:rsid w:val="00FA067D"/>
    <w:rsid w:val="00FA1750"/>
    <w:rsid w:val="00FA291B"/>
    <w:rsid w:val="00FA3BC5"/>
    <w:rsid w:val="00FA49AB"/>
    <w:rsid w:val="00FA4BDE"/>
    <w:rsid w:val="00FA7C0B"/>
    <w:rsid w:val="00FB274F"/>
    <w:rsid w:val="00FB4D39"/>
    <w:rsid w:val="00FC1061"/>
    <w:rsid w:val="00FC26DB"/>
    <w:rsid w:val="00FC533A"/>
    <w:rsid w:val="00FC6EEB"/>
    <w:rsid w:val="00FC7507"/>
    <w:rsid w:val="00FC7E92"/>
    <w:rsid w:val="00FE39C7"/>
    <w:rsid w:val="00FE4EA5"/>
    <w:rsid w:val="00FE5D28"/>
    <w:rsid w:val="00FE7119"/>
    <w:rsid w:val="00FE7AE9"/>
    <w:rsid w:val="00FF2E29"/>
    <w:rsid w:val="00FF3C0F"/>
    <w:rsid w:val="00FF4DEF"/>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685CB"/>
  <w15:docId w15:val="{28B4D3AD-B7B3-4EAC-BD13-C33FF295EA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0462D"/>
    <w:pPr>
      <w:jc w:val="both"/>
    </w:pPr>
    <w:rPr>
      <w:rFonts w:ascii="Arial" w:hAnsi="Arial"/>
      <w:lang w:val="fr-FR"/>
    </w:rPr>
  </w:style>
  <w:style w:type="paragraph" w:styleId="Heading1">
    <w:name w:val="heading 1"/>
    <w:next w:val="Normal"/>
    <w:autoRedefine/>
    <w:qFormat/>
    <w:rsid w:val="00277A4C"/>
    <w:pPr>
      <w:keepNext/>
      <w:spacing w:after="360"/>
      <w:jc w:val="both"/>
      <w:outlineLvl w:val="0"/>
    </w:pPr>
    <w:rPr>
      <w:rFonts w:ascii="Arial Bold" w:hAnsi="Arial Bold"/>
      <w:b/>
      <w:caps/>
    </w:rPr>
  </w:style>
  <w:style w:type="paragraph" w:styleId="Heading2">
    <w:name w:val="heading 2"/>
    <w:next w:val="Normal"/>
    <w:link w:val="Heading2Char"/>
    <w:autoRedefine/>
    <w:qFormat/>
    <w:rsid w:val="00FE5D28"/>
    <w:pPr>
      <w:keepNext/>
      <w:spacing w:after="240"/>
      <w:jc w:val="both"/>
      <w:outlineLvl w:val="1"/>
    </w:pPr>
    <w:rPr>
      <w:rFonts w:ascii="Arial" w:hAnsi="Arial"/>
      <w:b/>
    </w:rPr>
  </w:style>
  <w:style w:type="paragraph" w:styleId="Heading3">
    <w:name w:val="heading 3"/>
    <w:next w:val="Normal"/>
    <w:qFormat/>
    <w:rsid w:val="0007745C"/>
    <w:pPr>
      <w:keepNext/>
      <w:spacing w:after="240"/>
      <w:jc w:val="both"/>
      <w:outlineLvl w:val="2"/>
    </w:pPr>
    <w:rPr>
      <w:rFonts w:ascii="Arial" w:hAnsi="Arial"/>
      <w:u w:val="single"/>
      <w:lang w:val="fr-FR"/>
    </w:rPr>
  </w:style>
  <w:style w:type="paragraph" w:styleId="Heading4">
    <w:name w:val="heading 4"/>
    <w:next w:val="Normal"/>
    <w:autoRedefine/>
    <w:qFormat/>
    <w:rsid w:val="00FB4D39"/>
    <w:pPr>
      <w:keepNext/>
      <w:spacing w:after="240"/>
      <w:jc w:val="both"/>
      <w:outlineLvl w:val="3"/>
    </w:pPr>
    <w:rPr>
      <w:rFonts w:ascii="Arial" w:hAnsi="Arial"/>
      <w:i/>
      <w:lang w:val="fr-FR"/>
    </w:rPr>
  </w:style>
  <w:style w:type="paragraph" w:styleId="Heading5">
    <w:name w:val="heading 5"/>
    <w:next w:val="Normal"/>
    <w:autoRedefine/>
    <w:rsid w:val="00BE3D62"/>
    <w:pPr>
      <w:keepNext/>
      <w:spacing w:after="240"/>
      <w:ind w:left="851" w:hanging="851"/>
      <w:jc w:val="both"/>
      <w:outlineLvl w:val="4"/>
    </w:pPr>
    <w:rPr>
      <w:rFonts w:ascii="Arial" w:hAnsi="Arial"/>
      <w:i/>
      <w:szCs w:val="18"/>
    </w:rPr>
  </w:style>
  <w:style w:type="paragraph" w:styleId="Heading6">
    <w:name w:val="heading 6"/>
    <w:basedOn w:val="Normal"/>
    <w:next w:val="Normal"/>
    <w:link w:val="Heading6Char"/>
    <w:autoRedefine/>
    <w:qFormat/>
    <w:rsid w:val="00A647FE"/>
    <w:pPr>
      <w:keepNext/>
      <w:tabs>
        <w:tab w:val="left" w:pos="1985"/>
      </w:tabs>
      <w:ind w:left="1702" w:hanging="851"/>
      <w:outlineLvl w:val="5"/>
    </w:pPr>
    <w:rPr>
      <w:rFonts w:cs="Angsana New"/>
      <w:i/>
      <w:iCs/>
      <w:szCs w:val="24"/>
      <w:u w:val="single"/>
      <w:lang w:eastAsia="ja-JP" w:bidi="th-TH"/>
    </w:rPr>
  </w:style>
  <w:style w:type="paragraph" w:styleId="Heading7">
    <w:name w:val="heading 7"/>
    <w:basedOn w:val="Normal"/>
    <w:next w:val="Normal"/>
    <w:qFormat/>
    <w:rsid w:val="00AB0DB3"/>
    <w:pPr>
      <w:keepNext/>
      <w:spacing w:before="60" w:after="60"/>
      <w:outlineLvl w:val="6"/>
    </w:pPr>
  </w:style>
  <w:style w:type="paragraph" w:styleId="Heading8">
    <w:name w:val="heading 8"/>
    <w:basedOn w:val="Normal"/>
    <w:next w:val="Normal"/>
    <w:link w:val="Heading8Char"/>
    <w:autoRedefine/>
    <w:qFormat/>
    <w:rsid w:val="00A647FE"/>
    <w:pPr>
      <w:keepNext/>
      <w:widowControl w:val="0"/>
      <w:ind w:left="993" w:hanging="993"/>
      <w:outlineLvl w:val="7"/>
    </w:pPr>
    <w:rPr>
      <w:rFonts w:cs="Angsana New"/>
      <w:i/>
      <w:iCs/>
      <w:szCs w:val="22"/>
      <w:lang w:eastAsia="ja-JP" w:bidi="th-TH"/>
    </w:rPr>
  </w:style>
  <w:style w:type="paragraph" w:styleId="Heading9">
    <w:name w:val="heading 9"/>
    <w:basedOn w:val="Normal"/>
    <w:next w:val="Normal"/>
    <w:qFormat/>
    <w:rsid w:val="008A170E"/>
    <w:p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link w:val="HeaderChar"/>
    <w:uiPriority w:val="99"/>
    <w:rsid w:val="00D9184A"/>
    <w:pPr>
      <w:jc w:val="center"/>
    </w:pPr>
    <w:rPr>
      <w:rFonts w:ascii="Arial" w:hAnsi="Arial" w:cs="Arial"/>
      <w:strike/>
      <w:lang w:val="fr-FR"/>
    </w:rPr>
  </w:style>
  <w:style w:type="paragraph" w:styleId="Footer">
    <w:name w:val="footer"/>
    <w:aliases w:val="doc_path_name"/>
    <w:autoRedefine/>
    <w:rsid w:val="008A170E"/>
    <w:pPr>
      <w:jc w:val="both"/>
    </w:pPr>
    <w:rPr>
      <w:rFonts w:ascii="Arial" w:hAnsi="Arial"/>
      <w:sz w:val="14"/>
    </w:rPr>
  </w:style>
  <w:style w:type="character" w:styleId="PageNumber">
    <w:name w:val="page number"/>
    <w:basedOn w:val="DefaultParagraphFont"/>
    <w:rsid w:val="008A170E"/>
    <w:rPr>
      <w:rFonts w:ascii="Arial" w:hAnsi="Arial"/>
      <w:sz w:val="20"/>
    </w:rPr>
  </w:style>
  <w:style w:type="paragraph" w:styleId="Title">
    <w:name w:val="Title"/>
    <w:basedOn w:val="Normal"/>
    <w:qFormat/>
    <w:rsid w:val="008A170E"/>
    <w:pPr>
      <w:spacing w:after="300"/>
      <w:jc w:val="center"/>
    </w:pPr>
    <w:rPr>
      <w:b/>
      <w:caps/>
      <w:kern w:val="28"/>
      <w:sz w:val="30"/>
    </w:rPr>
  </w:style>
  <w:style w:type="paragraph" w:customStyle="1" w:styleId="preparedby">
    <w:name w:val="preparedby"/>
    <w:basedOn w:val="Normal"/>
    <w:next w:val="Normal"/>
    <w:semiHidden/>
    <w:rsid w:val="00784E02"/>
    <w:pPr>
      <w:spacing w:after="600"/>
      <w:jc w:val="center"/>
    </w:pPr>
    <w:rPr>
      <w:i/>
    </w:rPr>
  </w:style>
  <w:style w:type="paragraph" w:customStyle="1" w:styleId="Docoriginal">
    <w:name w:val="Doc_original"/>
    <w:basedOn w:val="Code"/>
    <w:link w:val="DocoriginalChar"/>
    <w:rsid w:val="00784E02"/>
    <w:pPr>
      <w:spacing w:before="240" w:line="240" w:lineRule="exact"/>
      <w:ind w:left="0"/>
      <w:contextualSpacing/>
      <w:jc w:val="left"/>
    </w:pPr>
    <w:rPr>
      <w:sz w:val="18"/>
    </w:rPr>
  </w:style>
  <w:style w:type="paragraph" w:customStyle="1" w:styleId="DecisionParagraphs">
    <w:name w:val="DecisionParagraphs"/>
    <w:basedOn w:val="Normal"/>
    <w:rsid w:val="008A170E"/>
    <w:pPr>
      <w:tabs>
        <w:tab w:val="left" w:pos="5387"/>
      </w:tabs>
      <w:ind w:left="4820"/>
    </w:pPr>
    <w:rPr>
      <w:i/>
    </w:rPr>
  </w:style>
  <w:style w:type="paragraph" w:styleId="FootnoteText">
    <w:name w:val="footnote text"/>
    <w:autoRedefine/>
    <w:rsid w:val="00AB5028"/>
    <w:pPr>
      <w:spacing w:before="60" w:line="200" w:lineRule="exact"/>
      <w:ind w:left="284" w:hanging="284"/>
      <w:jc w:val="both"/>
    </w:pPr>
    <w:rPr>
      <w:rFonts w:ascii="Arial" w:hAnsi="Arial"/>
      <w:sz w:val="16"/>
    </w:rPr>
  </w:style>
  <w:style w:type="character" w:styleId="FootnoteReference">
    <w:name w:val="footnote reference"/>
    <w:basedOn w:val="DefaultParagraphFont"/>
    <w:semiHidden/>
    <w:rsid w:val="008A170E"/>
    <w:rPr>
      <w:vertAlign w:val="superscript"/>
    </w:rPr>
  </w:style>
  <w:style w:type="paragraph" w:styleId="Closing">
    <w:name w:val="Closing"/>
    <w:basedOn w:val="Normal"/>
    <w:rsid w:val="008A170E"/>
    <w:pPr>
      <w:ind w:left="4536"/>
      <w:jc w:val="center"/>
    </w:pPr>
  </w:style>
  <w:style w:type="paragraph" w:styleId="Index1">
    <w:name w:val="index 1"/>
    <w:basedOn w:val="Normal"/>
    <w:next w:val="Normal"/>
    <w:semiHidden/>
    <w:rsid w:val="008A170E"/>
    <w:pPr>
      <w:tabs>
        <w:tab w:val="right" w:leader="dot" w:pos="9071"/>
      </w:tabs>
      <w:ind w:left="284" w:hanging="284"/>
    </w:pPr>
    <w:rPr>
      <w:sz w:val="24"/>
    </w:rPr>
  </w:style>
  <w:style w:type="paragraph" w:styleId="Index2">
    <w:name w:val="index 2"/>
    <w:basedOn w:val="Normal"/>
    <w:next w:val="Normal"/>
    <w:semiHidden/>
    <w:rsid w:val="008A170E"/>
    <w:pPr>
      <w:tabs>
        <w:tab w:val="right" w:leader="dot" w:pos="9071"/>
      </w:tabs>
      <w:ind w:left="568" w:hanging="284"/>
    </w:pPr>
    <w:rPr>
      <w:sz w:val="24"/>
    </w:rPr>
  </w:style>
  <w:style w:type="paragraph" w:styleId="Index3">
    <w:name w:val="index 3"/>
    <w:basedOn w:val="Normal"/>
    <w:next w:val="Normal"/>
    <w:semiHidden/>
    <w:rsid w:val="008A170E"/>
    <w:pPr>
      <w:tabs>
        <w:tab w:val="right" w:leader="dot" w:pos="9071"/>
      </w:tabs>
      <w:ind w:left="851" w:hanging="284"/>
    </w:pPr>
    <w:rPr>
      <w:sz w:val="24"/>
    </w:rPr>
  </w:style>
  <w:style w:type="paragraph" w:styleId="MacroText">
    <w:name w:val="macro"/>
    <w:semiHidden/>
    <w:rsid w:val="008A170E"/>
    <w:pPr>
      <w:tabs>
        <w:tab w:val="left" w:pos="480"/>
        <w:tab w:val="left" w:pos="960"/>
        <w:tab w:val="left" w:pos="1440"/>
        <w:tab w:val="left" w:pos="1920"/>
        <w:tab w:val="left" w:pos="2400"/>
        <w:tab w:val="left" w:pos="2880"/>
        <w:tab w:val="left" w:pos="3360"/>
        <w:tab w:val="left" w:pos="3840"/>
        <w:tab w:val="left" w:pos="4320"/>
      </w:tabs>
    </w:pPr>
    <w:rPr>
      <w:rFonts w:ascii="Courier New" w:hAnsi="Courier New"/>
      <w:sz w:val="16"/>
    </w:rPr>
  </w:style>
  <w:style w:type="paragraph" w:styleId="Signature">
    <w:name w:val="Signature"/>
    <w:basedOn w:val="Normal"/>
    <w:rsid w:val="008A170E"/>
    <w:pPr>
      <w:ind w:left="4536"/>
      <w:jc w:val="center"/>
    </w:pPr>
  </w:style>
  <w:style w:type="character" w:customStyle="1" w:styleId="Doclang">
    <w:name w:val="Doc_lang"/>
    <w:basedOn w:val="DefaultParagraphFont"/>
    <w:rsid w:val="008A170E"/>
    <w:rPr>
      <w:rFonts w:ascii="Arial" w:hAnsi="Arial"/>
      <w:sz w:val="20"/>
      <w:lang w:val="en-US"/>
    </w:rPr>
  </w:style>
  <w:style w:type="paragraph" w:customStyle="1" w:styleId="Session">
    <w:name w:val="Session"/>
    <w:basedOn w:val="Normal"/>
    <w:rsid w:val="00784E02"/>
    <w:pPr>
      <w:spacing w:before="60"/>
      <w:jc w:val="center"/>
    </w:pPr>
    <w:rPr>
      <w:b/>
    </w:rPr>
  </w:style>
  <w:style w:type="paragraph" w:customStyle="1" w:styleId="Organizer">
    <w:name w:val="Organizer"/>
    <w:basedOn w:val="Normal"/>
    <w:rsid w:val="008A170E"/>
    <w:pPr>
      <w:spacing w:after="600"/>
      <w:ind w:left="-993" w:right="-994"/>
      <w:jc w:val="center"/>
    </w:pPr>
    <w:rPr>
      <w:b/>
      <w:caps/>
      <w:kern w:val="26"/>
      <w:sz w:val="26"/>
    </w:rPr>
  </w:style>
  <w:style w:type="paragraph" w:styleId="BodyText">
    <w:name w:val="Body Text"/>
    <w:basedOn w:val="Normal"/>
    <w:rsid w:val="008A170E"/>
  </w:style>
  <w:style w:type="paragraph" w:customStyle="1" w:styleId="StyleDocoriginalNotBold">
    <w:name w:val="Style Doc_original + Not Bold"/>
    <w:basedOn w:val="Docoriginal"/>
    <w:link w:val="StyleDocoriginalNotBoldChar"/>
    <w:autoRedefine/>
    <w:rsid w:val="008A170E"/>
    <w:pPr>
      <w:ind w:left="1589"/>
    </w:pPr>
  </w:style>
  <w:style w:type="paragraph" w:customStyle="1" w:styleId="upove">
    <w:name w:val="upov_e"/>
    <w:basedOn w:val="Normal"/>
    <w:rsid w:val="00784E02"/>
    <w:pPr>
      <w:spacing w:before="120"/>
    </w:pPr>
    <w:rPr>
      <w:sz w:val="16"/>
    </w:rPr>
  </w:style>
  <w:style w:type="paragraph" w:customStyle="1" w:styleId="TitleofDoc">
    <w:name w:val="Title of Doc"/>
    <w:basedOn w:val="Normal"/>
    <w:link w:val="TitleofDocChar"/>
    <w:rsid w:val="00EC4EC6"/>
    <w:pPr>
      <w:jc w:val="left"/>
    </w:pPr>
  </w:style>
  <w:style w:type="paragraph" w:customStyle="1" w:styleId="preparedby0">
    <w:name w:val="prepared by"/>
    <w:basedOn w:val="Normal"/>
    <w:rsid w:val="00784E02"/>
    <w:pPr>
      <w:spacing w:before="600" w:after="600"/>
      <w:jc w:val="center"/>
    </w:pPr>
    <w:rPr>
      <w:i/>
    </w:rPr>
  </w:style>
  <w:style w:type="paragraph" w:customStyle="1" w:styleId="PlaceAndDate">
    <w:name w:val="PlaceAndDate"/>
    <w:basedOn w:val="Session"/>
    <w:rsid w:val="00784E02"/>
  </w:style>
  <w:style w:type="paragraph" w:styleId="EndnoteText">
    <w:name w:val="endnote text"/>
    <w:basedOn w:val="Normal"/>
    <w:link w:val="EndnoteTextChar"/>
    <w:semiHidden/>
    <w:rsid w:val="008A170E"/>
  </w:style>
  <w:style w:type="character" w:styleId="EndnoteReference">
    <w:name w:val="endnote reference"/>
    <w:basedOn w:val="DefaultParagraphFont"/>
    <w:semiHidden/>
    <w:rsid w:val="008A170E"/>
    <w:rPr>
      <w:vertAlign w:val="superscript"/>
    </w:rPr>
  </w:style>
  <w:style w:type="paragraph" w:customStyle="1" w:styleId="SessionMeetingPlace">
    <w:name w:val="Session_MeetingPlace"/>
    <w:basedOn w:val="Normal"/>
    <w:semiHidden/>
    <w:rsid w:val="00784E02"/>
    <w:pPr>
      <w:spacing w:before="480"/>
      <w:jc w:val="center"/>
    </w:pPr>
    <w:rPr>
      <w:b/>
      <w:bCs/>
      <w:kern w:val="28"/>
      <w:sz w:val="24"/>
    </w:rPr>
  </w:style>
  <w:style w:type="paragraph" w:customStyle="1" w:styleId="Original">
    <w:name w:val="Original"/>
    <w:basedOn w:val="Normal"/>
    <w:rsid w:val="00784E02"/>
    <w:pPr>
      <w:spacing w:before="60"/>
      <w:ind w:left="1276"/>
    </w:pPr>
    <w:rPr>
      <w:b/>
      <w:sz w:val="22"/>
    </w:rPr>
  </w:style>
  <w:style w:type="paragraph" w:styleId="Date">
    <w:name w:val="Date"/>
    <w:basedOn w:val="Normal"/>
    <w:rsid w:val="00784E02"/>
    <w:pPr>
      <w:spacing w:line="340" w:lineRule="exact"/>
      <w:ind w:left="1276"/>
    </w:pPr>
    <w:rPr>
      <w:b/>
      <w:sz w:val="22"/>
    </w:rPr>
  </w:style>
  <w:style w:type="paragraph" w:customStyle="1" w:styleId="Code">
    <w:name w:val="Code"/>
    <w:basedOn w:val="Normal"/>
    <w:link w:val="CodeChar"/>
    <w:semiHidden/>
    <w:rsid w:val="00D3708D"/>
    <w:pPr>
      <w:spacing w:line="340" w:lineRule="atLeast"/>
      <w:ind w:left="1276"/>
    </w:pPr>
    <w:rPr>
      <w:b/>
      <w:bCs/>
      <w:spacing w:val="10"/>
    </w:rPr>
  </w:style>
  <w:style w:type="paragraph" w:customStyle="1" w:styleId="Country">
    <w:name w:val="Country"/>
    <w:basedOn w:val="Normal"/>
    <w:semiHidden/>
    <w:rsid w:val="008A170E"/>
    <w:pPr>
      <w:spacing w:before="60" w:after="480"/>
      <w:jc w:val="center"/>
    </w:pPr>
  </w:style>
  <w:style w:type="paragraph" w:customStyle="1" w:styleId="Lettrine">
    <w:name w:val="Lettrine"/>
    <w:basedOn w:val="Normal"/>
    <w:rsid w:val="00784E02"/>
    <w:pPr>
      <w:spacing w:line="340" w:lineRule="atLeast"/>
      <w:jc w:val="right"/>
    </w:pPr>
    <w:rPr>
      <w:b/>
      <w:bCs/>
      <w:sz w:val="36"/>
    </w:rPr>
  </w:style>
  <w:style w:type="paragraph" w:customStyle="1" w:styleId="LogoUPOV">
    <w:name w:val="LogoUPOV"/>
    <w:basedOn w:val="Normal"/>
    <w:rsid w:val="00784E02"/>
    <w:pPr>
      <w:spacing w:before="600" w:after="80"/>
      <w:jc w:val="center"/>
    </w:pPr>
    <w:rPr>
      <w:snapToGrid w:val="0"/>
    </w:rPr>
  </w:style>
  <w:style w:type="paragraph" w:customStyle="1" w:styleId="Sessiontc">
    <w:name w:val="Session_tc"/>
    <w:basedOn w:val="StyleSessionAllcaps"/>
    <w:rsid w:val="00784E02"/>
    <w:pPr>
      <w:spacing w:before="0" w:line="280" w:lineRule="exact"/>
      <w:jc w:val="left"/>
    </w:pPr>
    <w:rPr>
      <w:caps w:val="0"/>
      <w:sz w:val="20"/>
    </w:rPr>
  </w:style>
  <w:style w:type="paragraph" w:customStyle="1" w:styleId="TitreUpov">
    <w:name w:val="TitreUpov"/>
    <w:basedOn w:val="Normal"/>
    <w:semiHidden/>
    <w:rsid w:val="00D3708D"/>
    <w:pPr>
      <w:spacing w:before="60"/>
      <w:jc w:val="center"/>
    </w:pPr>
    <w:rPr>
      <w:b/>
      <w:sz w:val="24"/>
    </w:rPr>
  </w:style>
  <w:style w:type="paragraph" w:customStyle="1" w:styleId="StyleSessionAllcaps">
    <w:name w:val="Style Session + All caps"/>
    <w:basedOn w:val="Session"/>
    <w:semiHidden/>
    <w:rsid w:val="008A170E"/>
    <w:pPr>
      <w:spacing w:before="480"/>
    </w:pPr>
    <w:rPr>
      <w:bCs/>
      <w:caps/>
      <w:kern w:val="28"/>
      <w:sz w:val="24"/>
    </w:rPr>
  </w:style>
  <w:style w:type="paragraph" w:customStyle="1" w:styleId="plcountry">
    <w:name w:val="plcountry"/>
    <w:basedOn w:val="Normal"/>
    <w:rsid w:val="008A170E"/>
    <w:pPr>
      <w:keepNext/>
      <w:keepLines/>
      <w:spacing w:before="180" w:after="120"/>
      <w:jc w:val="left"/>
    </w:pPr>
    <w:rPr>
      <w:caps/>
      <w:noProof/>
      <w:snapToGrid w:val="0"/>
      <w:u w:val="single"/>
    </w:rPr>
  </w:style>
  <w:style w:type="paragraph" w:customStyle="1" w:styleId="pldetails">
    <w:name w:val="pldetails"/>
    <w:basedOn w:val="Normal"/>
    <w:rsid w:val="008A170E"/>
    <w:pPr>
      <w:keepLines/>
      <w:spacing w:before="60" w:after="60"/>
      <w:jc w:val="left"/>
    </w:pPr>
    <w:rPr>
      <w:noProof/>
      <w:snapToGrid w:val="0"/>
    </w:rPr>
  </w:style>
  <w:style w:type="paragraph" w:customStyle="1" w:styleId="plheading">
    <w:name w:val="plheading"/>
    <w:basedOn w:val="Normal"/>
    <w:rsid w:val="008A170E"/>
    <w:pPr>
      <w:keepNext/>
      <w:spacing w:before="480" w:after="120"/>
      <w:jc w:val="center"/>
    </w:pPr>
    <w:rPr>
      <w:caps/>
      <w:snapToGrid w:val="0"/>
      <w:u w:val="single"/>
    </w:rPr>
  </w:style>
  <w:style w:type="paragraph" w:customStyle="1" w:styleId="Sessiontcplacedate">
    <w:name w:val="Session_tc_place_date"/>
    <w:basedOn w:val="SessionMeetingPlace"/>
    <w:rsid w:val="00784E02"/>
    <w:pPr>
      <w:spacing w:before="240"/>
      <w:contextualSpacing/>
      <w:jc w:val="left"/>
    </w:pPr>
    <w:rPr>
      <w:sz w:val="20"/>
    </w:rPr>
  </w:style>
  <w:style w:type="paragraph" w:customStyle="1" w:styleId="Titleofdoc0">
    <w:name w:val="Title_of_doc"/>
    <w:basedOn w:val="TitleofDoc"/>
    <w:rsid w:val="00EC4EC6"/>
    <w:pPr>
      <w:spacing w:before="600" w:after="240"/>
    </w:pPr>
    <w:rPr>
      <w:b/>
    </w:rPr>
  </w:style>
  <w:style w:type="paragraph" w:customStyle="1" w:styleId="preparedby1">
    <w:name w:val="prepared_by"/>
    <w:basedOn w:val="preparedby0"/>
    <w:rsid w:val="00784E02"/>
    <w:pPr>
      <w:spacing w:before="0" w:after="240"/>
      <w:jc w:val="left"/>
    </w:pPr>
    <w:rPr>
      <w:iCs/>
    </w:rPr>
  </w:style>
  <w:style w:type="character" w:customStyle="1" w:styleId="CodeChar">
    <w:name w:val="Code Char"/>
    <w:basedOn w:val="DefaultParagraphFont"/>
    <w:link w:val="Code"/>
    <w:rsid w:val="00D3708D"/>
    <w:rPr>
      <w:rFonts w:ascii="Arial" w:hAnsi="Arial"/>
      <w:b/>
      <w:bCs/>
      <w:spacing w:val="10"/>
      <w:lang w:val="fr-FR" w:eastAsia="en-US" w:bidi="ar-SA"/>
    </w:rPr>
  </w:style>
  <w:style w:type="paragraph" w:customStyle="1" w:styleId="endofdoc">
    <w:name w:val="end_of_doc"/>
    <w:autoRedefine/>
    <w:rsid w:val="008A170E"/>
    <w:pPr>
      <w:spacing w:before="480"/>
      <w:ind w:left="567" w:hanging="567"/>
      <w:jc w:val="right"/>
    </w:pPr>
    <w:rPr>
      <w:rFonts w:ascii="Arial" w:hAnsi="Arial"/>
    </w:rPr>
  </w:style>
  <w:style w:type="character" w:customStyle="1" w:styleId="DocoriginalChar">
    <w:name w:val="Doc_original Char"/>
    <w:basedOn w:val="CodeChar"/>
    <w:link w:val="Docoriginal"/>
    <w:rsid w:val="00784E02"/>
    <w:rPr>
      <w:rFonts w:ascii="Arial" w:hAnsi="Arial"/>
      <w:b/>
      <w:bCs/>
      <w:spacing w:val="10"/>
      <w:sz w:val="18"/>
      <w:lang w:val="fr-FR" w:eastAsia="en-US" w:bidi="ar-SA"/>
    </w:rPr>
  </w:style>
  <w:style w:type="character" w:customStyle="1" w:styleId="StyleDocoriginalNotBoldChar">
    <w:name w:val="Style Doc_original + Not Bold Char"/>
    <w:basedOn w:val="DocoriginalChar"/>
    <w:link w:val="StyleDocoriginalNotBold"/>
    <w:rsid w:val="008A170E"/>
    <w:rPr>
      <w:rFonts w:ascii="Arial" w:hAnsi="Arial"/>
      <w:b/>
      <w:bCs/>
      <w:spacing w:val="10"/>
      <w:sz w:val="18"/>
      <w:lang w:val="fr-FR" w:eastAsia="en-US" w:bidi="ar-SA"/>
    </w:rPr>
  </w:style>
  <w:style w:type="paragraph" w:customStyle="1" w:styleId="StyleDocnumber">
    <w:name w:val="Style Doc_number"/>
    <w:basedOn w:val="Docoriginal"/>
    <w:rsid w:val="008A170E"/>
    <w:pPr>
      <w:ind w:left="1589"/>
    </w:pPr>
  </w:style>
  <w:style w:type="paragraph" w:customStyle="1" w:styleId="StyleDocoriginal">
    <w:name w:val="Style Doc_original"/>
    <w:basedOn w:val="Docoriginal"/>
    <w:link w:val="StyleDocoriginalChar"/>
    <w:rsid w:val="008A170E"/>
  </w:style>
  <w:style w:type="character" w:customStyle="1" w:styleId="StyleDocoriginalChar">
    <w:name w:val="Style Doc_original Char"/>
    <w:basedOn w:val="DocoriginalChar"/>
    <w:link w:val="StyleDocoriginal"/>
    <w:rsid w:val="008A170E"/>
    <w:rPr>
      <w:rFonts w:ascii="Arial" w:hAnsi="Arial"/>
      <w:b/>
      <w:bCs/>
      <w:spacing w:val="10"/>
      <w:sz w:val="18"/>
      <w:lang w:val="fr-FR" w:eastAsia="en-US" w:bidi="ar-SA"/>
    </w:rPr>
  </w:style>
  <w:style w:type="paragraph" w:customStyle="1" w:styleId="StyleStyleDocoriginalNotBoldNotBold">
    <w:name w:val="Style Style Doc_original + Not Bold + Not Bold"/>
    <w:basedOn w:val="StyleDocoriginalNotBold"/>
    <w:link w:val="StyleStyleDocoriginalNotBoldNotBoldChar"/>
    <w:rsid w:val="00281060"/>
    <w:rPr>
      <w:b w:val="0"/>
      <w:bCs w:val="0"/>
      <w:spacing w:val="0"/>
    </w:rPr>
  </w:style>
  <w:style w:type="character" w:customStyle="1" w:styleId="StyleStyleDocoriginalNotBoldNotBoldChar">
    <w:name w:val="Style Style Doc_original + Not Bold + Not Bold Char"/>
    <w:basedOn w:val="StyleDocoriginalNotBoldChar"/>
    <w:link w:val="StyleStyleDocoriginalNotBoldNotBold"/>
    <w:rsid w:val="00281060"/>
    <w:rPr>
      <w:rFonts w:ascii="Arial" w:hAnsi="Arial"/>
      <w:b/>
      <w:bCs/>
      <w:spacing w:val="10"/>
      <w:sz w:val="18"/>
      <w:lang w:val="en-US" w:eastAsia="en-US" w:bidi="ar-SA"/>
    </w:rPr>
  </w:style>
  <w:style w:type="character" w:customStyle="1" w:styleId="StyleDocoriginalNotBold1">
    <w:name w:val="Style Doc_original + Not Bold1"/>
    <w:basedOn w:val="DefaultParagraphFont"/>
    <w:rsid w:val="008A170E"/>
    <w:rPr>
      <w:rFonts w:ascii="Arial" w:hAnsi="Arial"/>
      <w:b/>
      <w:bCs/>
      <w:spacing w:val="10"/>
      <w:lang w:val="en-US" w:eastAsia="en-US" w:bidi="ar-SA"/>
    </w:rPr>
  </w:style>
  <w:style w:type="character" w:customStyle="1" w:styleId="StyleDoclangBold">
    <w:name w:val="Style Doc_lang + Bold"/>
    <w:basedOn w:val="Doclang"/>
    <w:rsid w:val="008A170E"/>
    <w:rPr>
      <w:rFonts w:ascii="Arial" w:hAnsi="Arial"/>
      <w:b/>
      <w:bCs/>
      <w:sz w:val="20"/>
      <w:lang w:val="en-US"/>
    </w:rPr>
  </w:style>
  <w:style w:type="paragraph" w:styleId="TOC2">
    <w:name w:val="toc 2"/>
    <w:basedOn w:val="Normal"/>
    <w:next w:val="Normal"/>
    <w:uiPriority w:val="39"/>
    <w:rsid w:val="00BF7F16"/>
    <w:pPr>
      <w:tabs>
        <w:tab w:val="left" w:pos="709"/>
        <w:tab w:val="right" w:leader="dot" w:pos="9639"/>
      </w:tabs>
      <w:spacing w:after="60"/>
      <w:ind w:left="709" w:hanging="471"/>
      <w:jc w:val="left"/>
    </w:pPr>
    <w:rPr>
      <w:noProof/>
      <w:szCs w:val="24"/>
      <w:lang w:val="en-GB" w:eastAsia="es-ES_tradnl"/>
    </w:rPr>
  </w:style>
  <w:style w:type="paragraph" w:styleId="TOC3">
    <w:name w:val="toc 3"/>
    <w:next w:val="Normal"/>
    <w:autoRedefine/>
    <w:uiPriority w:val="39"/>
    <w:rsid w:val="00BF7F16"/>
    <w:pPr>
      <w:tabs>
        <w:tab w:val="right" w:leader="dot" w:pos="9639"/>
      </w:tabs>
      <w:spacing w:before="120" w:after="120"/>
      <w:ind w:left="709" w:right="567"/>
    </w:pPr>
    <w:rPr>
      <w:rFonts w:ascii="Arial" w:hAnsi="Arial"/>
      <w:i/>
      <w:noProof/>
      <w:sz w:val="18"/>
      <w:szCs w:val="18"/>
      <w:lang w:val="fr-FR"/>
    </w:rPr>
  </w:style>
  <w:style w:type="character" w:styleId="Hyperlink">
    <w:name w:val="Hyperlink"/>
    <w:basedOn w:val="DefaultParagraphFont"/>
    <w:uiPriority w:val="99"/>
    <w:rsid w:val="008A170E"/>
    <w:rPr>
      <w:rFonts w:ascii="Arial" w:hAnsi="Arial"/>
      <w:color w:val="0000FF"/>
      <w:u w:val="single"/>
    </w:rPr>
  </w:style>
  <w:style w:type="paragraph" w:styleId="TOC4">
    <w:name w:val="toc 4"/>
    <w:next w:val="Normal"/>
    <w:autoRedefine/>
    <w:uiPriority w:val="39"/>
    <w:rsid w:val="00D94FFB"/>
    <w:pPr>
      <w:tabs>
        <w:tab w:val="left" w:pos="2126"/>
        <w:tab w:val="right" w:leader="dot" w:pos="9639"/>
      </w:tabs>
      <w:ind w:left="1843" w:right="851" w:hanging="709"/>
      <w:contextualSpacing/>
    </w:pPr>
    <w:rPr>
      <w:rFonts w:ascii="Arial" w:hAnsi="Arial"/>
      <w:i/>
      <w:noProof/>
      <w:sz w:val="18"/>
    </w:rPr>
  </w:style>
  <w:style w:type="paragraph" w:styleId="TOC1">
    <w:name w:val="toc 1"/>
    <w:next w:val="Normal"/>
    <w:autoRedefine/>
    <w:uiPriority w:val="39"/>
    <w:rsid w:val="00BF7F16"/>
    <w:pPr>
      <w:keepNext/>
      <w:tabs>
        <w:tab w:val="right" w:leader="dot" w:pos="9639"/>
      </w:tabs>
      <w:spacing w:before="240" w:after="240"/>
      <w:ind w:left="284" w:right="284" w:hanging="284"/>
    </w:pPr>
    <w:rPr>
      <w:rFonts w:ascii="Arial" w:hAnsi="Arial"/>
      <w:caps/>
      <w:noProof/>
    </w:rPr>
  </w:style>
  <w:style w:type="paragraph" w:styleId="TOC5">
    <w:name w:val="toc 5"/>
    <w:next w:val="Normal"/>
    <w:autoRedefine/>
    <w:uiPriority w:val="39"/>
    <w:rsid w:val="00D94FFB"/>
    <w:pPr>
      <w:tabs>
        <w:tab w:val="left" w:pos="2141"/>
        <w:tab w:val="right" w:leader="dot" w:pos="9639"/>
      </w:tabs>
      <w:ind w:left="2126" w:right="851" w:hanging="425"/>
      <w:contextualSpacing/>
      <w:jc w:val="both"/>
    </w:pPr>
    <w:rPr>
      <w:rFonts w:ascii="Arial" w:hAnsi="Arial"/>
      <w:noProof/>
      <w:sz w:val="18"/>
      <w:lang w:val="fr-FR"/>
    </w:rPr>
  </w:style>
  <w:style w:type="paragraph" w:customStyle="1" w:styleId="StyleTitleofSectionArial10ptBefore0ptAfter0pt">
    <w:name w:val="Style Title of Section + Arial 10 pt Before:  0 pt After:  0 pt..."/>
    <w:basedOn w:val="Normal"/>
    <w:autoRedefine/>
    <w:rsid w:val="006D4692"/>
    <w:pPr>
      <w:pBdr>
        <w:top w:val="single" w:sz="4" w:space="0" w:color="auto"/>
        <w:left w:val="single" w:sz="4" w:space="3" w:color="auto"/>
        <w:bottom w:val="single" w:sz="4" w:space="1" w:color="auto"/>
        <w:right w:val="single" w:sz="4" w:space="4" w:color="auto"/>
      </w:pBdr>
      <w:shd w:val="clear" w:color="auto" w:fill="D9D9D9"/>
      <w:jc w:val="center"/>
    </w:pPr>
    <w:rPr>
      <w:b/>
      <w:bCs/>
      <w:lang w:eastAsia="de-DE"/>
    </w:rPr>
  </w:style>
  <w:style w:type="paragraph" w:styleId="CommentText">
    <w:name w:val="annotation text"/>
    <w:basedOn w:val="Normal"/>
    <w:semiHidden/>
    <w:rsid w:val="00047D7F"/>
    <w:pPr>
      <w:jc w:val="left"/>
    </w:pPr>
    <w:rPr>
      <w:rFonts w:ascii="Times New Roman" w:hAnsi="Times New Roman"/>
      <w:sz w:val="22"/>
    </w:rPr>
  </w:style>
  <w:style w:type="paragraph" w:customStyle="1" w:styleId="TitleofSection">
    <w:name w:val="Title of Section"/>
    <w:basedOn w:val="TitleofDoc"/>
    <w:rsid w:val="00AD789A"/>
    <w:pPr>
      <w:spacing w:before="120" w:after="120"/>
    </w:pPr>
    <w:rPr>
      <w:b/>
      <w:bCs/>
      <w:caps/>
    </w:rPr>
  </w:style>
  <w:style w:type="paragraph" w:customStyle="1" w:styleId="Normaltg">
    <w:name w:val="Normaltg"/>
    <w:basedOn w:val="Normal"/>
    <w:rsid w:val="00AD789A"/>
    <w:pPr>
      <w:tabs>
        <w:tab w:val="left" w:pos="709"/>
        <w:tab w:val="left" w:pos="1418"/>
      </w:tabs>
    </w:pPr>
  </w:style>
  <w:style w:type="paragraph" w:styleId="BalloonText">
    <w:name w:val="Balloon Text"/>
    <w:basedOn w:val="Normal"/>
    <w:semiHidden/>
    <w:rsid w:val="005F2C30"/>
    <w:rPr>
      <w:rFonts w:ascii="Tahoma" w:hAnsi="Tahoma" w:cs="Tahoma"/>
      <w:sz w:val="16"/>
      <w:szCs w:val="16"/>
    </w:rPr>
  </w:style>
  <w:style w:type="character" w:customStyle="1" w:styleId="Heading6Char">
    <w:name w:val="Heading 6 Char"/>
    <w:basedOn w:val="DefaultParagraphFont"/>
    <w:link w:val="Heading6"/>
    <w:rsid w:val="00A647FE"/>
    <w:rPr>
      <w:rFonts w:ascii="Arial" w:hAnsi="Arial" w:cs="Angsana New"/>
      <w:i/>
      <w:iCs/>
      <w:szCs w:val="24"/>
      <w:u w:val="single"/>
      <w:lang w:eastAsia="ja-JP" w:bidi="th-TH"/>
    </w:rPr>
  </w:style>
  <w:style w:type="character" w:customStyle="1" w:styleId="Heading8Char">
    <w:name w:val="Heading 8 Char"/>
    <w:basedOn w:val="DefaultParagraphFont"/>
    <w:link w:val="Heading8"/>
    <w:rsid w:val="00A647FE"/>
    <w:rPr>
      <w:rFonts w:ascii="Arial" w:hAnsi="Arial" w:cs="Angsana New"/>
      <w:i/>
      <w:iCs/>
      <w:szCs w:val="22"/>
      <w:lang w:eastAsia="ja-JP" w:bidi="th-TH"/>
    </w:rPr>
  </w:style>
  <w:style w:type="paragraph" w:styleId="TOC6">
    <w:name w:val="toc 6"/>
    <w:basedOn w:val="Normal"/>
    <w:next w:val="Normal"/>
    <w:autoRedefine/>
    <w:uiPriority w:val="39"/>
    <w:rsid w:val="008922C9"/>
    <w:pPr>
      <w:tabs>
        <w:tab w:val="left" w:pos="2694"/>
        <w:tab w:val="right" w:leader="dot" w:pos="9061"/>
      </w:tabs>
      <w:ind w:left="1701"/>
      <w:jc w:val="left"/>
    </w:pPr>
    <w:rPr>
      <w:rFonts w:ascii="Times New Roman" w:hAnsi="Times New Roman" w:cs="Angsana New"/>
      <w:noProof/>
      <w:sz w:val="18"/>
      <w:szCs w:val="18"/>
      <w:lang w:eastAsia="ja-JP" w:bidi="th-TH"/>
    </w:rPr>
  </w:style>
  <w:style w:type="paragraph" w:styleId="TOC7">
    <w:name w:val="toc 7"/>
    <w:basedOn w:val="Normal"/>
    <w:next w:val="Normal"/>
    <w:autoRedefine/>
    <w:uiPriority w:val="39"/>
    <w:rsid w:val="008922C9"/>
    <w:pPr>
      <w:ind w:left="1440"/>
      <w:jc w:val="left"/>
    </w:pPr>
    <w:rPr>
      <w:rFonts w:ascii="Times New Roman" w:hAnsi="Times New Roman" w:cs="Angsana New"/>
      <w:sz w:val="18"/>
      <w:szCs w:val="18"/>
      <w:lang w:eastAsia="ja-JP" w:bidi="th-TH"/>
    </w:rPr>
  </w:style>
  <w:style w:type="paragraph" w:styleId="TOC8">
    <w:name w:val="toc 8"/>
    <w:basedOn w:val="Normal"/>
    <w:next w:val="Normal"/>
    <w:uiPriority w:val="39"/>
    <w:rsid w:val="00EF7C50"/>
    <w:pPr>
      <w:tabs>
        <w:tab w:val="left" w:pos="567"/>
        <w:tab w:val="right" w:leader="dot" w:pos="9639"/>
      </w:tabs>
      <w:spacing w:before="60" w:after="120"/>
      <w:ind w:left="425" w:right="851" w:hanging="425"/>
      <w:jc w:val="left"/>
    </w:pPr>
    <w:rPr>
      <w:caps/>
      <w:noProof/>
      <w:sz w:val="18"/>
      <w:lang w:eastAsia="ja-JP" w:bidi="th-TH"/>
    </w:rPr>
  </w:style>
  <w:style w:type="paragraph" w:styleId="TOC9">
    <w:name w:val="toc 9"/>
    <w:basedOn w:val="Normal"/>
    <w:next w:val="Normal"/>
    <w:link w:val="TOC9Char"/>
    <w:uiPriority w:val="39"/>
    <w:rsid w:val="00EF7C50"/>
    <w:pPr>
      <w:tabs>
        <w:tab w:val="right" w:leader="dot" w:pos="9639"/>
      </w:tabs>
      <w:spacing w:before="60" w:after="120"/>
      <w:ind w:left="992" w:right="851" w:hanging="567"/>
      <w:contextualSpacing/>
      <w:jc w:val="left"/>
    </w:pPr>
    <w:rPr>
      <w:smallCaps/>
      <w:noProof/>
      <w:sz w:val="18"/>
      <w:lang w:eastAsia="ja-JP"/>
    </w:rPr>
  </w:style>
  <w:style w:type="paragraph" w:customStyle="1" w:styleId="tqparabox">
    <w:name w:val="tqparabox"/>
    <w:basedOn w:val="Normal"/>
    <w:rsid w:val="008922C9"/>
    <w:pPr>
      <w:tabs>
        <w:tab w:val="left" w:pos="567"/>
        <w:tab w:val="left" w:pos="1134"/>
        <w:tab w:val="left" w:pos="2976"/>
        <w:tab w:val="left" w:pos="5856"/>
        <w:tab w:val="left" w:pos="7296"/>
      </w:tabs>
      <w:spacing w:before="40" w:after="40"/>
      <w:ind w:left="567"/>
      <w:jc w:val="left"/>
    </w:pPr>
    <w:rPr>
      <w:rFonts w:ascii="Times New Roman" w:hAnsi="Times New Roman" w:cs="Angsana New"/>
      <w:sz w:val="24"/>
      <w:szCs w:val="24"/>
      <w:lang w:eastAsia="ja-JP" w:bidi="th-TH"/>
    </w:rPr>
  </w:style>
  <w:style w:type="paragraph" w:customStyle="1" w:styleId="Normalt">
    <w:name w:val="Normalt"/>
    <w:basedOn w:val="Normal"/>
    <w:rsid w:val="008922C9"/>
    <w:pPr>
      <w:spacing w:before="120" w:after="120"/>
      <w:jc w:val="left"/>
    </w:pPr>
    <w:rPr>
      <w:rFonts w:ascii="Times New Roman" w:hAnsi="Times New Roman" w:cs="Angsana New"/>
      <w:snapToGrid w:val="0"/>
      <w:lang w:eastAsia="ja-JP" w:bidi="th-TH"/>
    </w:rPr>
  </w:style>
  <w:style w:type="paragraph" w:customStyle="1" w:styleId="Normaltb">
    <w:name w:val="Normaltb"/>
    <w:basedOn w:val="Normalt"/>
    <w:rsid w:val="008922C9"/>
    <w:pPr>
      <w:keepNext/>
    </w:pPr>
    <w:rPr>
      <w:b/>
      <w:bCs/>
    </w:rPr>
  </w:style>
  <w:style w:type="paragraph" w:customStyle="1" w:styleId="Annex">
    <w:name w:val="Annex"/>
    <w:basedOn w:val="Heading1"/>
    <w:next w:val="Normal"/>
    <w:rsid w:val="009362C5"/>
    <w:pPr>
      <w:pBdr>
        <w:top w:val="single" w:sz="6" w:space="1" w:color="auto" w:shadow="1"/>
        <w:left w:val="single" w:sz="6" w:space="4" w:color="auto" w:shadow="1"/>
        <w:bottom w:val="single" w:sz="6" w:space="1" w:color="auto" w:shadow="1"/>
        <w:right w:val="single" w:sz="6" w:space="4" w:color="auto" w:shadow="1"/>
      </w:pBdr>
      <w:spacing w:before="4800" w:line="480" w:lineRule="auto"/>
      <w:ind w:left="1134" w:right="1133"/>
      <w:jc w:val="center"/>
    </w:pPr>
    <w:rPr>
      <w:rFonts w:ascii="Arial" w:hAnsi="Arial" w:cs="Angsana New"/>
      <w:bCs/>
      <w:sz w:val="32"/>
      <w:szCs w:val="32"/>
      <w:lang w:eastAsia="ja-JP" w:bidi="th-TH"/>
    </w:rPr>
  </w:style>
  <w:style w:type="paragraph" w:customStyle="1" w:styleId="Heading3tg">
    <w:name w:val="Heading 3tg"/>
    <w:basedOn w:val="Heading3"/>
    <w:rsid w:val="00AB70E1"/>
    <w:pPr>
      <w:numPr>
        <w:numId w:val="7"/>
      </w:numPr>
      <w:tabs>
        <w:tab w:val="clear" w:pos="705"/>
      </w:tabs>
      <w:ind w:left="709" w:hanging="709"/>
    </w:pPr>
    <w:rPr>
      <w:rFonts w:cs="Angsana New"/>
      <w:szCs w:val="24"/>
      <w:lang w:val="en-GB" w:eastAsia="ja-JP" w:bidi="th-TH"/>
    </w:rPr>
  </w:style>
  <w:style w:type="paragraph" w:customStyle="1" w:styleId="Heading4tg">
    <w:name w:val="Heading 4tg"/>
    <w:basedOn w:val="Heading4"/>
    <w:rsid w:val="00EF7C50"/>
    <w:pPr>
      <w:keepLines/>
      <w:tabs>
        <w:tab w:val="left" w:pos="709"/>
      </w:tabs>
      <w:ind w:left="709" w:hanging="709"/>
    </w:pPr>
    <w:rPr>
      <w:rFonts w:cs="Angsana New"/>
      <w:iCs/>
      <w:szCs w:val="24"/>
      <w:lang w:val="en-US" w:eastAsia="ja-JP" w:bidi="th-TH"/>
    </w:rPr>
  </w:style>
  <w:style w:type="paragraph" w:customStyle="1" w:styleId="TOC1tg">
    <w:name w:val="TOC 1tg"/>
    <w:basedOn w:val="TOC1"/>
    <w:rsid w:val="008922C9"/>
    <w:pPr>
      <w:tabs>
        <w:tab w:val="clear" w:pos="9639"/>
        <w:tab w:val="left" w:pos="567"/>
        <w:tab w:val="right" w:leader="dot" w:pos="9072"/>
      </w:tabs>
      <w:spacing w:before="120"/>
      <w:ind w:left="0" w:firstLine="0"/>
    </w:pPr>
    <w:rPr>
      <w:rFonts w:ascii="Times New Roman" w:hAnsi="Times New Roman" w:cs="Angsana New"/>
      <w:lang w:eastAsia="ja-JP" w:bidi="th-TH"/>
    </w:rPr>
  </w:style>
  <w:style w:type="paragraph" w:customStyle="1" w:styleId="TOC2tg">
    <w:name w:val="TOC 2tg"/>
    <w:basedOn w:val="TOC2"/>
    <w:rsid w:val="008922C9"/>
    <w:pPr>
      <w:tabs>
        <w:tab w:val="clear" w:pos="9639"/>
        <w:tab w:val="left" w:pos="1134"/>
        <w:tab w:val="right" w:leader="dot" w:pos="9072"/>
      </w:tabs>
      <w:ind w:left="1134" w:right="284"/>
    </w:pPr>
    <w:rPr>
      <w:rFonts w:ascii="Times New Roman" w:hAnsi="Times New Roman" w:cs="Angsana New"/>
      <w:smallCaps/>
      <w:lang w:eastAsia="ja-JP" w:bidi="th-TH"/>
    </w:rPr>
  </w:style>
  <w:style w:type="paragraph" w:customStyle="1" w:styleId="Draft">
    <w:name w:val="Draft"/>
    <w:basedOn w:val="Normal"/>
    <w:next w:val="Normal"/>
    <w:rsid w:val="00286ABE"/>
    <w:pPr>
      <w:spacing w:before="120" w:after="120"/>
      <w:jc w:val="center"/>
    </w:pPr>
    <w:rPr>
      <w:caps/>
      <w:sz w:val="28"/>
    </w:rPr>
  </w:style>
  <w:style w:type="paragraph" w:styleId="BodyText2">
    <w:name w:val="Body Text 2"/>
    <w:basedOn w:val="Normal"/>
    <w:link w:val="BodyText2Char"/>
    <w:rsid w:val="00A42666"/>
    <w:rPr>
      <w:rFonts w:cs="Angsana New"/>
      <w:color w:val="000000"/>
      <w:szCs w:val="24"/>
      <w:lang w:eastAsia="ja-JP" w:bidi="th-TH"/>
    </w:rPr>
  </w:style>
  <w:style w:type="character" w:customStyle="1" w:styleId="BodyText2Char">
    <w:name w:val="Body Text 2 Char"/>
    <w:basedOn w:val="DefaultParagraphFont"/>
    <w:link w:val="BodyText2"/>
    <w:rsid w:val="00A42666"/>
    <w:rPr>
      <w:rFonts w:ascii="Arial" w:hAnsi="Arial" w:cs="Angsana New"/>
      <w:color w:val="000000"/>
      <w:szCs w:val="24"/>
      <w:lang w:eastAsia="ja-JP" w:bidi="th-TH"/>
    </w:rPr>
  </w:style>
  <w:style w:type="paragraph" w:styleId="BodyTextIndent">
    <w:name w:val="Body Text Indent"/>
    <w:basedOn w:val="Normal"/>
    <w:link w:val="BodyTextIndentChar"/>
    <w:rsid w:val="00A42666"/>
    <w:pPr>
      <w:ind w:left="2977" w:hanging="993"/>
    </w:pPr>
    <w:rPr>
      <w:rFonts w:cs="Angsana New"/>
      <w:szCs w:val="24"/>
      <w:lang w:eastAsia="ja-JP" w:bidi="th-TH"/>
    </w:rPr>
  </w:style>
  <w:style w:type="character" w:customStyle="1" w:styleId="BodyTextIndentChar">
    <w:name w:val="Body Text Indent Char"/>
    <w:basedOn w:val="DefaultParagraphFont"/>
    <w:link w:val="BodyTextIndent"/>
    <w:rsid w:val="00A42666"/>
    <w:rPr>
      <w:rFonts w:ascii="Arial" w:hAnsi="Arial" w:cs="Angsana New"/>
      <w:szCs w:val="24"/>
      <w:lang w:eastAsia="ja-JP" w:bidi="th-TH"/>
    </w:rPr>
  </w:style>
  <w:style w:type="paragraph" w:styleId="BodyTextIndent2">
    <w:name w:val="Body Text Indent 2"/>
    <w:basedOn w:val="Normal"/>
    <w:link w:val="BodyTextIndent2Char"/>
    <w:rsid w:val="00A42666"/>
    <w:pPr>
      <w:pBdr>
        <w:top w:val="single" w:sz="4" w:space="1" w:color="auto"/>
        <w:left w:val="single" w:sz="4" w:space="4" w:color="auto"/>
        <w:bottom w:val="single" w:sz="4" w:space="1" w:color="auto"/>
        <w:right w:val="single" w:sz="4" w:space="4" w:color="auto"/>
      </w:pBdr>
      <w:ind w:left="1701" w:hanging="1344"/>
    </w:pPr>
    <w:rPr>
      <w:rFonts w:cs="Angsana New"/>
      <w:szCs w:val="24"/>
      <w:lang w:eastAsia="ja-JP" w:bidi="th-TH"/>
    </w:rPr>
  </w:style>
  <w:style w:type="character" w:customStyle="1" w:styleId="BodyTextIndent2Char">
    <w:name w:val="Body Text Indent 2 Char"/>
    <w:basedOn w:val="DefaultParagraphFont"/>
    <w:link w:val="BodyTextIndent2"/>
    <w:rsid w:val="00A42666"/>
    <w:rPr>
      <w:rFonts w:ascii="Arial" w:hAnsi="Arial" w:cs="Angsana New"/>
      <w:szCs w:val="24"/>
      <w:lang w:eastAsia="ja-JP" w:bidi="th-TH"/>
    </w:rPr>
  </w:style>
  <w:style w:type="paragraph" w:styleId="BodyTextIndent3">
    <w:name w:val="Body Text Indent 3"/>
    <w:basedOn w:val="Normal"/>
    <w:link w:val="BodyTextIndent3Char"/>
    <w:rsid w:val="00A42666"/>
    <w:pPr>
      <w:ind w:left="1985"/>
    </w:pPr>
    <w:rPr>
      <w:rFonts w:cs="Angsana New"/>
      <w:szCs w:val="24"/>
      <w:lang w:eastAsia="ja-JP" w:bidi="th-TH"/>
    </w:rPr>
  </w:style>
  <w:style w:type="character" w:customStyle="1" w:styleId="BodyTextIndent3Char">
    <w:name w:val="Body Text Indent 3 Char"/>
    <w:basedOn w:val="DefaultParagraphFont"/>
    <w:link w:val="BodyTextIndent3"/>
    <w:rsid w:val="00A42666"/>
    <w:rPr>
      <w:rFonts w:ascii="Arial" w:hAnsi="Arial" w:cs="Angsana New"/>
      <w:szCs w:val="24"/>
      <w:lang w:eastAsia="ja-JP" w:bidi="th-TH"/>
    </w:rPr>
  </w:style>
  <w:style w:type="paragraph" w:styleId="BodyText3">
    <w:name w:val="Body Text 3"/>
    <w:basedOn w:val="Normal"/>
    <w:link w:val="BodyText3Char"/>
    <w:rsid w:val="00A42666"/>
    <w:pPr>
      <w:jc w:val="center"/>
    </w:pPr>
    <w:rPr>
      <w:rFonts w:cs="Angsana New"/>
      <w:szCs w:val="24"/>
      <w:lang w:eastAsia="ja-JP" w:bidi="th-TH"/>
    </w:rPr>
  </w:style>
  <w:style w:type="character" w:customStyle="1" w:styleId="BodyText3Char">
    <w:name w:val="Body Text 3 Char"/>
    <w:basedOn w:val="DefaultParagraphFont"/>
    <w:link w:val="BodyText3"/>
    <w:rsid w:val="00A42666"/>
    <w:rPr>
      <w:rFonts w:ascii="Arial" w:hAnsi="Arial" w:cs="Angsana New"/>
      <w:szCs w:val="24"/>
      <w:lang w:eastAsia="ja-JP" w:bidi="th-TH"/>
    </w:rPr>
  </w:style>
  <w:style w:type="paragraph" w:styleId="DocumentMap">
    <w:name w:val="Document Map"/>
    <w:basedOn w:val="Normal"/>
    <w:link w:val="DocumentMapChar"/>
    <w:rsid w:val="008922C9"/>
    <w:pPr>
      <w:shd w:val="clear" w:color="auto" w:fill="000080"/>
    </w:pPr>
    <w:rPr>
      <w:rFonts w:ascii="Tahoma" w:hAnsi="Tahoma" w:cs="Tahoma"/>
      <w:sz w:val="24"/>
      <w:szCs w:val="24"/>
      <w:lang w:eastAsia="ja-JP" w:bidi="th-TH"/>
    </w:rPr>
  </w:style>
  <w:style w:type="character" w:customStyle="1" w:styleId="DocumentMapChar">
    <w:name w:val="Document Map Char"/>
    <w:basedOn w:val="DefaultParagraphFont"/>
    <w:link w:val="DocumentMap"/>
    <w:rsid w:val="008922C9"/>
    <w:rPr>
      <w:rFonts w:ascii="Tahoma" w:hAnsi="Tahoma" w:cs="Tahoma"/>
      <w:sz w:val="24"/>
      <w:szCs w:val="24"/>
      <w:shd w:val="clear" w:color="auto" w:fill="000080"/>
      <w:lang w:eastAsia="ja-JP" w:bidi="th-TH"/>
    </w:rPr>
  </w:style>
  <w:style w:type="paragraph" w:styleId="BlockText">
    <w:name w:val="Block Text"/>
    <w:basedOn w:val="Normal"/>
    <w:rsid w:val="00A42666"/>
    <w:pPr>
      <w:ind w:left="1985" w:right="-2"/>
    </w:pPr>
    <w:rPr>
      <w:rFonts w:cs="Angsana New"/>
      <w:szCs w:val="24"/>
      <w:lang w:eastAsia="ja-JP" w:bidi="th-TH"/>
    </w:rPr>
  </w:style>
  <w:style w:type="table" w:styleId="TableGrid">
    <w:name w:val="Table Grid"/>
    <w:basedOn w:val="TableNormal"/>
    <w:rsid w:val="008922C9"/>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OC9Char">
    <w:name w:val="TOC 9 Char"/>
    <w:basedOn w:val="DefaultParagraphFont"/>
    <w:link w:val="TOC9"/>
    <w:uiPriority w:val="39"/>
    <w:rsid w:val="00EF7C50"/>
    <w:rPr>
      <w:rFonts w:ascii="Arial" w:hAnsi="Arial"/>
      <w:smallCaps/>
      <w:noProof/>
      <w:sz w:val="18"/>
      <w:lang w:val="fr-FR" w:eastAsia="ja-JP"/>
    </w:rPr>
  </w:style>
  <w:style w:type="paragraph" w:customStyle="1" w:styleId="StyleHeading2Justified">
    <w:name w:val="Style Heading 2 + Justified"/>
    <w:basedOn w:val="Heading2"/>
    <w:rsid w:val="008922C9"/>
    <w:pPr>
      <w:pBdr>
        <w:top w:val="single" w:sz="4" w:space="1" w:color="auto"/>
        <w:left w:val="single" w:sz="4" w:space="4" w:color="auto"/>
        <w:bottom w:val="single" w:sz="4" w:space="1" w:color="auto"/>
        <w:right w:val="single" w:sz="4" w:space="4" w:color="auto"/>
      </w:pBdr>
      <w:tabs>
        <w:tab w:val="left" w:pos="992"/>
      </w:tabs>
      <w:ind w:left="992" w:hanging="992"/>
    </w:pPr>
    <w:rPr>
      <w:rFonts w:ascii="Times New Roman" w:hAnsi="Times New Roman"/>
      <w:b w:val="0"/>
      <w:bCs/>
      <w:sz w:val="24"/>
      <w:lang w:val="en-GB" w:eastAsia="ja-JP" w:bidi="th-TH"/>
    </w:rPr>
  </w:style>
  <w:style w:type="character" w:customStyle="1" w:styleId="Heading2Char">
    <w:name w:val="Heading 2 Char"/>
    <w:basedOn w:val="DefaultParagraphFont"/>
    <w:link w:val="Heading2"/>
    <w:rsid w:val="00FE5D28"/>
    <w:rPr>
      <w:rFonts w:ascii="Arial" w:hAnsi="Arial"/>
      <w:b/>
    </w:rPr>
  </w:style>
  <w:style w:type="paragraph" w:styleId="ListParagraph">
    <w:name w:val="List Paragraph"/>
    <w:basedOn w:val="Normal"/>
    <w:uiPriority w:val="34"/>
    <w:qFormat/>
    <w:rsid w:val="002B14BC"/>
    <w:pPr>
      <w:ind w:left="720"/>
      <w:contextualSpacing/>
    </w:pPr>
  </w:style>
  <w:style w:type="character" w:styleId="FollowedHyperlink">
    <w:name w:val="FollowedHyperlink"/>
    <w:basedOn w:val="DefaultParagraphFont"/>
    <w:rsid w:val="00E97774"/>
    <w:rPr>
      <w:color w:val="800080" w:themeColor="followedHyperlink"/>
      <w:u w:val="single"/>
    </w:rPr>
  </w:style>
  <w:style w:type="paragraph" w:styleId="Caption">
    <w:name w:val="caption"/>
    <w:basedOn w:val="Normal"/>
    <w:next w:val="Normal"/>
    <w:unhideWhenUsed/>
    <w:qFormat/>
    <w:rsid w:val="00FA291B"/>
    <w:pPr>
      <w:spacing w:after="200"/>
    </w:pPr>
    <w:rPr>
      <w:b/>
      <w:bCs/>
      <w:color w:val="4F81BD" w:themeColor="accent1"/>
      <w:sz w:val="18"/>
      <w:szCs w:val="18"/>
    </w:rPr>
  </w:style>
  <w:style w:type="character" w:customStyle="1" w:styleId="HeaderChar">
    <w:name w:val="Header Char"/>
    <w:basedOn w:val="DefaultParagraphFont"/>
    <w:link w:val="Header"/>
    <w:uiPriority w:val="99"/>
    <w:rsid w:val="00D9184A"/>
    <w:rPr>
      <w:rFonts w:ascii="Arial" w:hAnsi="Arial" w:cs="Arial"/>
      <w:strike/>
      <w:lang w:val="fr-FR"/>
    </w:rPr>
  </w:style>
  <w:style w:type="character" w:customStyle="1" w:styleId="EndnoteTextChar">
    <w:name w:val="Endnote Text Char"/>
    <w:basedOn w:val="DefaultParagraphFont"/>
    <w:link w:val="EndnoteText"/>
    <w:semiHidden/>
    <w:rsid w:val="008D07A0"/>
    <w:rPr>
      <w:rFonts w:ascii="Arial" w:hAnsi="Arial"/>
    </w:rPr>
  </w:style>
  <w:style w:type="paragraph" w:customStyle="1" w:styleId="Disclaimer">
    <w:name w:val="Disclaimer"/>
    <w:next w:val="Normal"/>
    <w:qFormat/>
    <w:rsid w:val="00784E02"/>
    <w:pPr>
      <w:spacing w:after="600"/>
    </w:pPr>
    <w:rPr>
      <w:rFonts w:ascii="Arial" w:hAnsi="Arial"/>
      <w:i/>
      <w:iCs/>
      <w:color w:val="A6A6A6" w:themeColor="background1" w:themeShade="A6"/>
    </w:rPr>
  </w:style>
  <w:style w:type="paragraph" w:customStyle="1" w:styleId="Doccode">
    <w:name w:val="Doc_code"/>
    <w:qFormat/>
    <w:rsid w:val="00784E02"/>
    <w:rPr>
      <w:rFonts w:ascii="Arial" w:hAnsi="Arial"/>
      <w:b/>
      <w:bCs/>
      <w:spacing w:val="10"/>
      <w:sz w:val="18"/>
    </w:rPr>
  </w:style>
  <w:style w:type="paragraph" w:customStyle="1" w:styleId="tgchartextcentered">
    <w:name w:val="tg_char_text_centered"/>
    <w:basedOn w:val="Normal"/>
    <w:rsid w:val="00AB3EDA"/>
    <w:pPr>
      <w:spacing w:before="80" w:after="80"/>
      <w:jc w:val="center"/>
    </w:pPr>
    <w:rPr>
      <w:b/>
      <w:sz w:val="16"/>
    </w:rPr>
  </w:style>
  <w:style w:type="paragraph" w:customStyle="1" w:styleId="tgchartext">
    <w:name w:val="tg_char_text"/>
    <w:basedOn w:val="Normal"/>
    <w:rsid w:val="00AB3EDA"/>
    <w:pPr>
      <w:spacing w:before="80" w:after="80"/>
      <w:jc w:val="left"/>
    </w:pPr>
    <w:rPr>
      <w:sz w:val="16"/>
    </w:rPr>
  </w:style>
  <w:style w:type="character" w:customStyle="1" w:styleId="TitleofDocChar">
    <w:name w:val="Title of Doc Char"/>
    <w:basedOn w:val="DefaultParagraphFont"/>
    <w:link w:val="TitleofDoc"/>
    <w:rsid w:val="00E306B7"/>
    <w:rPr>
      <w:rFonts w:ascii="Arial" w:hAnsi="Ari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2120960">
      <w:bodyDiv w:val="1"/>
      <w:marLeft w:val="0"/>
      <w:marRight w:val="0"/>
      <w:marTop w:val="0"/>
      <w:marBottom w:val="0"/>
      <w:divBdr>
        <w:top w:val="none" w:sz="0" w:space="0" w:color="auto"/>
        <w:left w:val="none" w:sz="0" w:space="0" w:color="auto"/>
        <w:bottom w:val="none" w:sz="0" w:space="0" w:color="auto"/>
        <w:right w:val="none" w:sz="0" w:space="0" w:color="auto"/>
      </w:divBdr>
    </w:div>
    <w:div w:id="199861038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emf"/><Relationship Id="rId26" Type="http://schemas.openxmlformats.org/officeDocument/2006/relationships/footer" Target="footer2.xml"/><Relationship Id="rId21" Type="http://schemas.openxmlformats.org/officeDocument/2006/relationships/oleObject" Target="embeddings/Microsoft_PowerPoint_97-2003_Presentation2.ppt"/><Relationship Id="rId34" Type="http://schemas.openxmlformats.org/officeDocument/2006/relationships/oleObject" Target="embeddings/Microsoft_PowerPoint_97-2003_Presentation5.ppt"/><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oleObject" Target="embeddings/Microsoft_PowerPoint_97-2003_Presentation.ppt"/><Relationship Id="rId25" Type="http://schemas.openxmlformats.org/officeDocument/2006/relationships/footer" Target="footer1.xml"/><Relationship Id="rId33" Type="http://schemas.openxmlformats.org/officeDocument/2006/relationships/oleObject" Target="embeddings/Microsoft_PowerPoint_97-2003_Presentation4.ppt"/><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image" Target="media/image4.emf"/><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2.xml"/><Relationship Id="rId32" Type="http://schemas.openxmlformats.org/officeDocument/2006/relationships/oleObject" Target="embeddings/Microsoft_PowerPoint_97-2003_Presentation3.ppt"/><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upov.int/about/fr/organigram.html" TargetMode="External"/><Relationship Id="rId23" Type="http://schemas.openxmlformats.org/officeDocument/2006/relationships/header" Target="header1.xml"/><Relationship Id="rId28" Type="http://schemas.openxmlformats.org/officeDocument/2006/relationships/footer" Target="footer3.xml"/><Relationship Id="rId36" Type="http://schemas.openxmlformats.org/officeDocument/2006/relationships/header" Target="header7.xml"/><Relationship Id="rId10" Type="http://schemas.openxmlformats.org/officeDocument/2006/relationships/webSettings" Target="webSettings.xml"/><Relationship Id="rId19" Type="http://schemas.openxmlformats.org/officeDocument/2006/relationships/oleObject" Target="embeddings/Microsoft_PowerPoint_97-2003_Presentation1.ppt"/><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upov.int/documents/d/upov/tgp-documents-fr-tgp_15.pdf" TargetMode="External"/><Relationship Id="rId22" Type="http://schemas.openxmlformats.org/officeDocument/2006/relationships/hyperlink" Target="mailto:info@naktuinbouw.nl" TargetMode="External"/><Relationship Id="rId27" Type="http://schemas.openxmlformats.org/officeDocument/2006/relationships/header" Target="header3.xml"/><Relationship Id="rId30" Type="http://schemas.openxmlformats.org/officeDocument/2006/relationships/header" Target="header5.xml"/><Relationship Id="rId35" Type="http://schemas.openxmlformats.org/officeDocument/2006/relationships/header" Target="header6.xml"/><Relationship Id="rId8" Type="http://schemas.openxmlformats.org/officeDocument/2006/relationships/styles" Target="styles.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f7a99264-aac8-44dd-b14f-8017e78a225a" ContentTypeId="0x01010055C8466DB2DC0041BD825C52736E99FC" PreviousValue="false"/>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3</Value>
      <Value>9</Value>
      <Value>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05 Development Files</TermName>
          <TermId xmlns="http://schemas.microsoft.com/office/infopath/2007/PartnerControls">f71841d7-d761-4c37-b004-5446a898ad53</TermId>
        </TermInfo>
      </Terms>
    </oec7080f59824b85bfab9bab42c36e68>
    <Excluded xmlns="56500874-bba0-4b48-9090-b201492e8473">false</Excluded>
    <_dlc_DocId xmlns="178a353b-07a4-4986-a4a2-cbf49365616c">UPOVBFP-1868347946-4388</_dlc_DocId>
    <_dlc_DocIdUrl xmlns="178a353b-07a4-4986-a4a2-cbf49365616c">
      <Url>https://wipoprod.sharepoint.com/sites/SPS-INT-BFP-UPOV-InfoGuid/_layouts/15/DocIdRedir.aspx?ID=UPOVBFP-1868347946-4388</Url>
      <Description>UPOVBFP-1868347946-4388</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UPOV Document" ma:contentTypeID="0x01010055C8466DB2DC0041BD825C52736E99FC001A116FCF373EC742BDAD8FDE50CE3C41" ma:contentTypeVersion="73" ma:contentTypeDescription="" ma:contentTypeScope="" ma:versionID="432f5ea03483bcdc6b68b693cca8f94f">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5b7e50d1aba6cfe1ca34ac4756095515"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6BA725F-0F40-47E4-A0C3-3B373EA6F6EB}">
  <ds:schemaRefs>
    <ds:schemaRef ds:uri="Microsoft.SharePoint.Taxonomy.ContentTypeSync"/>
  </ds:schemaRefs>
</ds:datastoreItem>
</file>

<file path=customXml/itemProps2.xml><?xml version="1.0" encoding="utf-8"?>
<ds:datastoreItem xmlns:ds="http://schemas.openxmlformats.org/officeDocument/2006/customXml" ds:itemID="{5B029C05-5115-4BC9-93A7-82BA00B38ED3}">
  <ds:schemaRefs>
    <ds:schemaRef ds:uri="http://schemas.microsoft.com/sharepoint/events"/>
  </ds:schemaRefs>
</ds:datastoreItem>
</file>

<file path=customXml/itemProps3.xml><?xml version="1.0" encoding="utf-8"?>
<ds:datastoreItem xmlns:ds="http://schemas.openxmlformats.org/officeDocument/2006/customXml" ds:itemID="{3EA6B20B-6741-4915-B2F9-7BD2A9B69D3E}">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4.xml><?xml version="1.0" encoding="utf-8"?>
<ds:datastoreItem xmlns:ds="http://schemas.openxmlformats.org/officeDocument/2006/customXml" ds:itemID="{A013F0B5-AC25-417E-A2C0-AA37FACCDF92}">
  <ds:schemaRefs>
    <ds:schemaRef ds:uri="http://schemas.microsoft.com/sharepoint/v3/contenttype/forms"/>
  </ds:schemaRefs>
</ds:datastoreItem>
</file>

<file path=customXml/itemProps5.xml><?xml version="1.0" encoding="utf-8"?>
<ds:datastoreItem xmlns:ds="http://schemas.openxmlformats.org/officeDocument/2006/customXml" ds:itemID="{0A2852AD-94DF-4941-9942-EB6CCC5520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30E13CA-8508-4C46-83C6-8BE4E9251F0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64</TotalTime>
  <Pages>27</Pages>
  <Words>10392</Words>
  <Characters>57572</Characters>
  <Application>Microsoft Office Word</Application>
  <DocSecurity>0</DocSecurity>
  <Lines>1370</Lines>
  <Paragraphs>606</Paragraphs>
  <ScaleCrop>false</ScaleCrop>
  <HeadingPairs>
    <vt:vector size="2" baseType="variant">
      <vt:variant>
        <vt:lpstr>Title</vt:lpstr>
      </vt:variant>
      <vt:variant>
        <vt:i4>1</vt:i4>
      </vt:variant>
    </vt:vector>
  </HeadingPairs>
  <TitlesOfParts>
    <vt:vector size="1" baseType="lpstr">
      <vt:lpstr>TGP/15/3 Draft 1</vt:lpstr>
    </vt:vector>
  </TitlesOfParts>
  <Company>UPOV</Company>
  <LinksUpToDate>false</LinksUpToDate>
  <CharactersWithSpaces>67358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TGP/15/4 Draft 1</dc:title>
  <dc:creator>UPOV</dc:creator>
  <cp:lastModifiedBy>SANCHEZ VIZCAINO GOMEZ Rosa Maria</cp:lastModifiedBy>
  <cp:revision>96</cp:revision>
  <cp:lastPrinted>2018-10-02T10:56:00Z</cp:lastPrinted>
  <dcterms:created xsi:type="dcterms:W3CDTF">2026-08-17T14:08:00Z</dcterms:created>
  <dcterms:modified xsi:type="dcterms:W3CDTF">2026-09-17T09:55:00Z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0x01010055C8466DB2DC0041BD825C52736E99FC001A116FCF373EC742BDAD8FDE50CE3C41</vt:lpwstr>
  </property>
  <property fmtid="{D5CDD505-2E9C-101B-9397-08002B2CF9AE}" pid="3" name="BusinessUnit">
    <vt:lpwstr>3;#International Union for the Protection of New Varieties of Plants|b5148cec-dea8-4a3e-91f7-349f7e3ddab8</vt:lpwstr>
  </property>
  <property fmtid="{D5CDD505-2E9C-101B-9397-08002B2CF9AE}" pid="4" name="RMClassification">
    <vt:lpwstr>9;#05 Development Files|f71841d7-d761-4c37-b004-5446a898ad53</vt:lpwstr>
  </property>
  <property fmtid="{D5CDD505-2E9C-101B-9397-08002B2CF9AE}" pid="5" name="Languages">
    <vt:lpwstr>1;#English|950e6fa2-2df0-4983-a604-54e57c7a6d93</vt:lpwstr>
  </property>
  <property fmtid="{D5CDD505-2E9C-101B-9397-08002B2CF9AE}" pid="6" name="UPOVTopics">
    <vt:lpwstr/>
  </property>
  <property fmtid="{D5CDD505-2E9C-101B-9397-08002B2CF9AE}" pid="7" name="_dlc_DocIdItemGuid">
    <vt:lpwstr>39cf6d01-fd83-47fe-a4d0-8f6aab9d3e5c</vt:lpwstr>
  </property>
  <property fmtid="{D5CDD505-2E9C-101B-9397-08002B2CF9AE}" pid="8" name="MediaServiceImageTags">
    <vt:lpwstr/>
  </property>
  <property fmtid="{D5CDD505-2E9C-101B-9397-08002B2CF9AE}" pid="9" name="lcf76f155ced4ddcb4097134ff3c332f">
    <vt:lpwstr/>
  </property>
  <property fmtid="{D5CDD505-2E9C-101B-9397-08002B2CF9AE}" pid="10" name="docLang">
    <vt:lpwstr>fr</vt:lpwstr>
  </property>
</Properties>
</file>