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2"/>
        <w:gridCol w:w="3117"/>
      </w:tblGrid>
      <w:tr w:rsidR="00784E02" w:rsidRPr="00784E02" w14:paraId="7C9FFF0A" w14:textId="77777777" w:rsidTr="0096342F">
        <w:tc>
          <w:tcPr>
            <w:tcW w:w="6522" w:type="dxa"/>
          </w:tcPr>
          <w:p w14:paraId="699B9FD1" w14:textId="34FB9F3B" w:rsidR="00784E02" w:rsidRPr="00784E02" w:rsidRDefault="00A84322" w:rsidP="0096342F">
            <w:r>
              <w:rPr>
                <w:noProof/>
              </w:rPr>
              <w:drawing>
                <wp:inline distT="0" distB="0" distL="0" distR="0" wp14:anchorId="34187B2B" wp14:editId="2A39E735">
                  <wp:extent cx="933450" cy="266700"/>
                  <wp:effectExtent l="0" t="0" r="0" b="0"/>
                  <wp:docPr id="16138793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879380" name="Picture 1"/>
                          <pic:cNvPicPr>
                            <a:picLocks noChangeAspect="1"/>
                          </pic:cNvPicPr>
                        </pic:nvPicPr>
                        <pic:blipFill>
                          <a:blip r:embed="rId13">
                            <a:extLst>
                              <a:ext uri="{28A0092B-C50C-407E-A947-70E740481C1C}">
                                <a14:useLocalDpi xmlns:a14="http://schemas.microsoft.com/office/drawing/2010/main" val="0"/>
                              </a:ext>
                            </a:extLst>
                          </a:blip>
                          <a:stretch>
                            <a:fillRect/>
                          </a:stretch>
                        </pic:blipFill>
                        <pic:spPr>
                          <a:xfrm>
                            <a:off x="0" y="0"/>
                            <a:ext cx="933450" cy="266700"/>
                          </a:xfrm>
                          <a:prstGeom prst="rect">
                            <a:avLst/>
                          </a:prstGeom>
                        </pic:spPr>
                      </pic:pic>
                    </a:graphicData>
                  </a:graphic>
                </wp:inline>
              </w:drawing>
            </w:r>
          </w:p>
        </w:tc>
        <w:tc>
          <w:tcPr>
            <w:tcW w:w="3117" w:type="dxa"/>
          </w:tcPr>
          <w:p w14:paraId="124F05D9" w14:textId="77777777" w:rsidR="00784E02" w:rsidRPr="00784E02" w:rsidRDefault="00784E02" w:rsidP="0096342F">
            <w:pPr>
              <w:pStyle w:val="Lettrine"/>
            </w:pPr>
            <w:r>
              <w:t>S</w:t>
            </w:r>
          </w:p>
        </w:tc>
      </w:tr>
      <w:tr w:rsidR="00784E02" w:rsidRPr="00784E02" w14:paraId="68DC163C" w14:textId="77777777" w:rsidTr="0096342F">
        <w:trPr>
          <w:trHeight w:val="219"/>
        </w:trPr>
        <w:tc>
          <w:tcPr>
            <w:tcW w:w="6522" w:type="dxa"/>
          </w:tcPr>
          <w:p w14:paraId="21081F17" w14:textId="77777777" w:rsidR="00784E02" w:rsidRPr="00784E02" w:rsidRDefault="00784E02" w:rsidP="0096342F">
            <w:pPr>
              <w:pStyle w:val="upove"/>
            </w:pPr>
            <w:r>
              <w:t>Unión Internacional para la Protección de las Obtenciones Vegetales</w:t>
            </w:r>
          </w:p>
        </w:tc>
        <w:tc>
          <w:tcPr>
            <w:tcW w:w="3117" w:type="dxa"/>
          </w:tcPr>
          <w:p w14:paraId="4F9D83F4" w14:textId="77777777" w:rsidR="00784E02" w:rsidRPr="00784E02" w:rsidRDefault="00784E02" w:rsidP="0096342F"/>
        </w:tc>
      </w:tr>
    </w:tbl>
    <w:p w14:paraId="5E4DD988" w14:textId="77777777" w:rsidR="00784E02" w:rsidRPr="00784E02" w:rsidRDefault="00784E02" w:rsidP="00784E02"/>
    <w:p w14:paraId="6B9F1929" w14:textId="77777777" w:rsidR="00784E02" w:rsidRPr="00784E02" w:rsidRDefault="00784E02" w:rsidP="00784E02"/>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5529"/>
        <w:gridCol w:w="4110"/>
      </w:tblGrid>
      <w:tr w:rsidR="00784E02" w:rsidRPr="00784E02" w14:paraId="0433AD67" w14:textId="77777777" w:rsidTr="001B2793">
        <w:tc>
          <w:tcPr>
            <w:tcW w:w="5529" w:type="dxa"/>
          </w:tcPr>
          <w:p w14:paraId="5195232B" w14:textId="77777777" w:rsidR="00784E02" w:rsidRPr="00784E02" w:rsidRDefault="00784E02" w:rsidP="0096342F">
            <w:pPr>
              <w:pStyle w:val="Sessiontcplacedate"/>
              <w:spacing w:before="0"/>
              <w:contextualSpacing w:val="0"/>
            </w:pPr>
          </w:p>
        </w:tc>
        <w:tc>
          <w:tcPr>
            <w:tcW w:w="4110" w:type="dxa"/>
          </w:tcPr>
          <w:p w14:paraId="61730A67" w14:textId="1291AB28" w:rsidR="00784E02" w:rsidRPr="001532D2" w:rsidRDefault="00F36BD6" w:rsidP="0096342F">
            <w:pPr>
              <w:pStyle w:val="Doccode"/>
            </w:pPr>
            <w:r w:rsidRPr="001532D2">
              <w:t>TGP/15/4 Draft 1</w:t>
            </w:r>
            <w:r w:rsidR="001B2793">
              <w:t xml:space="preserve"> Rev.</w:t>
            </w:r>
          </w:p>
          <w:p w14:paraId="1562ECD5" w14:textId="77777777" w:rsidR="00784E02" w:rsidRPr="001532D2" w:rsidRDefault="00784E02" w:rsidP="0096342F">
            <w:pPr>
              <w:pStyle w:val="Docoriginal"/>
            </w:pPr>
            <w:r w:rsidRPr="001532D2">
              <w:t>Original:</w:t>
            </w:r>
            <w:r w:rsidR="00FA239B" w:rsidRPr="001532D2">
              <w:rPr>
                <w:b w:val="0"/>
                <w:spacing w:val="0"/>
              </w:rPr>
              <w:t xml:space="preserve"> </w:t>
            </w:r>
            <w:r w:rsidR="001E51BB" w:rsidRPr="001532D2">
              <w:rPr>
                <w:b w:val="0"/>
                <w:spacing w:val="0"/>
              </w:rPr>
              <w:t xml:space="preserve"> </w:t>
            </w:r>
            <w:r w:rsidRPr="001532D2">
              <w:rPr>
                <w:b w:val="0"/>
                <w:spacing w:val="0"/>
              </w:rPr>
              <w:t>Inglés</w:t>
            </w:r>
          </w:p>
          <w:p w14:paraId="0F2471F0" w14:textId="7D009D43" w:rsidR="00784E02" w:rsidRPr="00784E02" w:rsidRDefault="00784E02" w:rsidP="00B50FA3">
            <w:pPr>
              <w:pStyle w:val="Docoriginal"/>
            </w:pPr>
            <w:r w:rsidRPr="001532D2">
              <w:t>Fecha:</w:t>
            </w:r>
            <w:r w:rsidR="00FA239B" w:rsidRPr="001532D2">
              <w:rPr>
                <w:b w:val="0"/>
                <w:spacing w:val="0"/>
              </w:rPr>
              <w:t xml:space="preserve"> </w:t>
            </w:r>
            <w:r w:rsidR="001E51BB" w:rsidRPr="001532D2">
              <w:rPr>
                <w:b w:val="0"/>
                <w:spacing w:val="0"/>
              </w:rPr>
              <w:t xml:space="preserve"> </w:t>
            </w:r>
            <w:r w:rsidR="001B2793">
              <w:rPr>
                <w:b w:val="0"/>
                <w:spacing w:val="0"/>
              </w:rPr>
              <w:t>1</w:t>
            </w:r>
            <w:r w:rsidR="00A7534D">
              <w:rPr>
                <w:b w:val="0"/>
                <w:spacing w:val="0"/>
              </w:rPr>
              <w:t>6</w:t>
            </w:r>
            <w:r w:rsidR="001B2793">
              <w:rPr>
                <w:b w:val="0"/>
                <w:spacing w:val="0"/>
              </w:rPr>
              <w:t xml:space="preserve"> de octubre</w:t>
            </w:r>
            <w:r w:rsidR="005649AE" w:rsidRPr="001532D2">
              <w:rPr>
                <w:b w:val="0"/>
                <w:spacing w:val="0"/>
              </w:rPr>
              <w:t xml:space="preserve"> </w:t>
            </w:r>
            <w:r w:rsidR="001E51BB" w:rsidRPr="001532D2">
              <w:rPr>
                <w:b w:val="0"/>
                <w:spacing w:val="0"/>
              </w:rPr>
              <w:t>de 202</w:t>
            </w:r>
            <w:r w:rsidR="005649AE" w:rsidRPr="001532D2">
              <w:rPr>
                <w:b w:val="0"/>
                <w:spacing w:val="0"/>
              </w:rPr>
              <w:t>6</w:t>
            </w:r>
          </w:p>
        </w:tc>
      </w:tr>
    </w:tbl>
    <w:p w14:paraId="4D8FF826" w14:textId="77777777" w:rsidR="001E51BB" w:rsidRPr="00784E02" w:rsidRDefault="001E51BB" w:rsidP="001E51BB">
      <w:bookmarkStart w:id="0" w:name="TitleOfDoc"/>
      <w:bookmarkEnd w:id="0"/>
    </w:p>
    <w:p w14:paraId="272F9855" w14:textId="77777777" w:rsidR="001E51BB" w:rsidRPr="00784E02" w:rsidRDefault="001E51BB" w:rsidP="001E51BB"/>
    <w:p w14:paraId="67F3B624" w14:textId="77777777" w:rsidR="001E51BB" w:rsidRPr="00784E02" w:rsidRDefault="001E51BB" w:rsidP="001E51BB"/>
    <w:p w14:paraId="6AC2674F" w14:textId="77777777" w:rsidR="00F36BD6" w:rsidRDefault="00F36BD6" w:rsidP="001E51BB">
      <w:pPr>
        <w:pStyle w:val="TitleofDoc"/>
      </w:pPr>
    </w:p>
    <w:p w14:paraId="233F703E" w14:textId="77777777" w:rsidR="00F36BD6" w:rsidRDefault="00F36BD6" w:rsidP="00F36BD6">
      <w:pPr>
        <w:tabs>
          <w:tab w:val="left" w:pos="2775"/>
        </w:tabs>
      </w:pPr>
    </w:p>
    <w:tbl>
      <w:tblPr>
        <w:tblW w:w="5000" w:type="pct"/>
        <w:tblBorders>
          <w:bottom w:val="single" w:sz="4" w:space="0" w:color="auto"/>
        </w:tblBorders>
        <w:shd w:val="clear" w:color="auto" w:fill="D9D9D9" w:themeFill="background1" w:themeFillShade="D9"/>
        <w:tblLayout w:type="fixed"/>
        <w:tblCellMar>
          <w:top w:w="57" w:type="dxa"/>
          <w:left w:w="0" w:type="dxa"/>
          <w:bottom w:w="57" w:type="dxa"/>
          <w:right w:w="0" w:type="dxa"/>
        </w:tblCellMar>
        <w:tblLook w:val="0000" w:firstRow="0" w:lastRow="0" w:firstColumn="0" w:lastColumn="0" w:noHBand="0" w:noVBand="0"/>
      </w:tblPr>
      <w:tblGrid>
        <w:gridCol w:w="9629"/>
      </w:tblGrid>
      <w:tr w:rsidR="00F36BD6" w:rsidRPr="00C5280D" w14:paraId="6B6F445C" w14:textId="77777777" w:rsidTr="0000064E">
        <w:tc>
          <w:tcPr>
            <w:tcW w:w="9639"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1D09D" w14:textId="77777777" w:rsidR="00F36BD6" w:rsidRDefault="00F36BD6" w:rsidP="0000064E">
            <w:pPr>
              <w:jc w:val="center"/>
              <w:rPr>
                <w:b/>
              </w:rPr>
            </w:pPr>
            <w:r>
              <w:rPr>
                <w:b/>
              </w:rPr>
              <w:t>PROYECTO</w:t>
            </w:r>
          </w:p>
          <w:p w14:paraId="4D6D0BEC" w14:textId="77777777" w:rsidR="00F36BD6" w:rsidRPr="007C1D92" w:rsidRDefault="00F36BD6" w:rsidP="0000064E">
            <w:pPr>
              <w:jc w:val="center"/>
            </w:pPr>
            <w:r>
              <w:rPr>
                <w:b/>
              </w:rPr>
              <w:t>(REVISIÓN)</w:t>
            </w:r>
          </w:p>
        </w:tc>
      </w:tr>
    </w:tbl>
    <w:p w14:paraId="269E5F48" w14:textId="77777777" w:rsidR="00F36BD6" w:rsidRDefault="00F36BD6" w:rsidP="00F36BD6"/>
    <w:p w14:paraId="24BA0953" w14:textId="77777777" w:rsidR="00F36BD6" w:rsidRDefault="00F36BD6" w:rsidP="00F36BD6"/>
    <w:p w14:paraId="10048986" w14:textId="77777777" w:rsidR="00F36BD6" w:rsidRDefault="00F36BD6" w:rsidP="00F36BD6"/>
    <w:p w14:paraId="191CA164" w14:textId="77777777" w:rsidR="00F36BD6" w:rsidRDefault="00F36BD6" w:rsidP="00F36BD6">
      <w:pPr>
        <w:pStyle w:val="TitleofDoc"/>
      </w:pPr>
      <w:r>
        <w:t xml:space="preserve">Documento conexo a la </w:t>
      </w:r>
    </w:p>
    <w:p w14:paraId="7A682648" w14:textId="77777777" w:rsidR="00F36BD6" w:rsidRPr="00D70948" w:rsidRDefault="00F36BD6" w:rsidP="00F36BD6">
      <w:pPr>
        <w:pStyle w:val="TitleofDoc"/>
      </w:pPr>
      <w:r>
        <w:t>Introducción general al examen de la distinción, la homogeneidad y la estabilidad</w:t>
      </w:r>
      <w:r>
        <w:br/>
        <w:t>y a la elaboración de descripciones armonizadas de las obtenciones vegetales (documento TG/1/3)</w:t>
      </w:r>
    </w:p>
    <w:p w14:paraId="089197C3" w14:textId="77777777" w:rsidR="00F36BD6" w:rsidRPr="005F385A" w:rsidRDefault="00F36BD6" w:rsidP="00F36BD6">
      <w:pPr>
        <w:pStyle w:val="Titleofdoc0"/>
      </w:pPr>
      <w:r>
        <w:t xml:space="preserve">DOCUMENTO TGP/15 </w:t>
      </w:r>
      <w:r>
        <w:br/>
      </w:r>
      <w:r>
        <w:br/>
        <w:t xml:space="preserve">ORIENTACIÓN SOBRE EL USO DE MARCADORES BIOQUÍMICOS Y MOLECULARES </w:t>
      </w:r>
      <w:r>
        <w:br/>
        <w:t>EN EL EXAMEN DE LA DISTINCIÓN, LA HOMOGENEIDAD Y LA ESTABILIDAD (DHE)</w:t>
      </w:r>
    </w:p>
    <w:p w14:paraId="5477D434" w14:textId="1E5C9006" w:rsidR="00F36BD6" w:rsidRDefault="005649AE" w:rsidP="00F36BD6">
      <w:pPr>
        <w:pStyle w:val="preparedby1"/>
      </w:pPr>
      <w:bookmarkStart w:id="1" w:name="Prepared"/>
      <w:bookmarkEnd w:id="1"/>
      <w:r>
        <w:br/>
      </w:r>
      <w:r w:rsidR="00F36BD6">
        <w:t>Documento preparado por la Oficina de la Unión</w:t>
      </w:r>
    </w:p>
    <w:p w14:paraId="77C4FDAA" w14:textId="77777777" w:rsidR="00F36BD6" w:rsidRDefault="00F36BD6" w:rsidP="00F36BD6">
      <w:pPr>
        <w:pStyle w:val="preparedby1"/>
      </w:pPr>
      <w:r>
        <w:t xml:space="preserve">para su examen por </w:t>
      </w:r>
    </w:p>
    <w:p w14:paraId="5B444B0F" w14:textId="6ECE99FA" w:rsidR="00F36BD6" w:rsidRDefault="00F36BD6" w:rsidP="00F36BD6">
      <w:pPr>
        <w:pStyle w:val="preparedby1"/>
      </w:pPr>
      <w:r>
        <w:t>el Comité Técnico, el Comité Administrativo y Jurídico, y el Consejo en 202</w:t>
      </w:r>
      <w:r w:rsidR="0048762E">
        <w:t>6</w:t>
      </w:r>
    </w:p>
    <w:p w14:paraId="3561EAE7" w14:textId="77777777" w:rsidR="00F36BD6" w:rsidRPr="006A644A" w:rsidRDefault="00F36BD6" w:rsidP="00F36BD6">
      <w:pPr>
        <w:pStyle w:val="preparedby1"/>
      </w:pPr>
    </w:p>
    <w:p w14:paraId="087D69BA" w14:textId="77777777" w:rsidR="00F36BD6" w:rsidRPr="006A644A" w:rsidRDefault="00F36BD6" w:rsidP="00F36BD6">
      <w:pPr>
        <w:pStyle w:val="Disclaimer"/>
      </w:pPr>
      <w:r w:rsidRPr="000638A9">
        <w:t>Descargo de responsabilidad: el presente documento no constituye</w:t>
      </w:r>
      <w:r>
        <w:t xml:space="preserve"> </w:t>
      </w:r>
      <w:r w:rsidRPr="000638A9">
        <w:t>un documento de política u orientación de la UPOV</w:t>
      </w:r>
    </w:p>
    <w:p w14:paraId="3D99858E" w14:textId="77777777" w:rsidR="00D43796" w:rsidRDefault="00D43796" w:rsidP="00D43796">
      <w:pPr>
        <w:jc w:val="left"/>
        <w:rPr>
          <w:lang w:val="es-ES"/>
        </w:rPr>
      </w:pPr>
    </w:p>
    <w:p w14:paraId="79A87E3A" w14:textId="77777777" w:rsidR="00E54AE6" w:rsidRPr="00BC20B1" w:rsidRDefault="00E54AE6" w:rsidP="00E54AE6">
      <w:pPr>
        <w:rPr>
          <w:rFonts w:cs="Arial"/>
        </w:rPr>
      </w:pPr>
    </w:p>
    <w:tbl>
      <w:tblPr>
        <w:tblStyle w:val="TableGrid"/>
        <w:tblW w:w="0" w:type="auto"/>
        <w:jc w:val="center"/>
        <w:shd w:val="clear" w:color="auto" w:fill="E6E6E6"/>
        <w:tblLayout w:type="fixed"/>
        <w:tblCellMar>
          <w:top w:w="142" w:type="dxa"/>
          <w:left w:w="142" w:type="dxa"/>
          <w:bottom w:w="142" w:type="dxa"/>
          <w:right w:w="170" w:type="dxa"/>
        </w:tblCellMar>
        <w:tblLook w:val="01E0" w:firstRow="1" w:lastRow="1" w:firstColumn="1" w:lastColumn="1" w:noHBand="0" w:noVBand="0"/>
      </w:tblPr>
      <w:tblGrid>
        <w:gridCol w:w="8075"/>
      </w:tblGrid>
      <w:tr w:rsidR="00E54AE6" w:rsidRPr="00BC20B1" w14:paraId="0A14A048" w14:textId="77777777" w:rsidTr="00C30738">
        <w:trPr>
          <w:cantSplit/>
          <w:jc w:val="center"/>
        </w:trPr>
        <w:tc>
          <w:tcPr>
            <w:tcW w:w="807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FFF6178" w14:textId="3A67F4BC" w:rsidR="00E54AE6" w:rsidRPr="00D017AD" w:rsidRDefault="001569AD" w:rsidP="0000064E">
            <w:pPr>
              <w:jc w:val="center"/>
              <w:rPr>
                <w:rFonts w:cs="Arial"/>
                <w:u w:val="single"/>
              </w:rPr>
            </w:pPr>
            <w:r w:rsidRPr="001569AD">
              <w:rPr>
                <w:rFonts w:cs="Arial"/>
                <w:u w:val="single"/>
              </w:rPr>
              <w:t>Nota sobre el presente proyecto</w:t>
            </w:r>
          </w:p>
          <w:p w14:paraId="134B0FBD" w14:textId="77777777" w:rsidR="00E54AE6" w:rsidRPr="00D017AD" w:rsidRDefault="00E54AE6" w:rsidP="0000064E">
            <w:pPr>
              <w:rPr>
                <w:rFonts w:cs="Arial"/>
                <w:u w:val="single"/>
              </w:rPr>
            </w:pPr>
          </w:p>
          <w:p w14:paraId="41A782A7" w14:textId="6CCE483D" w:rsidR="00E54AE6" w:rsidRPr="00D017AD" w:rsidRDefault="00AA5192" w:rsidP="0000064E">
            <w:pPr>
              <w:rPr>
                <w:rFonts w:cs="Arial"/>
              </w:rPr>
            </w:pPr>
            <w:r w:rsidRPr="00524FC2">
              <w:rPr>
                <w:rFonts w:cs="Arial"/>
              </w:rPr>
              <w:t xml:space="preserve">El </w:t>
            </w:r>
            <w:r w:rsidRPr="00524FC2">
              <w:rPr>
                <w:rFonts w:cs="Arial"/>
                <w:highlight w:val="lightGray"/>
                <w:u w:val="single"/>
              </w:rPr>
              <w:t>texto subrayado</w:t>
            </w:r>
            <w:r w:rsidRPr="00524FC2">
              <w:rPr>
                <w:rFonts w:cs="Arial"/>
                <w:highlight w:val="lightGray"/>
              </w:rPr>
              <w:t xml:space="preserve"> (y sombreado)</w:t>
            </w:r>
            <w:r w:rsidRPr="00524FC2">
              <w:rPr>
                <w:rFonts w:cs="Arial"/>
              </w:rPr>
              <w:t xml:space="preserve"> indica lo que se ha insertado</w:t>
            </w:r>
            <w:r>
              <w:rPr>
                <w:rFonts w:cs="Arial"/>
              </w:rPr>
              <w:t xml:space="preserve"> y el </w:t>
            </w:r>
            <w:r w:rsidRPr="00AA5192">
              <w:rPr>
                <w:rFonts w:cs="Arial"/>
                <w:bCs/>
                <w:strike/>
                <w:highlight w:val="lightGray"/>
              </w:rPr>
              <w:t>texto tachado</w:t>
            </w:r>
            <w:r w:rsidRPr="00AA5192">
              <w:rPr>
                <w:rFonts w:cs="Arial"/>
                <w:bCs/>
                <w:highlight w:val="lightGray"/>
              </w:rPr>
              <w:t xml:space="preserve"> (y sombreado)</w:t>
            </w:r>
            <w:r w:rsidRPr="00AA5192">
              <w:rPr>
                <w:rFonts w:cs="Arial"/>
                <w:bCs/>
              </w:rPr>
              <w:t xml:space="preserve"> </w:t>
            </w:r>
            <w:r w:rsidRPr="00AA5192">
              <w:rPr>
                <w:rFonts w:cs="Arial"/>
              </w:rPr>
              <w:t>indica lo que se ha suprimido de</w:t>
            </w:r>
            <w:r w:rsidR="009F1857">
              <w:rPr>
                <w:rFonts w:cs="Arial"/>
              </w:rPr>
              <w:t xml:space="preserve"> la versión anterior (documento </w:t>
            </w:r>
            <w:hyperlink r:id="rId14" w:history="1">
              <w:r w:rsidR="009F1857">
                <w:rPr>
                  <w:rStyle w:val="Hyperlink"/>
                  <w:rFonts w:cs="Arial"/>
                </w:rPr>
                <w:t>TGP/15/3</w:t>
              </w:r>
            </w:hyperlink>
            <w:r w:rsidR="00E54AE6" w:rsidRPr="00D017AD">
              <w:rPr>
                <w:rFonts w:cs="Arial"/>
              </w:rPr>
              <w:t>)</w:t>
            </w:r>
            <w:r w:rsidR="00E54AE6">
              <w:rPr>
                <w:rFonts w:cs="Arial"/>
              </w:rPr>
              <w:t>.</w:t>
            </w:r>
          </w:p>
          <w:p w14:paraId="524C14F6" w14:textId="77777777" w:rsidR="00E54AE6" w:rsidRDefault="00E54AE6" w:rsidP="0000064E">
            <w:pPr>
              <w:rPr>
                <w:rFonts w:cs="Arial"/>
              </w:rPr>
            </w:pPr>
          </w:p>
          <w:p w14:paraId="4BCD0878" w14:textId="42942A13" w:rsidR="00E54AE6" w:rsidRPr="00D017AD" w:rsidRDefault="00FD167C" w:rsidP="005368DA">
            <w:pPr>
              <w:rPr>
                <w:rFonts w:cs="Arial"/>
                <w:bCs/>
              </w:rPr>
            </w:pPr>
            <w:r>
              <w:rPr>
                <w:rFonts w:cs="Arial"/>
                <w:color w:val="4F81BD" w:themeColor="accent1"/>
              </w:rPr>
              <w:t>El t</w:t>
            </w:r>
            <w:r w:rsidR="00E54AE6" w:rsidRPr="00D017AD">
              <w:rPr>
                <w:rFonts w:cs="Arial"/>
                <w:color w:val="4F81BD" w:themeColor="accent1"/>
              </w:rPr>
              <w:t>ext</w:t>
            </w:r>
            <w:r>
              <w:rPr>
                <w:rFonts w:cs="Arial"/>
                <w:color w:val="4F81BD" w:themeColor="accent1"/>
              </w:rPr>
              <w:t>o en azul</w:t>
            </w:r>
            <w:r w:rsidR="00E54AE6" w:rsidRPr="00D017AD">
              <w:rPr>
                <w:rFonts w:cs="Arial"/>
                <w:color w:val="4F81BD" w:themeColor="accent1"/>
              </w:rPr>
              <w:t xml:space="preserve"> </w:t>
            </w:r>
            <w:r w:rsidRPr="00FD167C">
              <w:rPr>
                <w:rFonts w:cs="Arial"/>
                <w:bCs/>
              </w:rPr>
              <w:t xml:space="preserve">indica la nueva ubicación del texto existente. </w:t>
            </w:r>
            <w:r w:rsidRPr="005A1C57">
              <w:rPr>
                <w:rFonts w:cs="Arial"/>
                <w:bCs/>
                <w:strike/>
                <w:color w:val="4F81BD" w:themeColor="accent1"/>
              </w:rPr>
              <w:t xml:space="preserve">El texto </w:t>
            </w:r>
            <w:r w:rsidRPr="00FD167C">
              <w:rPr>
                <w:rFonts w:cs="Arial"/>
                <w:bCs/>
                <w:strike/>
                <w:color w:val="4F81BD" w:themeColor="accent1"/>
              </w:rPr>
              <w:t>tachado</w:t>
            </w:r>
            <w:r w:rsidRPr="00FD167C">
              <w:rPr>
                <w:rFonts w:cs="Arial"/>
                <w:bCs/>
                <w:color w:val="4F81BD" w:themeColor="accent1"/>
              </w:rPr>
              <w:t xml:space="preserve"> en azul </w:t>
            </w:r>
            <w:r w:rsidRPr="00FD167C">
              <w:rPr>
                <w:rFonts w:cs="Arial"/>
                <w:bCs/>
              </w:rPr>
              <w:t>indica la ubicación anterior del texto existente.</w:t>
            </w:r>
          </w:p>
          <w:p w14:paraId="13CABB0A" w14:textId="77777777" w:rsidR="00E54AE6" w:rsidRPr="00D017AD" w:rsidRDefault="00E54AE6" w:rsidP="0000064E">
            <w:pPr>
              <w:rPr>
                <w:rFonts w:cs="Arial"/>
                <w:bCs/>
              </w:rPr>
            </w:pPr>
          </w:p>
          <w:p w14:paraId="45E1FF86" w14:textId="0C9D65A4" w:rsidR="00FD167C" w:rsidRPr="00C00060" w:rsidRDefault="00FD167C" w:rsidP="00FD167C">
            <w:pPr>
              <w:rPr>
                <w:rFonts w:cs="Arial"/>
                <w:bCs/>
              </w:rPr>
            </w:pPr>
            <w:r w:rsidRPr="00C00060">
              <w:rPr>
                <w:rFonts w:cs="Arial"/>
                <w:bCs/>
                <w:highlight w:val="yellow"/>
              </w:rPr>
              <w:t xml:space="preserve">Las nuevas </w:t>
            </w:r>
            <w:r w:rsidR="0006791D" w:rsidRPr="00C00060">
              <w:rPr>
                <w:rFonts w:cs="Arial"/>
                <w:bCs/>
                <w:highlight w:val="yellow"/>
              </w:rPr>
              <w:t>“</w:t>
            </w:r>
            <w:r w:rsidRPr="00C00060">
              <w:rPr>
                <w:rFonts w:cs="Arial"/>
                <w:bCs/>
                <w:highlight w:val="yellow"/>
              </w:rPr>
              <w:t xml:space="preserve">Directrices para la validación de un nuevo protocolo de marcadores moleculares </w:t>
            </w:r>
            <w:r w:rsidR="00680926">
              <w:rPr>
                <w:rFonts w:cs="Arial"/>
                <w:bCs/>
                <w:highlight w:val="yellow"/>
              </w:rPr>
              <w:t xml:space="preserve">ligados a caracteres </w:t>
            </w:r>
            <w:r w:rsidRPr="00C00060">
              <w:rPr>
                <w:rFonts w:cs="Arial"/>
                <w:bCs/>
                <w:highlight w:val="yellow"/>
              </w:rPr>
              <w:t xml:space="preserve">como método alternativo </w:t>
            </w:r>
            <w:r w:rsidR="00680926">
              <w:rPr>
                <w:rFonts w:cs="Arial"/>
                <w:bCs/>
                <w:highlight w:val="yellow"/>
              </w:rPr>
              <w:t>de</w:t>
            </w:r>
            <w:r w:rsidRPr="00C00060">
              <w:rPr>
                <w:rFonts w:cs="Arial"/>
                <w:bCs/>
                <w:highlight w:val="yellow"/>
              </w:rPr>
              <w:t xml:space="preserve"> observación</w:t>
            </w:r>
            <w:r w:rsidR="0006791D" w:rsidRPr="00C00060">
              <w:rPr>
                <w:rFonts w:cs="Arial"/>
                <w:bCs/>
                <w:highlight w:val="yellow"/>
              </w:rPr>
              <w:t>”</w:t>
            </w:r>
            <w:r w:rsidRPr="00C00060">
              <w:rPr>
                <w:rFonts w:cs="Arial"/>
                <w:bCs/>
                <w:highlight w:val="yellow"/>
              </w:rPr>
              <w:t xml:space="preserve"> se</w:t>
            </w:r>
            <w:r w:rsidR="0006791D" w:rsidRPr="00C00060">
              <w:rPr>
                <w:rFonts w:cs="Arial"/>
                <w:bCs/>
                <w:highlight w:val="yellow"/>
              </w:rPr>
              <w:t> </w:t>
            </w:r>
            <w:r w:rsidRPr="00C00060">
              <w:rPr>
                <w:rFonts w:cs="Arial"/>
                <w:bCs/>
                <w:highlight w:val="yellow"/>
              </w:rPr>
              <w:t xml:space="preserve">incluyen como </w:t>
            </w:r>
            <w:r w:rsidR="0006791D" w:rsidRPr="00C00060">
              <w:rPr>
                <w:rFonts w:cs="Arial"/>
                <w:bCs/>
                <w:highlight w:val="yellow"/>
              </w:rPr>
              <w:t>“</w:t>
            </w:r>
            <w:r w:rsidRPr="00C00060">
              <w:rPr>
                <w:rFonts w:cs="Arial"/>
                <w:bCs/>
                <w:highlight w:val="yellow"/>
              </w:rPr>
              <w:t>Sección 3</w:t>
            </w:r>
            <w:r w:rsidR="0006791D" w:rsidRPr="00C00060">
              <w:rPr>
                <w:rFonts w:cs="Arial"/>
                <w:bCs/>
                <w:highlight w:val="yellow"/>
              </w:rPr>
              <w:t>”</w:t>
            </w:r>
            <w:r w:rsidRPr="00C00060">
              <w:rPr>
                <w:rFonts w:cs="Arial"/>
                <w:bCs/>
                <w:highlight w:val="yellow"/>
              </w:rPr>
              <w:t xml:space="preserve"> del presente documento.</w:t>
            </w:r>
          </w:p>
        </w:tc>
      </w:tr>
    </w:tbl>
    <w:p w14:paraId="5455B383" w14:textId="77777777" w:rsidR="00E54AE6" w:rsidRPr="00BC20B1" w:rsidRDefault="00E54AE6" w:rsidP="00E54AE6">
      <w:pPr>
        <w:rPr>
          <w:rFonts w:cs="Arial"/>
        </w:rPr>
      </w:pPr>
    </w:p>
    <w:p w14:paraId="4FF15DCE" w14:textId="77777777" w:rsidR="00E54AE6" w:rsidRDefault="00E54AE6" w:rsidP="00D43796">
      <w:pPr>
        <w:jc w:val="left"/>
        <w:rPr>
          <w:lang w:val="es-ES"/>
        </w:rPr>
      </w:pPr>
    </w:p>
    <w:p w14:paraId="45A55BB9" w14:textId="77777777" w:rsidR="00E306B7" w:rsidRPr="00AF4E46" w:rsidRDefault="008922C9" w:rsidP="008949F7">
      <w:pPr>
        <w:jc w:val="center"/>
      </w:pPr>
      <w:r>
        <w:br w:type="page"/>
      </w:r>
      <w:r w:rsidR="00E306B7" w:rsidRPr="00FA239B">
        <w:rPr>
          <w:lang w:eastAsia="en-US" w:bidi="ar-SA"/>
        </w:rPr>
        <w:lastRenderedPageBreak/>
        <w:t>ÍNDICE</w:t>
      </w:r>
    </w:p>
    <w:p w14:paraId="5F167CA7" w14:textId="0183F684" w:rsidR="001F5E27" w:rsidRDefault="007866EB">
      <w:pPr>
        <w:pStyle w:val="TOC1"/>
        <w:rPr>
          <w:rFonts w:asciiTheme="minorHAnsi" w:eastAsiaTheme="minorEastAsia" w:hAnsiTheme="minorHAnsi" w:cstheme="minorBidi"/>
          <w:caps w:val="0"/>
          <w:kern w:val="2"/>
          <w:sz w:val="24"/>
          <w:szCs w:val="24"/>
          <w:lang w:val="en-GB" w:eastAsia="zh-CN"/>
          <w14:ligatures w14:val="standardContextual"/>
        </w:rPr>
      </w:pPr>
      <w:r w:rsidRPr="00CD142F">
        <w:rPr>
          <w:b/>
          <w:sz w:val="18"/>
          <w:lang w:val="es-ES"/>
        </w:rPr>
        <w:fldChar w:fldCharType="begin"/>
      </w:r>
      <w:r w:rsidR="00E306B7" w:rsidRPr="00CD142F">
        <w:instrText xml:space="preserve"> TOC \o "1-3" </w:instrText>
      </w:r>
      <w:r w:rsidRPr="00CD142F">
        <w:rPr>
          <w:b/>
          <w:sz w:val="18"/>
          <w:lang w:val="es-ES"/>
        </w:rPr>
        <w:fldChar w:fldCharType="separate"/>
      </w:r>
      <w:r w:rsidR="001F5E27">
        <w:rPr>
          <w:lang w:bidi="es-ES"/>
        </w:rPr>
        <w:t>1.</w:t>
      </w:r>
      <w:r w:rsidR="001F5E27">
        <w:rPr>
          <w:rFonts w:asciiTheme="minorHAnsi" w:eastAsiaTheme="minorEastAsia" w:hAnsiTheme="minorHAnsi" w:cstheme="minorBidi"/>
          <w:caps w:val="0"/>
          <w:kern w:val="2"/>
          <w:sz w:val="24"/>
          <w:szCs w:val="24"/>
          <w:lang w:val="en-GB" w:eastAsia="zh-CN"/>
          <w14:ligatures w14:val="standardContextual"/>
        </w:rPr>
        <w:tab/>
      </w:r>
      <w:r w:rsidR="001F5E27">
        <w:rPr>
          <w:lang w:bidi="es-ES"/>
        </w:rPr>
        <w:t>INTRODUCCIÓN</w:t>
      </w:r>
      <w:r w:rsidR="001F5E27">
        <w:tab/>
      </w:r>
      <w:r w:rsidR="001F5E27">
        <w:fldChar w:fldCharType="begin"/>
      </w:r>
      <w:r w:rsidR="001F5E27">
        <w:instrText xml:space="preserve"> PAGEREF _Toc243067497 \h </w:instrText>
      </w:r>
      <w:r w:rsidR="001F5E27">
        <w:fldChar w:fldCharType="separate"/>
      </w:r>
      <w:r w:rsidR="001F5E27">
        <w:t>3</w:t>
      </w:r>
      <w:r w:rsidR="001F5E27">
        <w:fldChar w:fldCharType="end"/>
      </w:r>
    </w:p>
    <w:p w14:paraId="7CB9084D" w14:textId="6D5AFA2B" w:rsidR="001F5E27" w:rsidRDefault="001F5E27">
      <w:pPr>
        <w:pStyle w:val="TOC1"/>
        <w:rPr>
          <w:rFonts w:asciiTheme="minorHAnsi" w:eastAsiaTheme="minorEastAsia" w:hAnsiTheme="minorHAnsi" w:cstheme="minorBidi"/>
          <w:caps w:val="0"/>
          <w:kern w:val="2"/>
          <w:sz w:val="24"/>
          <w:szCs w:val="24"/>
          <w:lang w:val="en-GB" w:eastAsia="zh-CN"/>
          <w14:ligatures w14:val="standardContextual"/>
        </w:rPr>
      </w:pPr>
      <w:r w:rsidRPr="005D1C89">
        <w:rPr>
          <w:lang w:bidi="es-ES"/>
        </w:rPr>
        <w:t>2.</w:t>
      </w:r>
      <w:r>
        <w:rPr>
          <w:rFonts w:asciiTheme="minorHAnsi" w:eastAsiaTheme="minorEastAsia" w:hAnsiTheme="minorHAnsi" w:cstheme="minorBidi"/>
          <w:caps w:val="0"/>
          <w:kern w:val="2"/>
          <w:sz w:val="24"/>
          <w:szCs w:val="24"/>
          <w:lang w:val="en-GB" w:eastAsia="zh-CN"/>
          <w14:ligatures w14:val="standardContextual"/>
        </w:rPr>
        <w:tab/>
      </w:r>
      <w:r>
        <w:rPr>
          <w:lang w:bidi="es-ES"/>
        </w:rPr>
        <w:t>MODELOS DE APLICACIÓN</w:t>
      </w:r>
      <w:r>
        <w:tab/>
      </w:r>
      <w:r>
        <w:fldChar w:fldCharType="begin"/>
      </w:r>
      <w:r>
        <w:instrText xml:space="preserve"> PAGEREF _Toc243067498 \h </w:instrText>
      </w:r>
      <w:r>
        <w:fldChar w:fldCharType="separate"/>
      </w:r>
      <w:r>
        <w:t>3</w:t>
      </w:r>
      <w:r>
        <w:fldChar w:fldCharType="end"/>
      </w:r>
    </w:p>
    <w:p w14:paraId="618078EB" w14:textId="6014320E" w:rsidR="001F5E27" w:rsidRDefault="001F5E27">
      <w:pPr>
        <w:pStyle w:val="TOC2"/>
        <w:rPr>
          <w:rFonts w:asciiTheme="minorHAnsi" w:eastAsiaTheme="minorEastAsia" w:hAnsiTheme="minorHAnsi" w:cstheme="minorBidi"/>
          <w:kern w:val="2"/>
          <w:sz w:val="24"/>
          <w:lang w:eastAsia="zh-CN"/>
          <w14:ligatures w14:val="standardContextual"/>
        </w:rPr>
      </w:pPr>
      <w:r>
        <w:rPr>
          <w:lang w:bidi="es-ES"/>
        </w:rPr>
        <w:t>2.1</w:t>
      </w:r>
      <w:r>
        <w:rPr>
          <w:rFonts w:asciiTheme="minorHAnsi" w:eastAsiaTheme="minorEastAsia" w:hAnsiTheme="minorHAnsi" w:cstheme="minorBidi"/>
          <w:kern w:val="2"/>
          <w:sz w:val="24"/>
          <w:lang w:eastAsia="zh-CN"/>
          <w14:ligatures w14:val="standardContextual"/>
        </w:rPr>
        <w:tab/>
      </w:r>
      <w:r>
        <w:rPr>
          <w:lang w:bidi="es-ES"/>
        </w:rPr>
        <w:t>Marcadores moleculares ligados a caracteres</w:t>
      </w:r>
      <w:r w:rsidRPr="005D1C89">
        <w:rPr>
          <w:strike/>
          <w:lang w:bidi="es-ES"/>
        </w:rPr>
        <w:t xml:space="preserve"> </w:t>
      </w:r>
      <w:r w:rsidRPr="005D1C89">
        <w:rPr>
          <w:strike/>
          <w:highlight w:val="lightGray"/>
          <w:lang w:bidi="es-ES"/>
        </w:rPr>
        <w:t>(véase el Anexo I)</w:t>
      </w:r>
      <w:r>
        <w:tab/>
      </w:r>
      <w:r>
        <w:fldChar w:fldCharType="begin"/>
      </w:r>
      <w:r>
        <w:instrText xml:space="preserve"> PAGEREF _Toc243067499 \h </w:instrText>
      </w:r>
      <w:r>
        <w:fldChar w:fldCharType="separate"/>
      </w:r>
      <w:r>
        <w:t>3</w:t>
      </w:r>
      <w:r>
        <w:fldChar w:fldCharType="end"/>
      </w:r>
    </w:p>
    <w:p w14:paraId="18ABAE75" w14:textId="538265E4"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color w:val="4F81BD" w:themeColor="accent1"/>
          <w:lang w:bidi="es-ES"/>
        </w:rPr>
        <w:t>Ejemplo 1: Marcador genético específico para la tolerancia a los herbicidas</w:t>
      </w:r>
      <w:r>
        <w:tab/>
      </w:r>
      <w:r>
        <w:fldChar w:fldCharType="begin"/>
      </w:r>
      <w:r>
        <w:instrText xml:space="preserve"> PAGEREF _Toc243067500 \h </w:instrText>
      </w:r>
      <w:r>
        <w:fldChar w:fldCharType="separate"/>
      </w:r>
      <w:r>
        <w:t>4</w:t>
      </w:r>
      <w:r>
        <w:fldChar w:fldCharType="end"/>
      </w:r>
    </w:p>
    <w:p w14:paraId="0D50853D" w14:textId="2838191D"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rFonts w:eastAsia="Calibri"/>
          <w:color w:val="4F81BD" w:themeColor="accent1"/>
          <w:lang w:bidi="es-ES"/>
        </w:rPr>
        <w:t>Ejemplo 2: Marcador genético específico con información incompleta sobre el nivel de expresión de la resistencia a enfermedades en el tomate</w:t>
      </w:r>
      <w:r>
        <w:tab/>
      </w:r>
      <w:r>
        <w:fldChar w:fldCharType="begin"/>
      </w:r>
      <w:r>
        <w:instrText xml:space="preserve"> PAGEREF _Toc243067501 \h </w:instrText>
      </w:r>
      <w:r>
        <w:fldChar w:fldCharType="separate"/>
      </w:r>
      <w:r>
        <w:t>5</w:t>
      </w:r>
      <w:r>
        <w:fldChar w:fldCharType="end"/>
      </w:r>
    </w:p>
    <w:p w14:paraId="65143A9E" w14:textId="22ABC688" w:rsidR="001F5E27" w:rsidRDefault="001F5E27">
      <w:pPr>
        <w:pStyle w:val="TOC2"/>
        <w:rPr>
          <w:rFonts w:asciiTheme="minorHAnsi" w:eastAsiaTheme="minorEastAsia" w:hAnsiTheme="minorHAnsi" w:cstheme="minorBidi"/>
          <w:kern w:val="2"/>
          <w:sz w:val="24"/>
          <w:lang w:eastAsia="zh-CN"/>
          <w14:ligatures w14:val="standardContextual"/>
        </w:rPr>
      </w:pPr>
      <w:r>
        <w:rPr>
          <w:lang w:bidi="es-ES"/>
        </w:rPr>
        <w:t>2.2</w:t>
      </w:r>
      <w:r>
        <w:rPr>
          <w:rFonts w:asciiTheme="minorHAnsi" w:eastAsiaTheme="minorEastAsia" w:hAnsiTheme="minorHAnsi" w:cstheme="minorBidi"/>
          <w:kern w:val="2"/>
          <w:sz w:val="24"/>
          <w:lang w:eastAsia="zh-CN"/>
          <w14:ligatures w14:val="standardContextual"/>
        </w:rPr>
        <w:tab/>
      </w:r>
      <w:r>
        <w:rPr>
          <w:lang w:bidi="es-ES"/>
        </w:rPr>
        <w:t>Combinación de distancias fenotípicas y moleculares en la gestión de las colecciones de variedades</w:t>
      </w:r>
      <w:r w:rsidRPr="005D1C89">
        <w:rPr>
          <w:strike/>
          <w:lang w:bidi="es-ES"/>
        </w:rPr>
        <w:t xml:space="preserve"> </w:t>
      </w:r>
      <w:r w:rsidRPr="005D1C89">
        <w:rPr>
          <w:strike/>
          <w:highlight w:val="lightGray"/>
          <w:lang w:bidi="es-ES"/>
        </w:rPr>
        <w:t>(véase el Anexo II)</w:t>
      </w:r>
      <w:r>
        <w:tab/>
      </w:r>
      <w:r>
        <w:fldChar w:fldCharType="begin"/>
      </w:r>
      <w:r>
        <w:instrText xml:space="preserve"> PAGEREF _Toc243067502 \h </w:instrText>
      </w:r>
      <w:r>
        <w:fldChar w:fldCharType="separate"/>
      </w:r>
      <w:r>
        <w:t>6</w:t>
      </w:r>
      <w:r>
        <w:fldChar w:fldCharType="end"/>
      </w:r>
    </w:p>
    <w:p w14:paraId="5419A7D9" w14:textId="27C0B587"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Pr>
          <w:lang w:bidi="es-ES"/>
        </w:rPr>
        <w:t xml:space="preserve">Ejemplo 1: Líneas parentales en el maíz </w:t>
      </w:r>
      <w:r w:rsidRPr="005D1C89">
        <w:rPr>
          <w:strike/>
          <w:highlight w:val="lightGray"/>
          <w:lang w:bidi="es-ES"/>
        </w:rPr>
        <w:t>(véase el Anexo II, ejemplo 1)</w:t>
      </w:r>
      <w:r>
        <w:tab/>
      </w:r>
      <w:r>
        <w:fldChar w:fldCharType="begin"/>
      </w:r>
      <w:r>
        <w:instrText xml:space="preserve"> PAGEREF _Toc243067503 \h </w:instrText>
      </w:r>
      <w:r>
        <w:fldChar w:fldCharType="separate"/>
      </w:r>
      <w:r>
        <w:t>6</w:t>
      </w:r>
      <w:r>
        <w:fldChar w:fldCharType="end"/>
      </w:r>
    </w:p>
    <w:p w14:paraId="7749119C" w14:textId="63BE6BEE"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ES_tradnl" w:bidi="es-ES"/>
        </w:rPr>
        <w:t>Ejemplo 2: Selección genética de variedades similares para el primer ciclo de cultivo</w:t>
      </w:r>
      <w:r w:rsidRPr="005D1C89">
        <w:rPr>
          <w:strike/>
          <w:lang w:val="es-ES_tradnl" w:bidi="es-ES"/>
        </w:rPr>
        <w:t xml:space="preserve"> </w:t>
      </w:r>
      <w:r w:rsidRPr="005D1C89">
        <w:rPr>
          <w:strike/>
          <w:highlight w:val="lightGray"/>
          <w:lang w:val="es-ES_tradnl" w:bidi="es-ES"/>
        </w:rPr>
        <w:t>(véase el Anexo II, ejemplo 2)</w:t>
      </w:r>
      <w:r>
        <w:tab/>
      </w:r>
      <w:r>
        <w:fldChar w:fldCharType="begin"/>
      </w:r>
      <w:r>
        <w:instrText xml:space="preserve"> PAGEREF _Toc243067504 \h </w:instrText>
      </w:r>
      <w:r>
        <w:fldChar w:fldCharType="separate"/>
      </w:r>
      <w:r>
        <w:t>10</w:t>
      </w:r>
      <w:r>
        <w:fldChar w:fldCharType="end"/>
      </w:r>
    </w:p>
    <w:p w14:paraId="49358F73" w14:textId="6CF62E6E" w:rsidR="001F5E27" w:rsidRDefault="001F5E27">
      <w:pPr>
        <w:pStyle w:val="TOC1"/>
        <w:rPr>
          <w:rFonts w:asciiTheme="minorHAnsi" w:eastAsiaTheme="minorEastAsia" w:hAnsiTheme="minorHAnsi" w:cstheme="minorBidi"/>
          <w:caps w:val="0"/>
          <w:kern w:val="2"/>
          <w:sz w:val="24"/>
          <w:szCs w:val="24"/>
          <w:lang w:val="en-GB" w:eastAsia="zh-CN"/>
          <w14:ligatures w14:val="standardContextual"/>
        </w:rPr>
      </w:pPr>
      <w:r w:rsidRPr="005D1C89">
        <w:rPr>
          <w:highlight w:val="yellow"/>
          <w:lang w:bidi="es-ES"/>
        </w:rPr>
        <w:t>3.</w:t>
      </w:r>
      <w:r>
        <w:rPr>
          <w:rFonts w:asciiTheme="minorHAnsi" w:eastAsiaTheme="minorEastAsia" w:hAnsiTheme="minorHAnsi" w:cstheme="minorBidi"/>
          <w:caps w:val="0"/>
          <w:kern w:val="2"/>
          <w:sz w:val="24"/>
          <w:szCs w:val="24"/>
          <w:lang w:val="en-GB" w:eastAsia="zh-CN"/>
          <w14:ligatures w14:val="standardContextual"/>
        </w:rPr>
        <w:tab/>
      </w:r>
      <w:r w:rsidRPr="005D1C89">
        <w:rPr>
          <w:highlight w:val="yellow"/>
          <w:lang w:val="es-419" w:bidi="es-ES"/>
        </w:rPr>
        <w:t>DIRECTRICES PARA LA VALIDACIÓN DE UN NUEVO PROTOCOLO DE MARCADORES MOLECULARES LIGADOS A CARACTERES COMO MÉTODO ALTERNATIVO DE OBSERVACIÓN</w:t>
      </w:r>
      <w:r>
        <w:tab/>
      </w:r>
      <w:r>
        <w:fldChar w:fldCharType="begin"/>
      </w:r>
      <w:r>
        <w:instrText xml:space="preserve"> PAGEREF _Toc243067505 \h </w:instrText>
      </w:r>
      <w:r>
        <w:fldChar w:fldCharType="separate"/>
      </w:r>
      <w:r>
        <w:t>11</w:t>
      </w:r>
      <w:r>
        <w:fldChar w:fldCharType="end"/>
      </w:r>
    </w:p>
    <w:p w14:paraId="26CCF955" w14:textId="73ED0CF3"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3.1</w:t>
      </w:r>
      <w:r>
        <w:rPr>
          <w:rFonts w:asciiTheme="minorHAnsi" w:eastAsiaTheme="minorEastAsia" w:hAnsiTheme="minorHAnsi" w:cstheme="minorBidi"/>
          <w:kern w:val="2"/>
          <w:sz w:val="24"/>
          <w:lang w:eastAsia="zh-CN"/>
          <w14:ligatures w14:val="standardContextual"/>
        </w:rPr>
        <w:tab/>
      </w:r>
      <w:r w:rsidRPr="005D1C89">
        <w:rPr>
          <w:lang w:val="es-419" w:bidi="es-ES"/>
        </w:rPr>
        <w:t>Objetivos de las presentes directrices</w:t>
      </w:r>
      <w:r>
        <w:tab/>
      </w:r>
      <w:r>
        <w:fldChar w:fldCharType="begin"/>
      </w:r>
      <w:r>
        <w:instrText xml:space="preserve"> PAGEREF _Toc243067506 \h </w:instrText>
      </w:r>
      <w:r>
        <w:fldChar w:fldCharType="separate"/>
      </w:r>
      <w:r>
        <w:t>11</w:t>
      </w:r>
      <w:r>
        <w:fldChar w:fldCharType="end"/>
      </w:r>
    </w:p>
    <w:p w14:paraId="20860174" w14:textId="4D6D06FC"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3.2</w:t>
      </w:r>
      <w:r>
        <w:rPr>
          <w:rFonts w:asciiTheme="minorHAnsi" w:eastAsiaTheme="minorEastAsia" w:hAnsiTheme="minorHAnsi" w:cstheme="minorBidi"/>
          <w:kern w:val="2"/>
          <w:sz w:val="24"/>
          <w:lang w:eastAsia="zh-CN"/>
          <w14:ligatures w14:val="standardContextual"/>
        </w:rPr>
        <w:tab/>
      </w:r>
      <w:r w:rsidRPr="005D1C89">
        <w:rPr>
          <w:lang w:val="es-419" w:bidi="es-ES"/>
        </w:rPr>
        <w:t>Ámbito de aplicación de las presentes directrices</w:t>
      </w:r>
      <w:r>
        <w:tab/>
      </w:r>
      <w:r>
        <w:fldChar w:fldCharType="begin"/>
      </w:r>
      <w:r>
        <w:instrText xml:space="preserve"> PAGEREF _Toc243067507 \h </w:instrText>
      </w:r>
      <w:r>
        <w:fldChar w:fldCharType="separate"/>
      </w:r>
      <w:r>
        <w:t>11</w:t>
      </w:r>
      <w:r>
        <w:fldChar w:fldCharType="end"/>
      </w:r>
    </w:p>
    <w:p w14:paraId="4FF2953C" w14:textId="410E0F8F"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3.3</w:t>
      </w:r>
      <w:r>
        <w:rPr>
          <w:rFonts w:asciiTheme="minorHAnsi" w:eastAsiaTheme="minorEastAsia" w:hAnsiTheme="minorHAnsi" w:cstheme="minorBidi"/>
          <w:kern w:val="2"/>
          <w:sz w:val="24"/>
          <w:lang w:eastAsia="zh-CN"/>
          <w14:ligatures w14:val="standardContextual"/>
        </w:rPr>
        <w:tab/>
      </w:r>
      <w:r w:rsidRPr="005D1C89">
        <w:rPr>
          <w:lang w:val="es-419" w:bidi="es-ES"/>
        </w:rPr>
        <w:t>Criterios de desempeño de un nuevo protocolo basado en marcadores moleculares</w:t>
      </w:r>
      <w:r>
        <w:tab/>
      </w:r>
      <w:r>
        <w:fldChar w:fldCharType="begin"/>
      </w:r>
      <w:r>
        <w:instrText xml:space="preserve"> PAGEREF _Toc243067508 \h </w:instrText>
      </w:r>
      <w:r>
        <w:fldChar w:fldCharType="separate"/>
      </w:r>
      <w:r>
        <w:t>12</w:t>
      </w:r>
      <w:r>
        <w:fldChar w:fldCharType="end"/>
      </w:r>
    </w:p>
    <w:p w14:paraId="2853ED53" w14:textId="3592EE8B"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Especificidad</w:t>
      </w:r>
      <w:r>
        <w:tab/>
      </w:r>
      <w:r>
        <w:fldChar w:fldCharType="begin"/>
      </w:r>
      <w:r>
        <w:instrText xml:space="preserve"> PAGEREF _Toc243067509 \h </w:instrText>
      </w:r>
      <w:r>
        <w:fldChar w:fldCharType="separate"/>
      </w:r>
      <w:r>
        <w:t>12</w:t>
      </w:r>
      <w:r>
        <w:fldChar w:fldCharType="end"/>
      </w:r>
    </w:p>
    <w:p w14:paraId="36C44A6A" w14:textId="120BEB1E"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Sensibilidad y límite de detección</w:t>
      </w:r>
      <w:r>
        <w:tab/>
      </w:r>
      <w:r>
        <w:fldChar w:fldCharType="begin"/>
      </w:r>
      <w:r>
        <w:instrText xml:space="preserve"> PAGEREF _Toc243067510 \h </w:instrText>
      </w:r>
      <w:r>
        <w:fldChar w:fldCharType="separate"/>
      </w:r>
      <w:r>
        <w:t>12</w:t>
      </w:r>
      <w:r>
        <w:fldChar w:fldCharType="end"/>
      </w:r>
    </w:p>
    <w:p w14:paraId="2367A65E" w14:textId="498FCDD5"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Repetibilidad</w:t>
      </w:r>
      <w:r>
        <w:tab/>
      </w:r>
      <w:r>
        <w:fldChar w:fldCharType="begin"/>
      </w:r>
      <w:r>
        <w:instrText xml:space="preserve"> PAGEREF _Toc243067511 \h </w:instrText>
      </w:r>
      <w:r>
        <w:fldChar w:fldCharType="separate"/>
      </w:r>
      <w:r>
        <w:t>12</w:t>
      </w:r>
      <w:r>
        <w:fldChar w:fldCharType="end"/>
      </w:r>
    </w:p>
    <w:p w14:paraId="5A66202A" w14:textId="7FF72F14"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Reproducibilidad</w:t>
      </w:r>
      <w:r>
        <w:tab/>
      </w:r>
      <w:r>
        <w:fldChar w:fldCharType="begin"/>
      </w:r>
      <w:r>
        <w:instrText xml:space="preserve"> PAGEREF _Toc243067512 \h </w:instrText>
      </w:r>
      <w:r>
        <w:fldChar w:fldCharType="separate"/>
      </w:r>
      <w:r>
        <w:t>13</w:t>
      </w:r>
      <w:r>
        <w:fldChar w:fldCharType="end"/>
      </w:r>
    </w:p>
    <w:p w14:paraId="1AECD80E" w14:textId="58F9870B"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Robustez</w:t>
      </w:r>
      <w:r>
        <w:tab/>
      </w:r>
      <w:r>
        <w:fldChar w:fldCharType="begin"/>
      </w:r>
      <w:r>
        <w:instrText xml:space="preserve"> PAGEREF _Toc243067513 \h </w:instrText>
      </w:r>
      <w:r>
        <w:fldChar w:fldCharType="separate"/>
      </w:r>
      <w:r>
        <w:t>14</w:t>
      </w:r>
      <w:r>
        <w:fldChar w:fldCharType="end"/>
      </w:r>
    </w:p>
    <w:p w14:paraId="0B29610A" w14:textId="67873B62"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3.4</w:t>
      </w:r>
      <w:r>
        <w:rPr>
          <w:rFonts w:asciiTheme="minorHAnsi" w:eastAsiaTheme="minorEastAsia" w:hAnsiTheme="minorHAnsi" w:cstheme="minorBidi"/>
          <w:kern w:val="2"/>
          <w:sz w:val="24"/>
          <w:lang w:eastAsia="zh-CN"/>
          <w14:ligatures w14:val="standardContextual"/>
        </w:rPr>
        <w:tab/>
      </w:r>
      <w:r w:rsidRPr="005D1C89">
        <w:rPr>
          <w:lang w:val="es-419" w:bidi="es-ES"/>
        </w:rPr>
        <w:t>Informe de validación</w:t>
      </w:r>
      <w:r>
        <w:tab/>
      </w:r>
      <w:r>
        <w:fldChar w:fldCharType="begin"/>
      </w:r>
      <w:r>
        <w:instrText xml:space="preserve"> PAGEREF _Toc243067514 \h </w:instrText>
      </w:r>
      <w:r>
        <w:fldChar w:fldCharType="separate"/>
      </w:r>
      <w:r>
        <w:t>14</w:t>
      </w:r>
      <w:r>
        <w:fldChar w:fldCharType="end"/>
      </w:r>
    </w:p>
    <w:p w14:paraId="4D7C68D7" w14:textId="2FA3D38D"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Contenido del informe de validación</w:t>
      </w:r>
      <w:r>
        <w:tab/>
      </w:r>
      <w:r>
        <w:fldChar w:fldCharType="begin"/>
      </w:r>
      <w:r>
        <w:instrText xml:space="preserve"> PAGEREF _Toc243067515 \h </w:instrText>
      </w:r>
      <w:r>
        <w:fldChar w:fldCharType="separate"/>
      </w:r>
      <w:r>
        <w:t>14</w:t>
      </w:r>
      <w:r>
        <w:fldChar w:fldCharType="end"/>
      </w:r>
    </w:p>
    <w:p w14:paraId="38CEE064" w14:textId="474AE5EB" w:rsidR="001F5E27" w:rsidRDefault="001F5E27">
      <w:pPr>
        <w:pStyle w:val="TOC3"/>
        <w:rPr>
          <w:rFonts w:asciiTheme="minorHAnsi" w:eastAsiaTheme="minorEastAsia" w:hAnsiTheme="minorHAnsi" w:cstheme="minorBidi"/>
          <w:i w:val="0"/>
          <w:kern w:val="2"/>
          <w:sz w:val="24"/>
          <w:szCs w:val="24"/>
          <w:lang w:val="en-GB" w:eastAsia="zh-CN"/>
          <w14:ligatures w14:val="standardContextual"/>
        </w:rPr>
      </w:pPr>
      <w:r w:rsidRPr="005D1C89">
        <w:rPr>
          <w:lang w:val="es-419" w:bidi="es-ES"/>
        </w:rPr>
        <w:t>Publicidad</w:t>
      </w:r>
      <w:r>
        <w:tab/>
      </w:r>
      <w:r>
        <w:fldChar w:fldCharType="begin"/>
      </w:r>
      <w:r>
        <w:instrText xml:space="preserve"> PAGEREF _Toc243067516 \h </w:instrText>
      </w:r>
      <w:r>
        <w:fldChar w:fldCharType="separate"/>
      </w:r>
      <w:r>
        <w:t>14</w:t>
      </w:r>
      <w:r>
        <w:fldChar w:fldCharType="end"/>
      </w:r>
    </w:p>
    <w:p w14:paraId="73831F76" w14:textId="3DB665E0"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3.5</w:t>
      </w:r>
      <w:r>
        <w:rPr>
          <w:rFonts w:asciiTheme="minorHAnsi" w:eastAsiaTheme="minorEastAsia" w:hAnsiTheme="minorHAnsi" w:cstheme="minorBidi"/>
          <w:kern w:val="2"/>
          <w:sz w:val="24"/>
          <w:lang w:eastAsia="zh-CN"/>
          <w14:ligatures w14:val="standardContextual"/>
        </w:rPr>
        <w:tab/>
      </w:r>
      <w:r w:rsidRPr="005D1C89">
        <w:rPr>
          <w:lang w:val="es-419" w:bidi="es-ES"/>
        </w:rPr>
        <w:t>Protocolo estándar para marcadores moleculares ligados a caracteres</w:t>
      </w:r>
      <w:r>
        <w:tab/>
      </w:r>
      <w:r>
        <w:fldChar w:fldCharType="begin"/>
      </w:r>
      <w:r>
        <w:instrText xml:space="preserve"> PAGEREF _Toc243067517 \h </w:instrText>
      </w:r>
      <w:r>
        <w:fldChar w:fldCharType="separate"/>
      </w:r>
      <w:r>
        <w:t>14</w:t>
      </w:r>
      <w:r>
        <w:fldChar w:fldCharType="end"/>
      </w:r>
    </w:p>
    <w:p w14:paraId="085AE87B" w14:textId="57637299"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3.6</w:t>
      </w:r>
      <w:r>
        <w:rPr>
          <w:rFonts w:asciiTheme="minorHAnsi" w:eastAsiaTheme="minorEastAsia" w:hAnsiTheme="minorHAnsi" w:cstheme="minorBidi"/>
          <w:kern w:val="2"/>
          <w:sz w:val="24"/>
          <w:lang w:eastAsia="zh-CN"/>
          <w14:ligatures w14:val="standardContextual"/>
        </w:rPr>
        <w:tab/>
      </w:r>
      <w:r w:rsidRPr="005D1C89">
        <w:rPr>
          <w:lang w:val="es-419" w:bidi="es-ES"/>
        </w:rPr>
        <w:t>Estudio de seguimiento tras la aceptación del protocolo de marcadores</w:t>
      </w:r>
      <w:r>
        <w:tab/>
      </w:r>
      <w:r>
        <w:fldChar w:fldCharType="begin"/>
      </w:r>
      <w:r>
        <w:instrText xml:space="preserve"> PAGEREF _Toc243067518 \h </w:instrText>
      </w:r>
      <w:r>
        <w:fldChar w:fldCharType="separate"/>
      </w:r>
      <w:r>
        <w:t>17</w:t>
      </w:r>
      <w:r>
        <w:fldChar w:fldCharType="end"/>
      </w:r>
    </w:p>
    <w:p w14:paraId="22957ED7" w14:textId="5F96AEDE" w:rsidR="001F5E27" w:rsidRDefault="001F5E27">
      <w:pPr>
        <w:pStyle w:val="TOC2"/>
        <w:rPr>
          <w:rFonts w:asciiTheme="minorHAnsi" w:eastAsiaTheme="minorEastAsia" w:hAnsiTheme="minorHAnsi" w:cstheme="minorBidi"/>
          <w:kern w:val="2"/>
          <w:sz w:val="24"/>
          <w:lang w:eastAsia="zh-CN"/>
          <w14:ligatures w14:val="standardContextual"/>
        </w:rPr>
      </w:pPr>
      <w:r w:rsidRPr="005D1C89">
        <w:rPr>
          <w:lang w:val="es-419" w:bidi="es-ES"/>
        </w:rPr>
        <w:t>3.7</w:t>
      </w:r>
      <w:r>
        <w:rPr>
          <w:rFonts w:asciiTheme="minorHAnsi" w:eastAsiaTheme="minorEastAsia" w:hAnsiTheme="minorHAnsi" w:cstheme="minorBidi"/>
          <w:kern w:val="2"/>
          <w:sz w:val="24"/>
          <w:lang w:eastAsia="zh-CN"/>
          <w14:ligatures w14:val="standardContextual"/>
        </w:rPr>
        <w:tab/>
      </w:r>
      <w:r w:rsidRPr="005D1C89">
        <w:rPr>
          <w:lang w:val="es-419" w:bidi="es-ES"/>
        </w:rPr>
        <w:t>Bibliografía</w:t>
      </w:r>
      <w:r>
        <w:tab/>
      </w:r>
      <w:r>
        <w:fldChar w:fldCharType="begin"/>
      </w:r>
      <w:r>
        <w:instrText xml:space="preserve"> PAGEREF _Toc243067519 \h </w:instrText>
      </w:r>
      <w:r>
        <w:fldChar w:fldCharType="separate"/>
      </w:r>
      <w:r>
        <w:t>17</w:t>
      </w:r>
      <w:r>
        <w:fldChar w:fldCharType="end"/>
      </w:r>
    </w:p>
    <w:p w14:paraId="5C95EA1C" w14:textId="5C2FD4DF" w:rsidR="00B26D2A" w:rsidRDefault="007866EB" w:rsidP="00BD4C4B">
      <w:pPr>
        <w:rPr>
          <w:rFonts w:eastAsiaTheme="minorEastAsia"/>
        </w:rPr>
      </w:pPr>
      <w:r w:rsidRPr="00CD142F">
        <w:rPr>
          <w:snapToGrid w:val="0"/>
        </w:rPr>
        <w:fldChar w:fldCharType="end"/>
      </w:r>
    </w:p>
    <w:p w14:paraId="7E432636" w14:textId="77777777" w:rsidR="002451C1" w:rsidRPr="00C26124" w:rsidRDefault="002451C1" w:rsidP="002451C1">
      <w:pPr>
        <w:tabs>
          <w:tab w:val="left" w:pos="1134"/>
          <w:tab w:val="left" w:pos="2268"/>
        </w:tabs>
        <w:spacing w:after="120"/>
        <w:ind w:left="2268" w:hanging="2268"/>
        <w:rPr>
          <w:rFonts w:cs="Arial"/>
          <w:strike/>
          <w:snapToGrid w:val="0"/>
          <w:lang w:val="pt-PT"/>
        </w:rPr>
      </w:pPr>
      <w:r w:rsidRPr="00C26124">
        <w:rPr>
          <w:rFonts w:cs="Arial"/>
          <w:strike/>
          <w:snapToGrid w:val="0"/>
          <w:highlight w:val="lightGray"/>
          <w:lang w:val="pt-PT"/>
        </w:rPr>
        <w:t>ANEXO I</w:t>
      </w:r>
      <w:r w:rsidRPr="00C26124">
        <w:rPr>
          <w:rFonts w:cs="Arial"/>
          <w:strike/>
          <w:snapToGrid w:val="0"/>
          <w:highlight w:val="lightGray"/>
          <w:lang w:val="pt-PT"/>
        </w:rPr>
        <w:tab/>
        <w:t>MODELO:</w:t>
      </w:r>
      <w:r w:rsidRPr="00C26124">
        <w:rPr>
          <w:rFonts w:cs="Arial"/>
          <w:strike/>
          <w:snapToGrid w:val="0"/>
          <w:highlight w:val="lightGray"/>
          <w:lang w:val="pt-PT"/>
        </w:rPr>
        <w:tab/>
        <w:t>MARCADORES MOLECULARES LIGADOS A CARACTERES</w:t>
      </w:r>
    </w:p>
    <w:p w14:paraId="711DD0FD" w14:textId="77777777" w:rsidR="002451C1" w:rsidRPr="00C26124" w:rsidRDefault="002451C1" w:rsidP="002451C1">
      <w:pPr>
        <w:spacing w:after="120"/>
        <w:ind w:left="2410" w:hanging="1276"/>
        <w:jc w:val="left"/>
        <w:rPr>
          <w:rFonts w:cs="Arial"/>
          <w:strike/>
          <w:snapToGrid w:val="0"/>
          <w:color w:val="4F81BD" w:themeColor="accent1"/>
          <w:sz w:val="18"/>
          <w:szCs w:val="18"/>
        </w:rPr>
      </w:pPr>
      <w:r w:rsidRPr="00C26124">
        <w:rPr>
          <w:rFonts w:cs="Arial"/>
          <w:strike/>
          <w:snapToGrid w:val="0"/>
          <w:color w:val="4F81BD" w:themeColor="accent1"/>
          <w:sz w:val="18"/>
          <w:szCs w:val="18"/>
        </w:rPr>
        <w:t>EJEMPLO 1:</w:t>
      </w:r>
      <w:r w:rsidRPr="00C26124">
        <w:rPr>
          <w:rFonts w:cs="Arial"/>
          <w:strike/>
          <w:snapToGrid w:val="0"/>
          <w:color w:val="4F81BD" w:themeColor="accent1"/>
          <w:sz w:val="18"/>
          <w:szCs w:val="18"/>
        </w:rPr>
        <w:tab/>
        <w:t>MARCADOR GENÉTICO ESPECÍFICO PARA LA TOLERANCIA A LOS HERBICIDAS</w:t>
      </w:r>
    </w:p>
    <w:p w14:paraId="1FE75EFE" w14:textId="77777777" w:rsidR="002451C1" w:rsidRPr="00C26124" w:rsidRDefault="002451C1" w:rsidP="002451C1">
      <w:pPr>
        <w:spacing w:after="120"/>
        <w:ind w:left="2410" w:hanging="1276"/>
        <w:jc w:val="left"/>
        <w:rPr>
          <w:rFonts w:cs="Arial"/>
          <w:strike/>
          <w:snapToGrid w:val="0"/>
          <w:color w:val="4F81BD" w:themeColor="accent1"/>
          <w:sz w:val="18"/>
          <w:szCs w:val="18"/>
        </w:rPr>
      </w:pPr>
      <w:r w:rsidRPr="00C26124">
        <w:rPr>
          <w:rFonts w:cs="Arial"/>
          <w:strike/>
          <w:snapToGrid w:val="0"/>
          <w:color w:val="4F81BD" w:themeColor="accent1"/>
          <w:sz w:val="18"/>
          <w:szCs w:val="18"/>
        </w:rPr>
        <w:t>EJEMPLO 2:</w:t>
      </w:r>
      <w:r w:rsidRPr="00C26124">
        <w:rPr>
          <w:rFonts w:cs="Arial"/>
          <w:strike/>
          <w:snapToGrid w:val="0"/>
          <w:color w:val="4F81BD" w:themeColor="accent1"/>
          <w:sz w:val="18"/>
          <w:szCs w:val="18"/>
        </w:rPr>
        <w:tab/>
        <w:t>MARCADOR GENÉTICO ESPECÍFICO CON INFORMACIÓN INCOMPLETA SOBRE EL NIVEL DE EXPRESIÓN DE LA RESISTENCIA A ENFERMEDADES EN EL TOMATE</w:t>
      </w:r>
    </w:p>
    <w:p w14:paraId="0A33EB1A" w14:textId="77777777" w:rsidR="002451C1" w:rsidRPr="002316F1" w:rsidRDefault="002451C1" w:rsidP="002451C1">
      <w:pPr>
        <w:tabs>
          <w:tab w:val="left" w:pos="1980"/>
        </w:tabs>
        <w:jc w:val="left"/>
        <w:rPr>
          <w:rFonts w:cs="Arial"/>
          <w:snapToGrid w:val="0"/>
        </w:rPr>
      </w:pPr>
    </w:p>
    <w:p w14:paraId="04CEFA19" w14:textId="77777777" w:rsidR="002451C1" w:rsidRPr="00C26124" w:rsidRDefault="002451C1" w:rsidP="002451C1">
      <w:pPr>
        <w:tabs>
          <w:tab w:val="left" w:pos="1134"/>
          <w:tab w:val="left" w:pos="2268"/>
        </w:tabs>
        <w:spacing w:after="120"/>
        <w:ind w:left="2268" w:hanging="2268"/>
        <w:rPr>
          <w:rFonts w:cs="Arial"/>
          <w:strike/>
          <w:snapToGrid w:val="0"/>
        </w:rPr>
      </w:pPr>
      <w:r w:rsidRPr="00C26124">
        <w:rPr>
          <w:rFonts w:cs="Arial"/>
          <w:strike/>
          <w:snapToGrid w:val="0"/>
          <w:highlight w:val="lightGray"/>
        </w:rPr>
        <w:t>ANEXO II</w:t>
      </w:r>
      <w:r w:rsidRPr="00C26124">
        <w:rPr>
          <w:rFonts w:cs="Arial"/>
          <w:strike/>
          <w:snapToGrid w:val="0"/>
          <w:highlight w:val="lightGray"/>
        </w:rPr>
        <w:tab/>
        <w:t>MODELO:</w:t>
      </w:r>
      <w:r w:rsidRPr="00C26124">
        <w:rPr>
          <w:rFonts w:cs="Arial"/>
          <w:strike/>
          <w:snapToGrid w:val="0"/>
          <w:highlight w:val="lightGray"/>
        </w:rPr>
        <w:tab/>
        <w:t>COMBINACIÓN DE DISTANCIAS FENOTÍPICAS Y MOLECULARES EN LA GESTIÓN DE COLECCIONES DE VARIEDADES</w:t>
      </w:r>
    </w:p>
    <w:p w14:paraId="135D46A9" w14:textId="77777777" w:rsidR="002451C1" w:rsidRPr="00C26124" w:rsidRDefault="002451C1" w:rsidP="002451C1">
      <w:pPr>
        <w:spacing w:after="120"/>
        <w:ind w:left="2410" w:hanging="1276"/>
        <w:jc w:val="left"/>
        <w:rPr>
          <w:rFonts w:cs="Arial"/>
          <w:strike/>
          <w:snapToGrid w:val="0"/>
          <w:color w:val="4F81BD" w:themeColor="accent1"/>
          <w:sz w:val="18"/>
          <w:szCs w:val="18"/>
        </w:rPr>
      </w:pPr>
      <w:r w:rsidRPr="00C26124">
        <w:rPr>
          <w:rFonts w:cs="Arial"/>
          <w:strike/>
          <w:snapToGrid w:val="0"/>
          <w:color w:val="4F81BD" w:themeColor="accent1"/>
          <w:sz w:val="18"/>
          <w:szCs w:val="18"/>
        </w:rPr>
        <w:t>EJEMPLO 1:</w:t>
      </w:r>
      <w:r w:rsidRPr="00C26124">
        <w:rPr>
          <w:rFonts w:cs="Arial"/>
          <w:strike/>
          <w:snapToGrid w:val="0"/>
          <w:color w:val="4F81BD" w:themeColor="accent1"/>
          <w:sz w:val="18"/>
          <w:szCs w:val="18"/>
        </w:rPr>
        <w:tab/>
        <w:t>LÍNEAS PARENTALES EN EL MAÍZ</w:t>
      </w:r>
    </w:p>
    <w:p w14:paraId="7C6C6FFF" w14:textId="77777777" w:rsidR="002451C1" w:rsidRPr="00C26124" w:rsidRDefault="002451C1" w:rsidP="002451C1">
      <w:pPr>
        <w:spacing w:after="120"/>
        <w:ind w:left="2410" w:hanging="1276"/>
        <w:jc w:val="left"/>
        <w:rPr>
          <w:rFonts w:cs="Arial"/>
          <w:strike/>
          <w:snapToGrid w:val="0"/>
          <w:color w:val="4F81BD" w:themeColor="accent1"/>
          <w:sz w:val="18"/>
          <w:szCs w:val="18"/>
        </w:rPr>
      </w:pPr>
      <w:r w:rsidRPr="00C26124">
        <w:rPr>
          <w:rFonts w:cs="Arial"/>
          <w:strike/>
          <w:snapToGrid w:val="0"/>
          <w:color w:val="4F81BD" w:themeColor="accent1"/>
          <w:sz w:val="18"/>
          <w:szCs w:val="18"/>
        </w:rPr>
        <w:t>EJEMPLO 2:</w:t>
      </w:r>
      <w:r w:rsidRPr="00C26124">
        <w:rPr>
          <w:rFonts w:cs="Arial"/>
          <w:strike/>
          <w:snapToGrid w:val="0"/>
          <w:color w:val="4F81BD" w:themeColor="accent1"/>
          <w:sz w:val="18"/>
          <w:szCs w:val="18"/>
        </w:rPr>
        <w:tab/>
        <w:t>SELECCIÓN GENÉTICA DE VARIEDADES SIMILARES PARA EL PRIMER CICLO DE CULTIVO: JUDÍA COMÚN</w:t>
      </w:r>
    </w:p>
    <w:p w14:paraId="67118916" w14:textId="77777777" w:rsidR="002451C1" w:rsidRPr="00987A06" w:rsidRDefault="002451C1" w:rsidP="002451C1">
      <w:pPr>
        <w:tabs>
          <w:tab w:val="left" w:pos="1980"/>
        </w:tabs>
        <w:jc w:val="left"/>
        <w:rPr>
          <w:rFonts w:cs="Arial"/>
          <w:snapToGrid w:val="0"/>
        </w:rPr>
      </w:pPr>
    </w:p>
    <w:p w14:paraId="26C51026" w14:textId="77777777" w:rsidR="00E306B7" w:rsidRPr="00CD142F" w:rsidRDefault="00E306B7" w:rsidP="00E306B7">
      <w:pPr>
        <w:pStyle w:val="Heading1"/>
      </w:pPr>
      <w:r>
        <w:br w:type="page"/>
      </w:r>
      <w:bookmarkStart w:id="2" w:name="_Toc512618811"/>
      <w:bookmarkStart w:id="3" w:name="_Toc243067497"/>
      <w:r>
        <w:lastRenderedPageBreak/>
        <w:t>1.</w:t>
      </w:r>
      <w:r>
        <w:tab/>
        <w:t>INTRODUCCIÓN</w:t>
      </w:r>
      <w:bookmarkEnd w:id="2"/>
      <w:bookmarkEnd w:id="3"/>
    </w:p>
    <w:p w14:paraId="71093EA5" w14:textId="77777777" w:rsidR="00E306B7" w:rsidRPr="00630112" w:rsidRDefault="00E306B7" w:rsidP="00D81DE8">
      <w:pPr>
        <w:rPr>
          <w:rFonts w:cs="Arial"/>
        </w:rPr>
      </w:pPr>
      <w:r>
        <w:t>1.1</w:t>
      </w:r>
      <w:r>
        <w:tab/>
        <w:t>En el documento UPOV/INF/18, “Posible utilización de marcadores moleculares en el examen de la distinción, la homogeneidad y la estabilidad (DHE)”, se examinan los posibles modelos de aplicación en lo que respecta a la utilización de marcadores bioquímicos y moleculares</w:t>
      </w:r>
      <w:r w:rsidR="00D81DE8">
        <w:t xml:space="preserve"> en el examen DHE que el Comité </w:t>
      </w:r>
      <w:r>
        <w:t xml:space="preserve">Técnico (TC) propuso al Subgrupo Especial de Expertos Técnicos y Jurídicos sobre Técnicas Bioquímicas y Moleculares (Grupo de Consulta del BMT) sobre la base de la labor realizada por el Grupo de Trabajo sobre Técnicas Bioquímicas y Moleculares, y Perfiles de ADN en particular (BMT) y de los subgrupos especiales sobre cultivos para la utilización de las técnicas moleculares (subgrupos sobre cultivos) (véase: </w:t>
      </w:r>
      <w:hyperlink r:id="rId15">
        <w:r>
          <w:rPr>
            <w:rStyle w:val="Hyperlink"/>
          </w:rPr>
          <w:t>http://www.upov.int/about/es/organigram.html)</w:t>
        </w:r>
      </w:hyperlink>
      <w:r>
        <w:t>.</w:t>
      </w:r>
      <w:r w:rsidR="00594C58">
        <w:t xml:space="preserve"> </w:t>
      </w:r>
      <w:r>
        <w:t>En el documento UPOV/INF/18, se presenta tanto la evaluación de esos modelos por el Grupo de Consulta del BMT como las op</w:t>
      </w:r>
      <w:r w:rsidR="00A02521">
        <w:t>iniones del Comité Técnico y el </w:t>
      </w:r>
      <w:r>
        <w:t xml:space="preserve">Comité Administrativo y Jurídico </w:t>
      </w:r>
      <w:r w:rsidR="00D81DE8">
        <w:t xml:space="preserve">(CAJ) </w:t>
      </w:r>
      <w:r>
        <w:t>al respecto.</w:t>
      </w:r>
    </w:p>
    <w:p w14:paraId="0AB52CAA" w14:textId="77777777" w:rsidR="00E306B7" w:rsidRPr="00630112" w:rsidRDefault="00E306B7" w:rsidP="00E306B7">
      <w:pPr>
        <w:rPr>
          <w:rFonts w:cs="Arial"/>
        </w:rPr>
      </w:pPr>
    </w:p>
    <w:p w14:paraId="637F3ED0" w14:textId="77777777" w:rsidR="00E306B7" w:rsidRPr="00630112" w:rsidRDefault="00E306B7" w:rsidP="00E306B7">
      <w:pPr>
        <w:rPr>
          <w:rFonts w:cs="Arial"/>
        </w:rPr>
      </w:pPr>
      <w:r>
        <w:t>1.2</w:t>
      </w:r>
      <w:r>
        <w:tab/>
        <w:t>El propósito del presente documento es dar orientación sobre la utilización de marcadores bioquímicos y moleculares en el examen de la distinción, la homogeneidad y la estabilidad (DHE) a partir de los modelos que hayan recibido una evaluación favorable y respecto de los cuales se hayan dado ejemplos aceptados.</w:t>
      </w:r>
      <w:r w:rsidR="00594C58">
        <w:t xml:space="preserve"> </w:t>
      </w:r>
    </w:p>
    <w:p w14:paraId="23998F3A" w14:textId="77777777" w:rsidR="00E306B7" w:rsidRPr="00630112" w:rsidRDefault="00E306B7" w:rsidP="00E306B7">
      <w:pPr>
        <w:rPr>
          <w:rFonts w:cs="Arial"/>
        </w:rPr>
      </w:pPr>
    </w:p>
    <w:p w14:paraId="5518597E" w14:textId="77777777" w:rsidR="00E306B7" w:rsidRDefault="00E306B7" w:rsidP="00E306B7">
      <w:pPr>
        <w:rPr>
          <w:rFonts w:cs="Arial"/>
        </w:rPr>
      </w:pPr>
      <w:r>
        <w:t>1.3</w:t>
      </w:r>
      <w:r>
        <w:tab/>
        <w:t>Las únicas obligaciones vinculantes de los miembros de la Unión son las que constan en el texto del Convenio de la UPOV, por lo que el presente documento no debe interpretarse de manera tal que no esté en consonancia con el Acta pertinente al miembro de la Unión de que se trate.</w:t>
      </w:r>
    </w:p>
    <w:p w14:paraId="222E242C" w14:textId="77777777" w:rsidR="00E306B7" w:rsidRPr="00CD142F" w:rsidRDefault="00E306B7" w:rsidP="00E306B7">
      <w:pPr>
        <w:rPr>
          <w:rFonts w:cs="Arial"/>
        </w:rPr>
      </w:pPr>
    </w:p>
    <w:p w14:paraId="5F2E66F4" w14:textId="77777777" w:rsidR="00E306B7" w:rsidRPr="00630112" w:rsidRDefault="00E306B7" w:rsidP="00E306B7">
      <w:pPr>
        <w:rPr>
          <w:rFonts w:cs="Arial"/>
          <w:color w:val="000000"/>
        </w:rPr>
      </w:pPr>
      <w:r>
        <w:t>1.4</w:t>
      </w:r>
      <w:r>
        <w:tab/>
        <w:t>En el presente documento se utilizan las siguientes abreviaturas:</w:t>
      </w:r>
    </w:p>
    <w:p w14:paraId="1230769C" w14:textId="77777777" w:rsidR="00E306B7" w:rsidRPr="00CD142F" w:rsidRDefault="00E306B7" w:rsidP="00E306B7">
      <w:pPr>
        <w:keepNext/>
        <w:rPr>
          <w:rFonts w:cs="Arial"/>
          <w:color w:val="000000"/>
        </w:rPr>
      </w:pPr>
    </w:p>
    <w:p w14:paraId="6842FB96" w14:textId="77777777" w:rsidR="00E306B7" w:rsidRPr="00CD142F" w:rsidRDefault="00E306B7" w:rsidP="00D81DE8">
      <w:pPr>
        <w:keepNext/>
        <w:ind w:left="3402" w:hanging="2835"/>
        <w:rPr>
          <w:rFonts w:cs="Arial"/>
          <w:color w:val="000000"/>
        </w:rPr>
      </w:pPr>
      <w:r>
        <w:rPr>
          <w:color w:val="000000"/>
        </w:rPr>
        <w:t>CAJ:</w:t>
      </w:r>
      <w:r>
        <w:tab/>
      </w:r>
      <w:r>
        <w:rPr>
          <w:color w:val="000000"/>
        </w:rPr>
        <w:t xml:space="preserve">Comité Administrativo y Jurídico </w:t>
      </w:r>
    </w:p>
    <w:p w14:paraId="6CBA9D2E" w14:textId="77777777" w:rsidR="00E306B7" w:rsidRPr="00CD142F" w:rsidRDefault="00E306B7" w:rsidP="00D81DE8">
      <w:pPr>
        <w:keepNext/>
        <w:ind w:left="3402" w:hanging="2835"/>
        <w:rPr>
          <w:rFonts w:cs="Arial"/>
          <w:color w:val="000000"/>
        </w:rPr>
      </w:pPr>
      <w:r>
        <w:rPr>
          <w:color w:val="000000"/>
        </w:rPr>
        <w:t>TC:</w:t>
      </w:r>
      <w:r>
        <w:tab/>
      </w:r>
      <w:r>
        <w:rPr>
          <w:color w:val="000000"/>
        </w:rPr>
        <w:t>Comité Técnico</w:t>
      </w:r>
    </w:p>
    <w:p w14:paraId="4E2CD8EF" w14:textId="77777777" w:rsidR="00E306B7" w:rsidRPr="00CD142F" w:rsidRDefault="00E306B7" w:rsidP="00D81DE8">
      <w:pPr>
        <w:keepNext/>
        <w:ind w:left="3402" w:hanging="2835"/>
        <w:rPr>
          <w:rFonts w:cs="Arial"/>
          <w:color w:val="000000"/>
        </w:rPr>
      </w:pPr>
      <w:r>
        <w:rPr>
          <w:color w:val="000000"/>
        </w:rPr>
        <w:t>TWP:</w:t>
      </w:r>
      <w:r>
        <w:tab/>
      </w:r>
      <w:r>
        <w:rPr>
          <w:color w:val="000000"/>
        </w:rPr>
        <w:t>Grupos de Trabajo Técnico</w:t>
      </w:r>
    </w:p>
    <w:p w14:paraId="298B1FF8" w14:textId="77777777" w:rsidR="00E306B7" w:rsidRPr="00CD142F" w:rsidRDefault="00E306B7" w:rsidP="00D81DE8">
      <w:pPr>
        <w:pStyle w:val="BodyTextIndent3"/>
        <w:ind w:left="3402" w:hanging="2835"/>
        <w:rPr>
          <w:rFonts w:cs="Arial"/>
          <w:szCs w:val="20"/>
        </w:rPr>
      </w:pPr>
      <w:r>
        <w:t>BMT:</w:t>
      </w:r>
      <w:r>
        <w:tab/>
        <w:t xml:space="preserve">Grupo de Trabajo sobre Técnicas Bioquímicas y Moleculares, y Perfiles de ADN en particular </w:t>
      </w:r>
    </w:p>
    <w:p w14:paraId="59562A16" w14:textId="77777777" w:rsidR="00E306B7" w:rsidRPr="00CD142F" w:rsidRDefault="00E306B7" w:rsidP="00D81DE8">
      <w:pPr>
        <w:keepNext/>
        <w:ind w:left="3402" w:hanging="2835"/>
        <w:rPr>
          <w:rFonts w:cs="Arial"/>
        </w:rPr>
      </w:pPr>
      <w:r>
        <w:t>Grupo de consulta del BMT:</w:t>
      </w:r>
      <w:r>
        <w:tab/>
        <w:t>Subgrupo Especial de Expertos Técnicos y Jurídicos sobre Técnicas Bioquímicas y Moleculares</w:t>
      </w:r>
    </w:p>
    <w:p w14:paraId="59996249" w14:textId="77777777" w:rsidR="00E306B7" w:rsidRPr="00CD142F" w:rsidRDefault="00E306B7" w:rsidP="00D81DE8">
      <w:pPr>
        <w:ind w:left="3402" w:hanging="2835"/>
        <w:rPr>
          <w:rFonts w:cs="Arial"/>
          <w:color w:val="000000"/>
        </w:rPr>
      </w:pPr>
      <w:r>
        <w:rPr>
          <w:color w:val="000000"/>
        </w:rPr>
        <w:t>Subgrupos sobre Cultivos:</w:t>
      </w:r>
      <w:r>
        <w:tab/>
        <w:t>Subgrupos Especiales sobre Cultivos y Técnicas Moleculares</w:t>
      </w:r>
    </w:p>
    <w:p w14:paraId="6C5C719E" w14:textId="77777777" w:rsidR="00E306B7" w:rsidRPr="00D81DE8" w:rsidRDefault="00E306B7" w:rsidP="00D81DE8"/>
    <w:p w14:paraId="317FB834" w14:textId="77777777" w:rsidR="00E306B7" w:rsidRPr="00D81DE8" w:rsidRDefault="00E306B7" w:rsidP="00D81DE8"/>
    <w:p w14:paraId="0BCA7BD6" w14:textId="77777777" w:rsidR="00E306B7" w:rsidRPr="00FE1AEB" w:rsidRDefault="00E306B7" w:rsidP="00E306B7">
      <w:pPr>
        <w:pStyle w:val="Heading1"/>
      </w:pPr>
      <w:bookmarkStart w:id="4" w:name="_Toc311473359"/>
      <w:bookmarkStart w:id="5" w:name="_Toc512618812"/>
      <w:bookmarkStart w:id="6" w:name="_Toc243067498"/>
      <w:r>
        <w:rPr>
          <w:rStyle w:val="TitleofDocChar"/>
        </w:rPr>
        <w:t>2.</w:t>
      </w:r>
      <w:r>
        <w:tab/>
        <w:t>MODELOS DE APLICACIÓN</w:t>
      </w:r>
      <w:bookmarkEnd w:id="4"/>
      <w:bookmarkEnd w:id="5"/>
      <w:bookmarkEnd w:id="6"/>
    </w:p>
    <w:p w14:paraId="71FD6528" w14:textId="77777777" w:rsidR="00E306B7" w:rsidRPr="00FE1AEB" w:rsidRDefault="00E306B7" w:rsidP="00E306B7">
      <w:pPr>
        <w:pStyle w:val="Heading2"/>
      </w:pPr>
      <w:bookmarkStart w:id="7" w:name="_Toc311473361"/>
      <w:bookmarkStart w:id="8" w:name="_Toc512618813"/>
      <w:bookmarkStart w:id="9" w:name="_Toc243067499"/>
      <w:r>
        <w:t>2.1</w:t>
      </w:r>
      <w:r>
        <w:tab/>
        <w:t>Marcadores moleculares ligados a caracteres</w:t>
      </w:r>
      <w:r w:rsidRPr="009757B7">
        <w:rPr>
          <w:strike/>
        </w:rPr>
        <w:t xml:space="preserve"> </w:t>
      </w:r>
      <w:r w:rsidRPr="009757B7">
        <w:rPr>
          <w:strike/>
          <w:highlight w:val="lightGray"/>
        </w:rPr>
        <w:t>(véase el Anexo I)</w:t>
      </w:r>
      <w:bookmarkEnd w:id="7"/>
      <w:bookmarkEnd w:id="8"/>
      <w:bookmarkEnd w:id="9"/>
    </w:p>
    <w:p w14:paraId="211E9403" w14:textId="77777777" w:rsidR="00E306B7" w:rsidRPr="00FE1AEB" w:rsidRDefault="00E306B7" w:rsidP="00E306B7">
      <w:pPr>
        <w:keepNext/>
        <w:rPr>
          <w:rFonts w:cs="Arial"/>
        </w:rPr>
      </w:pPr>
      <w:r>
        <w:t>2.1.1</w:t>
      </w:r>
      <w:r>
        <w:tab/>
        <w:t>Los marcadores moleculares se pueden utilizar, a efectos del examen DHE, como método de examen de los caracteres que cumplen los criterios que figuran en la sección 4.2 del Capítulo 4 de la Introducción General, como se explica a continuación.</w:t>
      </w:r>
    </w:p>
    <w:p w14:paraId="2D2100E5" w14:textId="77777777" w:rsidR="00E306B7" w:rsidRPr="00FE1AEB" w:rsidRDefault="00E306B7" w:rsidP="00E306B7">
      <w:pPr>
        <w:keepNext/>
        <w:rPr>
          <w:rFonts w:cs="Arial"/>
        </w:rPr>
      </w:pPr>
    </w:p>
    <w:p w14:paraId="662C27CE" w14:textId="77777777" w:rsidR="00E306B7" w:rsidRPr="00FE1AEB" w:rsidRDefault="00E306B7" w:rsidP="00E306B7">
      <w:pPr>
        <w:pStyle w:val="BodyTextIndent"/>
        <w:ind w:left="0" w:firstLine="567"/>
      </w:pPr>
      <w:r>
        <w:t>a)</w:t>
      </w:r>
      <w:r>
        <w:tab/>
        <w:t>el examen para el marcador se realiza en el mismo número de plantas individuales y con los mismos criterios para establecer la distinción, la homogeneidad y la estabilidad que en el examen del carácter mediante ensayo biológico;</w:t>
      </w:r>
    </w:p>
    <w:p w14:paraId="47000924" w14:textId="77777777" w:rsidR="00E306B7" w:rsidRPr="00FE1AEB" w:rsidRDefault="00E306B7" w:rsidP="00E306B7">
      <w:pPr>
        <w:pStyle w:val="BodyTextIndent"/>
        <w:ind w:left="0" w:firstLine="567"/>
      </w:pPr>
    </w:p>
    <w:p w14:paraId="676B74DB" w14:textId="77777777" w:rsidR="00E306B7" w:rsidRPr="00FE1AEB" w:rsidRDefault="00E306B7" w:rsidP="00E306B7">
      <w:pPr>
        <w:ind w:firstLine="567"/>
        <w:rPr>
          <w:rFonts w:cs="Arial"/>
          <w:snapToGrid w:val="0"/>
        </w:rPr>
      </w:pPr>
      <w:r>
        <w:t>b)</w:t>
      </w:r>
      <w:r>
        <w:tab/>
        <w:t>se comprueba la fiabilidad de la vinculación entre el marcador y el carácter;</w:t>
      </w:r>
    </w:p>
    <w:p w14:paraId="206EDA0A" w14:textId="77777777" w:rsidR="00E306B7" w:rsidRPr="00FE1AEB" w:rsidRDefault="00E306B7" w:rsidP="00E306B7">
      <w:pPr>
        <w:ind w:firstLine="567"/>
        <w:rPr>
          <w:rFonts w:cs="Arial"/>
          <w:snapToGrid w:val="0"/>
        </w:rPr>
      </w:pPr>
    </w:p>
    <w:p w14:paraId="57AF7B5C" w14:textId="77777777" w:rsidR="00E306B7" w:rsidRPr="00FE1AEB" w:rsidRDefault="00E306B7" w:rsidP="00E306B7">
      <w:pPr>
        <w:ind w:firstLine="567"/>
        <w:rPr>
          <w:rFonts w:cs="Arial"/>
          <w:snapToGrid w:val="0"/>
        </w:rPr>
      </w:pPr>
      <w:r>
        <w:t>c)</w:t>
      </w:r>
      <w:r>
        <w:tab/>
        <w:t>los marcadores diferentes para el mismo carácter constituyen métodos diferentes de examen del mismo carácter;</w:t>
      </w:r>
    </w:p>
    <w:p w14:paraId="021C6E70" w14:textId="77777777" w:rsidR="00E306B7" w:rsidRPr="00FE1AEB" w:rsidRDefault="00E306B7" w:rsidP="00E306B7">
      <w:pPr>
        <w:ind w:firstLine="567"/>
        <w:rPr>
          <w:rFonts w:cs="Arial"/>
          <w:snapToGrid w:val="0"/>
        </w:rPr>
      </w:pPr>
    </w:p>
    <w:p w14:paraId="17C57563" w14:textId="77777777" w:rsidR="00E306B7" w:rsidRPr="00FE1AEB" w:rsidRDefault="00E306B7" w:rsidP="00E306B7">
      <w:pPr>
        <w:ind w:firstLine="567"/>
        <w:rPr>
          <w:rFonts w:cs="Arial"/>
        </w:rPr>
      </w:pPr>
      <w:r>
        <w:t>d)</w:t>
      </w:r>
      <w:r>
        <w:tab/>
        <w:t>los marcadores vinculados a genes diferentes que confieren la expresión del mismo carácter constituyen métodos diferentes de examen del mismo carácter; y</w:t>
      </w:r>
    </w:p>
    <w:p w14:paraId="0D352160" w14:textId="77777777" w:rsidR="00E306B7" w:rsidRPr="00FE1AEB" w:rsidRDefault="00E306B7" w:rsidP="00E306B7">
      <w:pPr>
        <w:ind w:firstLine="567"/>
        <w:rPr>
          <w:rFonts w:cs="Arial"/>
        </w:rPr>
      </w:pPr>
    </w:p>
    <w:p w14:paraId="4A4E1227" w14:textId="77777777" w:rsidR="008C210F" w:rsidRPr="00987A06" w:rsidRDefault="008C210F" w:rsidP="008C210F">
      <w:pPr>
        <w:ind w:firstLine="567"/>
        <w:rPr>
          <w:rFonts w:cs="Arial"/>
        </w:rPr>
      </w:pPr>
      <w:r w:rsidRPr="00987A06">
        <w:rPr>
          <w:rFonts w:cs="Arial"/>
        </w:rPr>
        <w:t>e)</w:t>
      </w:r>
      <w:r w:rsidRPr="00987A06">
        <w:rPr>
          <w:rFonts w:cs="Arial"/>
        </w:rPr>
        <w:tab/>
        <w:t>los marcadores vinculados a elementos reguladores diferentes del mismo gen que confieren la expresión del mismo carácter constituyen métodos diferentes de examen del mismo carácter</w:t>
      </w:r>
      <w:r w:rsidRPr="002316F1">
        <w:rPr>
          <w:rFonts w:cs="Arial"/>
        </w:rPr>
        <w:t>.</w:t>
      </w:r>
    </w:p>
    <w:p w14:paraId="301B3770" w14:textId="77777777" w:rsidR="008C210F" w:rsidRPr="00987A06" w:rsidRDefault="008C210F" w:rsidP="008C210F">
      <w:pPr>
        <w:ind w:firstLine="567"/>
        <w:rPr>
          <w:rFonts w:cs="Arial"/>
          <w:u w:val="single"/>
        </w:rPr>
      </w:pPr>
    </w:p>
    <w:p w14:paraId="1F2A924A" w14:textId="4E2EF7D9" w:rsidR="008C210F" w:rsidRPr="002316F1" w:rsidRDefault="008C210F" w:rsidP="008C210F">
      <w:pPr>
        <w:rPr>
          <w:rFonts w:cs="Arial"/>
        </w:rPr>
      </w:pPr>
      <w:r w:rsidRPr="002316F1">
        <w:rPr>
          <w:rFonts w:cs="Arial"/>
        </w:rPr>
        <w:t>2.1.2</w:t>
      </w:r>
      <w:r w:rsidRPr="002316F1">
        <w:rPr>
          <w:rFonts w:cs="Arial"/>
        </w:rPr>
        <w:tab/>
      </w:r>
      <w:r w:rsidRPr="0066263F">
        <w:rPr>
          <w:rFonts w:cs="Arial"/>
          <w:strike/>
          <w:highlight w:val="lightGray"/>
        </w:rPr>
        <w:t>El Anexo I del presente documento</w:t>
      </w:r>
      <w:r w:rsidRPr="0066263F">
        <w:rPr>
          <w:rFonts w:cs="Arial"/>
          <w:strike/>
        </w:rPr>
        <w:t xml:space="preserve"> </w:t>
      </w:r>
      <w:r w:rsidR="00570E3E" w:rsidRPr="0066263F">
        <w:rPr>
          <w:rFonts w:cs="Arial"/>
          <w:highlight w:val="lightGray"/>
          <w:u w:val="single"/>
        </w:rPr>
        <w:t>Los párrafos 2.1.5 a 2.1.18</w:t>
      </w:r>
      <w:r w:rsidR="0066263F" w:rsidRPr="0066263F">
        <w:rPr>
          <w:rFonts w:cs="Arial"/>
          <w:highlight w:val="lightGray"/>
          <w:u w:val="single"/>
        </w:rPr>
        <w:t xml:space="preserve"> </w:t>
      </w:r>
      <w:r w:rsidRPr="0066263F">
        <w:rPr>
          <w:rFonts w:cs="Arial"/>
        </w:rPr>
        <w:t>co</w:t>
      </w:r>
      <w:r w:rsidRPr="002316F1">
        <w:rPr>
          <w:rFonts w:cs="Arial"/>
        </w:rPr>
        <w:t>ntiene</w:t>
      </w:r>
      <w:r w:rsidR="0066263F" w:rsidRPr="0066263F">
        <w:rPr>
          <w:rFonts w:cs="Arial"/>
          <w:highlight w:val="lightGray"/>
          <w:u w:val="single"/>
        </w:rPr>
        <w:t>n</w:t>
      </w:r>
      <w:r w:rsidRPr="002316F1">
        <w:rPr>
          <w:rFonts w:cs="Arial"/>
        </w:rPr>
        <w:t xml:space="preserve"> ejemplos del uso de marcadores moleculares ligados a caracteres.</w:t>
      </w:r>
    </w:p>
    <w:p w14:paraId="3F3AE91D" w14:textId="77777777" w:rsidR="008C210F" w:rsidRPr="00987A06" w:rsidRDefault="008C210F" w:rsidP="008C210F">
      <w:pPr>
        <w:rPr>
          <w:rFonts w:cs="Arial"/>
        </w:rPr>
      </w:pPr>
    </w:p>
    <w:p w14:paraId="520DDB45" w14:textId="46D1B2EE" w:rsidR="008C210F" w:rsidRPr="002316F1" w:rsidRDefault="008C210F" w:rsidP="008C210F">
      <w:pPr>
        <w:rPr>
          <w:rFonts w:cs="Arial"/>
        </w:rPr>
      </w:pPr>
      <w:r w:rsidRPr="002316F1">
        <w:rPr>
          <w:rFonts w:cs="Arial"/>
        </w:rPr>
        <w:lastRenderedPageBreak/>
        <w:t>2.1.3</w:t>
      </w:r>
      <w:r w:rsidRPr="002316F1">
        <w:rPr>
          <w:rFonts w:cs="Arial"/>
        </w:rPr>
        <w:tab/>
        <w:t xml:space="preserve">Incumbe a la autoridad competente determinar si se han cumplido las premisas al aplicar el modelo y los ejemplos que figuran en </w:t>
      </w:r>
      <w:r w:rsidRPr="00DE2AB1">
        <w:rPr>
          <w:rFonts w:cs="Arial"/>
          <w:strike/>
          <w:highlight w:val="lightGray"/>
        </w:rPr>
        <w:t>el Anexo I del presente documento</w:t>
      </w:r>
      <w:r w:rsidR="003337EF" w:rsidRPr="00805ED7">
        <w:rPr>
          <w:rFonts w:cs="Arial"/>
          <w:strike/>
        </w:rPr>
        <w:t xml:space="preserve"> </w:t>
      </w:r>
      <w:r w:rsidR="003337EF">
        <w:rPr>
          <w:rFonts w:cs="Arial"/>
          <w:highlight w:val="lightGray"/>
          <w:u w:val="single"/>
        </w:rPr>
        <w:t>l</w:t>
      </w:r>
      <w:r w:rsidR="003337EF" w:rsidRPr="0066263F">
        <w:rPr>
          <w:rFonts w:cs="Arial"/>
          <w:highlight w:val="lightGray"/>
          <w:u w:val="single"/>
        </w:rPr>
        <w:t>os párrafos 2.1.5 a 2.1.18</w:t>
      </w:r>
      <w:r w:rsidRPr="002316F1">
        <w:rPr>
          <w:rFonts w:cs="Arial"/>
        </w:rPr>
        <w:t>.</w:t>
      </w:r>
    </w:p>
    <w:p w14:paraId="78A1C8D2" w14:textId="77777777" w:rsidR="008C210F" w:rsidRPr="00987A06" w:rsidRDefault="008C210F" w:rsidP="008C210F">
      <w:pPr>
        <w:rPr>
          <w:rFonts w:cs="Arial"/>
        </w:rPr>
      </w:pPr>
    </w:p>
    <w:p w14:paraId="71A20990" w14:textId="0DC0EAAD" w:rsidR="008C210F" w:rsidRPr="00987A06" w:rsidRDefault="008C210F" w:rsidP="008C210F">
      <w:pPr>
        <w:rPr>
          <w:rFonts w:cs="Arial"/>
        </w:rPr>
      </w:pPr>
      <w:r w:rsidRPr="00987A06">
        <w:rPr>
          <w:rFonts w:cs="Arial"/>
        </w:rPr>
        <w:t>2.1.</w:t>
      </w:r>
      <w:r w:rsidRPr="002316F1">
        <w:rPr>
          <w:rFonts w:cs="Arial"/>
        </w:rPr>
        <w:t>4</w:t>
      </w:r>
      <w:r w:rsidRPr="00987A06">
        <w:rPr>
          <w:rFonts w:cs="Arial"/>
        </w:rPr>
        <w:tab/>
      </w:r>
      <w:r w:rsidRPr="00987A06">
        <w:t xml:space="preserve">Para que se </w:t>
      </w:r>
      <w:r w:rsidRPr="00987A06">
        <w:rPr>
          <w:rFonts w:cs="Arial"/>
          <w:color w:val="000000"/>
        </w:rPr>
        <w:t xml:space="preserve">incluya </w:t>
      </w:r>
      <w:r w:rsidRPr="00987A06">
        <w:t xml:space="preserve">en las directrices de examen un método basado en </w:t>
      </w:r>
      <w:r w:rsidRPr="00987A06">
        <w:rPr>
          <w:rFonts w:cs="Arial"/>
        </w:rPr>
        <w:t xml:space="preserve">el modelo </w:t>
      </w:r>
      <w:r w:rsidRPr="00D802A5">
        <w:rPr>
          <w:rFonts w:cs="Arial"/>
          <w:strike/>
          <w:highlight w:val="lightGray"/>
        </w:rPr>
        <w:t>que figura en el Anexo I del presente documento</w:t>
      </w:r>
      <w:r w:rsidRPr="00987A06">
        <w:rPr>
          <w:rFonts w:cs="Arial"/>
        </w:rPr>
        <w:t>,</w:t>
      </w:r>
      <w:r w:rsidRPr="00987A06">
        <w:t xml:space="preserve"> el Grupo de Trabajo Técnico competente y el TC deberán convenir en que se ha satisfecho el requisito de fiabilidad del vínculo entre el gen y la expresión del carácter</w:t>
      </w:r>
      <w:r w:rsidRPr="00987A06">
        <w:rPr>
          <w:rFonts w:cs="Arial"/>
        </w:rPr>
        <w:t>.</w:t>
      </w:r>
    </w:p>
    <w:p w14:paraId="7055BB17" w14:textId="77777777" w:rsidR="00552861" w:rsidRDefault="00552861" w:rsidP="00E306B7"/>
    <w:p w14:paraId="58FD8210" w14:textId="4D60099B" w:rsidR="004949BD" w:rsidRPr="00911CA9" w:rsidRDefault="004949BD" w:rsidP="004949BD">
      <w:pPr>
        <w:pStyle w:val="Heading3"/>
        <w:rPr>
          <w:color w:val="4F81BD" w:themeColor="accent1"/>
        </w:rPr>
      </w:pPr>
      <w:bookmarkStart w:id="10" w:name="_Toc243067500"/>
      <w:r w:rsidRPr="00911CA9">
        <w:rPr>
          <w:color w:val="4F81BD" w:themeColor="accent1"/>
        </w:rPr>
        <w:t>Ejemplo 1: Marcador genético específico para la tolerancia a los herbicidas</w:t>
      </w:r>
      <w:bookmarkEnd w:id="10"/>
    </w:p>
    <w:p w14:paraId="4AE1CF33" w14:textId="63AA3A83" w:rsidR="004949BD" w:rsidRPr="00911CA9" w:rsidRDefault="00911CA9" w:rsidP="004949BD">
      <w:pPr>
        <w:rPr>
          <w:color w:val="4F81BD" w:themeColor="accent1"/>
        </w:rPr>
      </w:pPr>
      <w:r w:rsidRPr="00911CA9">
        <w:rPr>
          <w:rFonts w:eastAsia="Calibri"/>
          <w:color w:val="4F81BD" w:themeColor="accent1"/>
        </w:rPr>
        <w:t xml:space="preserve">Elaborado </w:t>
      </w:r>
      <w:r w:rsidR="004949BD" w:rsidRPr="00911CA9">
        <w:rPr>
          <w:color w:val="4F81BD" w:themeColor="accent1"/>
        </w:rPr>
        <w:t>por expertos de Francia</w:t>
      </w:r>
    </w:p>
    <w:p w14:paraId="53D6A1A1" w14:textId="77777777" w:rsidR="004949BD" w:rsidRPr="00911CA9" w:rsidRDefault="004949BD" w:rsidP="004949BD">
      <w:pPr>
        <w:rPr>
          <w:color w:val="4F81BD" w:themeColor="accent1"/>
        </w:rPr>
      </w:pPr>
    </w:p>
    <w:p w14:paraId="2ECA22D3" w14:textId="497E5E5C" w:rsidR="004949BD" w:rsidRPr="000F7B7F" w:rsidRDefault="00853F02" w:rsidP="004949BD">
      <w:pPr>
        <w:rPr>
          <w:rFonts w:cs="Arial"/>
          <w:color w:val="4F81BD" w:themeColor="accent1"/>
        </w:rPr>
      </w:pPr>
      <w:r w:rsidRPr="000F7B7F">
        <w:rPr>
          <w:rFonts w:cs="Arial"/>
          <w:color w:val="4F81BD" w:themeColor="accent1"/>
          <w:highlight w:val="lightGray"/>
          <w:u w:val="single"/>
        </w:rPr>
        <w:t>2.1.5</w:t>
      </w:r>
      <w:r w:rsidR="004949BD" w:rsidRPr="000F7B7F">
        <w:rPr>
          <w:color w:val="4F81BD" w:themeColor="accent1"/>
        </w:rPr>
        <w:tab/>
      </w:r>
      <w:r w:rsidR="0011085F" w:rsidRPr="000F7B7F">
        <w:rPr>
          <w:color w:val="4F81BD" w:themeColor="accent1"/>
        </w:rPr>
        <w:t xml:space="preserve">Una variedad se modifica genéticamente mediante la inserción de un gen para la tolerancia al herbicida “Fórmula X”. Las variedades que contienen este gen no se ven afectadas cuando se les pulveriza con la Fórmula X, mientras que las variedades que no tiene este gen mueren sistemáticamente si se las pulveriza con este herbicida particular. La tolerancia a la Fórmula X, examinada en ensayos de campo mediante la pulverización de parcelas, es un carácter DHE aceptado, y puede utilizarse para establecer la distinción entre variedades. </w:t>
      </w:r>
      <w:r w:rsidR="004949BD" w:rsidRPr="000F7B7F">
        <w:rPr>
          <w:color w:val="4F81BD" w:themeColor="accent1"/>
        </w:rPr>
        <w:t xml:space="preserve"> </w:t>
      </w:r>
    </w:p>
    <w:p w14:paraId="1BA6B892" w14:textId="77777777" w:rsidR="004949BD" w:rsidRPr="000F7B7F" w:rsidRDefault="004949BD" w:rsidP="004949BD">
      <w:pPr>
        <w:rPr>
          <w:rFonts w:cs="Arial"/>
          <w:color w:val="4F81BD" w:themeColor="accent1"/>
        </w:rPr>
      </w:pPr>
    </w:p>
    <w:p w14:paraId="66036A31" w14:textId="6F292D29" w:rsidR="004949BD" w:rsidRPr="000F7B7F" w:rsidRDefault="00853F02" w:rsidP="004949BD">
      <w:pPr>
        <w:rPr>
          <w:rFonts w:cs="Arial"/>
          <w:color w:val="4F81BD" w:themeColor="accent1"/>
        </w:rPr>
      </w:pPr>
      <w:r w:rsidRPr="000F7B7F">
        <w:rPr>
          <w:rFonts w:cs="Arial"/>
          <w:color w:val="4F81BD" w:themeColor="accent1"/>
          <w:highlight w:val="lightGray"/>
          <w:u w:val="single"/>
        </w:rPr>
        <w:t>2.1.6</w:t>
      </w:r>
      <w:r w:rsidR="004949BD" w:rsidRPr="000F7B7F">
        <w:rPr>
          <w:color w:val="4F81BD" w:themeColor="accent1"/>
        </w:rPr>
        <w:tab/>
      </w:r>
      <w:r w:rsidR="000F7B7F" w:rsidRPr="000F7B7F">
        <w:rPr>
          <w:color w:val="4F81BD" w:themeColor="accent1"/>
        </w:rPr>
        <w:t>Se propone que, en lugar de pulverizar las variedades en las parcelas (debido a la dificultad de organizarlo en los ensayos DHE estándar), se examine el carácter “tolerancia a la Fórmula X” realizando un examen para detectar la presencia de un marcador molecular ligado al gen. Este marcador se ubica en una parte de la “construcción” génica. La “construcción” génica comprende todos los elementos que se insertan en la planta durante la modificación genética y, además del propio gen en sí, contiene elementos adicionales para regular el gen una vez que se encuentre en la planta. El marcador puede estar situado dentro del gen,  parcialmente sobre el gen o fuera del propio gen.</w:t>
      </w:r>
    </w:p>
    <w:p w14:paraId="2C0DB9A3" w14:textId="77777777" w:rsidR="004949BD" w:rsidRPr="00911CA9" w:rsidRDefault="004949BD" w:rsidP="004949BD">
      <w:pPr>
        <w:rPr>
          <w:rFonts w:cs="Arial"/>
          <w:color w:val="4F81BD" w:themeColor="accent1"/>
        </w:rPr>
      </w:pPr>
    </w:p>
    <w:p w14:paraId="3B93C3E5" w14:textId="77777777" w:rsidR="004949BD" w:rsidRPr="00911CA9" w:rsidRDefault="004949BD" w:rsidP="004949BD">
      <w:pPr>
        <w:rPr>
          <w:rFonts w:cs="Arial"/>
          <w:color w:val="4F81BD" w:themeColor="accent1"/>
          <w:u w:val="single"/>
        </w:rPr>
      </w:pPr>
      <w:r w:rsidRPr="00911CA9">
        <w:rPr>
          <w:color w:val="4F81BD" w:themeColor="accent1"/>
          <w:u w:val="single"/>
        </w:rPr>
        <w:t>Premisas del ejemplo</w:t>
      </w:r>
    </w:p>
    <w:p w14:paraId="2ECEEE07" w14:textId="77777777" w:rsidR="004949BD" w:rsidRPr="00911CA9" w:rsidRDefault="004949BD" w:rsidP="004949BD">
      <w:pPr>
        <w:rPr>
          <w:rFonts w:cs="Arial"/>
          <w:color w:val="4F81BD" w:themeColor="accent1"/>
          <w:u w:val="single"/>
        </w:rPr>
      </w:pPr>
    </w:p>
    <w:p w14:paraId="538E411B" w14:textId="191EB4AE" w:rsidR="004949BD" w:rsidRPr="00911CA9" w:rsidRDefault="00B553DF" w:rsidP="00B553DF">
      <w:pPr>
        <w:rPr>
          <w:color w:val="4F81BD" w:themeColor="accent1"/>
        </w:rPr>
      </w:pPr>
      <w:r w:rsidRPr="00911CA9">
        <w:rPr>
          <w:rFonts w:cs="Arial"/>
          <w:color w:val="4F81BD" w:themeColor="accent1"/>
          <w:highlight w:val="lightGray"/>
          <w:u w:val="single"/>
        </w:rPr>
        <w:t>2.1.7</w:t>
      </w:r>
      <w:r w:rsidR="004949BD" w:rsidRPr="00911CA9">
        <w:rPr>
          <w:color w:val="4F81BD" w:themeColor="accent1"/>
        </w:rPr>
        <w:tab/>
        <w:t>El ejemplo se basa en las siguientes premisas:</w:t>
      </w:r>
    </w:p>
    <w:p w14:paraId="13649C5A" w14:textId="77777777" w:rsidR="004949BD" w:rsidRPr="00911CA9" w:rsidRDefault="004949BD" w:rsidP="00B553DF">
      <w:pPr>
        <w:rPr>
          <w:color w:val="4F81BD" w:themeColor="accent1"/>
        </w:rPr>
      </w:pPr>
    </w:p>
    <w:p w14:paraId="15CEDF9F" w14:textId="77777777" w:rsidR="004949BD" w:rsidRPr="00911CA9" w:rsidRDefault="004949BD" w:rsidP="00B553DF">
      <w:pPr>
        <w:ind w:left="709"/>
        <w:rPr>
          <w:color w:val="4F81BD" w:themeColor="accent1"/>
        </w:rPr>
      </w:pPr>
      <w:r w:rsidRPr="00911CA9">
        <w:rPr>
          <w:color w:val="4F81BD" w:themeColor="accent1"/>
        </w:rPr>
        <w:t>a)</w:t>
      </w:r>
      <w:r w:rsidRPr="00911CA9">
        <w:rPr>
          <w:color w:val="4F81BD" w:themeColor="accent1"/>
        </w:rPr>
        <w:tab/>
        <w:t>El examen DHE</w:t>
      </w:r>
    </w:p>
    <w:p w14:paraId="3C658FB5" w14:textId="77777777" w:rsidR="004949BD" w:rsidRPr="00911CA9" w:rsidRDefault="004949BD" w:rsidP="00B553DF">
      <w:pPr>
        <w:rPr>
          <w:color w:val="4F81BD" w:themeColor="accent1"/>
        </w:rPr>
      </w:pPr>
    </w:p>
    <w:p w14:paraId="1F46EE65" w14:textId="242CCBDA" w:rsidR="004949BD" w:rsidRPr="00911CA9" w:rsidRDefault="00B553DF" w:rsidP="00B553DF">
      <w:pPr>
        <w:rPr>
          <w:rFonts w:cs="Arial"/>
          <w:color w:val="4F81BD" w:themeColor="accent1"/>
        </w:rPr>
      </w:pPr>
      <w:r w:rsidRPr="00911CA9">
        <w:rPr>
          <w:rFonts w:cs="Arial"/>
          <w:color w:val="4F81BD" w:themeColor="accent1"/>
          <w:highlight w:val="lightGray"/>
          <w:u w:val="single"/>
        </w:rPr>
        <w:t>2.1.8</w:t>
      </w:r>
      <w:r w:rsidRPr="00911CA9">
        <w:rPr>
          <w:color w:val="4F81BD" w:themeColor="accent1"/>
        </w:rPr>
        <w:tab/>
      </w:r>
      <w:r w:rsidR="004949BD" w:rsidRPr="00911CA9">
        <w:rPr>
          <w:color w:val="4F81BD" w:themeColor="accent1"/>
        </w:rPr>
        <w:t>Se presume que el examen para el marcador tendrá el mismo alcance que el ensayo en campo, es decir, el mismo número de plantas individuales, durante el mismo número de años y con los mismos criterios para establecer la distinción, la homogeneidad y la estabilidad.</w:t>
      </w:r>
    </w:p>
    <w:p w14:paraId="7F3451C9" w14:textId="77777777" w:rsidR="004949BD" w:rsidRPr="00911CA9" w:rsidRDefault="004949BD" w:rsidP="00B553DF">
      <w:pPr>
        <w:rPr>
          <w:rFonts w:cs="Arial"/>
          <w:color w:val="4F81BD" w:themeColor="accent1"/>
          <w:u w:val="single"/>
        </w:rPr>
      </w:pPr>
    </w:p>
    <w:p w14:paraId="15327599" w14:textId="77777777" w:rsidR="004949BD" w:rsidRPr="00911CA9" w:rsidRDefault="004949BD" w:rsidP="00B553DF">
      <w:pPr>
        <w:ind w:left="709"/>
        <w:rPr>
          <w:color w:val="4F81BD" w:themeColor="accent1"/>
        </w:rPr>
      </w:pPr>
      <w:r w:rsidRPr="00911CA9">
        <w:rPr>
          <w:color w:val="4F81BD" w:themeColor="accent1"/>
        </w:rPr>
        <w:t>b)</w:t>
      </w:r>
      <w:r w:rsidRPr="00911CA9">
        <w:rPr>
          <w:color w:val="4F81BD" w:themeColor="accent1"/>
        </w:rPr>
        <w:tab/>
        <w:t>Fiabilidad de los vínculos</w:t>
      </w:r>
    </w:p>
    <w:p w14:paraId="4BD61F83" w14:textId="77777777" w:rsidR="004949BD" w:rsidRPr="00911CA9" w:rsidRDefault="004949BD" w:rsidP="00B553DF">
      <w:pPr>
        <w:rPr>
          <w:color w:val="4F81BD" w:themeColor="accent1"/>
        </w:rPr>
      </w:pPr>
    </w:p>
    <w:p w14:paraId="7083AF84" w14:textId="6CCF6822" w:rsidR="004949BD" w:rsidRPr="00911CA9" w:rsidRDefault="00BE5929" w:rsidP="00B553DF">
      <w:pPr>
        <w:rPr>
          <w:rFonts w:cs="Arial"/>
          <w:color w:val="4F81BD" w:themeColor="accent1"/>
        </w:rPr>
      </w:pPr>
      <w:r w:rsidRPr="00911CA9">
        <w:rPr>
          <w:rFonts w:cs="Arial"/>
          <w:color w:val="4F81BD" w:themeColor="accent1"/>
          <w:highlight w:val="lightGray"/>
          <w:u w:val="single"/>
        </w:rPr>
        <w:t>2.1.9</w:t>
      </w:r>
      <w:r w:rsidRPr="00911CA9">
        <w:rPr>
          <w:color w:val="4F81BD" w:themeColor="accent1"/>
        </w:rPr>
        <w:tab/>
      </w:r>
      <w:r w:rsidR="004949BD" w:rsidRPr="00911CA9">
        <w:rPr>
          <w:color w:val="4F81BD" w:themeColor="accent1"/>
        </w:rPr>
        <w:t>Se presume que se controlará el vínculo entre el marcador y el gen a fin de garantizar que el marcador sea un predictor fiable de la tolerancia a la Fórmula X. Este control será necesario para garantizar, por ejemplo, que el marcador no se separe del gen y que la presencia del gen siga dando como resultado la tolerancia a la Fórmula X.</w:t>
      </w:r>
    </w:p>
    <w:p w14:paraId="06F14D5F" w14:textId="77777777" w:rsidR="004949BD" w:rsidRPr="00911CA9" w:rsidRDefault="004949BD" w:rsidP="00B553DF">
      <w:pPr>
        <w:rPr>
          <w:rFonts w:cs="Arial"/>
          <w:color w:val="4F81BD" w:themeColor="accent1"/>
        </w:rPr>
      </w:pPr>
    </w:p>
    <w:p w14:paraId="7231F712" w14:textId="77777777" w:rsidR="004949BD" w:rsidRPr="00911CA9" w:rsidRDefault="004949BD" w:rsidP="00B553DF">
      <w:pPr>
        <w:ind w:left="709"/>
        <w:rPr>
          <w:color w:val="4F81BD" w:themeColor="accent1"/>
        </w:rPr>
      </w:pPr>
      <w:r w:rsidRPr="00911CA9">
        <w:rPr>
          <w:color w:val="4F81BD" w:themeColor="accent1"/>
        </w:rPr>
        <w:t>c)</w:t>
      </w:r>
      <w:r w:rsidRPr="00911CA9">
        <w:rPr>
          <w:color w:val="4F81BD" w:themeColor="accent1"/>
        </w:rPr>
        <w:tab/>
        <w:t>Creación de marcadores moleculares diferentes para el mismo gen</w:t>
      </w:r>
    </w:p>
    <w:p w14:paraId="01E06B46" w14:textId="77777777" w:rsidR="004949BD" w:rsidRPr="00911CA9" w:rsidRDefault="004949BD" w:rsidP="00B553DF">
      <w:pPr>
        <w:rPr>
          <w:color w:val="4F81BD" w:themeColor="accent1"/>
        </w:rPr>
      </w:pPr>
    </w:p>
    <w:p w14:paraId="1980081E" w14:textId="5A43C901" w:rsidR="004949BD" w:rsidRPr="00911CA9" w:rsidRDefault="00BE5929" w:rsidP="00B553DF">
      <w:pPr>
        <w:rPr>
          <w:rFonts w:cs="Arial"/>
          <w:b/>
          <w:color w:val="4F81BD" w:themeColor="accent1"/>
        </w:rPr>
      </w:pPr>
      <w:r w:rsidRPr="00911CA9">
        <w:rPr>
          <w:rFonts w:cs="Arial"/>
          <w:color w:val="4F81BD" w:themeColor="accent1"/>
          <w:highlight w:val="lightGray"/>
          <w:u w:val="single"/>
        </w:rPr>
        <w:t>2.1.10</w:t>
      </w:r>
      <w:r w:rsidRPr="00911CA9">
        <w:rPr>
          <w:color w:val="4F81BD" w:themeColor="accent1"/>
        </w:rPr>
        <w:tab/>
      </w:r>
      <w:r w:rsidR="004949BD" w:rsidRPr="00911CA9">
        <w:rPr>
          <w:color w:val="4F81BD" w:themeColor="accent1"/>
        </w:rPr>
        <w:t>Quizás sea posible elaborar distintas construcciones gé</w:t>
      </w:r>
      <w:r w:rsidR="001B37AA">
        <w:rPr>
          <w:color w:val="4F81BD" w:themeColor="accent1"/>
        </w:rPr>
        <w:t>n</w:t>
      </w:r>
      <w:r w:rsidR="004949BD" w:rsidRPr="00911CA9">
        <w:rPr>
          <w:color w:val="4F81BD" w:themeColor="accent1"/>
        </w:rPr>
        <w:t>icas que contengan la tolerancia a la Fórmula</w:t>
      </w:r>
      <w:r w:rsidR="001B37AA">
        <w:rPr>
          <w:color w:val="4F81BD" w:themeColor="accent1"/>
        </w:rPr>
        <w:t> </w:t>
      </w:r>
      <w:r w:rsidR="004949BD" w:rsidRPr="00911CA9">
        <w:rPr>
          <w:color w:val="4F81BD" w:themeColor="accent1"/>
        </w:rPr>
        <w:t xml:space="preserve">X e identificar marcadores moleculares independientes para dichas construcciones </w:t>
      </w:r>
      <w:r w:rsidR="001B37AA" w:rsidRPr="00911CA9">
        <w:rPr>
          <w:color w:val="4F81BD" w:themeColor="accent1"/>
        </w:rPr>
        <w:t>gé</w:t>
      </w:r>
      <w:r w:rsidR="001B37AA">
        <w:rPr>
          <w:color w:val="4F81BD" w:themeColor="accent1"/>
        </w:rPr>
        <w:t>n</w:t>
      </w:r>
      <w:r w:rsidR="001B37AA" w:rsidRPr="00911CA9">
        <w:rPr>
          <w:color w:val="4F81BD" w:themeColor="accent1"/>
        </w:rPr>
        <w:t xml:space="preserve">icas </w:t>
      </w:r>
      <w:r w:rsidR="004949BD" w:rsidRPr="00911CA9">
        <w:rPr>
          <w:color w:val="4F81BD" w:themeColor="accent1"/>
        </w:rPr>
        <w:t>individuales, todos ellos vinculados a exactamente el mismo gen de tolerancia a la Fórmula X. Si todos los distintos marcadores para el mismo gen se aceptasen como métodos diferentes para examinar el mismo carácter fenotípico existente, el enfoque sería el mismo. Para la utilización de “[…] [marcadores] moleculares como predictores de caracteres tradicionales”, debe partirse de la base de que los marcadores corresponden a un carácter tradicional, a saber, un carácter aprobado existente. Por consiguiente, se presume que los distintos marcadores para el mismo gen se tratarían como si fuesen distintos métodos para examinar el mismo carácter, a saber, la tolerancia a la Fórmula X.</w:t>
      </w:r>
    </w:p>
    <w:p w14:paraId="5FC41667" w14:textId="77777777" w:rsidR="004949BD" w:rsidRPr="00911CA9" w:rsidRDefault="004949BD" w:rsidP="00B553DF">
      <w:pPr>
        <w:rPr>
          <w:color w:val="4F81BD" w:themeColor="accent1"/>
        </w:rPr>
      </w:pPr>
    </w:p>
    <w:p w14:paraId="009C6469" w14:textId="77777777" w:rsidR="004949BD" w:rsidRPr="00911CA9" w:rsidRDefault="004949BD" w:rsidP="00B553DF">
      <w:pPr>
        <w:ind w:left="709"/>
        <w:rPr>
          <w:color w:val="4F81BD" w:themeColor="accent1"/>
        </w:rPr>
      </w:pPr>
      <w:r w:rsidRPr="00911CA9">
        <w:rPr>
          <w:color w:val="4F81BD" w:themeColor="accent1"/>
        </w:rPr>
        <w:t>d)</w:t>
      </w:r>
      <w:r w:rsidRPr="00911CA9">
        <w:rPr>
          <w:color w:val="4F81BD" w:themeColor="accent1"/>
        </w:rPr>
        <w:tab/>
        <w:t>Distintos genes que producen tolerancia al mismo herbicida</w:t>
      </w:r>
    </w:p>
    <w:p w14:paraId="0AC4AE58" w14:textId="77777777" w:rsidR="004949BD" w:rsidRPr="00911CA9" w:rsidRDefault="004949BD" w:rsidP="00B553DF">
      <w:pPr>
        <w:rPr>
          <w:color w:val="4F81BD" w:themeColor="accent1"/>
        </w:rPr>
      </w:pPr>
    </w:p>
    <w:p w14:paraId="3661212A" w14:textId="35A4D6D5" w:rsidR="004949BD" w:rsidRPr="00911CA9" w:rsidRDefault="00BE5929" w:rsidP="00B553DF">
      <w:pPr>
        <w:rPr>
          <w:rFonts w:cs="Arial"/>
          <w:color w:val="4F81BD" w:themeColor="accent1"/>
        </w:rPr>
      </w:pPr>
      <w:r w:rsidRPr="00911CA9">
        <w:rPr>
          <w:rFonts w:cs="Arial"/>
          <w:color w:val="4F81BD" w:themeColor="accent1"/>
          <w:highlight w:val="lightGray"/>
          <w:u w:val="single"/>
        </w:rPr>
        <w:t>2.1.11</w:t>
      </w:r>
      <w:r w:rsidR="004949BD" w:rsidRPr="00911CA9">
        <w:rPr>
          <w:color w:val="4F81BD" w:themeColor="accent1"/>
        </w:rPr>
        <w:tab/>
        <w:t xml:space="preserve">Quizás sea posible crear distintos genes que confieran tolerancia a la Fórmula X. En el caso más simple, esto podría considerarse del mismo modo que los distintos marcadores para el mismo gen, es decir, los distintos genes, con sus marcadores respectivos, se considerarían como métodos diferentes para examinar el mismo carácter, a saber, la tolerancia a la Fórmula X. No obstante, es muy posible que los distintos genes posean un mecanismo químico diferente para producir la tolerancia a la Fórmula X. Por consiguiente, las sustancias químicas producidas por los distintos genes serán diferentes y dichas sustancias </w:t>
      </w:r>
      <w:r w:rsidR="004949BD" w:rsidRPr="00911CA9">
        <w:rPr>
          <w:color w:val="4F81BD" w:themeColor="accent1"/>
        </w:rPr>
        <w:lastRenderedPageBreak/>
        <w:t>químicas podrán constituir la base para establecer la distinción en ciertas circunstancias. No obstante, en virtud de este modelo sería necesario en primer lugar aprobar los componentes químicos como caracteres de la UPOV, antes de aceptar marcadores moleculares vinculados a dichos caracteres potenciales. Esto podría, a su vez, constituir un ejemplo separado. Por consiguiente, se presume que distintos genes serían tratados como distintos métodos para examinar el mismo carácter, a saber, la tolerancia a la Fórmula X.</w:t>
      </w:r>
    </w:p>
    <w:p w14:paraId="47421A44" w14:textId="77777777" w:rsidR="004949BD" w:rsidRPr="00911CA9" w:rsidRDefault="004949BD" w:rsidP="00B553DF">
      <w:pPr>
        <w:rPr>
          <w:color w:val="4F81BD" w:themeColor="accent1"/>
        </w:rPr>
      </w:pPr>
    </w:p>
    <w:p w14:paraId="4DF6884E" w14:textId="568F3BCB" w:rsidR="004949BD" w:rsidRPr="00911CA9" w:rsidRDefault="004949BD" w:rsidP="00B553DF">
      <w:pPr>
        <w:ind w:left="1276" w:hanging="567"/>
        <w:rPr>
          <w:color w:val="4F81BD" w:themeColor="accent1"/>
        </w:rPr>
      </w:pPr>
      <w:r w:rsidRPr="00911CA9">
        <w:rPr>
          <w:color w:val="4F81BD" w:themeColor="accent1"/>
        </w:rPr>
        <w:t>e)</w:t>
      </w:r>
      <w:r w:rsidRPr="00911CA9">
        <w:rPr>
          <w:color w:val="4F81BD" w:themeColor="accent1"/>
        </w:rPr>
        <w:tab/>
        <w:t xml:space="preserve">Distintas construcciones </w:t>
      </w:r>
      <w:r w:rsidR="00F10F5E" w:rsidRPr="00911CA9">
        <w:rPr>
          <w:color w:val="4F81BD" w:themeColor="accent1"/>
        </w:rPr>
        <w:t>gé</w:t>
      </w:r>
      <w:r w:rsidR="00F10F5E">
        <w:rPr>
          <w:color w:val="4F81BD" w:themeColor="accent1"/>
        </w:rPr>
        <w:t>n</w:t>
      </w:r>
      <w:r w:rsidR="00F10F5E" w:rsidRPr="00911CA9">
        <w:rPr>
          <w:color w:val="4F81BD" w:themeColor="accent1"/>
        </w:rPr>
        <w:t xml:space="preserve">icas </w:t>
      </w:r>
      <w:r w:rsidRPr="00911CA9">
        <w:rPr>
          <w:color w:val="4F81BD" w:themeColor="accent1"/>
        </w:rPr>
        <w:t>que producen la misma tolerancia al herbicida pero con distinto control de la expresión</w:t>
      </w:r>
    </w:p>
    <w:p w14:paraId="05D7FDDE" w14:textId="77777777" w:rsidR="004949BD" w:rsidRPr="00911CA9" w:rsidRDefault="004949BD" w:rsidP="00B553DF">
      <w:pPr>
        <w:rPr>
          <w:color w:val="4F81BD" w:themeColor="accent1"/>
        </w:rPr>
      </w:pPr>
    </w:p>
    <w:p w14:paraId="4A32E5D8" w14:textId="20359320" w:rsidR="004949BD" w:rsidRPr="00C60657" w:rsidRDefault="00BE5929" w:rsidP="00B553DF">
      <w:pPr>
        <w:rPr>
          <w:color w:val="4F81BD" w:themeColor="accent1"/>
        </w:rPr>
      </w:pPr>
      <w:r w:rsidRPr="00C60657">
        <w:rPr>
          <w:rFonts w:cs="Arial"/>
          <w:color w:val="4F81BD" w:themeColor="accent1"/>
          <w:highlight w:val="lightGray"/>
          <w:u w:val="single"/>
        </w:rPr>
        <w:t>2.1.12</w:t>
      </w:r>
      <w:r w:rsidR="004949BD" w:rsidRPr="00C60657">
        <w:rPr>
          <w:color w:val="4F81BD" w:themeColor="accent1"/>
        </w:rPr>
        <w:tab/>
      </w:r>
      <w:r w:rsidR="00C60657" w:rsidRPr="00C60657">
        <w:rPr>
          <w:color w:val="4F81BD" w:themeColor="accent1"/>
        </w:rPr>
        <w:t>También es posible que se desarrollen diferentes construcciones génicas que contengan el mismo gen de tolerancia a la Fórmula X, pero que presenten un control regulador diferente.</w:t>
      </w:r>
      <w:r w:rsidR="00C60657" w:rsidRPr="00C60657" w:rsidDel="00FD4213">
        <w:rPr>
          <w:color w:val="4F81BD" w:themeColor="accent1"/>
        </w:rPr>
        <w:t xml:space="preserve"> </w:t>
      </w:r>
      <w:r w:rsidR="00C60657" w:rsidRPr="00C60657">
        <w:rPr>
          <w:color w:val="4F81BD" w:themeColor="accent1"/>
        </w:rPr>
        <w:t>Por ejemplo, los elementos reguladores podrían hacer que la tolerancia a la Fórmula X solo se activara en determinadas fases del desarrollo. Para simplificar, en este ejemplo se presume que los distintos marcadores vinculados a distintos elementos reguladores para el mismo gen se tratarán como métodos diferentes para examinar el mismo carácter de tolerancia a la Fórmula X. No obstante, cabe esperar que esta cuestión se examine más a fondo en una etapa posterior.</w:t>
      </w:r>
    </w:p>
    <w:p w14:paraId="1DA87227" w14:textId="77777777" w:rsidR="004949BD" w:rsidRPr="00911CA9" w:rsidRDefault="004949BD" w:rsidP="004949BD">
      <w:pPr>
        <w:rPr>
          <w:color w:val="4F81BD" w:themeColor="accent1"/>
        </w:rPr>
      </w:pPr>
    </w:p>
    <w:p w14:paraId="622FFE1C" w14:textId="255F9D83" w:rsidR="004949BD" w:rsidRPr="00911CA9" w:rsidRDefault="004949BD" w:rsidP="004949BD">
      <w:pPr>
        <w:jc w:val="left"/>
        <w:rPr>
          <w:color w:val="4F81BD" w:themeColor="accent1"/>
        </w:rPr>
      </w:pPr>
    </w:p>
    <w:p w14:paraId="01704E1C" w14:textId="55B39095" w:rsidR="004949BD" w:rsidRPr="00911CA9" w:rsidRDefault="00BE5929" w:rsidP="00BE5929">
      <w:pPr>
        <w:pStyle w:val="Heading3"/>
        <w:rPr>
          <w:rFonts w:eastAsia="Calibri"/>
          <w:color w:val="4F81BD" w:themeColor="accent1"/>
        </w:rPr>
      </w:pPr>
      <w:bookmarkStart w:id="11" w:name="_Toc243067501"/>
      <w:r w:rsidRPr="00911CA9">
        <w:rPr>
          <w:rFonts w:eastAsia="Calibri"/>
          <w:color w:val="4F81BD" w:themeColor="accent1"/>
        </w:rPr>
        <w:t xml:space="preserve">Ejemplo 2: </w:t>
      </w:r>
      <w:r w:rsidR="00FF5FB8" w:rsidRPr="00911CA9">
        <w:rPr>
          <w:rFonts w:eastAsia="Calibri"/>
          <w:color w:val="4F81BD" w:themeColor="accent1"/>
        </w:rPr>
        <w:t xml:space="preserve">Marcador </w:t>
      </w:r>
      <w:r w:rsidRPr="00911CA9">
        <w:rPr>
          <w:rFonts w:eastAsia="Calibri"/>
          <w:color w:val="4F81BD" w:themeColor="accent1"/>
        </w:rPr>
        <w:t>genético específico con información incompleta sobre el nivel de expresión de la resistencia a enfermedades en el tomate</w:t>
      </w:r>
      <w:bookmarkEnd w:id="11"/>
    </w:p>
    <w:p w14:paraId="54899B26" w14:textId="0A0120DD" w:rsidR="004949BD" w:rsidRPr="00911CA9" w:rsidRDefault="00FF5FB8" w:rsidP="00FF5FB8">
      <w:pPr>
        <w:rPr>
          <w:rFonts w:eastAsia="Calibri"/>
          <w:color w:val="4F81BD" w:themeColor="accent1"/>
        </w:rPr>
      </w:pPr>
      <w:r w:rsidRPr="00911CA9">
        <w:rPr>
          <w:rFonts w:eastAsia="Calibri"/>
          <w:color w:val="4F81BD" w:themeColor="accent1"/>
        </w:rPr>
        <w:t xml:space="preserve">Elaborado </w:t>
      </w:r>
      <w:r w:rsidR="004949BD" w:rsidRPr="00911CA9">
        <w:rPr>
          <w:rFonts w:eastAsia="Calibri"/>
          <w:color w:val="4F81BD" w:themeColor="accent1"/>
        </w:rPr>
        <w:t>por expertos de</w:t>
      </w:r>
      <w:r w:rsidRPr="00911CA9">
        <w:rPr>
          <w:rFonts w:eastAsia="Calibri"/>
          <w:color w:val="4F81BD" w:themeColor="accent1"/>
        </w:rPr>
        <w:t>l Reino de</w:t>
      </w:r>
      <w:r w:rsidR="004949BD" w:rsidRPr="00911CA9">
        <w:rPr>
          <w:rFonts w:eastAsia="Calibri"/>
          <w:color w:val="4F81BD" w:themeColor="accent1"/>
        </w:rPr>
        <w:t xml:space="preserve"> los Países Bajos</w:t>
      </w:r>
    </w:p>
    <w:p w14:paraId="3E11E2D0" w14:textId="77777777" w:rsidR="004949BD" w:rsidRPr="00911CA9" w:rsidRDefault="004949BD" w:rsidP="00FF5FB8">
      <w:pPr>
        <w:rPr>
          <w:rFonts w:eastAsia="Calibri"/>
          <w:color w:val="4F81BD" w:themeColor="accent1"/>
        </w:rPr>
      </w:pPr>
    </w:p>
    <w:p w14:paraId="58D48EEC" w14:textId="6AAB6C58" w:rsidR="004949BD" w:rsidRPr="00911CA9" w:rsidRDefault="00FF5FB8" w:rsidP="004949BD">
      <w:pPr>
        <w:autoSpaceDE w:val="0"/>
        <w:autoSpaceDN w:val="0"/>
        <w:adjustRightInd w:val="0"/>
        <w:rPr>
          <w:rFonts w:eastAsia="Calibri" w:cs="Arial"/>
          <w:color w:val="4F81BD" w:themeColor="accent1"/>
          <w:szCs w:val="18"/>
        </w:rPr>
      </w:pPr>
      <w:r w:rsidRPr="00911CA9">
        <w:rPr>
          <w:rFonts w:cs="Arial"/>
          <w:color w:val="4F81BD" w:themeColor="accent1"/>
          <w:highlight w:val="lightGray"/>
          <w:u w:val="single"/>
        </w:rPr>
        <w:t>2.1.13</w:t>
      </w:r>
      <w:r w:rsidR="004949BD" w:rsidRPr="00911CA9">
        <w:rPr>
          <w:color w:val="4F81BD" w:themeColor="accent1"/>
          <w:sz w:val="22"/>
        </w:rPr>
        <w:tab/>
      </w:r>
      <w:r w:rsidR="004949BD" w:rsidRPr="00911CA9">
        <w:rPr>
          <w:color w:val="4F81BD" w:themeColor="accent1"/>
        </w:rPr>
        <w:t>La presencia del alelo </w:t>
      </w:r>
      <w:r w:rsidR="004949BD" w:rsidRPr="00911CA9">
        <w:rPr>
          <w:i/>
          <w:color w:val="4F81BD" w:themeColor="accent1"/>
        </w:rPr>
        <w:t xml:space="preserve">Tm1 </w:t>
      </w:r>
      <w:r w:rsidR="004949BD" w:rsidRPr="00911CA9">
        <w:rPr>
          <w:color w:val="4F81BD" w:themeColor="accent1"/>
        </w:rPr>
        <w:t>del gen </w:t>
      </w:r>
      <w:r w:rsidR="004949BD" w:rsidRPr="00911CA9">
        <w:rPr>
          <w:i/>
          <w:color w:val="4F81BD" w:themeColor="accent1"/>
        </w:rPr>
        <w:t xml:space="preserve">Tm1 </w:t>
      </w:r>
      <w:r w:rsidR="004949BD" w:rsidRPr="00911CA9">
        <w:rPr>
          <w:color w:val="4F81BD" w:themeColor="accent1"/>
        </w:rPr>
        <w:t xml:space="preserve">o de los alelos </w:t>
      </w:r>
      <w:r w:rsidR="004949BD" w:rsidRPr="00911CA9">
        <w:rPr>
          <w:i/>
          <w:color w:val="4F81BD" w:themeColor="accent1"/>
        </w:rPr>
        <w:t xml:space="preserve">Tm2 </w:t>
      </w:r>
      <w:r w:rsidR="004949BD" w:rsidRPr="00911CA9">
        <w:rPr>
          <w:color w:val="4F81BD" w:themeColor="accent1"/>
        </w:rPr>
        <w:t xml:space="preserve">o </w:t>
      </w:r>
      <w:r w:rsidR="004949BD" w:rsidRPr="00911CA9">
        <w:rPr>
          <w:i/>
          <w:color w:val="4F81BD" w:themeColor="accent1"/>
        </w:rPr>
        <w:t>Tm2</w:t>
      </w:r>
      <w:r w:rsidR="004949BD" w:rsidRPr="00911CA9">
        <w:rPr>
          <w:i/>
          <w:color w:val="4F81BD" w:themeColor="accent1"/>
          <w:vertAlign w:val="superscript"/>
        </w:rPr>
        <w:t>2</w:t>
      </w:r>
      <w:r w:rsidR="004949BD" w:rsidRPr="00911CA9">
        <w:rPr>
          <w:color w:val="4F81BD" w:themeColor="accent1"/>
        </w:rPr>
        <w:t xml:space="preserve"> del gen </w:t>
      </w:r>
      <w:r w:rsidR="004949BD" w:rsidRPr="00911CA9">
        <w:rPr>
          <w:i/>
          <w:color w:val="4F81BD" w:themeColor="accent1"/>
        </w:rPr>
        <w:t>Tm2</w:t>
      </w:r>
      <w:r w:rsidR="004949BD" w:rsidRPr="00911CA9">
        <w:rPr>
          <w:color w:val="4F81BD" w:themeColor="accent1"/>
        </w:rPr>
        <w:t xml:space="preserve"> confiere resistencia a la cepa 0 del virus del mosaico del tomate (</w:t>
      </w:r>
      <w:proofErr w:type="spellStart"/>
      <w:r w:rsidR="004949BD" w:rsidRPr="00911CA9">
        <w:rPr>
          <w:color w:val="4F81BD" w:themeColor="accent1"/>
        </w:rPr>
        <w:t>ToMV</w:t>
      </w:r>
      <w:proofErr w:type="spellEnd"/>
      <w:r w:rsidR="004949BD" w:rsidRPr="00911CA9">
        <w:rPr>
          <w:color w:val="4F81BD" w:themeColor="accent1"/>
        </w:rPr>
        <w:t>).</w:t>
      </w:r>
    </w:p>
    <w:p w14:paraId="6D7BE59F" w14:textId="77777777" w:rsidR="004949BD" w:rsidRPr="00911CA9" w:rsidRDefault="004949BD" w:rsidP="004949BD">
      <w:pPr>
        <w:autoSpaceDE w:val="0"/>
        <w:autoSpaceDN w:val="0"/>
        <w:adjustRightInd w:val="0"/>
        <w:rPr>
          <w:rFonts w:eastAsia="Calibri" w:cs="Arial"/>
          <w:color w:val="4F81BD" w:themeColor="accent1"/>
          <w:szCs w:val="18"/>
        </w:rPr>
      </w:pPr>
    </w:p>
    <w:p w14:paraId="45250890" w14:textId="04DC8535" w:rsidR="004949BD" w:rsidRPr="00911CA9" w:rsidRDefault="00911CA9" w:rsidP="004949BD">
      <w:pPr>
        <w:autoSpaceDE w:val="0"/>
        <w:autoSpaceDN w:val="0"/>
        <w:adjustRightInd w:val="0"/>
        <w:rPr>
          <w:rFonts w:eastAsia="Calibri" w:cs="Arial"/>
          <w:color w:val="4F81BD" w:themeColor="accent1"/>
        </w:rPr>
      </w:pPr>
      <w:r w:rsidRPr="00911CA9">
        <w:rPr>
          <w:rFonts w:cs="Arial"/>
          <w:color w:val="4F81BD" w:themeColor="accent1"/>
          <w:highlight w:val="lightGray"/>
          <w:u w:val="single"/>
        </w:rPr>
        <w:t>2.1.14</w:t>
      </w:r>
      <w:r w:rsidR="004949BD" w:rsidRPr="00911CA9">
        <w:rPr>
          <w:color w:val="4F81BD" w:themeColor="accent1"/>
          <w:sz w:val="22"/>
        </w:rPr>
        <w:tab/>
      </w:r>
      <w:r w:rsidR="004949BD" w:rsidRPr="00911CA9">
        <w:rPr>
          <w:color w:val="4F81BD" w:themeColor="accent1"/>
        </w:rPr>
        <w:t xml:space="preserve">Un solo marcador señala la presencia de los alelos de resistencia </w:t>
      </w:r>
      <w:r w:rsidR="004949BD" w:rsidRPr="00911CA9">
        <w:rPr>
          <w:i/>
          <w:color w:val="4F81BD" w:themeColor="accent1"/>
        </w:rPr>
        <w:t>Tm2</w:t>
      </w:r>
      <w:r w:rsidR="004949BD" w:rsidRPr="00911CA9">
        <w:rPr>
          <w:color w:val="4F81BD" w:themeColor="accent1"/>
        </w:rPr>
        <w:t xml:space="preserve"> y </w:t>
      </w:r>
      <w:r w:rsidR="004949BD" w:rsidRPr="00911CA9">
        <w:rPr>
          <w:i/>
          <w:color w:val="4F81BD" w:themeColor="accent1"/>
        </w:rPr>
        <w:t>Tm2</w:t>
      </w:r>
      <w:r w:rsidR="004949BD" w:rsidRPr="00911CA9">
        <w:rPr>
          <w:i/>
          <w:color w:val="4F81BD" w:themeColor="accent1"/>
          <w:vertAlign w:val="superscript"/>
        </w:rPr>
        <w:t>2</w:t>
      </w:r>
      <w:r w:rsidR="004949BD" w:rsidRPr="00911CA9">
        <w:rPr>
          <w:color w:val="4F81BD" w:themeColor="accent1"/>
        </w:rPr>
        <w:t xml:space="preserve"> y del alelo susceptible </w:t>
      </w:r>
      <w:r w:rsidR="004949BD" w:rsidRPr="00911CA9">
        <w:rPr>
          <w:i/>
          <w:color w:val="4F81BD" w:themeColor="accent1"/>
        </w:rPr>
        <w:t>tm2</w:t>
      </w:r>
      <w:r w:rsidR="004949BD" w:rsidRPr="00911CA9">
        <w:rPr>
          <w:color w:val="4F81BD" w:themeColor="accent1"/>
        </w:rPr>
        <w:t>. Es el marcador</w:t>
      </w:r>
      <w:r w:rsidR="004949BD" w:rsidRPr="00911CA9">
        <w:rPr>
          <w:i/>
          <w:color w:val="4F81BD" w:themeColor="accent1"/>
        </w:rPr>
        <w:t> Tm2/2</w:t>
      </w:r>
      <w:r w:rsidR="004949BD" w:rsidRPr="00911CA9">
        <w:rPr>
          <w:i/>
          <w:color w:val="4F81BD" w:themeColor="accent1"/>
          <w:vertAlign w:val="superscript"/>
        </w:rPr>
        <w:t>2</w:t>
      </w:r>
      <w:r w:rsidR="004949BD" w:rsidRPr="00911CA9">
        <w:rPr>
          <w:color w:val="4F81BD" w:themeColor="accent1"/>
        </w:rPr>
        <w:t xml:space="preserve"> el cual está posicionado en la secuencia que codifica la proteína.</w:t>
      </w:r>
    </w:p>
    <w:p w14:paraId="38C64345" w14:textId="77777777" w:rsidR="004949BD" w:rsidRPr="00911CA9" w:rsidRDefault="004949BD" w:rsidP="004949BD">
      <w:pPr>
        <w:autoSpaceDE w:val="0"/>
        <w:autoSpaceDN w:val="0"/>
        <w:adjustRightInd w:val="0"/>
        <w:rPr>
          <w:rFonts w:eastAsia="Calibri" w:cs="Arial"/>
          <w:color w:val="4F81BD" w:themeColor="accent1"/>
        </w:rPr>
      </w:pPr>
    </w:p>
    <w:p w14:paraId="290F886F" w14:textId="252E1D03" w:rsidR="004949BD" w:rsidRPr="00911CA9" w:rsidRDefault="00911CA9" w:rsidP="004949BD">
      <w:pPr>
        <w:autoSpaceDE w:val="0"/>
        <w:autoSpaceDN w:val="0"/>
        <w:adjustRightInd w:val="0"/>
        <w:rPr>
          <w:rFonts w:eastAsia="Calibri" w:cs="Arial"/>
          <w:color w:val="4F81BD" w:themeColor="accent1"/>
        </w:rPr>
      </w:pPr>
      <w:r w:rsidRPr="00911CA9">
        <w:rPr>
          <w:rFonts w:cs="Arial"/>
          <w:color w:val="4F81BD" w:themeColor="accent1"/>
          <w:highlight w:val="lightGray"/>
          <w:u w:val="single"/>
        </w:rPr>
        <w:t>2.1.15</w:t>
      </w:r>
      <w:r w:rsidR="004949BD" w:rsidRPr="00911CA9">
        <w:rPr>
          <w:color w:val="4F81BD" w:themeColor="accent1"/>
          <w:sz w:val="22"/>
        </w:rPr>
        <w:tab/>
      </w:r>
      <w:r w:rsidR="004949BD" w:rsidRPr="00911CA9">
        <w:rPr>
          <w:color w:val="4F81BD" w:themeColor="accent1"/>
        </w:rPr>
        <w:t>Una variedad es resistente a la cepa 0 del </w:t>
      </w:r>
      <w:proofErr w:type="spellStart"/>
      <w:r w:rsidR="004949BD" w:rsidRPr="00911CA9">
        <w:rPr>
          <w:color w:val="4F81BD" w:themeColor="accent1"/>
        </w:rPr>
        <w:t>ToMV</w:t>
      </w:r>
      <w:proofErr w:type="spellEnd"/>
      <w:r w:rsidR="004949BD" w:rsidRPr="00911CA9">
        <w:rPr>
          <w:color w:val="4F81BD" w:themeColor="accent1"/>
        </w:rPr>
        <w:t xml:space="preserve"> si es portadora del alelo de resistencia </w:t>
      </w:r>
      <w:r w:rsidR="004949BD" w:rsidRPr="00911CA9">
        <w:rPr>
          <w:i/>
          <w:color w:val="4F81BD" w:themeColor="accent1"/>
        </w:rPr>
        <w:t>Tm2</w:t>
      </w:r>
      <w:r w:rsidR="004949BD" w:rsidRPr="00911CA9">
        <w:rPr>
          <w:color w:val="4F81BD" w:themeColor="accent1"/>
        </w:rPr>
        <w:t xml:space="preserve"> o del alelo de resistencia </w:t>
      </w:r>
      <w:r w:rsidR="004949BD" w:rsidRPr="00911CA9">
        <w:rPr>
          <w:i/>
          <w:color w:val="4F81BD" w:themeColor="accent1"/>
        </w:rPr>
        <w:t>Tm2</w:t>
      </w:r>
      <w:r w:rsidR="004949BD" w:rsidRPr="00911CA9">
        <w:rPr>
          <w:i/>
          <w:color w:val="4F81BD" w:themeColor="accent1"/>
          <w:vertAlign w:val="superscript"/>
        </w:rPr>
        <w:t>2</w:t>
      </w:r>
      <w:r w:rsidR="004949BD" w:rsidRPr="00911CA9">
        <w:rPr>
          <w:color w:val="4F81BD" w:themeColor="accent1"/>
        </w:rPr>
        <w:t xml:space="preserve">. </w:t>
      </w:r>
    </w:p>
    <w:p w14:paraId="53F1C00C" w14:textId="77777777" w:rsidR="004949BD" w:rsidRPr="00911CA9" w:rsidRDefault="004949BD" w:rsidP="004949BD">
      <w:pPr>
        <w:autoSpaceDE w:val="0"/>
        <w:autoSpaceDN w:val="0"/>
        <w:adjustRightInd w:val="0"/>
        <w:rPr>
          <w:rFonts w:eastAsia="Calibri" w:cs="Arial"/>
          <w:color w:val="4F81BD" w:themeColor="accent1"/>
        </w:rPr>
      </w:pPr>
    </w:p>
    <w:p w14:paraId="7C616F43" w14:textId="676A8E32" w:rsidR="004949BD" w:rsidRPr="00911CA9" w:rsidRDefault="00911CA9" w:rsidP="004949BD">
      <w:pPr>
        <w:autoSpaceDE w:val="0"/>
        <w:autoSpaceDN w:val="0"/>
        <w:adjustRightInd w:val="0"/>
        <w:rPr>
          <w:rFonts w:eastAsia="Calibri" w:cs="Arial"/>
          <w:color w:val="4F81BD" w:themeColor="accent1"/>
        </w:rPr>
      </w:pPr>
      <w:r w:rsidRPr="00911CA9">
        <w:rPr>
          <w:rFonts w:cs="Arial"/>
          <w:color w:val="4F81BD" w:themeColor="accent1"/>
          <w:highlight w:val="lightGray"/>
          <w:u w:val="single"/>
        </w:rPr>
        <w:t>2.1.16</w:t>
      </w:r>
      <w:r w:rsidR="004949BD" w:rsidRPr="00911CA9">
        <w:rPr>
          <w:color w:val="4F81BD" w:themeColor="accent1"/>
          <w:sz w:val="22"/>
        </w:rPr>
        <w:tab/>
      </w:r>
      <w:r w:rsidR="004949BD" w:rsidRPr="00911CA9">
        <w:rPr>
          <w:color w:val="4F81BD" w:themeColor="accent1"/>
        </w:rPr>
        <w:t xml:space="preserve">Una variedad homocigótica </w:t>
      </w:r>
      <w:r w:rsidR="004949BD" w:rsidRPr="00911CA9">
        <w:rPr>
          <w:i/>
          <w:color w:val="4F81BD" w:themeColor="accent1"/>
        </w:rPr>
        <w:t>tm2/tm2</w:t>
      </w:r>
      <w:r w:rsidR="004949BD" w:rsidRPr="00911CA9">
        <w:rPr>
          <w:color w:val="4F81BD" w:themeColor="accent1"/>
        </w:rPr>
        <w:t xml:space="preserve"> es susceptible a la cepa 0 del </w:t>
      </w:r>
      <w:proofErr w:type="spellStart"/>
      <w:r w:rsidR="004949BD" w:rsidRPr="00911CA9">
        <w:rPr>
          <w:color w:val="4F81BD" w:themeColor="accent1"/>
        </w:rPr>
        <w:t>ToMV</w:t>
      </w:r>
      <w:proofErr w:type="spellEnd"/>
      <w:r w:rsidR="004949BD" w:rsidRPr="00911CA9">
        <w:rPr>
          <w:color w:val="4F81BD" w:themeColor="accent1"/>
        </w:rPr>
        <w:t>, a no ser que el alelo de resistencia </w:t>
      </w:r>
      <w:r w:rsidR="004949BD" w:rsidRPr="00911CA9">
        <w:rPr>
          <w:i/>
          <w:color w:val="4F81BD" w:themeColor="accent1"/>
        </w:rPr>
        <w:t>Tm1</w:t>
      </w:r>
      <w:r w:rsidR="004949BD" w:rsidRPr="00911CA9">
        <w:rPr>
          <w:color w:val="4F81BD" w:themeColor="accent1"/>
        </w:rPr>
        <w:t xml:space="preserve"> codifique la resistencia. En este caso, no es posible determinar la resistencia a la cepa 0 del </w:t>
      </w:r>
      <w:proofErr w:type="spellStart"/>
      <w:r w:rsidR="004949BD" w:rsidRPr="00911CA9">
        <w:rPr>
          <w:color w:val="4F81BD" w:themeColor="accent1"/>
        </w:rPr>
        <w:t>ToMV</w:t>
      </w:r>
      <w:proofErr w:type="spellEnd"/>
      <w:r w:rsidR="004949BD" w:rsidRPr="00911CA9">
        <w:rPr>
          <w:color w:val="4F81BD" w:themeColor="accent1"/>
        </w:rPr>
        <w:t xml:space="preserve"> mediante el análisis del marcador de ADN, porque no existe un marcador fiable del gen Tm1.</w:t>
      </w:r>
    </w:p>
    <w:p w14:paraId="45167EC3" w14:textId="77777777" w:rsidR="004949BD" w:rsidRPr="00911CA9" w:rsidRDefault="004949BD" w:rsidP="004949BD">
      <w:pPr>
        <w:autoSpaceDE w:val="0"/>
        <w:autoSpaceDN w:val="0"/>
        <w:adjustRightInd w:val="0"/>
        <w:rPr>
          <w:rFonts w:eastAsia="Calibri" w:cs="Arial"/>
          <w:color w:val="4F81BD" w:themeColor="accent1"/>
        </w:rPr>
      </w:pPr>
    </w:p>
    <w:p w14:paraId="0B09DB01" w14:textId="77777777" w:rsidR="004949BD" w:rsidRPr="00911CA9" w:rsidRDefault="004949BD" w:rsidP="004949BD">
      <w:pPr>
        <w:keepNext/>
        <w:autoSpaceDE w:val="0"/>
        <w:autoSpaceDN w:val="0"/>
        <w:adjustRightInd w:val="0"/>
        <w:rPr>
          <w:rFonts w:eastAsia="Calibri" w:cs="Arial"/>
          <w:color w:val="4F81BD" w:themeColor="accent1"/>
        </w:rPr>
      </w:pPr>
      <w:r w:rsidRPr="00911CA9">
        <w:rPr>
          <w:color w:val="4F81BD" w:themeColor="accent1"/>
        </w:rPr>
        <w:t>Cuadro 1. Resumen esquemático de la resistencia al virus del mosaico del tomate y los alelos de resistencia:</w:t>
      </w:r>
    </w:p>
    <w:p w14:paraId="142378E0" w14:textId="77777777" w:rsidR="004949BD" w:rsidRPr="00911CA9" w:rsidRDefault="004949BD" w:rsidP="004949BD">
      <w:pPr>
        <w:keepNext/>
        <w:autoSpaceDE w:val="0"/>
        <w:autoSpaceDN w:val="0"/>
        <w:adjustRightInd w:val="0"/>
        <w:rPr>
          <w:rFonts w:eastAsia="Calibri" w:cs="Arial"/>
          <w:color w:val="4F81BD" w:themeColor="accent1"/>
          <w:szCs w:val="19"/>
        </w:rPr>
      </w:pPr>
    </w:p>
    <w:tbl>
      <w:tblPr>
        <w:tblStyle w:val="TableGrid"/>
        <w:tblW w:w="9180" w:type="dxa"/>
        <w:jc w:val="center"/>
        <w:tblLayout w:type="fixed"/>
        <w:tblLook w:val="04A0" w:firstRow="1" w:lastRow="0" w:firstColumn="1" w:lastColumn="0" w:noHBand="0" w:noVBand="1"/>
      </w:tblPr>
      <w:tblGrid>
        <w:gridCol w:w="2376"/>
        <w:gridCol w:w="1985"/>
        <w:gridCol w:w="2977"/>
        <w:gridCol w:w="1842"/>
      </w:tblGrid>
      <w:tr w:rsidR="004949BD" w:rsidRPr="00911CA9" w14:paraId="76FFD50B" w14:textId="77777777" w:rsidTr="0000064E">
        <w:trPr>
          <w:jc w:val="center"/>
        </w:trPr>
        <w:tc>
          <w:tcPr>
            <w:tcW w:w="2376" w:type="dxa"/>
            <w:vAlign w:val="center"/>
          </w:tcPr>
          <w:p w14:paraId="2FE0F61A" w14:textId="77777777" w:rsidR="004949BD" w:rsidRPr="00911CA9" w:rsidRDefault="004949BD" w:rsidP="0000064E">
            <w:pPr>
              <w:keepNext/>
              <w:autoSpaceDE w:val="0"/>
              <w:autoSpaceDN w:val="0"/>
              <w:adjustRightInd w:val="0"/>
              <w:ind w:left="180"/>
              <w:jc w:val="left"/>
              <w:rPr>
                <w:rFonts w:cs="Arial"/>
                <w:color w:val="4F81BD" w:themeColor="accent1"/>
                <w:szCs w:val="19"/>
              </w:rPr>
            </w:pPr>
            <w:r w:rsidRPr="00911CA9">
              <w:rPr>
                <w:color w:val="4F81BD" w:themeColor="accent1"/>
              </w:rPr>
              <w:t>Genotipo</w:t>
            </w:r>
          </w:p>
        </w:tc>
        <w:tc>
          <w:tcPr>
            <w:tcW w:w="1985" w:type="dxa"/>
            <w:vAlign w:val="center"/>
          </w:tcPr>
          <w:p w14:paraId="644E1D48" w14:textId="77777777" w:rsidR="004949BD" w:rsidRPr="00911CA9" w:rsidRDefault="004949BD" w:rsidP="0000064E">
            <w:pPr>
              <w:keepNext/>
              <w:autoSpaceDE w:val="0"/>
              <w:autoSpaceDN w:val="0"/>
              <w:adjustRightInd w:val="0"/>
              <w:ind w:left="36" w:right="34"/>
              <w:jc w:val="left"/>
              <w:rPr>
                <w:rFonts w:cs="Arial"/>
                <w:i/>
                <w:color w:val="4F81BD" w:themeColor="accent1"/>
                <w:szCs w:val="19"/>
              </w:rPr>
            </w:pPr>
            <w:r w:rsidRPr="00911CA9">
              <w:rPr>
                <w:i/>
                <w:color w:val="4F81BD" w:themeColor="accent1"/>
              </w:rPr>
              <w:t xml:space="preserve">tm2/tm2 </w:t>
            </w:r>
          </w:p>
          <w:p w14:paraId="23C64B32" w14:textId="77777777" w:rsidR="004949BD" w:rsidRPr="00911CA9" w:rsidRDefault="004949BD" w:rsidP="0000064E">
            <w:pPr>
              <w:keepNext/>
              <w:autoSpaceDE w:val="0"/>
              <w:autoSpaceDN w:val="0"/>
              <w:adjustRightInd w:val="0"/>
              <w:ind w:left="36" w:right="34"/>
              <w:jc w:val="left"/>
              <w:rPr>
                <w:rFonts w:cs="Arial"/>
                <w:color w:val="4F81BD" w:themeColor="accent1"/>
                <w:szCs w:val="19"/>
              </w:rPr>
            </w:pPr>
          </w:p>
          <w:p w14:paraId="093F7032" w14:textId="77777777" w:rsidR="004949BD" w:rsidRPr="00911CA9" w:rsidRDefault="004949BD" w:rsidP="0000064E">
            <w:pPr>
              <w:keepNext/>
              <w:autoSpaceDE w:val="0"/>
              <w:autoSpaceDN w:val="0"/>
              <w:adjustRightInd w:val="0"/>
              <w:ind w:left="36" w:right="34"/>
              <w:jc w:val="left"/>
              <w:rPr>
                <w:rFonts w:cs="Arial"/>
                <w:color w:val="4F81BD" w:themeColor="accent1"/>
                <w:szCs w:val="19"/>
              </w:rPr>
            </w:pPr>
            <w:r w:rsidRPr="00911CA9">
              <w:rPr>
                <w:color w:val="4F81BD" w:themeColor="accent1"/>
              </w:rPr>
              <w:t xml:space="preserve">y </w:t>
            </w:r>
          </w:p>
          <w:p w14:paraId="61BFD606" w14:textId="77777777" w:rsidR="004949BD" w:rsidRPr="00911CA9" w:rsidRDefault="004949BD" w:rsidP="0000064E">
            <w:pPr>
              <w:keepNext/>
              <w:autoSpaceDE w:val="0"/>
              <w:autoSpaceDN w:val="0"/>
              <w:adjustRightInd w:val="0"/>
              <w:ind w:left="36" w:right="34"/>
              <w:jc w:val="left"/>
              <w:rPr>
                <w:rFonts w:cs="Arial"/>
                <w:color w:val="4F81BD" w:themeColor="accent1"/>
                <w:szCs w:val="19"/>
              </w:rPr>
            </w:pPr>
          </w:p>
          <w:p w14:paraId="1782964C" w14:textId="77777777" w:rsidR="004949BD" w:rsidRPr="00911CA9" w:rsidRDefault="004949BD" w:rsidP="0000064E">
            <w:pPr>
              <w:keepNext/>
              <w:autoSpaceDE w:val="0"/>
              <w:autoSpaceDN w:val="0"/>
              <w:adjustRightInd w:val="0"/>
              <w:ind w:left="36" w:right="34"/>
              <w:jc w:val="left"/>
              <w:rPr>
                <w:rFonts w:cs="Arial"/>
                <w:i/>
                <w:color w:val="4F81BD" w:themeColor="accent1"/>
                <w:szCs w:val="19"/>
              </w:rPr>
            </w:pPr>
            <w:r w:rsidRPr="00911CA9">
              <w:rPr>
                <w:i/>
                <w:color w:val="4F81BD" w:themeColor="accent1"/>
              </w:rPr>
              <w:t>tm1/tm1</w:t>
            </w:r>
          </w:p>
          <w:p w14:paraId="07CCAD97" w14:textId="77777777" w:rsidR="004949BD" w:rsidRPr="00911CA9" w:rsidRDefault="004949BD" w:rsidP="0000064E">
            <w:pPr>
              <w:keepNext/>
              <w:autoSpaceDE w:val="0"/>
              <w:autoSpaceDN w:val="0"/>
              <w:adjustRightInd w:val="0"/>
              <w:ind w:left="36" w:right="34"/>
              <w:jc w:val="left"/>
              <w:rPr>
                <w:rFonts w:cs="Arial"/>
                <w:color w:val="4F81BD" w:themeColor="accent1"/>
                <w:szCs w:val="19"/>
              </w:rPr>
            </w:pPr>
          </w:p>
        </w:tc>
        <w:tc>
          <w:tcPr>
            <w:tcW w:w="2977" w:type="dxa"/>
            <w:vAlign w:val="center"/>
          </w:tcPr>
          <w:p w14:paraId="522C3460" w14:textId="77777777" w:rsidR="004949BD" w:rsidRPr="00911CA9" w:rsidRDefault="004949BD" w:rsidP="0000064E">
            <w:pPr>
              <w:keepNext/>
              <w:autoSpaceDE w:val="0"/>
              <w:autoSpaceDN w:val="0"/>
              <w:adjustRightInd w:val="0"/>
              <w:ind w:left="36"/>
              <w:jc w:val="left"/>
              <w:rPr>
                <w:rFonts w:cs="Arial"/>
                <w:color w:val="4F81BD" w:themeColor="accent1"/>
                <w:szCs w:val="19"/>
                <w:lang w:val="pt-PT"/>
              </w:rPr>
            </w:pPr>
            <w:r w:rsidRPr="00911CA9">
              <w:rPr>
                <w:i/>
                <w:color w:val="4F81BD" w:themeColor="accent1"/>
                <w:lang w:val="pt-PT"/>
              </w:rPr>
              <w:t>Tm2/Tm2 o Tm2</w:t>
            </w:r>
            <w:r w:rsidRPr="00911CA9">
              <w:rPr>
                <w:i/>
                <w:color w:val="4F81BD" w:themeColor="accent1"/>
                <w:vertAlign w:val="superscript"/>
                <w:lang w:val="pt-PT"/>
              </w:rPr>
              <w:t>2</w:t>
            </w:r>
            <w:r w:rsidRPr="00911CA9">
              <w:rPr>
                <w:i/>
                <w:color w:val="4F81BD" w:themeColor="accent1"/>
                <w:lang w:val="pt-PT"/>
              </w:rPr>
              <w:t>/Tm2</w:t>
            </w:r>
            <w:r w:rsidRPr="00911CA9">
              <w:rPr>
                <w:i/>
                <w:color w:val="4F81BD" w:themeColor="accent1"/>
                <w:vertAlign w:val="superscript"/>
                <w:lang w:val="pt-PT"/>
              </w:rPr>
              <w:t>2</w:t>
            </w:r>
            <w:r w:rsidRPr="00911CA9">
              <w:rPr>
                <w:color w:val="4F81BD" w:themeColor="accent1"/>
                <w:lang w:val="pt-PT"/>
              </w:rPr>
              <w:t xml:space="preserve"> o </w:t>
            </w:r>
            <w:r w:rsidRPr="00911CA9">
              <w:rPr>
                <w:i/>
                <w:color w:val="4F81BD" w:themeColor="accent1"/>
                <w:lang w:val="pt-PT"/>
              </w:rPr>
              <w:t>Tm2</w:t>
            </w:r>
            <w:r w:rsidRPr="00911CA9">
              <w:rPr>
                <w:i/>
                <w:color w:val="4F81BD" w:themeColor="accent1"/>
                <w:vertAlign w:val="superscript"/>
                <w:lang w:val="pt-PT"/>
              </w:rPr>
              <w:t>2</w:t>
            </w:r>
            <w:r w:rsidRPr="00911CA9">
              <w:rPr>
                <w:i/>
                <w:color w:val="4F81BD" w:themeColor="accent1"/>
                <w:lang w:val="pt-PT"/>
              </w:rPr>
              <w:t>/Tm2</w:t>
            </w:r>
            <w:r w:rsidRPr="00911CA9">
              <w:rPr>
                <w:color w:val="4F81BD" w:themeColor="accent1"/>
                <w:lang w:val="pt-PT"/>
              </w:rPr>
              <w:t xml:space="preserve"> o </w:t>
            </w:r>
          </w:p>
          <w:p w14:paraId="04E21B66" w14:textId="77777777" w:rsidR="004949BD" w:rsidRPr="00911CA9" w:rsidRDefault="004949BD" w:rsidP="0000064E">
            <w:pPr>
              <w:keepNext/>
              <w:autoSpaceDE w:val="0"/>
              <w:autoSpaceDN w:val="0"/>
              <w:adjustRightInd w:val="0"/>
              <w:ind w:left="36"/>
              <w:jc w:val="left"/>
              <w:rPr>
                <w:rFonts w:cs="Arial"/>
                <w:i/>
                <w:color w:val="4F81BD" w:themeColor="accent1"/>
                <w:szCs w:val="19"/>
                <w:lang w:val="pt-PT"/>
              </w:rPr>
            </w:pPr>
            <w:r w:rsidRPr="00911CA9">
              <w:rPr>
                <w:i/>
                <w:color w:val="4F81BD" w:themeColor="accent1"/>
                <w:lang w:val="pt-PT"/>
              </w:rPr>
              <w:t>Tm2/tm2 o Tm2</w:t>
            </w:r>
            <w:r w:rsidRPr="00911CA9">
              <w:rPr>
                <w:i/>
                <w:color w:val="4F81BD" w:themeColor="accent1"/>
                <w:vertAlign w:val="superscript"/>
                <w:lang w:val="pt-PT"/>
              </w:rPr>
              <w:t>2</w:t>
            </w:r>
            <w:r w:rsidRPr="00911CA9">
              <w:rPr>
                <w:i/>
                <w:color w:val="4F81BD" w:themeColor="accent1"/>
                <w:lang w:val="pt-PT"/>
              </w:rPr>
              <w:t>/tm2</w:t>
            </w:r>
          </w:p>
          <w:p w14:paraId="7141C755" w14:textId="77777777" w:rsidR="004949BD" w:rsidRPr="00911CA9" w:rsidRDefault="004949BD" w:rsidP="0000064E">
            <w:pPr>
              <w:keepNext/>
              <w:autoSpaceDE w:val="0"/>
              <w:autoSpaceDN w:val="0"/>
              <w:adjustRightInd w:val="0"/>
              <w:ind w:left="36"/>
              <w:jc w:val="left"/>
              <w:rPr>
                <w:rFonts w:cs="Arial"/>
                <w:color w:val="4F81BD" w:themeColor="accent1"/>
                <w:szCs w:val="19"/>
                <w:lang w:val="pt-PT"/>
              </w:rPr>
            </w:pPr>
          </w:p>
          <w:p w14:paraId="0388F953" w14:textId="77777777" w:rsidR="004949BD" w:rsidRPr="00911CA9" w:rsidRDefault="004949BD" w:rsidP="0000064E">
            <w:pPr>
              <w:keepNext/>
              <w:autoSpaceDE w:val="0"/>
              <w:autoSpaceDN w:val="0"/>
              <w:adjustRightInd w:val="0"/>
              <w:ind w:left="36"/>
              <w:jc w:val="left"/>
              <w:rPr>
                <w:rFonts w:cs="Arial"/>
                <w:color w:val="4F81BD" w:themeColor="accent1"/>
                <w:szCs w:val="19"/>
                <w:lang w:val="pt-PT"/>
              </w:rPr>
            </w:pPr>
            <w:r w:rsidRPr="00911CA9">
              <w:rPr>
                <w:color w:val="4F81BD" w:themeColor="accent1"/>
                <w:lang w:val="pt-PT"/>
              </w:rPr>
              <w:t xml:space="preserve">y </w:t>
            </w:r>
          </w:p>
          <w:p w14:paraId="38D198EE" w14:textId="77777777" w:rsidR="004949BD" w:rsidRPr="00911CA9" w:rsidRDefault="004949BD" w:rsidP="0000064E">
            <w:pPr>
              <w:keepNext/>
              <w:autoSpaceDE w:val="0"/>
              <w:autoSpaceDN w:val="0"/>
              <w:adjustRightInd w:val="0"/>
              <w:ind w:left="36"/>
              <w:jc w:val="left"/>
              <w:rPr>
                <w:rFonts w:cs="Arial"/>
                <w:color w:val="4F81BD" w:themeColor="accent1"/>
                <w:szCs w:val="19"/>
                <w:lang w:val="pt-PT"/>
              </w:rPr>
            </w:pPr>
          </w:p>
          <w:p w14:paraId="5BE4A9A4" w14:textId="77777777" w:rsidR="004949BD" w:rsidRPr="00911CA9" w:rsidRDefault="004949BD" w:rsidP="0000064E">
            <w:pPr>
              <w:keepNext/>
              <w:autoSpaceDE w:val="0"/>
              <w:autoSpaceDN w:val="0"/>
              <w:adjustRightInd w:val="0"/>
              <w:spacing w:before="60"/>
              <w:ind w:left="36"/>
              <w:jc w:val="left"/>
              <w:rPr>
                <w:rFonts w:cs="Arial"/>
                <w:color w:val="4F81BD" w:themeColor="accent1"/>
                <w:szCs w:val="19"/>
                <w:lang w:val="pt-PT"/>
              </w:rPr>
            </w:pPr>
            <w:r w:rsidRPr="00911CA9">
              <w:rPr>
                <w:i/>
                <w:color w:val="4F81BD" w:themeColor="accent1"/>
                <w:lang w:val="pt-PT"/>
              </w:rPr>
              <w:t>Tm1/Tm1</w:t>
            </w:r>
            <w:r w:rsidRPr="00911CA9">
              <w:rPr>
                <w:color w:val="4F81BD" w:themeColor="accent1"/>
                <w:lang w:val="pt-PT"/>
              </w:rPr>
              <w:t xml:space="preserve"> o </w:t>
            </w:r>
            <w:r w:rsidRPr="00911CA9">
              <w:rPr>
                <w:i/>
                <w:color w:val="4F81BD" w:themeColor="accent1"/>
                <w:lang w:val="pt-PT"/>
              </w:rPr>
              <w:t>Tm1/tm1</w:t>
            </w:r>
            <w:r w:rsidRPr="00911CA9">
              <w:rPr>
                <w:color w:val="4F81BD" w:themeColor="accent1"/>
                <w:lang w:val="pt-PT"/>
              </w:rPr>
              <w:t xml:space="preserve"> o </w:t>
            </w:r>
            <w:r w:rsidRPr="00911CA9">
              <w:rPr>
                <w:i/>
                <w:color w:val="4F81BD" w:themeColor="accent1"/>
                <w:lang w:val="pt-PT"/>
              </w:rPr>
              <w:t>tm1/tm1</w:t>
            </w:r>
          </w:p>
        </w:tc>
        <w:tc>
          <w:tcPr>
            <w:tcW w:w="1842" w:type="dxa"/>
            <w:vAlign w:val="center"/>
          </w:tcPr>
          <w:p w14:paraId="6E4CE7D8" w14:textId="77777777" w:rsidR="004949BD" w:rsidRPr="00911CA9" w:rsidRDefault="004949BD" w:rsidP="0000064E">
            <w:pPr>
              <w:keepNext/>
              <w:autoSpaceDE w:val="0"/>
              <w:autoSpaceDN w:val="0"/>
              <w:adjustRightInd w:val="0"/>
              <w:ind w:left="20" w:right="-108"/>
              <w:jc w:val="left"/>
              <w:rPr>
                <w:rFonts w:cs="Arial"/>
                <w:i/>
                <w:color w:val="4F81BD" w:themeColor="accent1"/>
                <w:szCs w:val="19"/>
              </w:rPr>
            </w:pPr>
            <w:r w:rsidRPr="00911CA9">
              <w:rPr>
                <w:i/>
                <w:color w:val="4F81BD" w:themeColor="accent1"/>
              </w:rPr>
              <w:t xml:space="preserve">tm2/tm2 </w:t>
            </w:r>
          </w:p>
          <w:p w14:paraId="17673F8F" w14:textId="77777777" w:rsidR="004949BD" w:rsidRPr="00911CA9" w:rsidRDefault="004949BD" w:rsidP="0000064E">
            <w:pPr>
              <w:keepNext/>
              <w:autoSpaceDE w:val="0"/>
              <w:autoSpaceDN w:val="0"/>
              <w:adjustRightInd w:val="0"/>
              <w:ind w:left="20" w:right="-108"/>
              <w:jc w:val="left"/>
              <w:rPr>
                <w:rFonts w:cs="Arial"/>
                <w:color w:val="4F81BD" w:themeColor="accent1"/>
                <w:szCs w:val="19"/>
              </w:rPr>
            </w:pPr>
          </w:p>
          <w:p w14:paraId="6EFE0E9D" w14:textId="77777777" w:rsidR="004949BD" w:rsidRPr="00911CA9" w:rsidRDefault="004949BD" w:rsidP="0000064E">
            <w:pPr>
              <w:keepNext/>
              <w:autoSpaceDE w:val="0"/>
              <w:autoSpaceDN w:val="0"/>
              <w:adjustRightInd w:val="0"/>
              <w:ind w:left="20" w:right="-108"/>
              <w:jc w:val="left"/>
              <w:rPr>
                <w:rFonts w:cs="Arial"/>
                <w:color w:val="4F81BD" w:themeColor="accent1"/>
                <w:szCs w:val="19"/>
              </w:rPr>
            </w:pPr>
            <w:r w:rsidRPr="00911CA9">
              <w:rPr>
                <w:color w:val="4F81BD" w:themeColor="accent1"/>
              </w:rPr>
              <w:t>y</w:t>
            </w:r>
          </w:p>
          <w:p w14:paraId="238389AF" w14:textId="77777777" w:rsidR="004949BD" w:rsidRPr="00911CA9" w:rsidRDefault="004949BD" w:rsidP="0000064E">
            <w:pPr>
              <w:keepNext/>
              <w:autoSpaceDE w:val="0"/>
              <w:autoSpaceDN w:val="0"/>
              <w:adjustRightInd w:val="0"/>
              <w:ind w:left="20" w:right="-108"/>
              <w:jc w:val="left"/>
              <w:rPr>
                <w:rFonts w:cs="Arial"/>
                <w:color w:val="4F81BD" w:themeColor="accent1"/>
                <w:szCs w:val="19"/>
              </w:rPr>
            </w:pPr>
          </w:p>
          <w:p w14:paraId="0845C0BD" w14:textId="77777777" w:rsidR="004949BD" w:rsidRPr="00911CA9" w:rsidRDefault="004949BD" w:rsidP="0000064E">
            <w:pPr>
              <w:keepNext/>
              <w:autoSpaceDE w:val="0"/>
              <w:autoSpaceDN w:val="0"/>
              <w:adjustRightInd w:val="0"/>
              <w:ind w:left="20" w:right="-108"/>
              <w:jc w:val="left"/>
              <w:rPr>
                <w:rFonts w:cs="Arial"/>
                <w:i/>
                <w:color w:val="4F81BD" w:themeColor="accent1"/>
                <w:szCs w:val="19"/>
              </w:rPr>
            </w:pPr>
            <w:r w:rsidRPr="00911CA9">
              <w:rPr>
                <w:i/>
                <w:color w:val="4F81BD" w:themeColor="accent1"/>
              </w:rPr>
              <w:t>Tm1/Tm1</w:t>
            </w:r>
            <w:r w:rsidRPr="00911CA9">
              <w:rPr>
                <w:color w:val="4F81BD" w:themeColor="accent1"/>
              </w:rPr>
              <w:t xml:space="preserve"> o </w:t>
            </w:r>
            <w:r w:rsidRPr="00911CA9">
              <w:rPr>
                <w:i/>
                <w:color w:val="4F81BD" w:themeColor="accent1"/>
              </w:rPr>
              <w:t xml:space="preserve">Tm1/tm1 </w:t>
            </w:r>
          </w:p>
        </w:tc>
      </w:tr>
      <w:tr w:rsidR="004949BD" w:rsidRPr="00911CA9" w14:paraId="373C6A11" w14:textId="77777777" w:rsidTr="0000064E">
        <w:trPr>
          <w:trHeight w:val="606"/>
          <w:jc w:val="center"/>
        </w:trPr>
        <w:tc>
          <w:tcPr>
            <w:tcW w:w="2376" w:type="dxa"/>
            <w:vAlign w:val="center"/>
          </w:tcPr>
          <w:p w14:paraId="4F9D04A6" w14:textId="77777777" w:rsidR="004949BD" w:rsidRPr="00911CA9" w:rsidRDefault="004949BD" w:rsidP="0000064E">
            <w:pPr>
              <w:autoSpaceDE w:val="0"/>
              <w:autoSpaceDN w:val="0"/>
              <w:adjustRightInd w:val="0"/>
              <w:ind w:left="180"/>
              <w:jc w:val="left"/>
              <w:rPr>
                <w:rFonts w:cs="Arial"/>
                <w:color w:val="4F81BD" w:themeColor="accent1"/>
                <w:szCs w:val="19"/>
              </w:rPr>
            </w:pPr>
            <w:r w:rsidRPr="00911CA9">
              <w:rPr>
                <w:color w:val="4F81BD" w:themeColor="accent1"/>
              </w:rPr>
              <w:t xml:space="preserve">Marcador </w:t>
            </w:r>
            <w:r w:rsidRPr="00911CA9">
              <w:rPr>
                <w:i/>
                <w:color w:val="4F81BD" w:themeColor="accent1"/>
              </w:rPr>
              <w:t>Tm2/2</w:t>
            </w:r>
            <w:r w:rsidRPr="00911CA9">
              <w:rPr>
                <w:i/>
                <w:color w:val="4F81BD" w:themeColor="accent1"/>
                <w:vertAlign w:val="superscript"/>
              </w:rPr>
              <w:t>2</w:t>
            </w:r>
          </w:p>
        </w:tc>
        <w:tc>
          <w:tcPr>
            <w:tcW w:w="1985" w:type="dxa"/>
            <w:vAlign w:val="center"/>
          </w:tcPr>
          <w:p w14:paraId="55C845AC" w14:textId="77777777" w:rsidR="004949BD" w:rsidRPr="00911CA9" w:rsidRDefault="004949BD" w:rsidP="0000064E">
            <w:pPr>
              <w:autoSpaceDE w:val="0"/>
              <w:autoSpaceDN w:val="0"/>
              <w:adjustRightInd w:val="0"/>
              <w:ind w:left="36" w:right="34"/>
              <w:jc w:val="left"/>
              <w:rPr>
                <w:rFonts w:cs="Arial"/>
                <w:color w:val="4F81BD" w:themeColor="accent1"/>
                <w:szCs w:val="19"/>
              </w:rPr>
            </w:pPr>
            <w:r w:rsidRPr="00911CA9">
              <w:rPr>
                <w:color w:val="4F81BD" w:themeColor="accent1"/>
              </w:rPr>
              <w:t>alelo susceptible</w:t>
            </w:r>
          </w:p>
        </w:tc>
        <w:tc>
          <w:tcPr>
            <w:tcW w:w="2977" w:type="dxa"/>
            <w:vAlign w:val="center"/>
          </w:tcPr>
          <w:p w14:paraId="7F25AA80" w14:textId="77777777" w:rsidR="004949BD" w:rsidRPr="00911CA9" w:rsidRDefault="004949BD" w:rsidP="0000064E">
            <w:pPr>
              <w:autoSpaceDE w:val="0"/>
              <w:autoSpaceDN w:val="0"/>
              <w:adjustRightInd w:val="0"/>
              <w:ind w:left="36"/>
              <w:jc w:val="left"/>
              <w:rPr>
                <w:rFonts w:cs="Arial"/>
                <w:color w:val="4F81BD" w:themeColor="accent1"/>
                <w:szCs w:val="19"/>
              </w:rPr>
            </w:pPr>
            <w:r w:rsidRPr="00911CA9">
              <w:rPr>
                <w:color w:val="4F81BD" w:themeColor="accent1"/>
              </w:rPr>
              <w:t>alelo resistente</w:t>
            </w:r>
          </w:p>
        </w:tc>
        <w:tc>
          <w:tcPr>
            <w:tcW w:w="1842" w:type="dxa"/>
            <w:vAlign w:val="center"/>
          </w:tcPr>
          <w:p w14:paraId="630AFA97" w14:textId="77777777" w:rsidR="004949BD" w:rsidRPr="00911CA9" w:rsidRDefault="004949BD" w:rsidP="0000064E">
            <w:pPr>
              <w:autoSpaceDE w:val="0"/>
              <w:autoSpaceDN w:val="0"/>
              <w:adjustRightInd w:val="0"/>
              <w:ind w:left="20" w:right="-108"/>
              <w:jc w:val="left"/>
              <w:rPr>
                <w:rFonts w:cs="Arial"/>
                <w:color w:val="4F81BD" w:themeColor="accent1"/>
                <w:szCs w:val="19"/>
              </w:rPr>
            </w:pPr>
            <w:r w:rsidRPr="00911CA9">
              <w:rPr>
                <w:color w:val="4F81BD" w:themeColor="accent1"/>
              </w:rPr>
              <w:t>alelo susceptible</w:t>
            </w:r>
          </w:p>
        </w:tc>
      </w:tr>
      <w:tr w:rsidR="004949BD" w:rsidRPr="00911CA9" w14:paraId="7814211E" w14:textId="77777777" w:rsidTr="0000064E">
        <w:trPr>
          <w:trHeight w:val="558"/>
          <w:jc w:val="center"/>
        </w:trPr>
        <w:tc>
          <w:tcPr>
            <w:tcW w:w="2376" w:type="dxa"/>
            <w:vAlign w:val="center"/>
          </w:tcPr>
          <w:p w14:paraId="23BDE7A4" w14:textId="77777777" w:rsidR="004949BD" w:rsidRPr="00911CA9" w:rsidRDefault="004949BD" w:rsidP="0000064E">
            <w:pPr>
              <w:autoSpaceDE w:val="0"/>
              <w:autoSpaceDN w:val="0"/>
              <w:adjustRightInd w:val="0"/>
              <w:spacing w:before="120" w:after="120"/>
              <w:ind w:left="180"/>
              <w:jc w:val="left"/>
              <w:rPr>
                <w:rFonts w:cs="Arial"/>
                <w:color w:val="4F81BD" w:themeColor="accent1"/>
                <w:szCs w:val="19"/>
              </w:rPr>
            </w:pPr>
            <w:r w:rsidRPr="00911CA9">
              <w:rPr>
                <w:color w:val="4F81BD" w:themeColor="accent1"/>
              </w:rPr>
              <w:t>Resistencia a la cepa 0 del </w:t>
            </w:r>
            <w:proofErr w:type="spellStart"/>
            <w:r w:rsidRPr="00911CA9">
              <w:rPr>
                <w:color w:val="4F81BD" w:themeColor="accent1"/>
              </w:rPr>
              <w:t>ToMV</w:t>
            </w:r>
            <w:proofErr w:type="spellEnd"/>
          </w:p>
        </w:tc>
        <w:tc>
          <w:tcPr>
            <w:tcW w:w="1985" w:type="dxa"/>
            <w:vAlign w:val="center"/>
          </w:tcPr>
          <w:p w14:paraId="476C53C5" w14:textId="77777777" w:rsidR="004949BD" w:rsidRPr="00911CA9" w:rsidRDefault="004949BD" w:rsidP="0000064E">
            <w:pPr>
              <w:autoSpaceDE w:val="0"/>
              <w:autoSpaceDN w:val="0"/>
              <w:adjustRightInd w:val="0"/>
              <w:ind w:left="36" w:right="34"/>
              <w:jc w:val="left"/>
              <w:rPr>
                <w:rFonts w:cs="Arial"/>
                <w:color w:val="4F81BD" w:themeColor="accent1"/>
                <w:szCs w:val="19"/>
              </w:rPr>
            </w:pPr>
            <w:r w:rsidRPr="00911CA9">
              <w:rPr>
                <w:color w:val="4F81BD" w:themeColor="accent1"/>
              </w:rPr>
              <w:t>ausente</w:t>
            </w:r>
          </w:p>
        </w:tc>
        <w:tc>
          <w:tcPr>
            <w:tcW w:w="2977" w:type="dxa"/>
            <w:vAlign w:val="center"/>
          </w:tcPr>
          <w:p w14:paraId="21D69A90" w14:textId="77777777" w:rsidR="004949BD" w:rsidRPr="00911CA9" w:rsidRDefault="004949BD" w:rsidP="0000064E">
            <w:pPr>
              <w:autoSpaceDE w:val="0"/>
              <w:autoSpaceDN w:val="0"/>
              <w:adjustRightInd w:val="0"/>
              <w:ind w:left="36"/>
              <w:jc w:val="left"/>
              <w:rPr>
                <w:rFonts w:cs="Arial"/>
                <w:color w:val="4F81BD" w:themeColor="accent1"/>
                <w:szCs w:val="19"/>
              </w:rPr>
            </w:pPr>
            <w:r w:rsidRPr="00911CA9">
              <w:rPr>
                <w:color w:val="4F81BD" w:themeColor="accent1"/>
              </w:rPr>
              <w:t>presente</w:t>
            </w:r>
          </w:p>
        </w:tc>
        <w:tc>
          <w:tcPr>
            <w:tcW w:w="1842" w:type="dxa"/>
            <w:vAlign w:val="center"/>
          </w:tcPr>
          <w:p w14:paraId="40F452AA" w14:textId="77777777" w:rsidR="004949BD" w:rsidRPr="00911CA9" w:rsidRDefault="004949BD" w:rsidP="0000064E">
            <w:pPr>
              <w:autoSpaceDE w:val="0"/>
              <w:autoSpaceDN w:val="0"/>
              <w:adjustRightInd w:val="0"/>
              <w:ind w:left="20" w:right="-108"/>
              <w:jc w:val="left"/>
              <w:rPr>
                <w:rFonts w:cs="Arial"/>
                <w:color w:val="4F81BD" w:themeColor="accent1"/>
                <w:szCs w:val="19"/>
              </w:rPr>
            </w:pPr>
            <w:r w:rsidRPr="00911CA9">
              <w:rPr>
                <w:color w:val="4F81BD" w:themeColor="accent1"/>
              </w:rPr>
              <w:t>presente</w:t>
            </w:r>
          </w:p>
        </w:tc>
      </w:tr>
    </w:tbl>
    <w:p w14:paraId="3747622D" w14:textId="77777777" w:rsidR="004949BD" w:rsidRPr="00911CA9" w:rsidRDefault="004949BD" w:rsidP="004949BD">
      <w:pPr>
        <w:autoSpaceDE w:val="0"/>
        <w:autoSpaceDN w:val="0"/>
        <w:adjustRightInd w:val="0"/>
        <w:rPr>
          <w:rFonts w:eastAsia="Calibri" w:cs="Arial"/>
          <w:color w:val="4F81BD" w:themeColor="accent1"/>
        </w:rPr>
      </w:pPr>
    </w:p>
    <w:p w14:paraId="488E2FF0" w14:textId="5B8AE37F" w:rsidR="004949BD" w:rsidRPr="00911CA9" w:rsidRDefault="00911CA9" w:rsidP="004949BD">
      <w:pPr>
        <w:autoSpaceDE w:val="0"/>
        <w:autoSpaceDN w:val="0"/>
        <w:adjustRightInd w:val="0"/>
        <w:rPr>
          <w:rFonts w:eastAsia="Calibri" w:cs="Arial"/>
          <w:color w:val="4F81BD" w:themeColor="accent1"/>
        </w:rPr>
      </w:pPr>
      <w:r w:rsidRPr="00911CA9">
        <w:rPr>
          <w:rFonts w:cs="Arial"/>
          <w:color w:val="4F81BD" w:themeColor="accent1"/>
          <w:highlight w:val="lightGray"/>
          <w:u w:val="single"/>
        </w:rPr>
        <w:t>2.1.17</w:t>
      </w:r>
      <w:r w:rsidR="004949BD" w:rsidRPr="00911CA9">
        <w:rPr>
          <w:color w:val="4F81BD" w:themeColor="accent1"/>
          <w:sz w:val="22"/>
        </w:rPr>
        <w:tab/>
      </w:r>
      <w:r w:rsidR="004949BD" w:rsidRPr="00911CA9">
        <w:rPr>
          <w:color w:val="4F81BD" w:themeColor="accent1"/>
        </w:rPr>
        <w:t>Si se declara que una variedad es resistente a la cepa 0 del </w:t>
      </w:r>
      <w:proofErr w:type="spellStart"/>
      <w:r w:rsidR="004949BD" w:rsidRPr="00911CA9">
        <w:rPr>
          <w:color w:val="4F81BD" w:themeColor="accent1"/>
        </w:rPr>
        <w:t>ToMV</w:t>
      </w:r>
      <w:proofErr w:type="spellEnd"/>
      <w:r w:rsidR="004949BD" w:rsidRPr="00911CA9">
        <w:rPr>
          <w:color w:val="4F81BD" w:themeColor="accent1"/>
        </w:rPr>
        <w:t>, se puede realizar un análisis del marcador de ADN. En los casos en que la resistencia se base en la presencia de los alelos </w:t>
      </w:r>
      <w:r w:rsidR="004949BD" w:rsidRPr="00911CA9">
        <w:rPr>
          <w:i/>
          <w:color w:val="4F81BD" w:themeColor="accent1"/>
        </w:rPr>
        <w:t>Tm2</w:t>
      </w:r>
      <w:r w:rsidR="004949BD" w:rsidRPr="00911CA9">
        <w:rPr>
          <w:color w:val="4F81BD" w:themeColor="accent1"/>
        </w:rPr>
        <w:t xml:space="preserve"> o </w:t>
      </w:r>
      <w:r w:rsidR="004949BD" w:rsidRPr="00911CA9">
        <w:rPr>
          <w:i/>
          <w:color w:val="4F81BD" w:themeColor="accent1"/>
        </w:rPr>
        <w:t>Tm2</w:t>
      </w:r>
      <w:r w:rsidR="004949BD" w:rsidRPr="00911CA9">
        <w:rPr>
          <w:i/>
          <w:color w:val="4F81BD" w:themeColor="accent1"/>
          <w:vertAlign w:val="superscript"/>
        </w:rPr>
        <w:t>2</w:t>
      </w:r>
      <w:r w:rsidR="004949BD" w:rsidRPr="00911CA9">
        <w:rPr>
          <w:color w:val="4F81BD" w:themeColor="accent1"/>
        </w:rPr>
        <w:t>, el análisis del marcador de ADN puede reemplazar al bioanálisis tradicional.</w:t>
      </w:r>
    </w:p>
    <w:p w14:paraId="11D1F0FE" w14:textId="77777777" w:rsidR="004949BD" w:rsidRPr="00911CA9" w:rsidRDefault="004949BD" w:rsidP="004949BD">
      <w:pPr>
        <w:autoSpaceDE w:val="0"/>
        <w:autoSpaceDN w:val="0"/>
        <w:adjustRightInd w:val="0"/>
        <w:rPr>
          <w:rFonts w:eastAsia="Calibri" w:cs="Arial"/>
          <w:color w:val="4F81BD" w:themeColor="accent1"/>
        </w:rPr>
      </w:pPr>
    </w:p>
    <w:p w14:paraId="3E16FBD8" w14:textId="1AC0B36B" w:rsidR="004949BD" w:rsidRPr="00911CA9" w:rsidRDefault="00911CA9" w:rsidP="004949BD">
      <w:pPr>
        <w:autoSpaceDE w:val="0"/>
        <w:autoSpaceDN w:val="0"/>
        <w:adjustRightInd w:val="0"/>
        <w:rPr>
          <w:rFonts w:eastAsia="Calibri" w:cs="Arial"/>
          <w:color w:val="4F81BD" w:themeColor="accent1"/>
        </w:rPr>
      </w:pPr>
      <w:r w:rsidRPr="00911CA9">
        <w:rPr>
          <w:rFonts w:cs="Arial"/>
          <w:color w:val="4F81BD" w:themeColor="accent1"/>
          <w:highlight w:val="lightGray"/>
          <w:u w:val="single"/>
        </w:rPr>
        <w:t>2.1.18</w:t>
      </w:r>
      <w:r w:rsidR="004949BD" w:rsidRPr="00911CA9">
        <w:rPr>
          <w:color w:val="4F81BD" w:themeColor="accent1"/>
          <w:sz w:val="22"/>
        </w:rPr>
        <w:tab/>
      </w:r>
      <w:r w:rsidR="004949BD" w:rsidRPr="00911CA9">
        <w:rPr>
          <w:color w:val="4F81BD" w:themeColor="accent1"/>
        </w:rPr>
        <w:t>Si el análisis del marcador de ADN no confirma la resistencia declarada o si se declara que la variedad es susceptible, se debe realizar un bioanálisis.</w:t>
      </w:r>
    </w:p>
    <w:p w14:paraId="1C3AC393" w14:textId="77777777" w:rsidR="003E29AA" w:rsidRDefault="003E29AA" w:rsidP="00E306B7"/>
    <w:p w14:paraId="23F76335" w14:textId="77777777" w:rsidR="00BB02B7" w:rsidRPr="00FE1AEB" w:rsidRDefault="00BB02B7" w:rsidP="00E306B7"/>
    <w:p w14:paraId="64A5B9D9" w14:textId="77777777" w:rsidR="00E306B7" w:rsidRPr="00FE1AEB" w:rsidRDefault="00E306B7" w:rsidP="00E306B7">
      <w:pPr>
        <w:pStyle w:val="Heading2"/>
        <w:ind w:left="567" w:hanging="567"/>
      </w:pPr>
      <w:bookmarkStart w:id="12" w:name="_Toc311473362"/>
      <w:bookmarkStart w:id="13" w:name="_Toc512618814"/>
      <w:bookmarkStart w:id="14" w:name="_Toc243067502"/>
      <w:r>
        <w:lastRenderedPageBreak/>
        <w:t>2.2</w:t>
      </w:r>
      <w:r>
        <w:tab/>
        <w:t>Combinación de distancias fenotípicas y moleculares en la gestión de las cole</w:t>
      </w:r>
      <w:r w:rsidR="00294A51">
        <w:t>cciones de variedades</w:t>
      </w:r>
      <w:r w:rsidR="00294A51" w:rsidRPr="009757B7">
        <w:rPr>
          <w:strike/>
        </w:rPr>
        <w:t xml:space="preserve"> </w:t>
      </w:r>
      <w:r w:rsidR="00294A51" w:rsidRPr="009757B7">
        <w:rPr>
          <w:strike/>
          <w:highlight w:val="lightGray"/>
        </w:rPr>
        <w:t>(véase el </w:t>
      </w:r>
      <w:r w:rsidRPr="009757B7">
        <w:rPr>
          <w:strike/>
          <w:highlight w:val="lightGray"/>
        </w:rPr>
        <w:t>Anexo II)</w:t>
      </w:r>
      <w:bookmarkEnd w:id="12"/>
      <w:bookmarkEnd w:id="13"/>
      <w:bookmarkEnd w:id="14"/>
    </w:p>
    <w:p w14:paraId="44D7B29E" w14:textId="30A5DDF8" w:rsidR="008C210F" w:rsidRPr="00987A06" w:rsidRDefault="008C210F" w:rsidP="008C210F">
      <w:pPr>
        <w:pStyle w:val="Heading3"/>
      </w:pPr>
      <w:bookmarkStart w:id="15" w:name="_Toc41498954"/>
      <w:bookmarkStart w:id="16" w:name="_Toc243067503"/>
      <w:r w:rsidRPr="002316F1">
        <w:t xml:space="preserve">Ejemplo 1: </w:t>
      </w:r>
      <w:bookmarkEnd w:id="15"/>
      <w:r w:rsidRPr="002316F1">
        <w:t xml:space="preserve">Líneas parentales en el maíz </w:t>
      </w:r>
      <w:r w:rsidRPr="005E7294">
        <w:rPr>
          <w:strike/>
          <w:highlight w:val="lightGray"/>
        </w:rPr>
        <w:t>(véase el Anexo II, ejemplo 1)</w:t>
      </w:r>
      <w:bookmarkEnd w:id="16"/>
    </w:p>
    <w:p w14:paraId="21EC29BF" w14:textId="77777777" w:rsidR="00E306B7" w:rsidRPr="00FE1AEB" w:rsidRDefault="00E306B7" w:rsidP="00E306B7">
      <w:r>
        <w:t>2.2.1</w:t>
      </w:r>
      <w:r>
        <w:tab/>
        <w:t>Un</w:t>
      </w:r>
      <w:r w:rsidR="008B2CFA">
        <w:t xml:space="preserve">a característica </w:t>
      </w:r>
      <w:r>
        <w:t>fundamental del proceso encaminado a eliminar variedades notoriamente conocidas con anterioridad al ensayo en cultivo DHE es que el umbral se estable</w:t>
      </w:r>
      <w:r w:rsidR="008B2CFA">
        <w:t>ce</w:t>
      </w:r>
      <w:r>
        <w:t xml:space="preserve"> con un margen de seguridad adecuado.</w:t>
      </w:r>
      <w:r w:rsidR="00594C58">
        <w:t xml:space="preserve"> </w:t>
      </w:r>
      <w:r>
        <w:t>Este umbral se denomina umbral de “distinción plus”, esto es que las distancias entre la variedad candidata y las variedades que presentan “distinción plus” s</w:t>
      </w:r>
      <w:r w:rsidR="008B2CFA">
        <w:t>o</w:t>
      </w:r>
      <w:r>
        <w:t>n lo suficientemente marcadas como para poder tomar una decisión sin tener que establecer una comparación directa en el ensayo en cultivo.</w:t>
      </w:r>
    </w:p>
    <w:p w14:paraId="7C0A4FC3" w14:textId="77777777" w:rsidR="00E306B7" w:rsidRPr="00FE1AEB" w:rsidRDefault="00E306B7" w:rsidP="00E306B7"/>
    <w:p w14:paraId="32A2E1B4" w14:textId="77777777" w:rsidR="00E306B7" w:rsidRPr="00FE1AEB" w:rsidRDefault="00E306B7" w:rsidP="00E306B7">
      <w:r>
        <w:t>2.2.2</w:t>
      </w:r>
      <w:r>
        <w:tab/>
        <w:t>Puede utilizarse una combinación de diferencias fenotípicas y distancias moleculares para determinar qué variedades de la colección de variedades han de compararse con las variedades candidatas para mejorar la selección de las variedades que presentan “distinción plus”, como se explica a continuación:</w:t>
      </w:r>
    </w:p>
    <w:p w14:paraId="2DB98597" w14:textId="77777777" w:rsidR="00E306B7" w:rsidRPr="00FE1AEB" w:rsidRDefault="00E306B7" w:rsidP="00E306B7"/>
    <w:p w14:paraId="4146CB78" w14:textId="77777777" w:rsidR="00E306B7" w:rsidRPr="00FE1AEB" w:rsidRDefault="00E306B7" w:rsidP="00B45D87">
      <w:pPr>
        <w:ind w:firstLine="709"/>
      </w:pPr>
      <w:r>
        <w:t>a)</w:t>
      </w:r>
      <w:r>
        <w:tab/>
        <w:t>se cuenta con información fiable de que las distancias moleculares están suficientemente relacionadas con las diferencias fenotípicas, de modo que:</w:t>
      </w:r>
    </w:p>
    <w:p w14:paraId="53F89DB9" w14:textId="77777777" w:rsidR="00E306B7" w:rsidRPr="00FE1AEB" w:rsidRDefault="00E306B7" w:rsidP="00B45D87">
      <w:pPr>
        <w:ind w:firstLine="709"/>
      </w:pPr>
    </w:p>
    <w:p w14:paraId="03C7A7F7" w14:textId="77777777" w:rsidR="00E306B7" w:rsidRPr="00FE1AEB" w:rsidRDefault="00E306B7" w:rsidP="00B45D87">
      <w:pPr>
        <w:ind w:firstLine="709"/>
      </w:pPr>
      <w:r>
        <w:t>b)</w:t>
      </w:r>
      <w:r>
        <w:tab/>
        <w:t>el método selecciona variedades de la colección de variedades que son similares a las variedades candidatas; y</w:t>
      </w:r>
    </w:p>
    <w:p w14:paraId="1D835579" w14:textId="77777777" w:rsidR="00E306B7" w:rsidRPr="00FE1AEB" w:rsidRDefault="00E306B7" w:rsidP="00B45D87">
      <w:pPr>
        <w:ind w:firstLine="709"/>
      </w:pPr>
    </w:p>
    <w:p w14:paraId="5272B2E9" w14:textId="77777777" w:rsidR="00E306B7" w:rsidRPr="00FE1AEB" w:rsidRDefault="00E306B7" w:rsidP="00B45D87">
      <w:pPr>
        <w:ind w:firstLine="709"/>
      </w:pPr>
      <w:r>
        <w:t>c)</w:t>
      </w:r>
      <w:r>
        <w:tab/>
        <w:t>el método no aumenta el riesgo de no seleccionar una variedad de la colección de variedades que sea necesario comparar con las variedades candidatas en el ensayo en cultivo.</w:t>
      </w:r>
    </w:p>
    <w:p w14:paraId="15467814" w14:textId="77777777" w:rsidR="00E306B7" w:rsidRPr="00FE1AEB" w:rsidRDefault="00E306B7" w:rsidP="00E306B7"/>
    <w:p w14:paraId="4B794C2A" w14:textId="09FF8084" w:rsidR="00E306B7" w:rsidRPr="00FE1AEB" w:rsidRDefault="00E306B7" w:rsidP="00E306B7">
      <w:r>
        <w:t>2.2.3</w:t>
      </w:r>
      <w:r>
        <w:tab/>
      </w:r>
      <w:r w:rsidRPr="004139E2">
        <w:rPr>
          <w:strike/>
          <w:highlight w:val="lightGray"/>
        </w:rPr>
        <w:t xml:space="preserve">El Anexo </w:t>
      </w:r>
      <w:r w:rsidR="000250BC" w:rsidRPr="004139E2">
        <w:rPr>
          <w:strike/>
          <w:highlight w:val="lightGray"/>
        </w:rPr>
        <w:t>II</w:t>
      </w:r>
      <w:r w:rsidRPr="004139E2">
        <w:rPr>
          <w:strike/>
          <w:highlight w:val="lightGray"/>
        </w:rPr>
        <w:t xml:space="preserve"> del presente documento, “Combinación de distancias fenotípicas y moleculares en la gestión de las colecciones de variedades”,</w:t>
      </w:r>
      <w:r w:rsidRPr="004139E2">
        <w:rPr>
          <w:strike/>
        </w:rPr>
        <w:t xml:space="preserve"> </w:t>
      </w:r>
      <w:r w:rsidR="00B072E3" w:rsidRPr="00B072E3">
        <w:rPr>
          <w:highlight w:val="lightGray"/>
          <w:u w:val="single"/>
        </w:rPr>
        <w:t>Los párrafos 2.2.4 a 2.2.16</w:t>
      </w:r>
      <w:r w:rsidR="00B072E3">
        <w:t xml:space="preserve"> </w:t>
      </w:r>
      <w:r>
        <w:t>constituye</w:t>
      </w:r>
      <w:r w:rsidR="00B072E3" w:rsidRPr="00B072E3">
        <w:rPr>
          <w:highlight w:val="lightGray"/>
          <w:u w:val="single"/>
        </w:rPr>
        <w:t>n</w:t>
      </w:r>
      <w:r>
        <w:t xml:space="preserve"> un ejemplo</w:t>
      </w:r>
      <w:r w:rsidR="004139E2" w:rsidRPr="004139E2">
        <w:rPr>
          <w:highlight w:val="lightGray"/>
          <w:u w:val="single"/>
        </w:rPr>
        <w:t xml:space="preserve">, </w:t>
      </w:r>
      <w:r w:rsidR="004139E2" w:rsidRPr="004139E2">
        <w:rPr>
          <w:color w:val="4F81BD" w:themeColor="accent1"/>
          <w:highlight w:val="lightGray"/>
          <w:u w:val="single"/>
        </w:rPr>
        <w:t>elaborado por expertos de Francia</w:t>
      </w:r>
      <w:r w:rsidR="004139E2" w:rsidRPr="004139E2">
        <w:rPr>
          <w:highlight w:val="lightGray"/>
          <w:u w:val="single"/>
        </w:rPr>
        <w:t>,</w:t>
      </w:r>
      <w:r>
        <w:t xml:space="preserve"> del uso de la combinación de las diferencias fenotípicas y las distancias moleculares en la gestión de las colecciones de variedades.</w:t>
      </w:r>
    </w:p>
    <w:p w14:paraId="076BCA3E" w14:textId="77777777" w:rsidR="00552861" w:rsidRDefault="00552861" w:rsidP="00552861"/>
    <w:p w14:paraId="5E360B07" w14:textId="4A6BA6DF" w:rsidR="00F41A1F" w:rsidRPr="002C4E5B" w:rsidRDefault="00F41A1F" w:rsidP="00F41A1F">
      <w:pPr>
        <w:rPr>
          <w:rFonts w:cs="Arial"/>
          <w:snapToGrid w:val="0"/>
          <w:color w:val="4F81BD" w:themeColor="accent1"/>
        </w:rPr>
      </w:pPr>
      <w:r w:rsidRPr="002C4E5B">
        <w:rPr>
          <w:snapToGrid w:val="0"/>
          <w:color w:val="4F81BD" w:themeColor="accent1"/>
          <w:u w:val="single"/>
        </w:rPr>
        <w:t>Descripción</w:t>
      </w:r>
    </w:p>
    <w:p w14:paraId="5A520453" w14:textId="77777777" w:rsidR="00F41A1F" w:rsidRPr="002C4E5B" w:rsidRDefault="00F41A1F" w:rsidP="00F41A1F">
      <w:pPr>
        <w:rPr>
          <w:rFonts w:cs="Arial"/>
          <w:snapToGrid w:val="0"/>
          <w:color w:val="4F81BD" w:themeColor="accent1"/>
        </w:rPr>
      </w:pPr>
    </w:p>
    <w:p w14:paraId="177CDCDD" w14:textId="2808042C" w:rsidR="00F41A1F" w:rsidRPr="002C4E5B" w:rsidRDefault="00555B1A" w:rsidP="00F41A1F">
      <w:pPr>
        <w:rPr>
          <w:rFonts w:cs="Arial"/>
          <w:color w:val="4F81BD" w:themeColor="accent1"/>
        </w:rPr>
      </w:pPr>
      <w:r w:rsidRPr="002C4E5B">
        <w:rPr>
          <w:color w:val="4F81BD" w:themeColor="accent1"/>
          <w:highlight w:val="lightGray"/>
          <w:u w:val="single"/>
        </w:rPr>
        <w:t>2.2.4</w:t>
      </w:r>
      <w:r w:rsidR="00F41A1F" w:rsidRPr="002C4E5B">
        <w:rPr>
          <w:color w:val="4F81BD" w:themeColor="accent1"/>
        </w:rPr>
        <w:tab/>
        <w:t>Una característica fundamental del proceso encaminado a eliminar variedades notoriamente conocidas con anterioridad al ensayo en cultivo DHE es que el umbral para decidir qué variedades pueden excluirse (es decir, variedades distintas en base a las descripciones) pueda establecerse con un adecuado margen de seguridad, ya que las variedades que se eliminan no se incluirán en el ensayo en cultivo. Este umbral, con un margen de seguridad, se denomina umbral de “distinción plus”, esto es que las distancias entre la variedad candidata y las variedades que presentan “distinción plus” son lo suficientemente marcadas como para poder tomar una decisión sin tener que establecer una comparación directa en el ensayo en cultivo.</w:t>
      </w:r>
    </w:p>
    <w:p w14:paraId="2C31D5AA" w14:textId="77777777" w:rsidR="00F41A1F" w:rsidRPr="002C4E5B" w:rsidRDefault="00F41A1F" w:rsidP="00F41A1F">
      <w:pPr>
        <w:rPr>
          <w:rFonts w:cs="Arial"/>
          <w:color w:val="4F81BD" w:themeColor="accent1"/>
        </w:rPr>
      </w:pPr>
    </w:p>
    <w:p w14:paraId="0EDEAA43" w14:textId="036C1A10" w:rsidR="00F41A1F" w:rsidRPr="002C4E5B" w:rsidRDefault="00555B1A" w:rsidP="00F41A1F">
      <w:pPr>
        <w:rPr>
          <w:rFonts w:cs="Arial"/>
          <w:snapToGrid w:val="0"/>
          <w:color w:val="4F81BD" w:themeColor="accent1"/>
        </w:rPr>
      </w:pPr>
      <w:r w:rsidRPr="002C4E5B">
        <w:rPr>
          <w:color w:val="4F81BD" w:themeColor="accent1"/>
          <w:highlight w:val="lightGray"/>
          <w:u w:val="single"/>
        </w:rPr>
        <w:t>2.2.5</w:t>
      </w:r>
      <w:r w:rsidR="00F41A1F" w:rsidRPr="002C4E5B">
        <w:rPr>
          <w:color w:val="4F81BD" w:themeColor="accent1"/>
        </w:rPr>
        <w:tab/>
        <w:t>La finalidad de este ejemplo es crear un instrumento eficaz, basado en la combinación de distancias fenotípicas y moleculares, para identificar, en la colección de variedades, aquellas variedades que deben compararse con las variedades candidatas (véase el gráfico 1) a fin de mejorar la selección de variedades con “distinción plus” y limitar, así, el volumen de trabajo sin que disminuya la calidad del ensayo. La dificultad estriba en desarrollar un sistema seguro que:</w:t>
      </w:r>
    </w:p>
    <w:p w14:paraId="0F36751B" w14:textId="77777777" w:rsidR="00F41A1F" w:rsidRPr="002C4E5B" w:rsidRDefault="00F41A1F" w:rsidP="00F41A1F">
      <w:pPr>
        <w:rPr>
          <w:rFonts w:cs="Arial"/>
          <w:snapToGrid w:val="0"/>
          <w:color w:val="4F81BD" w:themeColor="accent1"/>
        </w:rPr>
      </w:pPr>
    </w:p>
    <w:p w14:paraId="37373918" w14:textId="77777777" w:rsidR="00F41A1F" w:rsidRPr="002C4E5B" w:rsidRDefault="00F41A1F" w:rsidP="00B45D87">
      <w:pPr>
        <w:ind w:left="1276" w:hanging="567"/>
        <w:rPr>
          <w:rFonts w:cs="Arial"/>
          <w:snapToGrid w:val="0"/>
          <w:color w:val="4F81BD" w:themeColor="accent1"/>
        </w:rPr>
      </w:pPr>
      <w:r w:rsidRPr="002C4E5B">
        <w:rPr>
          <w:color w:val="4F81BD" w:themeColor="accent1"/>
        </w:rPr>
        <w:t>a)</w:t>
      </w:r>
      <w:r w:rsidRPr="002C4E5B">
        <w:rPr>
          <w:color w:val="4F81BD" w:themeColor="accent1"/>
        </w:rPr>
        <w:tab/>
        <w:t>seleccione únicamente variedades similares a las variedades candidatas, y</w:t>
      </w:r>
    </w:p>
    <w:p w14:paraId="5C960E9B" w14:textId="77777777" w:rsidR="00F41A1F" w:rsidRPr="002C4E5B" w:rsidRDefault="00F41A1F" w:rsidP="00F41A1F">
      <w:pPr>
        <w:ind w:firstLine="720"/>
        <w:rPr>
          <w:rFonts w:cs="Arial"/>
          <w:snapToGrid w:val="0"/>
          <w:color w:val="4F81BD" w:themeColor="accent1"/>
        </w:rPr>
      </w:pPr>
    </w:p>
    <w:p w14:paraId="03BB35B1" w14:textId="77777777" w:rsidR="00F41A1F" w:rsidRPr="002C4E5B" w:rsidRDefault="00F41A1F" w:rsidP="00B45D87">
      <w:pPr>
        <w:ind w:left="1276" w:hanging="567"/>
        <w:rPr>
          <w:rFonts w:cs="Arial"/>
          <w:snapToGrid w:val="0"/>
          <w:color w:val="4F81BD" w:themeColor="accent1"/>
        </w:rPr>
      </w:pPr>
      <w:r w:rsidRPr="002C4E5B">
        <w:rPr>
          <w:color w:val="4F81BD" w:themeColor="accent1"/>
        </w:rPr>
        <w:t>b)</w:t>
      </w:r>
      <w:r w:rsidRPr="002C4E5B">
        <w:rPr>
          <w:color w:val="4F81BD" w:themeColor="accent1"/>
        </w:rPr>
        <w:tab/>
        <w:t>limite el riesgo de no seleccionar una variedad en la colección de variedades que deba compararse en cultivo, especialmente en los casos en que la colección de variedades es amplia o cara.</w:t>
      </w:r>
    </w:p>
    <w:p w14:paraId="40077190" w14:textId="77777777" w:rsidR="00F41A1F" w:rsidRPr="002C4E5B" w:rsidRDefault="00F41A1F" w:rsidP="00F41A1F">
      <w:pPr>
        <w:spacing w:line="360" w:lineRule="auto"/>
        <w:ind w:left="1440" w:hanging="720"/>
        <w:rPr>
          <w:rFonts w:cs="Arial"/>
          <w:snapToGrid w:val="0"/>
          <w:color w:val="4F81BD" w:themeColor="accent1"/>
        </w:rPr>
      </w:pPr>
    </w:p>
    <w:p w14:paraId="789C65DE" w14:textId="77777777" w:rsidR="00F41A1F" w:rsidRPr="002C4E5B" w:rsidRDefault="00F41A1F" w:rsidP="00555B1A">
      <w:pPr>
        <w:keepNext/>
        <w:spacing w:after="240"/>
        <w:jc w:val="center"/>
        <w:rPr>
          <w:rFonts w:cs="Arial"/>
          <w:i/>
          <w:iCs/>
          <w:snapToGrid w:val="0"/>
          <w:color w:val="4F81BD" w:themeColor="accent1"/>
        </w:rPr>
      </w:pPr>
      <w:r w:rsidRPr="002C4E5B">
        <w:rPr>
          <w:i/>
          <w:snapToGrid w:val="0"/>
          <w:color w:val="4F81BD" w:themeColor="accent1"/>
        </w:rPr>
        <w:lastRenderedPageBreak/>
        <w:t>Gráfico 1</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
      <w:tblGrid>
        <w:gridCol w:w="9286"/>
      </w:tblGrid>
      <w:tr w:rsidR="00F41A1F" w:rsidRPr="002C4E5B" w14:paraId="5E9890B2" w14:textId="77777777" w:rsidTr="0000064E">
        <w:trPr>
          <w:jc w:val="center"/>
        </w:trPr>
        <w:tc>
          <w:tcPr>
            <w:tcW w:w="9286" w:type="dxa"/>
          </w:tcPr>
          <w:p w14:paraId="22FCFD92" w14:textId="77777777" w:rsidR="00F41A1F" w:rsidRPr="002C4E5B" w:rsidRDefault="00F41A1F" w:rsidP="0000064E">
            <w:pPr>
              <w:jc w:val="center"/>
              <w:rPr>
                <w:rFonts w:cs="Arial"/>
                <w:snapToGrid w:val="0"/>
                <w:color w:val="4F81BD" w:themeColor="accent1"/>
              </w:rPr>
            </w:pPr>
            <w:r w:rsidRPr="002C4E5B">
              <w:rPr>
                <w:color w:val="4F81BD" w:themeColor="accent1"/>
              </w:rPr>
              <w:object w:dxaOrig="7100" w:dyaOrig="5329" w14:anchorId="65441A7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5in;height:270.45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lide.8" ShapeID="_x0000_i1025" DrawAspect="Content" ObjectID="_1853683453" r:id="rId17"/>
              </w:object>
            </w:r>
          </w:p>
        </w:tc>
      </w:tr>
    </w:tbl>
    <w:p w14:paraId="1DF3E185" w14:textId="77777777" w:rsidR="00F41A1F" w:rsidRPr="002C4E5B" w:rsidRDefault="00F41A1F" w:rsidP="00B45D87">
      <w:pPr>
        <w:rPr>
          <w:color w:val="4F81BD" w:themeColor="accent1"/>
        </w:rPr>
      </w:pPr>
    </w:p>
    <w:p w14:paraId="6D91F9D2" w14:textId="77777777" w:rsidR="00BE27A9" w:rsidRPr="002C4E5B" w:rsidRDefault="00BE27A9" w:rsidP="00B45D87">
      <w:pPr>
        <w:rPr>
          <w:color w:val="4F81BD" w:themeColor="accent1"/>
        </w:rPr>
      </w:pPr>
    </w:p>
    <w:p w14:paraId="301F7187" w14:textId="1AC72F37" w:rsidR="00F41A1F" w:rsidRPr="002C4E5B" w:rsidRDefault="00B45D87" w:rsidP="00F41A1F">
      <w:pPr>
        <w:keepNext/>
        <w:rPr>
          <w:rFonts w:cs="Arial"/>
          <w:snapToGrid w:val="0"/>
          <w:color w:val="4F81BD" w:themeColor="accent1"/>
        </w:rPr>
      </w:pPr>
      <w:r w:rsidRPr="002C4E5B">
        <w:rPr>
          <w:color w:val="4F81BD" w:themeColor="accent1"/>
          <w:highlight w:val="lightGray"/>
          <w:u w:val="single"/>
        </w:rPr>
        <w:t>2.2.6</w:t>
      </w:r>
      <w:r w:rsidR="00F41A1F" w:rsidRPr="002C4E5B">
        <w:rPr>
          <w:color w:val="4F81BD" w:themeColor="accent1"/>
        </w:rPr>
        <w:tab/>
        <w:t>El nuevo sistema se ha configurado a partir del siguiente material:</w:t>
      </w:r>
    </w:p>
    <w:p w14:paraId="41530316" w14:textId="77777777" w:rsidR="00F41A1F" w:rsidRPr="002C4E5B" w:rsidRDefault="00F41A1F" w:rsidP="00F41A1F">
      <w:pPr>
        <w:keepNext/>
        <w:rPr>
          <w:rFonts w:cs="Arial"/>
          <w:snapToGrid w:val="0"/>
          <w:color w:val="4F81BD" w:themeColor="accent1"/>
        </w:rPr>
      </w:pPr>
    </w:p>
    <w:p w14:paraId="28AA41EE" w14:textId="77777777" w:rsidR="00F41A1F" w:rsidRPr="002C4E5B" w:rsidRDefault="00F41A1F" w:rsidP="00B45D87">
      <w:pPr>
        <w:ind w:firstLine="709"/>
        <w:rPr>
          <w:rFonts w:cs="Arial"/>
          <w:snapToGrid w:val="0"/>
          <w:color w:val="4F81BD" w:themeColor="accent1"/>
        </w:rPr>
      </w:pPr>
      <w:r w:rsidRPr="002C4E5B">
        <w:rPr>
          <w:color w:val="4F81BD" w:themeColor="accent1"/>
        </w:rPr>
        <w:t>a)</w:t>
      </w:r>
      <w:r w:rsidRPr="002C4E5B">
        <w:rPr>
          <w:color w:val="4F81BD" w:themeColor="accent1"/>
        </w:rPr>
        <w:tab/>
        <w:t>Estudios existentes sobre las distancias moleculares en el maíz, aplicables a los ensayos DHE y al establecimiento de derivación esencial, en los que se muestra la relación de parentesco entre variedades (véanse los documentos BMT/3/6 “</w:t>
      </w:r>
      <w:r w:rsidRPr="002C4E5B">
        <w:rPr>
          <w:i/>
          <w:color w:val="4F81BD" w:themeColor="accent1"/>
        </w:rPr>
        <w:t xml:space="preserve">The </w:t>
      </w:r>
      <w:proofErr w:type="spellStart"/>
      <w:r w:rsidRPr="002C4E5B">
        <w:rPr>
          <w:i/>
          <w:color w:val="4F81BD" w:themeColor="accent1"/>
        </w:rPr>
        <w:t>Estimation</w:t>
      </w:r>
      <w:proofErr w:type="spellEnd"/>
      <w:r w:rsidRPr="002C4E5B">
        <w:rPr>
          <w:i/>
          <w:color w:val="4F81BD" w:themeColor="accent1"/>
        </w:rPr>
        <w:t xml:space="preserve"> of Molecular </w:t>
      </w:r>
      <w:proofErr w:type="spellStart"/>
      <w:r w:rsidRPr="002C4E5B">
        <w:rPr>
          <w:i/>
          <w:color w:val="4F81BD" w:themeColor="accent1"/>
        </w:rPr>
        <w:t>Genetic</w:t>
      </w:r>
      <w:proofErr w:type="spellEnd"/>
      <w:r w:rsidRPr="002C4E5B">
        <w:rPr>
          <w:i/>
          <w:color w:val="4F81BD" w:themeColor="accent1"/>
        </w:rPr>
        <w:t xml:space="preserve"> </w:t>
      </w:r>
      <w:proofErr w:type="spellStart"/>
      <w:r w:rsidRPr="002C4E5B">
        <w:rPr>
          <w:i/>
          <w:color w:val="4F81BD" w:themeColor="accent1"/>
        </w:rPr>
        <w:t>Distances</w:t>
      </w:r>
      <w:proofErr w:type="spellEnd"/>
      <w:r w:rsidRPr="002C4E5B">
        <w:rPr>
          <w:i/>
          <w:color w:val="4F81BD" w:themeColor="accent1"/>
        </w:rPr>
        <w:t xml:space="preserve"> in Maize </w:t>
      </w:r>
      <w:proofErr w:type="spellStart"/>
      <w:r w:rsidRPr="002C4E5B">
        <w:rPr>
          <w:i/>
          <w:color w:val="4F81BD" w:themeColor="accent1"/>
        </w:rPr>
        <w:t>or</w:t>
      </w:r>
      <w:proofErr w:type="spellEnd"/>
      <w:r w:rsidRPr="002C4E5B">
        <w:rPr>
          <w:i/>
          <w:color w:val="4F81BD" w:themeColor="accent1"/>
        </w:rPr>
        <w:t xml:space="preserve"> DUS and ED </w:t>
      </w:r>
      <w:proofErr w:type="spellStart"/>
      <w:r w:rsidRPr="002C4E5B">
        <w:rPr>
          <w:i/>
          <w:color w:val="4F81BD" w:themeColor="accent1"/>
        </w:rPr>
        <w:t>Protocols</w:t>
      </w:r>
      <w:proofErr w:type="spellEnd"/>
      <w:r w:rsidRPr="002C4E5B">
        <w:rPr>
          <w:i/>
          <w:color w:val="4F81BD" w:themeColor="accent1"/>
        </w:rPr>
        <w:t xml:space="preserve">: </w:t>
      </w:r>
      <w:proofErr w:type="spellStart"/>
      <w:r w:rsidRPr="002C4E5B">
        <w:rPr>
          <w:i/>
          <w:color w:val="4F81BD" w:themeColor="accent1"/>
        </w:rPr>
        <w:t>Optimization</w:t>
      </w:r>
      <w:proofErr w:type="spellEnd"/>
      <w:r w:rsidRPr="002C4E5B">
        <w:rPr>
          <w:i/>
          <w:color w:val="4F81BD" w:themeColor="accent1"/>
        </w:rPr>
        <w:t xml:space="preserve"> of the </w:t>
      </w:r>
      <w:proofErr w:type="spellStart"/>
      <w:r w:rsidRPr="002C4E5B">
        <w:rPr>
          <w:i/>
          <w:color w:val="4F81BD" w:themeColor="accent1"/>
        </w:rPr>
        <w:t>Information</w:t>
      </w:r>
      <w:proofErr w:type="spellEnd"/>
      <w:r w:rsidRPr="002C4E5B">
        <w:rPr>
          <w:i/>
          <w:color w:val="4F81BD" w:themeColor="accent1"/>
        </w:rPr>
        <w:t xml:space="preserve"> and new </w:t>
      </w:r>
      <w:proofErr w:type="spellStart"/>
      <w:r w:rsidRPr="002C4E5B">
        <w:rPr>
          <w:i/>
          <w:color w:val="4F81BD" w:themeColor="accent1"/>
        </w:rPr>
        <w:t>Approaches</w:t>
      </w:r>
      <w:proofErr w:type="spellEnd"/>
      <w:r w:rsidRPr="002C4E5B">
        <w:rPr>
          <w:i/>
          <w:color w:val="4F81BD" w:themeColor="accent1"/>
        </w:rPr>
        <w:t xml:space="preserve"> of </w:t>
      </w:r>
      <w:proofErr w:type="spellStart"/>
      <w:r w:rsidRPr="002C4E5B">
        <w:rPr>
          <w:i/>
          <w:color w:val="4F81BD" w:themeColor="accent1"/>
        </w:rPr>
        <w:t>Kinship</w:t>
      </w:r>
      <w:proofErr w:type="spellEnd"/>
      <w:r w:rsidRPr="002C4E5B">
        <w:rPr>
          <w:color w:val="4F81BD" w:themeColor="accent1"/>
        </w:rPr>
        <w:t>” y BMT/3/6 Add.)</w:t>
      </w:r>
    </w:p>
    <w:p w14:paraId="26B00042" w14:textId="77777777" w:rsidR="00F41A1F" w:rsidRPr="002C4E5B" w:rsidRDefault="00F41A1F" w:rsidP="00B45D87">
      <w:pPr>
        <w:ind w:firstLine="709"/>
        <w:rPr>
          <w:rFonts w:cs="Arial"/>
          <w:snapToGrid w:val="0"/>
          <w:color w:val="4F81BD" w:themeColor="accent1"/>
        </w:rPr>
      </w:pPr>
    </w:p>
    <w:p w14:paraId="4906B1AD" w14:textId="13A62409" w:rsidR="00F41A1F" w:rsidRPr="002C4E5B" w:rsidRDefault="00F41A1F" w:rsidP="00B45D87">
      <w:pPr>
        <w:ind w:firstLine="709"/>
        <w:rPr>
          <w:rFonts w:cs="Arial"/>
          <w:snapToGrid w:val="0"/>
          <w:color w:val="4F81BD" w:themeColor="accent1"/>
        </w:rPr>
      </w:pPr>
      <w:r w:rsidRPr="002C4E5B">
        <w:rPr>
          <w:color w:val="4F81BD" w:themeColor="accent1"/>
        </w:rPr>
        <w:t>b)</w:t>
      </w:r>
      <w:r w:rsidRPr="002C4E5B">
        <w:rPr>
          <w:color w:val="4F81BD" w:themeColor="accent1"/>
        </w:rPr>
        <w:tab/>
        <w:t xml:space="preserve">Un experimento llevado a cabo por GEVES en un conjunto de líneas parentales del maíz que muestra que existe un vínculo entre la evaluación de la distinción por parte de expertos (evaluación global) y la distancia molecular calculada utilizando datos moleculares de </w:t>
      </w:r>
      <w:r w:rsidR="0016532E" w:rsidRPr="002C4E5B">
        <w:rPr>
          <w:color w:val="4F81BD" w:themeColor="accent1"/>
        </w:rPr>
        <w:t>Secuencias Simples Repetidas</w:t>
      </w:r>
      <w:r w:rsidRPr="002C4E5B">
        <w:rPr>
          <w:color w:val="4F81BD" w:themeColor="accent1"/>
        </w:rPr>
        <w:t xml:space="preserve"> (SSR) (véase el gráfico 2).</w:t>
      </w:r>
    </w:p>
    <w:p w14:paraId="11A2E0B0" w14:textId="77777777" w:rsidR="00F41A1F" w:rsidRPr="002C4E5B" w:rsidRDefault="00F41A1F" w:rsidP="00B45D87">
      <w:pPr>
        <w:rPr>
          <w:color w:val="4F81BD" w:themeColor="accent1"/>
        </w:rPr>
      </w:pPr>
    </w:p>
    <w:p w14:paraId="309277D6" w14:textId="4ABA8D76" w:rsidR="00F41A1F" w:rsidRPr="002C4E5B" w:rsidRDefault="00F41A1F" w:rsidP="00F41A1F">
      <w:pPr>
        <w:rPr>
          <w:rFonts w:cs="Arial"/>
          <w:snapToGrid w:val="0"/>
          <w:color w:val="4F81BD" w:themeColor="accent1"/>
        </w:rPr>
      </w:pPr>
      <w:r w:rsidRPr="002C4E5B">
        <w:rPr>
          <w:color w:val="4F81BD" w:themeColor="accent1"/>
        </w:rPr>
        <w:t>Componentes del sistema</w:t>
      </w:r>
    </w:p>
    <w:p w14:paraId="7E0C138C" w14:textId="77777777" w:rsidR="00F41A1F" w:rsidRPr="002C4E5B" w:rsidRDefault="00F41A1F" w:rsidP="00F41A1F">
      <w:pPr>
        <w:rPr>
          <w:rFonts w:cs="Arial"/>
          <w:snapToGrid w:val="0"/>
          <w:color w:val="4F81BD" w:themeColor="accent1"/>
        </w:rPr>
      </w:pPr>
    </w:p>
    <w:p w14:paraId="3056D4A7" w14:textId="52326197" w:rsidR="00F41A1F" w:rsidRPr="002C4E5B" w:rsidRDefault="00F41A1F" w:rsidP="00F41A1F">
      <w:pPr>
        <w:rPr>
          <w:rFonts w:cs="Arial"/>
          <w:i/>
          <w:iCs/>
          <w:snapToGrid w:val="0"/>
          <w:color w:val="4F81BD" w:themeColor="accent1"/>
        </w:rPr>
      </w:pPr>
      <w:r w:rsidRPr="002C4E5B">
        <w:rPr>
          <w:i/>
          <w:iCs/>
          <w:color w:val="4F81BD" w:themeColor="accent1"/>
        </w:rPr>
        <w:t>Distancia GAIA</w:t>
      </w:r>
    </w:p>
    <w:p w14:paraId="0E28C8A3" w14:textId="77777777" w:rsidR="00F41A1F" w:rsidRPr="002C4E5B" w:rsidRDefault="00F41A1F" w:rsidP="00F41A1F">
      <w:pPr>
        <w:rPr>
          <w:rFonts w:cs="Arial"/>
          <w:snapToGrid w:val="0"/>
          <w:color w:val="4F81BD" w:themeColor="accent1"/>
        </w:rPr>
      </w:pPr>
    </w:p>
    <w:p w14:paraId="4DA5D102" w14:textId="71D6CFF8" w:rsidR="00F41A1F" w:rsidRPr="002C4E5B" w:rsidRDefault="00BE27A9" w:rsidP="00F41A1F">
      <w:pPr>
        <w:rPr>
          <w:rFonts w:cs="Arial"/>
          <w:snapToGrid w:val="0"/>
          <w:color w:val="4F81BD" w:themeColor="accent1"/>
        </w:rPr>
      </w:pPr>
      <w:r w:rsidRPr="002C4E5B">
        <w:rPr>
          <w:color w:val="4F81BD" w:themeColor="accent1"/>
          <w:highlight w:val="lightGray"/>
          <w:u w:val="single"/>
        </w:rPr>
        <w:t>2.2.7</w:t>
      </w:r>
      <w:r w:rsidRPr="002C4E5B">
        <w:rPr>
          <w:color w:val="4F81BD" w:themeColor="accent1"/>
        </w:rPr>
        <w:tab/>
      </w:r>
      <w:r w:rsidR="00F41A1F" w:rsidRPr="002C4E5B">
        <w:rPr>
          <w:color w:val="4F81BD" w:themeColor="accent1"/>
        </w:rPr>
        <w:t>El componente de la distancia GAIA se calcula mediante el programa informático GAIA desarrollado por GEVES. La distancia GAIA es una combinación de diferencias observadas en caracteres fenotípicos: cada diferencia observada sirve para calcular la distancia según la fiabilidad de los caracteres, especialmente en lo que respecta a su variabilidad y su susceptibilidad al medio ambiente. Cuanto mayor es la diferencia observada y mayor es la fiabilidad del carácter, más contribuye la diferencia al cálculo de la distancia GAIA. Únicamente se incluyen las diferencias que son iguales o mayores que la distancia mínima requerida por cada uno de los caracteres.</w:t>
      </w:r>
    </w:p>
    <w:p w14:paraId="6D50119D" w14:textId="77777777" w:rsidR="00F41A1F" w:rsidRPr="002C4E5B" w:rsidRDefault="00F41A1F" w:rsidP="00F41A1F">
      <w:pPr>
        <w:rPr>
          <w:color w:val="4F81BD" w:themeColor="accent1"/>
        </w:rPr>
      </w:pPr>
    </w:p>
    <w:p w14:paraId="33C0B6B6" w14:textId="5A0A7969" w:rsidR="00F41A1F" w:rsidRPr="002C4E5B" w:rsidRDefault="00F41A1F" w:rsidP="00F41A1F">
      <w:pPr>
        <w:rPr>
          <w:rFonts w:cs="Arial"/>
          <w:i/>
          <w:iCs/>
          <w:snapToGrid w:val="0"/>
          <w:color w:val="4F81BD" w:themeColor="accent1"/>
        </w:rPr>
      </w:pPr>
      <w:r w:rsidRPr="002C4E5B">
        <w:rPr>
          <w:i/>
          <w:iCs/>
          <w:color w:val="4F81BD" w:themeColor="accent1"/>
        </w:rPr>
        <w:t xml:space="preserve">Distancia molecular </w:t>
      </w:r>
    </w:p>
    <w:p w14:paraId="032E3591" w14:textId="77777777" w:rsidR="00F41A1F" w:rsidRPr="002C4E5B" w:rsidRDefault="00F41A1F" w:rsidP="00F41A1F">
      <w:pPr>
        <w:rPr>
          <w:rFonts w:cs="Arial"/>
          <w:snapToGrid w:val="0"/>
          <w:color w:val="4F81BD" w:themeColor="accent1"/>
        </w:rPr>
      </w:pPr>
    </w:p>
    <w:p w14:paraId="1EC9C02A" w14:textId="057BDA79" w:rsidR="00F41A1F" w:rsidRPr="002C4E5B" w:rsidRDefault="00BE27A9" w:rsidP="00F41A1F">
      <w:pPr>
        <w:rPr>
          <w:rFonts w:cs="Arial"/>
          <w:snapToGrid w:val="0"/>
          <w:color w:val="4F81BD" w:themeColor="accent1"/>
        </w:rPr>
      </w:pPr>
      <w:r w:rsidRPr="002C4E5B">
        <w:rPr>
          <w:color w:val="4F81BD" w:themeColor="accent1"/>
          <w:highlight w:val="lightGray"/>
          <w:u w:val="single"/>
        </w:rPr>
        <w:t>2.2.8</w:t>
      </w:r>
      <w:r w:rsidRPr="002C4E5B">
        <w:rPr>
          <w:color w:val="4F81BD" w:themeColor="accent1"/>
        </w:rPr>
        <w:tab/>
      </w:r>
      <w:r w:rsidR="00F41A1F" w:rsidRPr="002C4E5B">
        <w:rPr>
          <w:color w:val="4F81BD" w:themeColor="accent1"/>
        </w:rPr>
        <w:t xml:space="preserve">El componente de la distancia molecular se calcula a partir de las diferencias observadas en un conjunto de marcadores. Se pueden utilizar distintos tipos de marcadores y distancias moleculares. En el caso del estudio elaborado en Francia con respecto al maíz, se utilizaron 60 marcadores SSR y la distancia de Rogers. Es importante que se utilicen suficientes marcadores con una buena distribución en los cromosomas. Es necesario considerar el tipo de marcadores, el efecto del número de marcadores y la distribución de marcadores con arreglo a las especies de que se trate. </w:t>
      </w:r>
    </w:p>
    <w:p w14:paraId="3CDDBF7C" w14:textId="77777777" w:rsidR="00F41A1F" w:rsidRPr="002C4E5B" w:rsidRDefault="00F41A1F" w:rsidP="00F41A1F">
      <w:pPr>
        <w:rPr>
          <w:rFonts w:cs="Arial"/>
          <w:snapToGrid w:val="0"/>
          <w:color w:val="4F81BD" w:themeColor="accent1"/>
        </w:rPr>
      </w:pPr>
    </w:p>
    <w:p w14:paraId="2207D9AE" w14:textId="0F28D953" w:rsidR="00F41A1F" w:rsidRPr="002C4E5B" w:rsidRDefault="00BE27A9" w:rsidP="00753096">
      <w:pPr>
        <w:keepLines/>
        <w:rPr>
          <w:rFonts w:cs="Arial"/>
          <w:snapToGrid w:val="0"/>
          <w:color w:val="4F81BD" w:themeColor="accent1"/>
        </w:rPr>
      </w:pPr>
      <w:r w:rsidRPr="002C4E5B">
        <w:rPr>
          <w:color w:val="4F81BD" w:themeColor="accent1"/>
          <w:highlight w:val="lightGray"/>
          <w:u w:val="single"/>
        </w:rPr>
        <w:lastRenderedPageBreak/>
        <w:t>2.2.9</w:t>
      </w:r>
      <w:r w:rsidRPr="002C4E5B">
        <w:rPr>
          <w:color w:val="4F81BD" w:themeColor="accent1"/>
        </w:rPr>
        <w:tab/>
      </w:r>
      <w:r w:rsidR="00F41A1F" w:rsidRPr="002C4E5B">
        <w:rPr>
          <w:color w:val="4F81BD" w:themeColor="accent1"/>
        </w:rPr>
        <w:t>Antes de combinar estos dos componentes, debe efectuarse, a cargo de un grupo de expertos y con respecto a un conjunto de pares de variedades, una evaluación de la relación entre la distancia molecular y una evaluación general de la distinción. En el caso del maíz, la evaluación se hizo como se explica a continuación:</w:t>
      </w:r>
    </w:p>
    <w:p w14:paraId="2236B5B0" w14:textId="77777777" w:rsidR="00F41A1F" w:rsidRPr="002C4E5B" w:rsidRDefault="00F41A1F" w:rsidP="00F41A1F">
      <w:pPr>
        <w:rPr>
          <w:rFonts w:cs="Arial"/>
          <w:snapToGrid w:val="0"/>
          <w:color w:val="4F81BD" w:themeColor="accent1"/>
        </w:rPr>
      </w:pPr>
    </w:p>
    <w:p w14:paraId="27E4F3BC" w14:textId="77777777" w:rsidR="00F41A1F" w:rsidRPr="002C4E5B" w:rsidRDefault="00F41A1F" w:rsidP="00753096">
      <w:pPr>
        <w:ind w:firstLine="709"/>
        <w:rPr>
          <w:rFonts w:cs="Arial"/>
          <w:snapToGrid w:val="0"/>
          <w:color w:val="4F81BD" w:themeColor="accent1"/>
        </w:rPr>
      </w:pPr>
      <w:r w:rsidRPr="002C4E5B">
        <w:rPr>
          <w:color w:val="4F81BD" w:themeColor="accent1"/>
        </w:rPr>
        <w:t>Material: 504 pares de variedades examinadas en paralelo mediante marcadores moleculares</w:t>
      </w:r>
    </w:p>
    <w:p w14:paraId="15674220" w14:textId="77777777" w:rsidR="00F41A1F" w:rsidRPr="002C4E5B" w:rsidRDefault="00F41A1F" w:rsidP="00753096">
      <w:pPr>
        <w:ind w:firstLine="709"/>
        <w:rPr>
          <w:rFonts w:cs="Arial"/>
          <w:snapToGrid w:val="0"/>
          <w:color w:val="4F81BD" w:themeColor="accent1"/>
        </w:rPr>
      </w:pPr>
    </w:p>
    <w:p w14:paraId="35607C66" w14:textId="77777777" w:rsidR="00F41A1F" w:rsidRPr="002C4E5B" w:rsidRDefault="00F41A1F" w:rsidP="00753096">
      <w:pPr>
        <w:ind w:left="1440" w:firstLine="709"/>
        <w:jc w:val="left"/>
        <w:rPr>
          <w:rFonts w:cs="Arial"/>
          <w:snapToGrid w:val="0"/>
          <w:color w:val="4F81BD" w:themeColor="accent1"/>
        </w:rPr>
      </w:pPr>
      <w:r w:rsidRPr="002C4E5B">
        <w:rPr>
          <w:color w:val="4F81BD" w:themeColor="accent1"/>
        </w:rPr>
        <w:t xml:space="preserve">Disposición del cultivo: pares de variedades cultivadas en paralelo </w:t>
      </w:r>
      <w:r w:rsidRPr="002C4E5B">
        <w:rPr>
          <w:color w:val="4F81BD" w:themeColor="accent1"/>
        </w:rPr>
        <w:br/>
      </w:r>
      <w:r w:rsidRPr="002C4E5B">
        <w:rPr>
          <w:color w:val="4F81BD" w:themeColor="accent1"/>
        </w:rPr>
        <w:tab/>
        <w:t>(1 parcela = 2 hileras de 15 plantas)</w:t>
      </w:r>
    </w:p>
    <w:p w14:paraId="5191266D" w14:textId="77777777" w:rsidR="00F41A1F" w:rsidRPr="002C4E5B" w:rsidRDefault="00F41A1F" w:rsidP="00753096">
      <w:pPr>
        <w:ind w:left="1440" w:firstLine="709"/>
        <w:jc w:val="left"/>
        <w:rPr>
          <w:rFonts w:cs="Arial"/>
          <w:snapToGrid w:val="0"/>
          <w:color w:val="4F81BD" w:themeColor="accent1"/>
        </w:rPr>
      </w:pPr>
    </w:p>
    <w:p w14:paraId="487C077A" w14:textId="77777777" w:rsidR="00F41A1F" w:rsidRPr="002C4E5B" w:rsidRDefault="00F41A1F" w:rsidP="00753096">
      <w:pPr>
        <w:ind w:firstLine="709"/>
        <w:rPr>
          <w:rFonts w:cs="Arial"/>
          <w:snapToGrid w:val="0"/>
          <w:color w:val="4F81BD" w:themeColor="accent1"/>
        </w:rPr>
      </w:pPr>
      <w:r w:rsidRPr="002C4E5B">
        <w:rPr>
          <w:color w:val="4F81BD" w:themeColor="accent1"/>
        </w:rPr>
        <w:t>Evaluación visual por expertos en cultivos del maíz:</w:t>
      </w:r>
    </w:p>
    <w:p w14:paraId="5937B207" w14:textId="77777777" w:rsidR="00F41A1F" w:rsidRPr="002C4E5B" w:rsidRDefault="00F41A1F" w:rsidP="00753096">
      <w:pPr>
        <w:ind w:firstLine="709"/>
        <w:rPr>
          <w:rFonts w:cs="Arial"/>
          <w:snapToGrid w:val="0"/>
          <w:color w:val="4F81BD" w:themeColor="accent1"/>
        </w:rPr>
      </w:pPr>
    </w:p>
    <w:p w14:paraId="48B5A729" w14:textId="77777777" w:rsidR="00F41A1F" w:rsidRPr="002C4E5B" w:rsidRDefault="00F41A1F" w:rsidP="00753096">
      <w:pPr>
        <w:ind w:firstLine="709"/>
        <w:rPr>
          <w:rFonts w:cs="Arial"/>
          <w:snapToGrid w:val="0"/>
          <w:color w:val="4F81BD" w:themeColor="accent1"/>
        </w:rPr>
      </w:pPr>
      <w:r w:rsidRPr="002C4E5B">
        <w:rPr>
          <w:color w:val="4F81BD" w:themeColor="accent1"/>
        </w:rPr>
        <w:t>Escala de similitud:</w:t>
      </w:r>
    </w:p>
    <w:p w14:paraId="7BDAA9F4" w14:textId="77777777" w:rsidR="00F41A1F" w:rsidRPr="002C4E5B" w:rsidRDefault="00F41A1F" w:rsidP="00753096">
      <w:pPr>
        <w:ind w:firstLine="709"/>
        <w:rPr>
          <w:rFonts w:cs="Arial"/>
          <w:snapToGrid w:val="0"/>
          <w:color w:val="4F81BD" w:themeColor="accent1"/>
        </w:rPr>
      </w:pPr>
    </w:p>
    <w:p w14:paraId="0EB70296" w14:textId="77777777" w:rsidR="00F41A1F" w:rsidRPr="002C4E5B" w:rsidRDefault="00F41A1F" w:rsidP="00753096">
      <w:pPr>
        <w:ind w:left="1276" w:right="-1" w:hanging="567"/>
        <w:rPr>
          <w:rFonts w:cs="Arial"/>
          <w:snapToGrid w:val="0"/>
          <w:color w:val="4F81BD" w:themeColor="accent1"/>
        </w:rPr>
      </w:pPr>
      <w:r w:rsidRPr="002C4E5B">
        <w:rPr>
          <w:color w:val="4F81BD" w:themeColor="accent1"/>
        </w:rPr>
        <w:t xml:space="preserve">1. </w:t>
      </w:r>
      <w:r w:rsidRPr="002C4E5B">
        <w:rPr>
          <w:color w:val="4F81BD" w:themeColor="accent1"/>
        </w:rPr>
        <w:tab/>
        <w:t>las dos variedades son similares o muy parecidas</w:t>
      </w:r>
    </w:p>
    <w:p w14:paraId="1DEADB3C" w14:textId="77777777" w:rsidR="00F41A1F" w:rsidRPr="002C4E5B" w:rsidRDefault="00F41A1F" w:rsidP="00753096">
      <w:pPr>
        <w:ind w:left="1276" w:right="-1" w:hanging="567"/>
        <w:rPr>
          <w:rFonts w:cs="Arial"/>
          <w:snapToGrid w:val="0"/>
          <w:color w:val="4F81BD" w:themeColor="accent1"/>
        </w:rPr>
      </w:pPr>
      <w:r w:rsidRPr="002C4E5B">
        <w:rPr>
          <w:color w:val="4F81BD" w:themeColor="accent1"/>
        </w:rPr>
        <w:t xml:space="preserve">3. </w:t>
      </w:r>
      <w:r w:rsidRPr="002C4E5B">
        <w:rPr>
          <w:color w:val="4F81BD" w:themeColor="accent1"/>
        </w:rPr>
        <w:tab/>
        <w:t>las dos variedades son distintas pero se parecen</w:t>
      </w:r>
    </w:p>
    <w:p w14:paraId="55E93CC0" w14:textId="77777777" w:rsidR="00F41A1F" w:rsidRPr="002C4E5B" w:rsidRDefault="00F41A1F" w:rsidP="00753096">
      <w:pPr>
        <w:ind w:left="1276" w:right="-1" w:hanging="567"/>
        <w:rPr>
          <w:rFonts w:cs="Arial"/>
          <w:snapToGrid w:val="0"/>
          <w:color w:val="4F81BD" w:themeColor="accent1"/>
        </w:rPr>
      </w:pPr>
      <w:r w:rsidRPr="002C4E5B">
        <w:rPr>
          <w:color w:val="4F81BD" w:themeColor="accent1"/>
        </w:rPr>
        <w:t xml:space="preserve">5. </w:t>
      </w:r>
      <w:r w:rsidRPr="002C4E5B">
        <w:rPr>
          <w:color w:val="4F81BD" w:themeColor="accent1"/>
        </w:rPr>
        <w:tab/>
        <w:t>la comparación es útil, pero las variedades son claramente distintas</w:t>
      </w:r>
    </w:p>
    <w:p w14:paraId="6FCC752D" w14:textId="77777777" w:rsidR="00F41A1F" w:rsidRPr="002C4E5B" w:rsidRDefault="00F41A1F" w:rsidP="00753096">
      <w:pPr>
        <w:ind w:left="1276" w:right="-1" w:hanging="567"/>
        <w:rPr>
          <w:rFonts w:cs="Arial"/>
          <w:snapToGrid w:val="0"/>
          <w:color w:val="4F81BD" w:themeColor="accent1"/>
        </w:rPr>
      </w:pPr>
      <w:r w:rsidRPr="002C4E5B">
        <w:rPr>
          <w:color w:val="4F81BD" w:themeColor="accent1"/>
        </w:rPr>
        <w:t xml:space="preserve">7. </w:t>
      </w:r>
      <w:r w:rsidRPr="002C4E5B">
        <w:rPr>
          <w:color w:val="4F81BD" w:themeColor="accent1"/>
        </w:rPr>
        <w:tab/>
        <w:t>la comparación no era necesaria, porque las variedades son muy diferentes</w:t>
      </w:r>
    </w:p>
    <w:p w14:paraId="64A17396" w14:textId="47F30658" w:rsidR="00F41A1F" w:rsidRPr="002C4E5B" w:rsidRDefault="00F41A1F" w:rsidP="00753096">
      <w:pPr>
        <w:keepNext/>
        <w:ind w:left="1276" w:right="-1" w:hanging="567"/>
        <w:jc w:val="left"/>
        <w:rPr>
          <w:rFonts w:cs="Arial"/>
          <w:snapToGrid w:val="0"/>
          <w:color w:val="4F81BD" w:themeColor="accent1"/>
        </w:rPr>
      </w:pPr>
      <w:r w:rsidRPr="002C4E5B">
        <w:rPr>
          <w:color w:val="4F81BD" w:themeColor="accent1"/>
        </w:rPr>
        <w:t xml:space="preserve">9. </w:t>
      </w:r>
      <w:r w:rsidRPr="002C4E5B">
        <w:rPr>
          <w:color w:val="4F81BD" w:themeColor="accent1"/>
        </w:rPr>
        <w:tab/>
        <w:t>la comparación no era necesaria, porque las variedades son totalmente diferentes</w:t>
      </w:r>
      <w:r w:rsidR="00753096" w:rsidRPr="002C4E5B">
        <w:rPr>
          <w:color w:val="4F81BD" w:themeColor="accent1"/>
        </w:rPr>
        <w:br/>
      </w:r>
      <w:r w:rsidRPr="002C4E5B">
        <w:rPr>
          <w:color w:val="4F81BD" w:themeColor="accent1"/>
        </w:rPr>
        <w:t>(en la escala no se utilizan las notas “pares”)</w:t>
      </w:r>
    </w:p>
    <w:p w14:paraId="20DC273F" w14:textId="77777777" w:rsidR="00F41A1F" w:rsidRPr="002C4E5B" w:rsidRDefault="00F41A1F" w:rsidP="00F41A1F">
      <w:pPr>
        <w:ind w:right="-1"/>
        <w:rPr>
          <w:rFonts w:cs="Arial"/>
          <w:snapToGrid w:val="0"/>
          <w:color w:val="4F81BD" w:themeColor="accent1"/>
        </w:rPr>
      </w:pPr>
    </w:p>
    <w:p w14:paraId="38DA68FD" w14:textId="153013D4" w:rsidR="00F41A1F" w:rsidRPr="002C4E5B" w:rsidRDefault="00AC2086" w:rsidP="00F41A1F">
      <w:pPr>
        <w:rPr>
          <w:color w:val="4F81BD" w:themeColor="accent1"/>
        </w:rPr>
      </w:pPr>
      <w:r w:rsidRPr="002C4E5B">
        <w:rPr>
          <w:color w:val="4F81BD" w:themeColor="accent1"/>
          <w:highlight w:val="lightGray"/>
          <w:u w:val="single"/>
        </w:rPr>
        <w:t>2.2.10</w:t>
      </w:r>
      <w:r w:rsidRPr="002C4E5B">
        <w:rPr>
          <w:color w:val="4F81BD" w:themeColor="accent1"/>
        </w:rPr>
        <w:tab/>
      </w:r>
      <w:r w:rsidR="00F41A1F" w:rsidRPr="002C4E5B">
        <w:rPr>
          <w:color w:val="4F81BD" w:themeColor="accent1"/>
        </w:rPr>
        <w:t>En el caso del maíz, esta evaluación mostró que ninguna línea parental con una distancia molecular superior a 0,15 fue considerada similar o muy parecida mediante evaluación por expertos en el examen DHE (véase el gráfico 2).</w:t>
      </w:r>
    </w:p>
    <w:p w14:paraId="61B7D820" w14:textId="77777777" w:rsidR="00AC2086" w:rsidRPr="002C4E5B" w:rsidRDefault="00AC2086" w:rsidP="00F41A1F">
      <w:pPr>
        <w:rPr>
          <w:rFonts w:cs="Arial"/>
          <w:snapToGrid w:val="0"/>
          <w:color w:val="4F81BD" w:themeColor="accent1"/>
        </w:rPr>
      </w:pPr>
    </w:p>
    <w:p w14:paraId="2DFA883B" w14:textId="77777777" w:rsidR="00F41A1F" w:rsidRPr="002C4E5B" w:rsidRDefault="00F41A1F" w:rsidP="00AC2086">
      <w:pPr>
        <w:keepNext/>
        <w:ind w:left="709"/>
        <w:jc w:val="center"/>
        <w:rPr>
          <w:rFonts w:cs="Arial"/>
          <w:i/>
          <w:iCs/>
          <w:snapToGrid w:val="0"/>
          <w:color w:val="4F81BD" w:themeColor="accent1"/>
        </w:rPr>
      </w:pPr>
      <w:r w:rsidRPr="002C4E5B">
        <w:rPr>
          <w:i/>
          <w:snapToGrid w:val="0"/>
          <w:color w:val="4F81BD" w:themeColor="accent1"/>
        </w:rPr>
        <w:t>Gráfico 2</w:t>
      </w:r>
    </w:p>
    <w:p w14:paraId="7F48FC7F" w14:textId="77777777" w:rsidR="00F41A1F" w:rsidRPr="002C4E5B" w:rsidRDefault="00F41A1F" w:rsidP="00AC2086">
      <w:pPr>
        <w:keepNext/>
        <w:ind w:left="709"/>
        <w:jc w:val="center"/>
        <w:rPr>
          <w:rFonts w:cs="Arial"/>
          <w:iCs/>
          <w:snapToGrid w:val="0"/>
          <w:color w:val="4F81BD" w:themeColor="accent1"/>
          <w:shd w:val="pct15" w:color="auto" w:fill="FFFFFF"/>
        </w:rPr>
      </w:pPr>
    </w:p>
    <w:p w14:paraId="2E0B95C4" w14:textId="77777777" w:rsidR="00F41A1F" w:rsidRPr="002C4E5B" w:rsidRDefault="00F41A1F" w:rsidP="00F41A1F">
      <w:pPr>
        <w:keepNext/>
        <w:ind w:left="709"/>
        <w:jc w:val="center"/>
        <w:rPr>
          <w:rFonts w:cs="Arial"/>
          <w:i/>
          <w:iCs/>
          <w:snapToGrid w:val="0"/>
          <w:color w:val="4F81BD" w:themeColor="accent1"/>
        </w:rPr>
      </w:pPr>
      <w:r w:rsidRPr="002C4E5B">
        <w:rPr>
          <w:i/>
          <w:color w:val="4F81BD" w:themeColor="accent1"/>
          <w:sz w:val="10"/>
        </w:rPr>
        <w:object w:dxaOrig="7188" w:dyaOrig="5397" w14:anchorId="00B8E71C">
          <v:shape id="_x0000_i1026" type="#_x0000_t75" style="width:359.35pt;height:269.85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lide.8" ShapeID="_x0000_i1026" DrawAspect="Content" ObjectID="_1853683454" r:id="rId19"/>
        </w:object>
      </w:r>
    </w:p>
    <w:p w14:paraId="0D7D3CF9" w14:textId="77777777" w:rsidR="00F41A1F" w:rsidRPr="002C4E5B" w:rsidRDefault="00F41A1F" w:rsidP="00F41A1F">
      <w:pPr>
        <w:rPr>
          <w:color w:val="4F81BD" w:themeColor="accent1"/>
        </w:rPr>
      </w:pPr>
    </w:p>
    <w:p w14:paraId="1898DBD9" w14:textId="31A35FA6" w:rsidR="00F41A1F" w:rsidRPr="002C4E5B" w:rsidRDefault="00AC2086" w:rsidP="00F41A1F">
      <w:pPr>
        <w:rPr>
          <w:color w:val="4F81BD" w:themeColor="accent1"/>
        </w:rPr>
      </w:pPr>
      <w:r w:rsidRPr="002C4E5B">
        <w:rPr>
          <w:color w:val="4F81BD" w:themeColor="accent1"/>
          <w:highlight w:val="lightGray"/>
          <w:u w:val="single"/>
        </w:rPr>
        <w:t>2.2.11</w:t>
      </w:r>
      <w:r w:rsidR="00F41A1F" w:rsidRPr="002C4E5B">
        <w:rPr>
          <w:color w:val="4F81BD" w:themeColor="accent1"/>
        </w:rPr>
        <w:tab/>
        <w:t>Sobre la base de ese resultado, la combinación de distancias morfológicas y moleculares ofrece la posibilidad de establecer el siguiente esquema de decisión (véase el gráfico 3):</w:t>
      </w:r>
    </w:p>
    <w:p w14:paraId="3B36E0EF" w14:textId="77777777" w:rsidR="00F41A1F" w:rsidRPr="002C4E5B" w:rsidRDefault="00F41A1F" w:rsidP="00F41A1F">
      <w:pPr>
        <w:rPr>
          <w:color w:val="4F81BD" w:themeColor="accent1"/>
        </w:rPr>
      </w:pPr>
    </w:p>
    <w:p w14:paraId="43600724" w14:textId="77777777" w:rsidR="00F41A1F" w:rsidRPr="002C4E5B" w:rsidRDefault="00F41A1F" w:rsidP="00AC2086">
      <w:pPr>
        <w:keepNext/>
        <w:ind w:left="709"/>
        <w:jc w:val="center"/>
        <w:rPr>
          <w:i/>
          <w:snapToGrid w:val="0"/>
          <w:color w:val="4F81BD" w:themeColor="accent1"/>
        </w:rPr>
      </w:pPr>
      <w:r w:rsidRPr="002C4E5B">
        <w:rPr>
          <w:i/>
          <w:snapToGrid w:val="0"/>
          <w:color w:val="4F81BD" w:themeColor="accent1"/>
        </w:rPr>
        <w:lastRenderedPageBreak/>
        <w:t>Gráfico 3</w:t>
      </w:r>
    </w:p>
    <w:p w14:paraId="55FED382" w14:textId="77777777" w:rsidR="00F41A1F" w:rsidRPr="002C4E5B" w:rsidRDefault="00F41A1F" w:rsidP="00AC2086">
      <w:pPr>
        <w:keepNext/>
        <w:ind w:left="709"/>
        <w:jc w:val="center"/>
        <w:rPr>
          <w:i/>
          <w:snapToGrid w:val="0"/>
          <w:color w:val="4F81BD" w:themeColor="accent1"/>
        </w:rPr>
      </w:pPr>
    </w:p>
    <w:p w14:paraId="2C04FD7E" w14:textId="77777777" w:rsidR="00F41A1F" w:rsidRPr="002C4E5B" w:rsidRDefault="00F41A1F" w:rsidP="00F41A1F">
      <w:pPr>
        <w:keepNext/>
        <w:ind w:left="709"/>
        <w:jc w:val="center"/>
        <w:rPr>
          <w:rFonts w:cs="Arial"/>
          <w:iCs/>
          <w:snapToGrid w:val="0"/>
          <w:color w:val="4F81BD" w:themeColor="accent1"/>
          <w:shd w:val="pct15" w:color="auto" w:fill="FFFFFF"/>
        </w:rPr>
      </w:pPr>
      <w:r w:rsidRPr="002C4E5B">
        <w:rPr>
          <w:i/>
          <w:color w:val="4F81BD" w:themeColor="accent1"/>
        </w:rPr>
        <w:object w:dxaOrig="7036" w:dyaOrig="5288" w14:anchorId="5086CB67">
          <v:shape id="_x0000_i1027" type="#_x0000_t75" style="width:351.85pt;height:264.2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lide.8" ShapeID="_x0000_i1027" DrawAspect="Content" ObjectID="_1853683455" r:id="rId21"/>
        </w:object>
      </w:r>
    </w:p>
    <w:p w14:paraId="567D8764" w14:textId="77777777" w:rsidR="00F41A1F" w:rsidRPr="002C4E5B" w:rsidRDefault="00F41A1F" w:rsidP="00F41A1F">
      <w:pPr>
        <w:rPr>
          <w:color w:val="4F81BD" w:themeColor="accent1"/>
        </w:rPr>
      </w:pPr>
    </w:p>
    <w:p w14:paraId="28BFDF25" w14:textId="10EADF5F" w:rsidR="00F41A1F" w:rsidRPr="002C4E5B" w:rsidRDefault="00AC2086" w:rsidP="00F41A1F">
      <w:pPr>
        <w:rPr>
          <w:rFonts w:cs="Arial"/>
          <w:snapToGrid w:val="0"/>
          <w:color w:val="4F81BD" w:themeColor="accent1"/>
        </w:rPr>
      </w:pPr>
      <w:r w:rsidRPr="002C4E5B">
        <w:rPr>
          <w:color w:val="4F81BD" w:themeColor="accent1"/>
          <w:highlight w:val="lightGray"/>
          <w:u w:val="single"/>
        </w:rPr>
        <w:t>2.2.12</w:t>
      </w:r>
      <w:r w:rsidR="00F41A1F" w:rsidRPr="002C4E5B">
        <w:rPr>
          <w:color w:val="4F81BD" w:themeColor="accent1"/>
        </w:rPr>
        <w:tab/>
        <w:t>Todos los pares de variedades que presenten una distancia GAIA igual o mayor a 6 y todas las variedades que presenten una distancia GAIA entre 2 y 6, más una distancia molecular igual o mayor a 0,2, se consideran variedades con “distinción plus”.</w:t>
      </w:r>
    </w:p>
    <w:p w14:paraId="63E063C8" w14:textId="77777777" w:rsidR="00F41A1F" w:rsidRPr="002C4E5B" w:rsidRDefault="00F41A1F" w:rsidP="00F41A1F">
      <w:pPr>
        <w:rPr>
          <w:rFonts w:cs="Arial"/>
          <w:snapToGrid w:val="0"/>
          <w:color w:val="4F81BD" w:themeColor="accent1"/>
        </w:rPr>
      </w:pPr>
    </w:p>
    <w:p w14:paraId="3260EB97" w14:textId="6055739C" w:rsidR="00F41A1F" w:rsidRPr="002C4E5B" w:rsidRDefault="00AC2086" w:rsidP="00F41A1F">
      <w:pPr>
        <w:rPr>
          <w:rFonts w:cs="Arial"/>
          <w:snapToGrid w:val="0"/>
          <w:color w:val="4F81BD" w:themeColor="accent1"/>
        </w:rPr>
      </w:pPr>
      <w:r w:rsidRPr="002C4E5B">
        <w:rPr>
          <w:color w:val="4F81BD" w:themeColor="accent1"/>
          <w:highlight w:val="lightGray"/>
          <w:u w:val="single"/>
        </w:rPr>
        <w:t>2.2.13</w:t>
      </w:r>
      <w:r w:rsidR="00F41A1F" w:rsidRPr="002C4E5B">
        <w:rPr>
          <w:color w:val="4F81BD" w:themeColor="accent1"/>
        </w:rPr>
        <w:tab/>
        <w:t>Este esquema muestra que es necesario observar menos líneas parentales en el cultivo en comparación con la situación en que se utiliza únicamente una distancia GAIA de 6.</w:t>
      </w:r>
    </w:p>
    <w:p w14:paraId="4B3AC3F7" w14:textId="77777777" w:rsidR="00F41A1F" w:rsidRPr="002C4E5B" w:rsidRDefault="00F41A1F" w:rsidP="00F41A1F">
      <w:pPr>
        <w:rPr>
          <w:rFonts w:cs="Arial"/>
          <w:snapToGrid w:val="0"/>
          <w:color w:val="4F81BD" w:themeColor="accent1"/>
        </w:rPr>
      </w:pPr>
    </w:p>
    <w:p w14:paraId="287CB8D8" w14:textId="3DA33AD4" w:rsidR="00F41A1F" w:rsidRPr="002C4E5B" w:rsidRDefault="00440FFC" w:rsidP="00F41A1F">
      <w:pPr>
        <w:rPr>
          <w:rFonts w:cs="Arial"/>
          <w:snapToGrid w:val="0"/>
          <w:color w:val="4F81BD" w:themeColor="accent1"/>
        </w:rPr>
      </w:pPr>
      <w:r w:rsidRPr="002C4E5B">
        <w:rPr>
          <w:color w:val="4F81BD" w:themeColor="accent1"/>
          <w:highlight w:val="lightGray"/>
          <w:u w:val="single"/>
        </w:rPr>
        <w:t>2.2.14</w:t>
      </w:r>
      <w:r w:rsidR="00F41A1F" w:rsidRPr="002C4E5B">
        <w:rPr>
          <w:color w:val="4F81BD" w:themeColor="accent1"/>
        </w:rPr>
        <w:tab/>
        <w:t>La solidez de este sistema ha sido contrastada mediante distintas distancias GAIA y moleculares.</w:t>
      </w:r>
    </w:p>
    <w:p w14:paraId="53CBEF57" w14:textId="77777777" w:rsidR="00F41A1F" w:rsidRPr="002C4E5B" w:rsidRDefault="00F41A1F" w:rsidP="00F41A1F">
      <w:pPr>
        <w:rPr>
          <w:rFonts w:cs="Arial"/>
          <w:snapToGrid w:val="0"/>
          <w:color w:val="4F81BD" w:themeColor="accent1"/>
          <w:u w:val="single"/>
          <w:shd w:val="pct15" w:color="auto" w:fill="FFFFFF"/>
        </w:rPr>
      </w:pPr>
    </w:p>
    <w:p w14:paraId="51A9B146" w14:textId="4765CAFC" w:rsidR="00F41A1F" w:rsidRPr="002C4E5B" w:rsidRDefault="00F41A1F" w:rsidP="00F41A1F">
      <w:pPr>
        <w:keepNext/>
        <w:rPr>
          <w:rFonts w:cs="Arial"/>
          <w:snapToGrid w:val="0"/>
          <w:color w:val="4F81BD" w:themeColor="accent1"/>
        </w:rPr>
      </w:pPr>
      <w:r w:rsidRPr="002C4E5B">
        <w:rPr>
          <w:snapToGrid w:val="0"/>
          <w:color w:val="4F81BD" w:themeColor="accent1"/>
          <w:u w:val="single"/>
        </w:rPr>
        <w:t>Ventajas e inconvenientes</w:t>
      </w:r>
    </w:p>
    <w:p w14:paraId="7602AE02" w14:textId="77777777" w:rsidR="00F41A1F" w:rsidRPr="002C4E5B" w:rsidRDefault="00F41A1F" w:rsidP="00F41A1F">
      <w:pPr>
        <w:keepNext/>
        <w:rPr>
          <w:rFonts w:cs="Arial"/>
          <w:snapToGrid w:val="0"/>
          <w:color w:val="4F81BD" w:themeColor="accent1"/>
        </w:rPr>
      </w:pPr>
    </w:p>
    <w:p w14:paraId="5FDA6BED" w14:textId="17CCD56C" w:rsidR="00F41A1F" w:rsidRPr="002C4E5B" w:rsidRDefault="00440FFC" w:rsidP="00F41A1F">
      <w:pPr>
        <w:keepNext/>
        <w:rPr>
          <w:rFonts w:cs="Arial"/>
          <w:i/>
          <w:iCs/>
          <w:snapToGrid w:val="0"/>
          <w:color w:val="4F81BD" w:themeColor="accent1"/>
        </w:rPr>
      </w:pPr>
      <w:r w:rsidRPr="002C4E5B">
        <w:rPr>
          <w:i/>
          <w:iCs/>
          <w:color w:val="4F81BD" w:themeColor="accent1"/>
          <w:highlight w:val="lightGray"/>
          <w:u w:val="single"/>
        </w:rPr>
        <w:t>2.2.15</w:t>
      </w:r>
      <w:r w:rsidR="00F41A1F" w:rsidRPr="002C4E5B">
        <w:rPr>
          <w:i/>
          <w:iCs/>
          <w:color w:val="4F81BD" w:themeColor="accent1"/>
        </w:rPr>
        <w:t xml:space="preserve"> </w:t>
      </w:r>
      <w:r w:rsidR="00F41A1F" w:rsidRPr="002C4E5B">
        <w:rPr>
          <w:i/>
          <w:iCs/>
          <w:color w:val="4F81BD" w:themeColor="accent1"/>
        </w:rPr>
        <w:tab/>
        <w:t>Ventajas</w:t>
      </w:r>
    </w:p>
    <w:p w14:paraId="596B3DD6" w14:textId="77777777" w:rsidR="00F41A1F" w:rsidRPr="002C4E5B" w:rsidRDefault="00F41A1F" w:rsidP="00F41A1F">
      <w:pPr>
        <w:keepNext/>
        <w:rPr>
          <w:rFonts w:cs="Arial"/>
          <w:snapToGrid w:val="0"/>
          <w:color w:val="4F81BD" w:themeColor="accent1"/>
        </w:rPr>
      </w:pPr>
    </w:p>
    <w:p w14:paraId="02301350" w14:textId="77777777" w:rsidR="00F41A1F" w:rsidRPr="002C4E5B" w:rsidRDefault="00F41A1F" w:rsidP="00440FFC">
      <w:pPr>
        <w:tabs>
          <w:tab w:val="left" w:pos="1276"/>
        </w:tabs>
        <w:spacing w:after="240"/>
        <w:ind w:firstLine="709"/>
        <w:rPr>
          <w:rFonts w:cs="Arial"/>
          <w:snapToGrid w:val="0"/>
          <w:color w:val="4F81BD" w:themeColor="accent1"/>
        </w:rPr>
      </w:pPr>
      <w:r w:rsidRPr="002C4E5B">
        <w:rPr>
          <w:color w:val="4F81BD" w:themeColor="accent1"/>
        </w:rPr>
        <w:t>a)</w:t>
      </w:r>
      <w:r w:rsidRPr="002C4E5B">
        <w:rPr>
          <w:color w:val="4F81BD" w:themeColor="accent1"/>
        </w:rPr>
        <w:tab/>
        <w:t>Mejora de la gestión de las colecciones de variedades y reducción del número de variedades que deben compararse en el cultivo.</w:t>
      </w:r>
    </w:p>
    <w:p w14:paraId="09618C01" w14:textId="77777777" w:rsidR="00F41A1F" w:rsidRPr="002C4E5B" w:rsidRDefault="00F41A1F" w:rsidP="00440FFC">
      <w:pPr>
        <w:tabs>
          <w:tab w:val="left" w:pos="1276"/>
        </w:tabs>
        <w:spacing w:after="240"/>
        <w:ind w:firstLine="709"/>
        <w:rPr>
          <w:rFonts w:cs="Arial"/>
          <w:snapToGrid w:val="0"/>
          <w:color w:val="4F81BD" w:themeColor="accent1"/>
        </w:rPr>
      </w:pPr>
      <w:r w:rsidRPr="002C4E5B">
        <w:rPr>
          <w:color w:val="4F81BD" w:themeColor="accent1"/>
        </w:rPr>
        <w:t>b)</w:t>
      </w:r>
      <w:r w:rsidRPr="002C4E5B">
        <w:rPr>
          <w:color w:val="4F81BD" w:themeColor="accent1"/>
        </w:rPr>
        <w:tab/>
        <w:t>Utilización de distancias morfológicas y moleculares con umbrales definidos por expertos en el examen DHE. Cuando GEVES creó GAIA, el sistema se contrastó además teniendo en cuenta las evaluaciones de los expertos en el examen DHE;</w:t>
      </w:r>
    </w:p>
    <w:p w14:paraId="7E44AEB8" w14:textId="77777777" w:rsidR="00F41A1F" w:rsidRPr="002C4E5B" w:rsidRDefault="00F41A1F" w:rsidP="00440FFC">
      <w:pPr>
        <w:tabs>
          <w:tab w:val="left" w:pos="1276"/>
        </w:tabs>
        <w:spacing w:after="240"/>
        <w:ind w:firstLine="709"/>
        <w:rPr>
          <w:rFonts w:cs="Arial"/>
          <w:snapToGrid w:val="0"/>
          <w:color w:val="4F81BD" w:themeColor="accent1"/>
        </w:rPr>
      </w:pPr>
      <w:r w:rsidRPr="002C4E5B">
        <w:rPr>
          <w:color w:val="4F81BD" w:themeColor="accent1"/>
        </w:rPr>
        <w:t>c)</w:t>
      </w:r>
      <w:r w:rsidRPr="002C4E5B">
        <w:rPr>
          <w:color w:val="4F81BD" w:themeColor="accent1"/>
        </w:rPr>
        <w:tab/>
        <w:t>Utilización de datos moleculares que no se ven afectados por el medio ambiente; el conjunto de marcadores y el protocolo del laboratorio están bien definidos;</w:t>
      </w:r>
    </w:p>
    <w:p w14:paraId="2BEFCE0F" w14:textId="77777777" w:rsidR="00F41A1F" w:rsidRPr="002C4E5B" w:rsidRDefault="00F41A1F" w:rsidP="00440FFC">
      <w:pPr>
        <w:tabs>
          <w:tab w:val="left" w:pos="1276"/>
        </w:tabs>
        <w:spacing w:after="240"/>
        <w:ind w:firstLine="709"/>
        <w:rPr>
          <w:rFonts w:cs="Arial"/>
          <w:snapToGrid w:val="0"/>
          <w:color w:val="4F81BD" w:themeColor="accent1"/>
        </w:rPr>
      </w:pPr>
      <w:r w:rsidRPr="002C4E5B">
        <w:rPr>
          <w:color w:val="4F81BD" w:themeColor="accent1"/>
        </w:rPr>
        <w:t>d)</w:t>
      </w:r>
      <w:r w:rsidRPr="002C4E5B">
        <w:rPr>
          <w:color w:val="4F81BD" w:themeColor="accent1"/>
        </w:rPr>
        <w:tab/>
        <w:t>Utilización únicamente de caracteres fenotípicos con la robustez adecuada; posibilidad de utilizar descripciones de procedencia diversa en el marco de una cooperación más estrecha (la base de datos del maíz, creada en colaboración entre Alemania, España, Francia, y la Oficina Comunitaria de Variedades Vegetales (OCCV) de la Unión Europea, es un buen ejemplo para ilustrar el valor de este método, mediante el que distintas oficinas comparten una colección de variedades);</w:t>
      </w:r>
    </w:p>
    <w:p w14:paraId="29C0DE82" w14:textId="77777777" w:rsidR="00F41A1F" w:rsidRPr="002C4E5B" w:rsidRDefault="00F41A1F" w:rsidP="00440FFC">
      <w:pPr>
        <w:tabs>
          <w:tab w:val="left" w:pos="1276"/>
        </w:tabs>
        <w:spacing w:after="240"/>
        <w:ind w:firstLine="709"/>
        <w:rPr>
          <w:rFonts w:cs="Arial"/>
          <w:snapToGrid w:val="0"/>
          <w:color w:val="4F81BD" w:themeColor="accent1"/>
        </w:rPr>
      </w:pPr>
      <w:r w:rsidRPr="002C4E5B">
        <w:rPr>
          <w:color w:val="4F81BD" w:themeColor="accent1"/>
        </w:rPr>
        <w:t>e)</w:t>
      </w:r>
      <w:r w:rsidRPr="002C4E5B">
        <w:rPr>
          <w:color w:val="4F81BD" w:themeColor="accent1"/>
        </w:rPr>
        <w:tab/>
        <w:t>Los caracteres obtenidos por electroforesis también puede sustituirse; y</w:t>
      </w:r>
    </w:p>
    <w:p w14:paraId="6724D886" w14:textId="77777777" w:rsidR="00F41A1F" w:rsidRPr="002C4E5B" w:rsidRDefault="00F41A1F" w:rsidP="00440FFC">
      <w:pPr>
        <w:tabs>
          <w:tab w:val="left" w:pos="1276"/>
        </w:tabs>
        <w:ind w:firstLine="709"/>
        <w:rPr>
          <w:rFonts w:cs="Arial"/>
          <w:snapToGrid w:val="0"/>
          <w:color w:val="4F81BD" w:themeColor="accent1"/>
        </w:rPr>
      </w:pPr>
      <w:r w:rsidRPr="002C4E5B">
        <w:rPr>
          <w:color w:val="4F81BD" w:themeColor="accent1"/>
        </w:rPr>
        <w:t>f)</w:t>
      </w:r>
      <w:r w:rsidRPr="002C4E5B">
        <w:rPr>
          <w:color w:val="4F81BD" w:themeColor="accent1"/>
        </w:rPr>
        <w:tab/>
        <w:t>La ausencia de homogeneidad no influye en los perfiles moleculares siempre que se utilicen suficientes marcadores y el número de variantes sea bajo. Las líneas parentales del maíz presentan un alto grado de homogeneidad molecular, pero en otros cultivos podría plantearse un problema.</w:t>
      </w:r>
    </w:p>
    <w:p w14:paraId="0B936878" w14:textId="77777777" w:rsidR="00F41A1F" w:rsidRPr="002C4E5B" w:rsidRDefault="00F41A1F" w:rsidP="00F41A1F">
      <w:pPr>
        <w:rPr>
          <w:color w:val="4F81BD" w:themeColor="accent1"/>
        </w:rPr>
      </w:pPr>
    </w:p>
    <w:p w14:paraId="311B8AA1" w14:textId="79FDFABA" w:rsidR="00F41A1F" w:rsidRPr="002C4E5B" w:rsidRDefault="00440FFC" w:rsidP="00440FFC">
      <w:pPr>
        <w:keepNext/>
        <w:rPr>
          <w:rFonts w:cs="Arial"/>
          <w:i/>
          <w:iCs/>
          <w:snapToGrid w:val="0"/>
          <w:color w:val="4F81BD" w:themeColor="accent1"/>
        </w:rPr>
      </w:pPr>
      <w:r w:rsidRPr="002C4E5B">
        <w:rPr>
          <w:i/>
          <w:iCs/>
          <w:color w:val="4F81BD" w:themeColor="accent1"/>
          <w:highlight w:val="lightGray"/>
          <w:u w:val="single"/>
        </w:rPr>
        <w:lastRenderedPageBreak/>
        <w:t>2.2.16</w:t>
      </w:r>
      <w:r w:rsidR="00F41A1F" w:rsidRPr="002C4E5B">
        <w:rPr>
          <w:i/>
          <w:iCs/>
          <w:color w:val="4F81BD" w:themeColor="accent1"/>
        </w:rPr>
        <w:tab/>
        <w:t>Inconvenientes</w:t>
      </w:r>
    </w:p>
    <w:p w14:paraId="08A1FD76" w14:textId="77777777" w:rsidR="00F41A1F" w:rsidRPr="002C4E5B" w:rsidRDefault="00F41A1F" w:rsidP="00440FFC">
      <w:pPr>
        <w:keepNext/>
        <w:rPr>
          <w:rFonts w:cs="Arial"/>
          <w:snapToGrid w:val="0"/>
          <w:color w:val="4F81BD" w:themeColor="accent1"/>
        </w:rPr>
      </w:pPr>
    </w:p>
    <w:p w14:paraId="49854978" w14:textId="77777777" w:rsidR="00F41A1F" w:rsidRPr="002C4E5B" w:rsidRDefault="00F41A1F" w:rsidP="00440FFC">
      <w:pPr>
        <w:tabs>
          <w:tab w:val="left" w:pos="1276"/>
        </w:tabs>
        <w:ind w:firstLine="709"/>
        <w:rPr>
          <w:color w:val="4F81BD" w:themeColor="accent1"/>
        </w:rPr>
      </w:pPr>
      <w:r w:rsidRPr="002C4E5B">
        <w:rPr>
          <w:color w:val="4F81BD" w:themeColor="accent1"/>
        </w:rPr>
        <w:t>a)</w:t>
      </w:r>
      <w:r w:rsidRPr="002C4E5B">
        <w:rPr>
          <w:color w:val="4F81BD" w:themeColor="accent1"/>
        </w:rPr>
        <w:tab/>
        <w:t>Ineficaz, o poco eficaz, con respecto a especies con variedades sintéticas o poblaciones;</w:t>
      </w:r>
    </w:p>
    <w:p w14:paraId="130D3517" w14:textId="77777777" w:rsidR="00440FFC" w:rsidRPr="002C4E5B" w:rsidRDefault="00440FFC" w:rsidP="00440FFC">
      <w:pPr>
        <w:tabs>
          <w:tab w:val="left" w:pos="1276"/>
        </w:tabs>
        <w:ind w:firstLine="709"/>
        <w:rPr>
          <w:color w:val="4F81BD" w:themeColor="accent1"/>
        </w:rPr>
      </w:pPr>
    </w:p>
    <w:p w14:paraId="196063E0" w14:textId="77777777" w:rsidR="00F41A1F" w:rsidRPr="002C4E5B" w:rsidRDefault="00F41A1F" w:rsidP="00440FFC">
      <w:pPr>
        <w:tabs>
          <w:tab w:val="left" w:pos="1276"/>
        </w:tabs>
        <w:ind w:firstLine="709"/>
        <w:rPr>
          <w:color w:val="4F81BD" w:themeColor="accent1"/>
        </w:rPr>
      </w:pPr>
      <w:r w:rsidRPr="002C4E5B">
        <w:rPr>
          <w:color w:val="4F81BD" w:themeColor="accent1"/>
        </w:rPr>
        <w:t>b)</w:t>
      </w:r>
      <w:r w:rsidRPr="002C4E5B">
        <w:rPr>
          <w:color w:val="4F81BD" w:themeColor="accent1"/>
        </w:rPr>
        <w:tab/>
        <w:t>Es necesario disponer del número suficiente de marcadores adecuados de ADN y un número suficiente de caracteres fenotípicos que presenten poca susceptibilidad al medio ambiente; y</w:t>
      </w:r>
    </w:p>
    <w:p w14:paraId="0C8675F8" w14:textId="77777777" w:rsidR="002C4E5B" w:rsidRPr="002C4E5B" w:rsidRDefault="002C4E5B" w:rsidP="00440FFC">
      <w:pPr>
        <w:tabs>
          <w:tab w:val="left" w:pos="1276"/>
        </w:tabs>
        <w:ind w:firstLine="709"/>
        <w:rPr>
          <w:color w:val="4F81BD" w:themeColor="accent1"/>
        </w:rPr>
      </w:pPr>
    </w:p>
    <w:p w14:paraId="21E455B4" w14:textId="2D03F97A" w:rsidR="00F41A1F" w:rsidRPr="002C4E5B" w:rsidRDefault="00F41A1F" w:rsidP="00440FFC">
      <w:pPr>
        <w:tabs>
          <w:tab w:val="left" w:pos="1276"/>
        </w:tabs>
        <w:ind w:firstLine="709"/>
        <w:rPr>
          <w:color w:val="4F81BD" w:themeColor="accent1"/>
        </w:rPr>
      </w:pPr>
      <w:r w:rsidRPr="002C4E5B">
        <w:rPr>
          <w:color w:val="4F81BD" w:themeColor="accent1"/>
        </w:rPr>
        <w:t>c)</w:t>
      </w:r>
      <w:r w:rsidRPr="002C4E5B">
        <w:rPr>
          <w:color w:val="4F81BD" w:themeColor="accent1"/>
        </w:rPr>
        <w:tab/>
        <w:t>Trabajo preliminar de comparación respecto de la evaluación de la distinción por expertos en el examen DHE.</w:t>
      </w:r>
    </w:p>
    <w:p w14:paraId="4FB89F40" w14:textId="77777777" w:rsidR="00F41A1F" w:rsidRDefault="00F41A1F" w:rsidP="00F41A1F">
      <w:pPr>
        <w:rPr>
          <w:rFonts w:cs="Arial"/>
          <w:snapToGrid w:val="0"/>
        </w:rPr>
      </w:pPr>
    </w:p>
    <w:p w14:paraId="4D3A5DFA" w14:textId="77777777" w:rsidR="00BB02B7" w:rsidRDefault="00BB02B7" w:rsidP="00552861"/>
    <w:p w14:paraId="5334152A" w14:textId="2FC7270A" w:rsidR="00294A51" w:rsidRPr="00BB02B7" w:rsidRDefault="0001488D" w:rsidP="0001488D">
      <w:pPr>
        <w:pStyle w:val="Heading3"/>
      </w:pPr>
      <w:bookmarkStart w:id="17" w:name="_Toc41498955"/>
      <w:bookmarkStart w:id="18" w:name="_Toc243067504"/>
      <w:r w:rsidRPr="002316F1">
        <w:rPr>
          <w:lang w:val="es-ES_tradnl"/>
        </w:rPr>
        <w:t>Ejemplo 2: Selección genética de variedades similares para el primer ciclo de cultivo</w:t>
      </w:r>
      <w:r w:rsidRPr="00A86E70">
        <w:rPr>
          <w:strike/>
          <w:lang w:val="es-ES_tradnl"/>
        </w:rPr>
        <w:t xml:space="preserve"> </w:t>
      </w:r>
      <w:r w:rsidRPr="00A86E70">
        <w:rPr>
          <w:strike/>
          <w:highlight w:val="lightGray"/>
          <w:lang w:val="es-ES_tradnl"/>
        </w:rPr>
        <w:t>(véase el Anexo II, ejemplo 2)</w:t>
      </w:r>
      <w:bookmarkEnd w:id="17"/>
      <w:bookmarkEnd w:id="18"/>
    </w:p>
    <w:p w14:paraId="101CC1D4" w14:textId="4C4076A3" w:rsidR="004C5196" w:rsidRPr="002316F1" w:rsidRDefault="004C5196" w:rsidP="004C5196">
      <w:r w:rsidRPr="002316F1">
        <w:t>2.2.</w:t>
      </w:r>
      <w:r w:rsidR="00A86E70" w:rsidRPr="00A86E70">
        <w:rPr>
          <w:highlight w:val="lightGray"/>
          <w:u w:val="single"/>
        </w:rPr>
        <w:t>17</w:t>
      </w:r>
      <w:r w:rsidRPr="002316F1">
        <w:t xml:space="preserve"> </w:t>
      </w:r>
      <w:r w:rsidRPr="002316F1">
        <w:tab/>
        <w:t>Este método incluye una fase de comprobación de la similitud genética antes del primer ciclo de cultivo.</w:t>
      </w:r>
    </w:p>
    <w:p w14:paraId="3A44A620" w14:textId="77777777" w:rsidR="004C5196" w:rsidRPr="002316F1" w:rsidRDefault="004C5196" w:rsidP="004C5196"/>
    <w:p w14:paraId="76A5F7BB" w14:textId="2BED3F83" w:rsidR="004C5196" w:rsidRPr="002316F1" w:rsidRDefault="004C5196" w:rsidP="004C5196">
      <w:r w:rsidRPr="002316F1">
        <w:t>2.2.</w:t>
      </w:r>
      <w:r w:rsidR="00A86E70" w:rsidRPr="00A86E70">
        <w:rPr>
          <w:highlight w:val="lightGray"/>
          <w:u w:val="single"/>
        </w:rPr>
        <w:t>18</w:t>
      </w:r>
      <w:r w:rsidRPr="002316F1">
        <w:tab/>
        <w:t xml:space="preserve">En aquellos casos en que la duración mínima de los ensayos </w:t>
      </w:r>
      <w:r w:rsidR="000A3B7C">
        <w:t>sea</w:t>
      </w:r>
      <w:r w:rsidRPr="002316F1">
        <w:t xml:space="preserve"> normalmente de dos ciclos de cultivo, se seleccionan de la colección de variedades las que son genéticamente similares a fin de compararlas con las variedades candidatas en el primer ciclo de cultivo. En la fase siguiente, se utiliza la información suministrada por el solicitante en el cuestionario técnico para comprobar si alguna variedad genéticamente similar presenta diferencias en los caracteres DHE y, por tanto, no es necesario compararla en el ensayo de cultivo.</w:t>
      </w:r>
    </w:p>
    <w:p w14:paraId="581DC688" w14:textId="77777777" w:rsidR="004C5196" w:rsidRPr="002316F1" w:rsidRDefault="004C5196" w:rsidP="004C5196"/>
    <w:p w14:paraId="09562427" w14:textId="0773B390" w:rsidR="004C5196" w:rsidRPr="002316F1" w:rsidRDefault="004C5196" w:rsidP="004C5196">
      <w:r w:rsidRPr="002316F1">
        <w:t>2.2.</w:t>
      </w:r>
      <w:r w:rsidR="00A86E70" w:rsidRPr="00A86E70">
        <w:rPr>
          <w:highlight w:val="lightGray"/>
          <w:u w:val="single"/>
        </w:rPr>
        <w:t>1</w:t>
      </w:r>
      <w:r w:rsidR="00A25785">
        <w:rPr>
          <w:highlight w:val="lightGray"/>
          <w:u w:val="single"/>
        </w:rPr>
        <w:t>9</w:t>
      </w:r>
      <w:r w:rsidRPr="002316F1">
        <w:tab/>
        <w:t xml:space="preserve">Sobre la base de la descripción de los caracteres DHE de la variedad elaborada en el primer ciclo de cultivo, se realiza otra búsqueda en la colección para encontrar variedades similares que no se hayan comparado en ese primer ciclo y deban compararse con la variedad candidata en el segundo ciclo. </w:t>
      </w:r>
    </w:p>
    <w:p w14:paraId="48B5B05A" w14:textId="77777777" w:rsidR="004C5196" w:rsidRPr="002316F1" w:rsidRDefault="004C5196" w:rsidP="004C5196"/>
    <w:p w14:paraId="7D3B51C5" w14:textId="3029E53B" w:rsidR="004C5196" w:rsidRPr="002316F1" w:rsidRDefault="004C5196" w:rsidP="004C5196">
      <w:r w:rsidRPr="002316F1">
        <w:t>2.2.</w:t>
      </w:r>
      <w:r w:rsidR="00A25785">
        <w:rPr>
          <w:highlight w:val="lightGray"/>
          <w:u w:val="single"/>
        </w:rPr>
        <w:t>20</w:t>
      </w:r>
      <w:r w:rsidRPr="002316F1">
        <w:tab/>
      </w:r>
      <w:r w:rsidRPr="001407AF">
        <w:rPr>
          <w:strike/>
          <w:highlight w:val="lightGray"/>
        </w:rPr>
        <w:t>En el ejemplo 2 del Anexo II del presente documento</w:t>
      </w:r>
      <w:r w:rsidRPr="001407AF">
        <w:rPr>
          <w:strike/>
        </w:rPr>
        <w:t xml:space="preserve"> </w:t>
      </w:r>
      <w:r w:rsidR="00A25785" w:rsidRPr="001407AF">
        <w:rPr>
          <w:highlight w:val="lightGray"/>
          <w:u w:val="single"/>
        </w:rPr>
        <w:t>E</w:t>
      </w:r>
      <w:r w:rsidR="001407AF" w:rsidRPr="001407AF">
        <w:rPr>
          <w:highlight w:val="lightGray"/>
          <w:u w:val="single"/>
        </w:rPr>
        <w:t>n los párrafos 2.2.21 a 2.2.31</w:t>
      </w:r>
      <w:r w:rsidR="001407AF">
        <w:t xml:space="preserve"> </w:t>
      </w:r>
      <w:r w:rsidRPr="002316F1">
        <w:t>se ofrece un ejemplo</w:t>
      </w:r>
      <w:r w:rsidR="001407AF" w:rsidRPr="00D63601">
        <w:rPr>
          <w:highlight w:val="lightGray"/>
          <w:u w:val="single"/>
        </w:rPr>
        <w:t xml:space="preserve">, </w:t>
      </w:r>
      <w:r w:rsidR="001407AF" w:rsidRPr="00D63601">
        <w:rPr>
          <w:color w:val="4F81BD" w:themeColor="accent1"/>
          <w:highlight w:val="lightGray"/>
          <w:u w:val="single"/>
        </w:rPr>
        <w:t>elaborado por expertos del Reino de los Países Bajos</w:t>
      </w:r>
      <w:r w:rsidR="001407AF" w:rsidRPr="00D63601">
        <w:rPr>
          <w:highlight w:val="lightGray"/>
          <w:u w:val="single"/>
        </w:rPr>
        <w:t>,</w:t>
      </w:r>
      <w:r w:rsidRPr="002316F1">
        <w:t xml:space="preserve"> de la selección genética de variedades similares para el primer ciclo de cultivo</w:t>
      </w:r>
      <w:r w:rsidR="001407AF">
        <w:t xml:space="preserve"> </w:t>
      </w:r>
      <w:r w:rsidR="001407AF" w:rsidRPr="00D63601">
        <w:rPr>
          <w:highlight w:val="lightGray"/>
          <w:u w:val="single"/>
        </w:rPr>
        <w:t xml:space="preserve">en el caso de </w:t>
      </w:r>
      <w:r w:rsidR="00D63601" w:rsidRPr="00D63601">
        <w:rPr>
          <w:color w:val="4F81BD" w:themeColor="accent1"/>
          <w:highlight w:val="lightGray"/>
          <w:u w:val="single"/>
        </w:rPr>
        <w:t>la judía común</w:t>
      </w:r>
      <w:r w:rsidRPr="002316F1">
        <w:t>.</w:t>
      </w:r>
    </w:p>
    <w:p w14:paraId="67BCF40A" w14:textId="77777777" w:rsidR="00E306B7" w:rsidRPr="00294A51" w:rsidRDefault="00E306B7" w:rsidP="00294A51"/>
    <w:p w14:paraId="29EB5BF6" w14:textId="05022CDD" w:rsidR="001E3435" w:rsidRPr="00A474E3" w:rsidRDefault="001E3435" w:rsidP="001E3435">
      <w:pPr>
        <w:rPr>
          <w:snapToGrid w:val="0"/>
          <w:color w:val="4F81BD" w:themeColor="accent1"/>
        </w:rPr>
      </w:pPr>
      <w:r w:rsidRPr="00A474E3">
        <w:rPr>
          <w:snapToGrid w:val="0"/>
          <w:color w:val="4F81BD" w:themeColor="accent1"/>
          <w:u w:val="single"/>
        </w:rPr>
        <w:t>Introducción</w:t>
      </w:r>
    </w:p>
    <w:p w14:paraId="4533C6F5" w14:textId="77777777" w:rsidR="001E3435" w:rsidRPr="00A474E3" w:rsidRDefault="001E3435" w:rsidP="001E3435">
      <w:pPr>
        <w:rPr>
          <w:snapToGrid w:val="0"/>
          <w:color w:val="4F81BD" w:themeColor="accent1"/>
        </w:rPr>
      </w:pPr>
    </w:p>
    <w:p w14:paraId="6E646FA1" w14:textId="0F0248C4" w:rsidR="001E3435" w:rsidRPr="00A474E3" w:rsidRDefault="00C501E8" w:rsidP="001E3435">
      <w:pPr>
        <w:rPr>
          <w:color w:val="4F81BD" w:themeColor="accent1"/>
          <w:lang w:val="es-ES"/>
        </w:rPr>
      </w:pPr>
      <w:r w:rsidRPr="00A474E3">
        <w:rPr>
          <w:color w:val="4F81BD" w:themeColor="accent1"/>
          <w:highlight w:val="lightGray"/>
          <w:u w:val="single"/>
          <w:lang w:val="es-ES"/>
        </w:rPr>
        <w:t>2.2.21</w:t>
      </w:r>
      <w:r w:rsidR="001E3435" w:rsidRPr="00A474E3">
        <w:rPr>
          <w:color w:val="4F81BD" w:themeColor="accent1"/>
          <w:lang w:val="es-ES"/>
        </w:rPr>
        <w:tab/>
      </w:r>
      <w:r w:rsidR="001E3435" w:rsidRPr="00A474E3">
        <w:rPr>
          <w:color w:val="4F81BD" w:themeColor="accent1"/>
        </w:rPr>
        <w:t>Este método incluye una fase de comprobación de la similitud genética antes del primer ciclo de cultivo.</w:t>
      </w:r>
    </w:p>
    <w:p w14:paraId="1E1B7065" w14:textId="77777777" w:rsidR="001E3435" w:rsidRPr="00A474E3" w:rsidRDefault="001E3435" w:rsidP="001E3435">
      <w:pPr>
        <w:rPr>
          <w:color w:val="4F81BD" w:themeColor="accent1"/>
          <w:lang w:val="es-ES"/>
        </w:rPr>
      </w:pPr>
    </w:p>
    <w:p w14:paraId="1DB3A4BE" w14:textId="0126EA17" w:rsidR="001E3435" w:rsidRPr="00A474E3" w:rsidRDefault="00C501E8" w:rsidP="001E3435">
      <w:pPr>
        <w:rPr>
          <w:color w:val="4F81BD" w:themeColor="accent1"/>
          <w:lang w:val="es-ES"/>
        </w:rPr>
      </w:pPr>
      <w:r w:rsidRPr="00A474E3">
        <w:rPr>
          <w:color w:val="4F81BD" w:themeColor="accent1"/>
          <w:highlight w:val="lightGray"/>
          <w:u w:val="single"/>
          <w:lang w:val="es-ES"/>
        </w:rPr>
        <w:t>2.2.22</w:t>
      </w:r>
      <w:r w:rsidR="001E3435" w:rsidRPr="00A474E3">
        <w:rPr>
          <w:color w:val="4F81BD" w:themeColor="accent1"/>
          <w:lang w:val="es-ES"/>
        </w:rPr>
        <w:tab/>
      </w:r>
      <w:r w:rsidR="001E3435" w:rsidRPr="00A474E3">
        <w:rPr>
          <w:color w:val="4F81BD" w:themeColor="accent1"/>
        </w:rPr>
        <w:t>En aquellos casos en que la duración mínima de los ensayos sea normalmente de dos ciclos de cultivo, se seleccionan de la colección de variedades las que son genéticamente similares a fin de compararlas con las variedades candidatas en el primer ciclo de cultivo.</w:t>
      </w:r>
      <w:r w:rsidR="001E3435" w:rsidRPr="00A474E3">
        <w:rPr>
          <w:color w:val="4F81BD" w:themeColor="accent1"/>
          <w:lang w:val="es-ES"/>
        </w:rPr>
        <w:t xml:space="preserve"> </w:t>
      </w:r>
      <w:r w:rsidR="001E3435" w:rsidRPr="00A474E3">
        <w:rPr>
          <w:color w:val="4F81BD" w:themeColor="accent1"/>
        </w:rPr>
        <w:t>En la fase siguiente, se utiliza la información suministrada por el solicitante en el cuestionario técnico para comprobar si alguna variedad genéticamente similar presenta diferencias en los caracteres DHE y, por tanto, no es necesario compararla en el ensayo de cultivo.</w:t>
      </w:r>
    </w:p>
    <w:p w14:paraId="0FC3BC88" w14:textId="77777777" w:rsidR="001E3435" w:rsidRPr="00A474E3" w:rsidRDefault="001E3435" w:rsidP="001E3435">
      <w:pPr>
        <w:rPr>
          <w:color w:val="4F81BD" w:themeColor="accent1"/>
          <w:lang w:val="es-ES"/>
        </w:rPr>
      </w:pPr>
    </w:p>
    <w:p w14:paraId="63246706" w14:textId="0A232796" w:rsidR="001E3435" w:rsidRPr="00A474E3" w:rsidRDefault="00C501E8" w:rsidP="001E3435">
      <w:pPr>
        <w:rPr>
          <w:color w:val="4F81BD" w:themeColor="accent1"/>
          <w:lang w:val="es-ES"/>
        </w:rPr>
      </w:pPr>
      <w:r w:rsidRPr="00A474E3">
        <w:rPr>
          <w:color w:val="4F81BD" w:themeColor="accent1"/>
          <w:highlight w:val="lightGray"/>
          <w:u w:val="single"/>
          <w:lang w:val="es-ES"/>
        </w:rPr>
        <w:t>2.2.23</w:t>
      </w:r>
      <w:r w:rsidR="001E3435" w:rsidRPr="00A474E3">
        <w:rPr>
          <w:color w:val="4F81BD" w:themeColor="accent1"/>
          <w:lang w:val="es-ES"/>
        </w:rPr>
        <w:tab/>
      </w:r>
      <w:r w:rsidR="001E3435" w:rsidRPr="00A474E3">
        <w:rPr>
          <w:color w:val="4F81BD" w:themeColor="accent1"/>
        </w:rPr>
        <w:t>Sobre la base de la descripción de los caracteres DHE de la variedad elaborada en el primer ciclo de cultivo, se realiza otra búsqueda en la colección para encontrar variedades similares que no se hayan comparado en ese primer ciclo y deban compararse con la variedad candidata en el segundo ciclo.</w:t>
      </w:r>
    </w:p>
    <w:p w14:paraId="0691452C" w14:textId="77777777" w:rsidR="001E3435" w:rsidRPr="00A474E3" w:rsidRDefault="001E3435" w:rsidP="001E3435">
      <w:pPr>
        <w:rPr>
          <w:color w:val="4F81BD" w:themeColor="accent1"/>
          <w:lang w:val="es-ES"/>
        </w:rPr>
      </w:pPr>
    </w:p>
    <w:p w14:paraId="324B60A4" w14:textId="1A0B8AB5" w:rsidR="001E3435" w:rsidRPr="00A474E3" w:rsidRDefault="001E3435" w:rsidP="001E3435">
      <w:pPr>
        <w:keepNext/>
        <w:outlineLvl w:val="1"/>
        <w:rPr>
          <w:snapToGrid w:val="0"/>
          <w:color w:val="4F81BD" w:themeColor="accent1"/>
          <w:u w:val="single"/>
          <w:lang w:val="es-ES"/>
        </w:rPr>
      </w:pPr>
      <w:r w:rsidRPr="00A474E3">
        <w:rPr>
          <w:snapToGrid w:val="0"/>
          <w:color w:val="4F81BD" w:themeColor="accent1"/>
          <w:u w:val="single"/>
        </w:rPr>
        <w:t>Procedimiento</w:t>
      </w:r>
    </w:p>
    <w:p w14:paraId="10C75177" w14:textId="77777777" w:rsidR="001E3435" w:rsidRPr="00A474E3" w:rsidRDefault="001E3435" w:rsidP="001E3435">
      <w:pPr>
        <w:keepNext/>
        <w:outlineLvl w:val="2"/>
        <w:rPr>
          <w:i/>
          <w:color w:val="4F81BD" w:themeColor="accent1"/>
        </w:rPr>
      </w:pPr>
    </w:p>
    <w:p w14:paraId="498D0C8F" w14:textId="77777777" w:rsidR="001E3435" w:rsidRPr="00A474E3" w:rsidRDefault="001E3435" w:rsidP="001E3435">
      <w:pPr>
        <w:keepNext/>
        <w:outlineLvl w:val="2"/>
        <w:rPr>
          <w:i/>
          <w:color w:val="4F81BD" w:themeColor="accent1"/>
          <w:lang w:val="es-ES"/>
        </w:rPr>
      </w:pPr>
      <w:r w:rsidRPr="00A474E3">
        <w:rPr>
          <w:i/>
          <w:color w:val="4F81BD" w:themeColor="accent1"/>
        </w:rPr>
        <w:t>Determinación de la similitud genética</w:t>
      </w:r>
    </w:p>
    <w:p w14:paraId="4327AAFB" w14:textId="77777777" w:rsidR="001E3435" w:rsidRPr="00A474E3" w:rsidRDefault="001E3435" w:rsidP="001E3435">
      <w:pPr>
        <w:rPr>
          <w:color w:val="4F81BD" w:themeColor="accent1"/>
          <w:lang w:val="es-ES"/>
        </w:rPr>
      </w:pPr>
    </w:p>
    <w:p w14:paraId="63D741A3" w14:textId="5AE7DE8D" w:rsidR="001E3435" w:rsidRPr="00A474E3" w:rsidRDefault="000D7CA2" w:rsidP="001E3435">
      <w:pPr>
        <w:rPr>
          <w:color w:val="4F81BD" w:themeColor="accent1"/>
          <w:lang w:val="es-ES"/>
        </w:rPr>
      </w:pPr>
      <w:r w:rsidRPr="00A474E3">
        <w:rPr>
          <w:color w:val="4F81BD" w:themeColor="accent1"/>
          <w:highlight w:val="lightGray"/>
          <w:u w:val="single"/>
          <w:lang w:val="es-ES"/>
        </w:rPr>
        <w:t>2.2.24</w:t>
      </w:r>
      <w:r w:rsidR="001E3435" w:rsidRPr="00A474E3">
        <w:rPr>
          <w:color w:val="4F81BD" w:themeColor="accent1"/>
          <w:lang w:val="es-ES"/>
        </w:rPr>
        <w:tab/>
      </w:r>
      <w:r w:rsidR="001E3435" w:rsidRPr="00A474E3">
        <w:rPr>
          <w:color w:val="4F81BD" w:themeColor="accent1"/>
        </w:rPr>
        <w:t>En cuanto se recibe el material vegetal, se obtiene el perfil de ADN de la variedad candidata.</w:t>
      </w:r>
    </w:p>
    <w:p w14:paraId="53FDFDFA" w14:textId="77777777" w:rsidR="001E3435" w:rsidRPr="00A474E3" w:rsidRDefault="001E3435" w:rsidP="001E3435">
      <w:pPr>
        <w:rPr>
          <w:color w:val="4F81BD" w:themeColor="accent1"/>
          <w:lang w:val="es-ES"/>
        </w:rPr>
      </w:pPr>
    </w:p>
    <w:p w14:paraId="52055203" w14:textId="35AD712E" w:rsidR="001E3435" w:rsidRPr="00A474E3" w:rsidRDefault="00C501E8" w:rsidP="001E3435">
      <w:pPr>
        <w:rPr>
          <w:color w:val="4F81BD" w:themeColor="accent1"/>
          <w:lang w:val="es-ES"/>
        </w:rPr>
      </w:pPr>
      <w:r w:rsidRPr="00A474E3">
        <w:rPr>
          <w:color w:val="4F81BD" w:themeColor="accent1"/>
          <w:highlight w:val="lightGray"/>
          <w:u w:val="single"/>
          <w:lang w:val="es-ES"/>
        </w:rPr>
        <w:t>2.2.2</w:t>
      </w:r>
      <w:r w:rsidR="000D7CA2" w:rsidRPr="00A474E3">
        <w:rPr>
          <w:color w:val="4F81BD" w:themeColor="accent1"/>
          <w:highlight w:val="lightGray"/>
          <w:u w:val="single"/>
          <w:lang w:val="es-ES"/>
        </w:rPr>
        <w:t>5</w:t>
      </w:r>
      <w:r w:rsidR="001E3435" w:rsidRPr="00A474E3">
        <w:rPr>
          <w:color w:val="4F81BD" w:themeColor="accent1"/>
          <w:lang w:val="es-ES"/>
        </w:rPr>
        <w:tab/>
      </w:r>
      <w:r w:rsidR="001E3435" w:rsidRPr="00A474E3">
        <w:rPr>
          <w:color w:val="4F81BD" w:themeColor="accent1"/>
        </w:rPr>
        <w:t>El perfil de ADN se compara con los perfiles de todas las variedades que figuran en la colección de variedades y se seleccionan las que presentan similitud genética.</w:t>
      </w:r>
    </w:p>
    <w:p w14:paraId="31281009" w14:textId="77777777" w:rsidR="001E3435" w:rsidRPr="00A474E3" w:rsidRDefault="001E3435" w:rsidP="001E3435">
      <w:pPr>
        <w:rPr>
          <w:color w:val="4F81BD" w:themeColor="accent1"/>
          <w:lang w:val="es-ES"/>
        </w:rPr>
      </w:pPr>
    </w:p>
    <w:p w14:paraId="68FC0607" w14:textId="77777777" w:rsidR="001E3435" w:rsidRPr="00A474E3" w:rsidRDefault="001E3435" w:rsidP="001E3435">
      <w:pPr>
        <w:keepNext/>
        <w:outlineLvl w:val="2"/>
        <w:rPr>
          <w:i/>
          <w:color w:val="4F81BD" w:themeColor="accent1"/>
          <w:lang w:val="es-ES"/>
        </w:rPr>
      </w:pPr>
      <w:r w:rsidRPr="00A474E3">
        <w:rPr>
          <w:i/>
          <w:color w:val="4F81BD" w:themeColor="accent1"/>
        </w:rPr>
        <w:t>Información del cuestionario técnico</w:t>
      </w:r>
    </w:p>
    <w:p w14:paraId="278035CD" w14:textId="77777777" w:rsidR="001E3435" w:rsidRPr="00A474E3" w:rsidRDefault="001E3435" w:rsidP="001E3435">
      <w:pPr>
        <w:rPr>
          <w:color w:val="4F81BD" w:themeColor="accent1"/>
          <w:lang w:val="es-ES"/>
        </w:rPr>
      </w:pPr>
    </w:p>
    <w:p w14:paraId="7C9CCB97" w14:textId="5E2B6844" w:rsidR="001E3435" w:rsidRPr="00A474E3" w:rsidRDefault="00C501E8" w:rsidP="001E3435">
      <w:pPr>
        <w:rPr>
          <w:color w:val="4F81BD" w:themeColor="accent1"/>
          <w:lang w:val="es-ES"/>
        </w:rPr>
      </w:pPr>
      <w:r w:rsidRPr="00A474E3">
        <w:rPr>
          <w:color w:val="4F81BD" w:themeColor="accent1"/>
          <w:highlight w:val="lightGray"/>
          <w:u w:val="single"/>
          <w:lang w:val="es-ES"/>
        </w:rPr>
        <w:t>2.2.2</w:t>
      </w:r>
      <w:r w:rsidR="000D7CA2" w:rsidRPr="00A474E3">
        <w:rPr>
          <w:color w:val="4F81BD" w:themeColor="accent1"/>
          <w:highlight w:val="lightGray"/>
          <w:u w:val="single"/>
          <w:lang w:val="es-ES"/>
        </w:rPr>
        <w:t>6</w:t>
      </w:r>
      <w:r w:rsidR="001E3435" w:rsidRPr="00A474E3">
        <w:rPr>
          <w:color w:val="4F81BD" w:themeColor="accent1"/>
          <w:lang w:val="es-ES"/>
        </w:rPr>
        <w:tab/>
      </w:r>
      <w:r w:rsidR="001E3435" w:rsidRPr="00A474E3">
        <w:rPr>
          <w:color w:val="4F81BD" w:themeColor="accent1"/>
        </w:rPr>
        <w:t>A continuación, se utiliza la información suministrada por el solicitante en el cuestionario técnico para comprobar si alguna variedad genéticamente similar presenta claras diferencias respecto de los caracteres DHE, en cuyo caso no será necesario compararla con las variedades candidatas en el ensayo de cultivo.</w:t>
      </w:r>
    </w:p>
    <w:p w14:paraId="263B630F" w14:textId="77777777" w:rsidR="001E3435" w:rsidRPr="00A474E3" w:rsidRDefault="001E3435" w:rsidP="001E3435">
      <w:pPr>
        <w:rPr>
          <w:color w:val="4F81BD" w:themeColor="accent1"/>
          <w:lang w:val="es-ES"/>
        </w:rPr>
      </w:pPr>
    </w:p>
    <w:p w14:paraId="4F53EC06" w14:textId="77777777" w:rsidR="001E3435" w:rsidRPr="00A474E3" w:rsidRDefault="001E3435" w:rsidP="001E3435">
      <w:pPr>
        <w:keepNext/>
        <w:outlineLvl w:val="2"/>
        <w:rPr>
          <w:i/>
          <w:color w:val="4F81BD" w:themeColor="accent1"/>
          <w:lang w:val="es-ES"/>
        </w:rPr>
      </w:pPr>
      <w:r w:rsidRPr="00A474E3">
        <w:rPr>
          <w:i/>
          <w:color w:val="4F81BD" w:themeColor="accent1"/>
        </w:rPr>
        <w:t>Ensayo de campo</w:t>
      </w:r>
    </w:p>
    <w:p w14:paraId="61927726" w14:textId="77777777" w:rsidR="001E3435" w:rsidRPr="00A474E3" w:rsidRDefault="001E3435" w:rsidP="001E3435">
      <w:pPr>
        <w:rPr>
          <w:color w:val="4F81BD" w:themeColor="accent1"/>
          <w:lang w:val="es-ES"/>
        </w:rPr>
      </w:pPr>
    </w:p>
    <w:p w14:paraId="4AF1C5E5" w14:textId="77777777" w:rsidR="001E3435" w:rsidRPr="00A474E3" w:rsidRDefault="001E3435" w:rsidP="001E3435">
      <w:pPr>
        <w:keepNext/>
        <w:ind w:left="567"/>
        <w:outlineLvl w:val="3"/>
        <w:rPr>
          <w:color w:val="4F81BD" w:themeColor="accent1"/>
          <w:u w:val="single"/>
          <w:lang w:val="es-ES"/>
        </w:rPr>
      </w:pPr>
      <w:r w:rsidRPr="00A474E3">
        <w:rPr>
          <w:color w:val="4F81BD" w:themeColor="accent1"/>
          <w:u w:val="single"/>
        </w:rPr>
        <w:t>Primer ciclo de cultivo</w:t>
      </w:r>
    </w:p>
    <w:p w14:paraId="3841BAE8" w14:textId="77777777" w:rsidR="001E3435" w:rsidRPr="00A474E3" w:rsidRDefault="001E3435" w:rsidP="001E3435">
      <w:pPr>
        <w:rPr>
          <w:color w:val="4F81BD" w:themeColor="accent1"/>
          <w:lang w:val="es-ES"/>
        </w:rPr>
      </w:pPr>
    </w:p>
    <w:p w14:paraId="4CAC3284" w14:textId="75232A46" w:rsidR="001E3435" w:rsidRPr="00A474E3" w:rsidRDefault="00C501E8" w:rsidP="001E3435">
      <w:pPr>
        <w:rPr>
          <w:color w:val="4F81BD" w:themeColor="accent1"/>
          <w:lang w:val="es-ES"/>
        </w:rPr>
      </w:pPr>
      <w:r w:rsidRPr="00A474E3">
        <w:rPr>
          <w:color w:val="4F81BD" w:themeColor="accent1"/>
          <w:highlight w:val="lightGray"/>
          <w:u w:val="single"/>
          <w:lang w:val="es-ES"/>
        </w:rPr>
        <w:t>2.2.2</w:t>
      </w:r>
      <w:r w:rsidR="000D7CA2" w:rsidRPr="00A474E3">
        <w:rPr>
          <w:color w:val="4F81BD" w:themeColor="accent1"/>
          <w:highlight w:val="lightGray"/>
          <w:u w:val="single"/>
          <w:lang w:val="es-ES"/>
        </w:rPr>
        <w:t>7</w:t>
      </w:r>
      <w:r w:rsidR="001E3435" w:rsidRPr="00A474E3">
        <w:rPr>
          <w:color w:val="4F81BD" w:themeColor="accent1"/>
          <w:lang w:val="es-ES"/>
        </w:rPr>
        <w:tab/>
      </w:r>
      <w:r w:rsidR="001E3435" w:rsidRPr="00A474E3">
        <w:rPr>
          <w:color w:val="4F81BD" w:themeColor="accent1"/>
        </w:rPr>
        <w:t>Las variedades candidatas y las genéticamente similares seleccionadas mediante el procedimiento descrito se cultivan en un mismo ensayo de campo.</w:t>
      </w:r>
      <w:r w:rsidR="001E3435" w:rsidRPr="00A474E3">
        <w:rPr>
          <w:color w:val="4F81BD" w:themeColor="accent1"/>
          <w:lang w:val="es-ES"/>
        </w:rPr>
        <w:t xml:space="preserve"> </w:t>
      </w:r>
      <w:r w:rsidR="001E3435" w:rsidRPr="00A474E3">
        <w:rPr>
          <w:color w:val="4F81BD" w:themeColor="accent1"/>
        </w:rPr>
        <w:t>Se elabora una completa descripción de los caracteres DHE de la variedad candidata y se compara con las descripciones de todas las variedades de la colección por medio de una base de datos que contiene descripciones elaboradas en el mismo lugar en años anteriores.</w:t>
      </w:r>
    </w:p>
    <w:p w14:paraId="051AE2CD" w14:textId="77777777" w:rsidR="001E3435" w:rsidRPr="00A474E3" w:rsidRDefault="001E3435" w:rsidP="001E3435">
      <w:pPr>
        <w:rPr>
          <w:color w:val="4F81BD" w:themeColor="accent1"/>
          <w:lang w:val="es-ES"/>
        </w:rPr>
      </w:pPr>
    </w:p>
    <w:p w14:paraId="737B74B6" w14:textId="77777777" w:rsidR="001E3435" w:rsidRPr="00A474E3" w:rsidRDefault="001E3435" w:rsidP="001E3435">
      <w:pPr>
        <w:rPr>
          <w:i/>
          <w:color w:val="4F81BD" w:themeColor="accent1"/>
          <w:lang w:val="es-ES"/>
        </w:rPr>
      </w:pPr>
      <w:r w:rsidRPr="00A474E3">
        <w:rPr>
          <w:color w:val="4F81BD" w:themeColor="accent1"/>
          <w:lang w:val="es-ES"/>
        </w:rPr>
        <w:tab/>
      </w:r>
      <w:r w:rsidRPr="00A474E3">
        <w:rPr>
          <w:i/>
          <w:color w:val="4F81BD" w:themeColor="accent1"/>
        </w:rPr>
        <w:t>Resultados posibles:</w:t>
      </w:r>
    </w:p>
    <w:p w14:paraId="62396AB1" w14:textId="77777777" w:rsidR="001E3435" w:rsidRPr="00A474E3" w:rsidRDefault="001E3435" w:rsidP="001E3435">
      <w:pPr>
        <w:rPr>
          <w:color w:val="4F81BD" w:themeColor="accent1"/>
          <w:lang w:val="es-ES"/>
        </w:rPr>
      </w:pPr>
    </w:p>
    <w:p w14:paraId="4FBEFCD0" w14:textId="39849A15" w:rsidR="001E3435" w:rsidRPr="00A474E3" w:rsidRDefault="00A474E3" w:rsidP="001E3435">
      <w:pPr>
        <w:rPr>
          <w:color w:val="4F81BD" w:themeColor="accent1"/>
          <w:lang w:val="es-ES"/>
        </w:rPr>
      </w:pPr>
      <w:r w:rsidRPr="00A474E3">
        <w:rPr>
          <w:color w:val="4F81BD" w:themeColor="accent1"/>
          <w:highlight w:val="lightGray"/>
          <w:u w:val="single"/>
          <w:lang w:val="es-ES"/>
        </w:rPr>
        <w:t>2.2.28</w:t>
      </w:r>
      <w:r w:rsidR="001E3435" w:rsidRPr="00A474E3">
        <w:rPr>
          <w:color w:val="4F81BD" w:themeColor="accent1"/>
          <w:lang w:val="es-ES"/>
        </w:rPr>
        <w:tab/>
      </w:r>
      <w:r w:rsidR="001E3435" w:rsidRPr="00A474E3">
        <w:rPr>
          <w:color w:val="4F81BD" w:themeColor="accent1"/>
        </w:rPr>
        <w:t>Si la variedad candidata no es distinta de las variedades genéticamente similares en lo que respecta a los caracteres DHE, se continuará con el ensayo en otro ciclo de cultivo.</w:t>
      </w:r>
    </w:p>
    <w:p w14:paraId="6CF5A2B5" w14:textId="77777777" w:rsidR="001E3435" w:rsidRPr="00A474E3" w:rsidRDefault="001E3435" w:rsidP="001E3435">
      <w:pPr>
        <w:rPr>
          <w:color w:val="4F81BD" w:themeColor="accent1"/>
          <w:lang w:val="es-ES"/>
        </w:rPr>
      </w:pPr>
    </w:p>
    <w:p w14:paraId="266FF038" w14:textId="20EAABA1" w:rsidR="001E3435" w:rsidRPr="00A474E3" w:rsidRDefault="00A474E3" w:rsidP="001E3435">
      <w:pPr>
        <w:rPr>
          <w:color w:val="4F81BD" w:themeColor="accent1"/>
          <w:lang w:val="es-ES"/>
        </w:rPr>
      </w:pPr>
      <w:r w:rsidRPr="00A474E3">
        <w:rPr>
          <w:color w:val="4F81BD" w:themeColor="accent1"/>
          <w:highlight w:val="lightGray"/>
          <w:u w:val="single"/>
          <w:lang w:val="es-ES"/>
        </w:rPr>
        <w:t>2.2.29</w:t>
      </w:r>
      <w:r w:rsidR="001E3435" w:rsidRPr="00A474E3">
        <w:rPr>
          <w:color w:val="4F81BD" w:themeColor="accent1"/>
        </w:rPr>
        <w:tab/>
        <w:t>En cualquier caso, la descripción de la variedad candidata elaborada en el primer ciclo de cultivo se compara con las descripciones de las variedades de la colección por medio de una base de datos que contiene descripciones elaboradas en el mismo lugar.</w:t>
      </w:r>
    </w:p>
    <w:p w14:paraId="2F5F4E90" w14:textId="77777777" w:rsidR="001E3435" w:rsidRPr="00A474E3" w:rsidRDefault="001E3435" w:rsidP="001E3435">
      <w:pPr>
        <w:rPr>
          <w:color w:val="4F81BD" w:themeColor="accent1"/>
          <w:lang w:val="es-ES"/>
        </w:rPr>
      </w:pPr>
    </w:p>
    <w:p w14:paraId="7655C952" w14:textId="77777777" w:rsidR="001E3435" w:rsidRPr="00A474E3" w:rsidRDefault="001E3435" w:rsidP="001E3435">
      <w:pPr>
        <w:rPr>
          <w:color w:val="4F81BD" w:themeColor="accent1"/>
          <w:lang w:val="es-ES"/>
        </w:rPr>
      </w:pPr>
      <w:r w:rsidRPr="00A474E3">
        <w:rPr>
          <w:color w:val="4F81BD" w:themeColor="accent1"/>
          <w:lang w:val="es-ES"/>
        </w:rPr>
        <w:tab/>
        <w:t>a)</w:t>
      </w:r>
      <w:r w:rsidRPr="00A474E3">
        <w:rPr>
          <w:color w:val="4F81BD" w:themeColor="accent1"/>
          <w:lang w:val="es-ES"/>
        </w:rPr>
        <w:tab/>
      </w:r>
      <w:r w:rsidRPr="00A474E3">
        <w:rPr>
          <w:color w:val="4F81BD" w:themeColor="accent1"/>
        </w:rPr>
        <w:t>Si, al final del primer ciclo de cultivo, se determina que la variedad candidata es distinta de todas las variedades cultivadas en ese primer ciclo y de todas las demás variedades de la colección y que reúne los requisitos de homogeneidad y estabilidad, puede concluirse el examen DHE cuando termine el primer ciclo de cultivo.</w:t>
      </w:r>
    </w:p>
    <w:p w14:paraId="541934EA" w14:textId="77777777" w:rsidR="001E3435" w:rsidRPr="00A474E3" w:rsidRDefault="001E3435" w:rsidP="001E3435">
      <w:pPr>
        <w:rPr>
          <w:color w:val="4F81BD" w:themeColor="accent1"/>
          <w:lang w:val="es-ES"/>
        </w:rPr>
      </w:pPr>
    </w:p>
    <w:p w14:paraId="660FE506" w14:textId="77777777" w:rsidR="001E3435" w:rsidRPr="00A474E3" w:rsidRDefault="001E3435" w:rsidP="001E3435">
      <w:pPr>
        <w:rPr>
          <w:color w:val="4F81BD" w:themeColor="accent1"/>
          <w:lang w:val="es-ES"/>
        </w:rPr>
      </w:pPr>
      <w:r w:rsidRPr="00A474E3">
        <w:rPr>
          <w:color w:val="4F81BD" w:themeColor="accent1"/>
          <w:lang w:val="es-ES"/>
        </w:rPr>
        <w:tab/>
        <w:t>b)</w:t>
      </w:r>
      <w:r w:rsidRPr="00A474E3">
        <w:rPr>
          <w:color w:val="4F81BD" w:themeColor="accent1"/>
          <w:lang w:val="es-ES"/>
        </w:rPr>
        <w:tab/>
      </w:r>
      <w:r w:rsidRPr="00A474E3">
        <w:rPr>
          <w:color w:val="4F81BD" w:themeColor="accent1"/>
        </w:rPr>
        <w:t>En todos los demás casos, deberá llevarse a cabo un segundo ciclo de cultivo.</w:t>
      </w:r>
    </w:p>
    <w:p w14:paraId="0AD2063A" w14:textId="77777777" w:rsidR="001E3435" w:rsidRPr="00A474E3" w:rsidRDefault="001E3435" w:rsidP="001E3435">
      <w:pPr>
        <w:rPr>
          <w:color w:val="4F81BD" w:themeColor="accent1"/>
          <w:lang w:val="es-ES"/>
        </w:rPr>
      </w:pPr>
    </w:p>
    <w:p w14:paraId="364599E4" w14:textId="77777777" w:rsidR="001E3435" w:rsidRPr="00A474E3" w:rsidRDefault="001E3435" w:rsidP="001E3435">
      <w:pPr>
        <w:keepNext/>
        <w:ind w:left="567"/>
        <w:outlineLvl w:val="3"/>
        <w:rPr>
          <w:color w:val="4F81BD" w:themeColor="accent1"/>
          <w:u w:val="single"/>
          <w:lang w:val="es-ES"/>
        </w:rPr>
      </w:pPr>
      <w:r w:rsidRPr="00A474E3">
        <w:rPr>
          <w:color w:val="4F81BD" w:themeColor="accent1"/>
          <w:u w:val="single"/>
        </w:rPr>
        <w:t>Segundo ciclo de cultivo</w:t>
      </w:r>
    </w:p>
    <w:p w14:paraId="272D89DC" w14:textId="77777777" w:rsidR="001E3435" w:rsidRPr="00A474E3" w:rsidRDefault="001E3435" w:rsidP="001E3435">
      <w:pPr>
        <w:rPr>
          <w:color w:val="4F81BD" w:themeColor="accent1"/>
          <w:lang w:val="es-ES"/>
        </w:rPr>
      </w:pPr>
    </w:p>
    <w:p w14:paraId="190E8215" w14:textId="4305A43F" w:rsidR="001E3435" w:rsidRPr="00A474E3" w:rsidRDefault="00A474E3" w:rsidP="001E3435">
      <w:pPr>
        <w:rPr>
          <w:color w:val="4F81BD" w:themeColor="accent1"/>
          <w:lang w:val="es-ES"/>
        </w:rPr>
      </w:pPr>
      <w:r w:rsidRPr="00A474E3">
        <w:rPr>
          <w:color w:val="4F81BD" w:themeColor="accent1"/>
          <w:highlight w:val="lightGray"/>
          <w:u w:val="single"/>
          <w:lang w:val="es-ES"/>
        </w:rPr>
        <w:t>2.2.30</w:t>
      </w:r>
      <w:r w:rsidR="001E3435" w:rsidRPr="00A474E3">
        <w:rPr>
          <w:color w:val="4F81BD" w:themeColor="accent1"/>
          <w:lang w:val="es-ES"/>
        </w:rPr>
        <w:tab/>
      </w:r>
      <w:r w:rsidR="001E3435" w:rsidRPr="00A474E3">
        <w:rPr>
          <w:color w:val="4F81BD" w:themeColor="accent1"/>
        </w:rPr>
        <w:t>En el segundo ciclo, se cultiva la variedad candidata junto con todas aquellas variedades de la colección respecto de las cuales se ha determinado que no es distinta al final del primer ciclo de cultivo.</w:t>
      </w:r>
    </w:p>
    <w:p w14:paraId="5CA12C34" w14:textId="77777777" w:rsidR="001E3435" w:rsidRPr="00A474E3" w:rsidRDefault="001E3435" w:rsidP="001E3435">
      <w:pPr>
        <w:rPr>
          <w:color w:val="4F81BD" w:themeColor="accent1"/>
          <w:lang w:val="es-ES"/>
        </w:rPr>
      </w:pPr>
    </w:p>
    <w:p w14:paraId="2E29B928" w14:textId="74536BAE" w:rsidR="001E3435" w:rsidRPr="00A474E3" w:rsidRDefault="00A474E3" w:rsidP="001E3435">
      <w:pPr>
        <w:rPr>
          <w:color w:val="4F81BD" w:themeColor="accent1"/>
          <w:lang w:val="es-ES"/>
        </w:rPr>
      </w:pPr>
      <w:r w:rsidRPr="00A474E3">
        <w:rPr>
          <w:color w:val="4F81BD" w:themeColor="accent1"/>
          <w:highlight w:val="lightGray"/>
          <w:u w:val="single"/>
          <w:lang w:val="es-ES"/>
        </w:rPr>
        <w:t>2.2.31</w:t>
      </w:r>
      <w:r w:rsidR="001E3435" w:rsidRPr="00A474E3">
        <w:rPr>
          <w:color w:val="4F81BD" w:themeColor="accent1"/>
          <w:lang w:val="es-ES"/>
        </w:rPr>
        <w:tab/>
      </w:r>
      <w:r w:rsidR="001E3435" w:rsidRPr="00A474E3">
        <w:rPr>
          <w:color w:val="4F81BD" w:themeColor="accent1"/>
        </w:rPr>
        <w:t>Al término del segundo ciclo de cultivo se efectúa una evaluación de la distinción, la homogeneidad y la estabilidad.</w:t>
      </w:r>
      <w:r w:rsidR="001E3435" w:rsidRPr="00A474E3">
        <w:rPr>
          <w:color w:val="4F81BD" w:themeColor="accent1"/>
          <w:lang w:val="es-ES"/>
        </w:rPr>
        <w:t xml:space="preserve"> </w:t>
      </w:r>
      <w:r w:rsidR="001E3435" w:rsidRPr="00A474E3">
        <w:rPr>
          <w:color w:val="4F81BD" w:themeColor="accent1"/>
        </w:rPr>
        <w:t>Si no es posible adoptar entonces una decisión acerca de la distinción, la homogeneidad y la estabilidad, puede llevarse a cabo un nuevo ciclo de cultivo.</w:t>
      </w:r>
    </w:p>
    <w:p w14:paraId="56EB1F0A" w14:textId="77777777" w:rsidR="00E306B7" w:rsidRPr="00294A51" w:rsidRDefault="00E306B7" w:rsidP="00294A51"/>
    <w:p w14:paraId="1512A2B2" w14:textId="77777777" w:rsidR="00E306B7" w:rsidRDefault="00E306B7" w:rsidP="00294A51"/>
    <w:p w14:paraId="4EF2F0D8" w14:textId="77777777" w:rsidR="00550D8A" w:rsidRDefault="00550D8A" w:rsidP="00294A51"/>
    <w:p w14:paraId="6E459F7B" w14:textId="20E0FA56" w:rsidR="00550D8A" w:rsidRPr="00093BF3" w:rsidRDefault="00550D8A" w:rsidP="00550D8A">
      <w:pPr>
        <w:pStyle w:val="Heading1"/>
      </w:pPr>
      <w:bookmarkStart w:id="19" w:name="_Toc237879229"/>
      <w:bookmarkStart w:id="20" w:name="_Toc243067505"/>
      <w:r w:rsidRPr="00C00060">
        <w:rPr>
          <w:rStyle w:val="TitleofDocChar"/>
          <w:highlight w:val="yellow"/>
        </w:rPr>
        <w:t>3.</w:t>
      </w:r>
      <w:r w:rsidRPr="00C00060">
        <w:rPr>
          <w:rStyle w:val="TitleofDocChar"/>
          <w:highlight w:val="yellow"/>
        </w:rPr>
        <w:tab/>
      </w:r>
      <w:bookmarkEnd w:id="19"/>
      <w:r w:rsidR="00C94DFB" w:rsidRPr="00C00060">
        <w:rPr>
          <w:highlight w:val="yellow"/>
          <w:lang w:val="es-419"/>
        </w:rPr>
        <w:t>DIRECTRICES PARA LA VALIDACIÓN DE UN NUEVO PROTOCOLO DE MARCADORES MOLECULARES LIGADOS A CARACTERES COMO MÉTODO ALTERNATIVO DE OBSERVACIÓN</w:t>
      </w:r>
      <w:bookmarkEnd w:id="20"/>
    </w:p>
    <w:p w14:paraId="5289D1DC" w14:textId="77777777" w:rsidR="00A04A74" w:rsidRPr="00932318" w:rsidRDefault="00A04A74" w:rsidP="00A04A74">
      <w:pPr>
        <w:pStyle w:val="Heading2"/>
        <w:rPr>
          <w:kern w:val="2"/>
          <w:lang w:val="es-419"/>
          <w14:ligatures w14:val="standardContextual"/>
        </w:rPr>
      </w:pPr>
      <w:bookmarkStart w:id="21" w:name="_Toc240545522"/>
      <w:bookmarkStart w:id="22" w:name="_Toc243067506"/>
      <w:bookmarkStart w:id="23" w:name="_Toc189576553"/>
      <w:bookmarkStart w:id="24" w:name="_Toc210139332"/>
      <w:bookmarkStart w:id="25" w:name="_Toc237879231"/>
      <w:r w:rsidRPr="00932318">
        <w:rPr>
          <w:lang w:val="es-419"/>
        </w:rPr>
        <w:t>3.1</w:t>
      </w:r>
      <w:r w:rsidRPr="00932318">
        <w:rPr>
          <w:lang w:val="es-419"/>
        </w:rPr>
        <w:tab/>
        <w:t>Objetivos de las presentes directrices</w:t>
      </w:r>
      <w:bookmarkEnd w:id="21"/>
      <w:bookmarkEnd w:id="22"/>
    </w:p>
    <w:p w14:paraId="0C44CE6D" w14:textId="77777777" w:rsidR="00A04A74" w:rsidRPr="00932318" w:rsidRDefault="00A04A74" w:rsidP="00A04A74">
      <w:pPr>
        <w:rPr>
          <w:lang w:val="es-419"/>
        </w:rPr>
      </w:pPr>
      <w:r w:rsidRPr="00932318">
        <w:rPr>
          <w:lang w:val="es-419"/>
        </w:rPr>
        <w:t>3.1.1</w:t>
      </w:r>
      <w:r w:rsidRPr="00932318">
        <w:rPr>
          <w:lang w:val="es-419"/>
        </w:rPr>
        <w:tab/>
        <w:t xml:space="preserve">El propósito de las presentes directrices es </w:t>
      </w:r>
      <w:r>
        <w:rPr>
          <w:lang w:val="es-419"/>
        </w:rPr>
        <w:t xml:space="preserve">ofrecer </w:t>
      </w:r>
      <w:r w:rsidRPr="00932318">
        <w:rPr>
          <w:lang w:val="es-419"/>
        </w:rPr>
        <w:t xml:space="preserve">orientación práctica para la validación armonizada de un nuevo método basado en </w:t>
      </w:r>
      <w:r>
        <w:rPr>
          <w:lang w:val="es-419"/>
        </w:rPr>
        <w:t>el modelo de aplicación “</w:t>
      </w:r>
      <w:r w:rsidRPr="00932318">
        <w:rPr>
          <w:lang w:val="es-419"/>
        </w:rPr>
        <w:t>marcadores moleculares ligados a caracteres</w:t>
      </w:r>
      <w:r>
        <w:rPr>
          <w:lang w:val="es-419"/>
        </w:rPr>
        <w:t>”</w:t>
      </w:r>
      <w:r w:rsidRPr="00932318">
        <w:rPr>
          <w:lang w:val="es-419"/>
        </w:rPr>
        <w:t xml:space="preserve"> antes de su utilización como método alternativo de observación</w:t>
      </w:r>
      <w:r>
        <w:rPr>
          <w:lang w:val="es-419"/>
        </w:rPr>
        <w:t xml:space="preserve"> (véase la sección 2.1 de este documento)</w:t>
      </w:r>
      <w:r w:rsidRPr="00932318">
        <w:rPr>
          <w:lang w:val="es-419"/>
        </w:rPr>
        <w:t>. Se</w:t>
      </w:r>
      <w:r>
        <w:rPr>
          <w:lang w:val="es-419"/>
        </w:rPr>
        <w:t> </w:t>
      </w:r>
      <w:r w:rsidRPr="00932318">
        <w:rPr>
          <w:lang w:val="es-419"/>
        </w:rPr>
        <w:t>describen los criterios de desempeño necesarios para la validación y se ofrece orientación sobre su evaluación. Las presentes directrices describen asimismo un protocolo estándar y un estudio de seguimiento.</w:t>
      </w:r>
    </w:p>
    <w:p w14:paraId="46AFD57C" w14:textId="77777777" w:rsidR="00A04A74" w:rsidRPr="00932318" w:rsidRDefault="00A04A74" w:rsidP="00A04A74">
      <w:pPr>
        <w:rPr>
          <w:lang w:val="es-419" w:eastAsia="fr-FR"/>
        </w:rPr>
      </w:pPr>
    </w:p>
    <w:p w14:paraId="629DBE20" w14:textId="77777777" w:rsidR="00A04A74" w:rsidRPr="00932318" w:rsidRDefault="00A04A74" w:rsidP="00A04A74">
      <w:pPr>
        <w:rPr>
          <w:kern w:val="2"/>
          <w:lang w:val="es-419"/>
          <w14:ligatures w14:val="standardContextual"/>
        </w:rPr>
      </w:pPr>
      <w:r w:rsidRPr="00932318">
        <w:rPr>
          <w:lang w:val="es-419"/>
        </w:rPr>
        <w:t>3.1.2</w:t>
      </w:r>
      <w:r w:rsidRPr="00932318">
        <w:rPr>
          <w:lang w:val="es-419"/>
        </w:rPr>
        <w:tab/>
        <w:t>Si se utiliza una técnica diferente, el laboratorio deberá validar su método comparándolo con el método de referencia, a fin de demostrar que la técnica alternativa produce los mismos resultados.</w:t>
      </w:r>
    </w:p>
    <w:p w14:paraId="5893C7C9" w14:textId="77777777" w:rsidR="00A04A74" w:rsidRDefault="00A04A74" w:rsidP="00A04A74">
      <w:pPr>
        <w:rPr>
          <w:lang w:val="es-419" w:eastAsia="fr-FR"/>
        </w:rPr>
      </w:pPr>
    </w:p>
    <w:p w14:paraId="38645505" w14:textId="77777777" w:rsidR="00A04A74" w:rsidRPr="00932318" w:rsidRDefault="00A04A74" w:rsidP="00A04A74">
      <w:pPr>
        <w:rPr>
          <w:lang w:val="es-419" w:eastAsia="fr-FR"/>
        </w:rPr>
      </w:pPr>
    </w:p>
    <w:p w14:paraId="7C1E62FA" w14:textId="77777777" w:rsidR="00A04A74" w:rsidRPr="00932318" w:rsidRDefault="00A04A74" w:rsidP="00A04A74">
      <w:pPr>
        <w:pStyle w:val="Heading2"/>
        <w:rPr>
          <w:kern w:val="2"/>
          <w:lang w:val="es-419"/>
          <w14:ligatures w14:val="standardContextual"/>
        </w:rPr>
      </w:pPr>
      <w:bookmarkStart w:id="26" w:name="_Toc235817878"/>
      <w:bookmarkStart w:id="27" w:name="_Toc240545523"/>
      <w:bookmarkStart w:id="28" w:name="_Toc243067507"/>
      <w:bookmarkStart w:id="29" w:name="_Toc189576554"/>
      <w:bookmarkStart w:id="30" w:name="_Toc210139333"/>
      <w:bookmarkStart w:id="31" w:name="_Toc237879232"/>
      <w:bookmarkEnd w:id="23"/>
      <w:bookmarkEnd w:id="24"/>
      <w:bookmarkEnd w:id="25"/>
      <w:r w:rsidRPr="00932318">
        <w:rPr>
          <w:lang w:val="es-419"/>
        </w:rPr>
        <w:t>3.2</w:t>
      </w:r>
      <w:r w:rsidRPr="00932318">
        <w:rPr>
          <w:lang w:val="es-419"/>
        </w:rPr>
        <w:tab/>
        <w:t>Ámbito de aplicación de las presentes directrices</w:t>
      </w:r>
      <w:bookmarkEnd w:id="26"/>
      <w:bookmarkEnd w:id="27"/>
      <w:bookmarkEnd w:id="28"/>
    </w:p>
    <w:p w14:paraId="34C7F992" w14:textId="59F914E6" w:rsidR="00A04A74" w:rsidRPr="00932318" w:rsidRDefault="00A04A74" w:rsidP="00A04A74">
      <w:pPr>
        <w:ind w:left="709"/>
        <w:rPr>
          <w:lang w:val="es-419"/>
        </w:rPr>
      </w:pPr>
      <w:r>
        <w:rPr>
          <w:lang w:val="es-419"/>
        </w:rPr>
        <w:t xml:space="preserve">- </w:t>
      </w:r>
      <w:r w:rsidR="009569A8">
        <w:rPr>
          <w:lang w:val="es-419"/>
        </w:rPr>
        <w:t>Todas las especies</w:t>
      </w:r>
    </w:p>
    <w:p w14:paraId="76BE2D7A" w14:textId="77777777" w:rsidR="00A04A74" w:rsidRPr="00932318" w:rsidRDefault="00A04A74" w:rsidP="00A04A74">
      <w:pPr>
        <w:ind w:left="709"/>
        <w:rPr>
          <w:lang w:val="es-419"/>
        </w:rPr>
      </w:pPr>
      <w:r>
        <w:rPr>
          <w:lang w:val="es-419"/>
        </w:rPr>
        <w:t xml:space="preserve">- </w:t>
      </w:r>
      <w:r w:rsidRPr="00932318">
        <w:rPr>
          <w:lang w:val="es-419"/>
        </w:rPr>
        <w:t>Marcadores moleculares ligados a caracteres</w:t>
      </w:r>
    </w:p>
    <w:p w14:paraId="78E3A08C" w14:textId="77777777" w:rsidR="00A04A74" w:rsidRPr="00932318" w:rsidRDefault="00A04A74" w:rsidP="00A04A74">
      <w:pPr>
        <w:ind w:left="709"/>
        <w:rPr>
          <w:lang w:val="es-419"/>
        </w:rPr>
      </w:pPr>
      <w:r>
        <w:rPr>
          <w:lang w:val="es-419"/>
        </w:rPr>
        <w:t xml:space="preserve">- </w:t>
      </w:r>
      <w:r w:rsidRPr="00932318">
        <w:rPr>
          <w:lang w:val="es-419"/>
        </w:rPr>
        <w:t>Para el examen de la distinción, la homogeneidad y la estabilidad (DHE).</w:t>
      </w:r>
    </w:p>
    <w:p w14:paraId="4F93052F" w14:textId="77777777" w:rsidR="00A04A74" w:rsidRDefault="00A04A74" w:rsidP="00A04A74">
      <w:pPr>
        <w:rPr>
          <w:lang w:val="es-419" w:eastAsia="fr-FR"/>
        </w:rPr>
      </w:pPr>
    </w:p>
    <w:p w14:paraId="563AAC52" w14:textId="77777777" w:rsidR="00A04A74" w:rsidRPr="00932318" w:rsidRDefault="00A04A74" w:rsidP="00A04A74">
      <w:pPr>
        <w:rPr>
          <w:lang w:val="es-419" w:eastAsia="fr-FR"/>
        </w:rPr>
      </w:pPr>
    </w:p>
    <w:p w14:paraId="23F1B43C" w14:textId="77777777" w:rsidR="00A04A74" w:rsidRPr="00932318" w:rsidRDefault="00A04A74" w:rsidP="00A04A74">
      <w:pPr>
        <w:pStyle w:val="Heading2"/>
        <w:rPr>
          <w:kern w:val="2"/>
          <w:lang w:val="es-419"/>
          <w14:ligatures w14:val="standardContextual"/>
        </w:rPr>
      </w:pPr>
      <w:bookmarkStart w:id="32" w:name="_Toc235817879"/>
      <w:bookmarkStart w:id="33" w:name="_Toc240545524"/>
      <w:bookmarkStart w:id="34" w:name="_Toc243067508"/>
      <w:bookmarkStart w:id="35" w:name="_Toc189576555"/>
      <w:bookmarkStart w:id="36" w:name="_Toc210139334"/>
      <w:bookmarkStart w:id="37" w:name="_Toc235817880"/>
      <w:bookmarkStart w:id="38" w:name="_Toc189576574"/>
      <w:bookmarkStart w:id="39" w:name="_Toc210139354"/>
      <w:bookmarkStart w:id="40" w:name="_Toc237879238"/>
      <w:bookmarkEnd w:id="29"/>
      <w:bookmarkEnd w:id="30"/>
      <w:bookmarkEnd w:id="31"/>
      <w:r w:rsidRPr="00932318">
        <w:rPr>
          <w:lang w:val="es-419"/>
        </w:rPr>
        <w:lastRenderedPageBreak/>
        <w:t>3.3</w:t>
      </w:r>
      <w:r w:rsidRPr="00932318">
        <w:rPr>
          <w:lang w:val="es-419"/>
        </w:rPr>
        <w:tab/>
        <w:t>Criterios de desempeño de un nuevo protocolo basado en marcadores moleculares</w:t>
      </w:r>
      <w:bookmarkEnd w:id="32"/>
      <w:bookmarkEnd w:id="33"/>
      <w:bookmarkEnd w:id="34"/>
    </w:p>
    <w:p w14:paraId="0A9C3199" w14:textId="77777777" w:rsidR="00A04A74" w:rsidRPr="00932318" w:rsidRDefault="00A04A74" w:rsidP="00A04A74">
      <w:pPr>
        <w:pStyle w:val="Heading3"/>
        <w:rPr>
          <w:lang w:val="es-419"/>
        </w:rPr>
      </w:pPr>
      <w:bookmarkStart w:id="41" w:name="_Toc240545525"/>
      <w:bookmarkStart w:id="42" w:name="_Toc243067509"/>
      <w:bookmarkStart w:id="43" w:name="_Toc189576556"/>
      <w:bookmarkStart w:id="44" w:name="_Toc210139335"/>
      <w:bookmarkEnd w:id="35"/>
      <w:bookmarkEnd w:id="36"/>
      <w:bookmarkEnd w:id="37"/>
      <w:r w:rsidRPr="00932318">
        <w:rPr>
          <w:lang w:val="es-419"/>
        </w:rPr>
        <w:t>Especificidad</w:t>
      </w:r>
      <w:bookmarkEnd w:id="41"/>
      <w:bookmarkEnd w:id="42"/>
    </w:p>
    <w:bookmarkEnd w:id="43"/>
    <w:bookmarkEnd w:id="44"/>
    <w:p w14:paraId="25277F38" w14:textId="77777777" w:rsidR="00A04A74" w:rsidRPr="00932318" w:rsidRDefault="00A04A74" w:rsidP="00A04A74">
      <w:pPr>
        <w:pStyle w:val="Heading4"/>
        <w:rPr>
          <w:lang w:val="es-419"/>
        </w:rPr>
      </w:pPr>
      <w:r w:rsidRPr="00932318">
        <w:rPr>
          <w:lang w:val="es-419"/>
        </w:rPr>
        <w:t>Definición</w:t>
      </w:r>
    </w:p>
    <w:p w14:paraId="77484981" w14:textId="77777777" w:rsidR="00A04A74" w:rsidRPr="00932318" w:rsidRDefault="00A04A74" w:rsidP="00A04A74">
      <w:pPr>
        <w:rPr>
          <w:kern w:val="2"/>
          <w:lang w:val="es-419"/>
          <w14:ligatures w14:val="standardContextual"/>
        </w:rPr>
      </w:pPr>
      <w:r w:rsidRPr="00932318">
        <w:rPr>
          <w:lang w:val="es-419"/>
        </w:rPr>
        <w:t>3.3.1</w:t>
      </w:r>
      <w:r w:rsidRPr="00932318">
        <w:rPr>
          <w:lang w:val="es-419"/>
        </w:rPr>
        <w:tab/>
      </w:r>
      <w:r>
        <w:rPr>
          <w:lang w:val="es-419"/>
        </w:rPr>
        <w:t>La especificidad se define como la c</w:t>
      </w:r>
      <w:r w:rsidRPr="00932318">
        <w:rPr>
          <w:lang w:val="es-419"/>
        </w:rPr>
        <w:t xml:space="preserve">orrelación entre el genotipo y el fenotipo, </w:t>
      </w:r>
      <w:r w:rsidRPr="00932318">
        <w:rPr>
          <w:iCs/>
          <w:lang w:val="es-419"/>
        </w:rPr>
        <w:t xml:space="preserve">es decir, </w:t>
      </w:r>
      <w:r>
        <w:rPr>
          <w:iCs/>
          <w:lang w:val="es-419"/>
        </w:rPr>
        <w:t xml:space="preserve">la </w:t>
      </w:r>
      <w:r w:rsidRPr="00932318">
        <w:rPr>
          <w:lang w:val="es-419"/>
        </w:rPr>
        <w:t>fiabilidad del vínculo entre el marcador y el carácter.</w:t>
      </w:r>
    </w:p>
    <w:p w14:paraId="2B38C29D" w14:textId="77777777" w:rsidR="00A04A74" w:rsidRPr="00932318" w:rsidRDefault="00A04A74" w:rsidP="00A04A74">
      <w:pPr>
        <w:rPr>
          <w:lang w:val="es-419" w:eastAsia="fr-FR"/>
        </w:rPr>
      </w:pPr>
    </w:p>
    <w:p w14:paraId="3B8ED87A" w14:textId="77777777" w:rsidR="00A04A74" w:rsidRPr="00932318" w:rsidRDefault="00A04A74" w:rsidP="00A04A74">
      <w:pPr>
        <w:pStyle w:val="Heading4"/>
        <w:rPr>
          <w:lang w:val="es-419"/>
        </w:rPr>
      </w:pPr>
      <w:bookmarkStart w:id="45" w:name="_Toc189576557"/>
      <w:bookmarkStart w:id="46" w:name="_Toc210139336"/>
      <w:bookmarkEnd w:id="45"/>
      <w:r w:rsidRPr="00932318">
        <w:rPr>
          <w:lang w:val="es-419"/>
        </w:rPr>
        <w:t>Requisito</w:t>
      </w:r>
      <w:bookmarkEnd w:id="46"/>
    </w:p>
    <w:p w14:paraId="7213992F" w14:textId="709778A6" w:rsidR="00A04A74" w:rsidRPr="00932318" w:rsidRDefault="00A04A74" w:rsidP="00A04A74">
      <w:pPr>
        <w:rPr>
          <w:lang w:val="es-419"/>
        </w:rPr>
      </w:pPr>
      <w:r w:rsidRPr="00932318">
        <w:rPr>
          <w:lang w:val="es-419"/>
        </w:rPr>
        <w:t>3.3.</w:t>
      </w:r>
      <w:r w:rsidR="00A37583">
        <w:rPr>
          <w:lang w:val="es-419"/>
        </w:rPr>
        <w:t>2</w:t>
      </w:r>
      <w:r w:rsidRPr="00932318">
        <w:rPr>
          <w:lang w:val="es-419"/>
        </w:rPr>
        <w:tab/>
      </w:r>
      <w:r>
        <w:rPr>
          <w:lang w:val="es-419"/>
        </w:rPr>
        <w:t xml:space="preserve">La </w:t>
      </w:r>
      <w:r w:rsidRPr="00932318">
        <w:rPr>
          <w:lang w:val="es-419"/>
        </w:rPr>
        <w:t>correlación entre el genotipo y el fenotipo</w:t>
      </w:r>
      <w:r>
        <w:rPr>
          <w:lang w:val="es-419"/>
        </w:rPr>
        <w:t xml:space="preserve"> debe ser </w:t>
      </w:r>
      <w:r w:rsidRPr="00932318">
        <w:rPr>
          <w:lang w:val="es-419"/>
        </w:rPr>
        <w:t>del</w:t>
      </w:r>
      <w:r>
        <w:rPr>
          <w:lang w:val="es-419"/>
        </w:rPr>
        <w:t> </w:t>
      </w:r>
      <w:r w:rsidRPr="00932318">
        <w:rPr>
          <w:lang w:val="es-419"/>
        </w:rPr>
        <w:t>100%. Si la correlación es inferior al 100%, deberán realizarse análisis de seguimiento para garantizar la fiabilidad de los resultados. En ese caso, puede utilizarse una regla de decisión. Una correlación inferior al 100% puede deberse a otros factores genéticos.</w:t>
      </w:r>
    </w:p>
    <w:p w14:paraId="74E88A3F" w14:textId="77777777" w:rsidR="00A04A74" w:rsidRPr="00932318" w:rsidRDefault="00A04A74" w:rsidP="00A04A74">
      <w:pPr>
        <w:rPr>
          <w:lang w:val="es-419" w:eastAsia="ja-JP"/>
        </w:rPr>
      </w:pPr>
    </w:p>
    <w:p w14:paraId="180C7B90" w14:textId="77777777" w:rsidR="00A04A74" w:rsidRPr="00932318" w:rsidRDefault="00A04A74" w:rsidP="00A04A74">
      <w:pPr>
        <w:pStyle w:val="Heading4"/>
        <w:rPr>
          <w:lang w:val="es-419"/>
        </w:rPr>
      </w:pPr>
      <w:bookmarkStart w:id="47" w:name="_Toc210139337"/>
      <w:r w:rsidRPr="00932318">
        <w:rPr>
          <w:lang w:val="es-419"/>
        </w:rPr>
        <w:t>¿Cómo evaluarla?</w:t>
      </w:r>
      <w:bookmarkEnd w:id="47"/>
    </w:p>
    <w:p w14:paraId="31ED13B6" w14:textId="598B2644" w:rsidR="00A04A74" w:rsidRPr="00932318" w:rsidRDefault="00A04A74" w:rsidP="00A04A74">
      <w:pPr>
        <w:rPr>
          <w:lang w:val="es-419"/>
        </w:rPr>
      </w:pPr>
      <w:r w:rsidRPr="00932318">
        <w:rPr>
          <w:lang w:val="es-419"/>
        </w:rPr>
        <w:t>3.3.</w:t>
      </w:r>
      <w:r w:rsidR="00A37583">
        <w:rPr>
          <w:lang w:val="es-419"/>
        </w:rPr>
        <w:t>3</w:t>
      </w:r>
      <w:r w:rsidRPr="00932318">
        <w:rPr>
          <w:lang w:val="es-419"/>
        </w:rPr>
        <w:tab/>
        <w:t>Número de variedades: Para iniciar el proceso de selección de marcadores, se necesita un número adecuado de variedades (conjunto de desarrollo) que refleje, en la medida de lo posible, la diversidad observada dentro del grupo, especie o tipo para el que se pretende utilizar los marcadores con fines de discriminación.</w:t>
      </w:r>
    </w:p>
    <w:p w14:paraId="6F1A0322" w14:textId="77777777" w:rsidR="00A04A74" w:rsidRPr="00932318" w:rsidRDefault="00A04A74" w:rsidP="00A04A74">
      <w:pPr>
        <w:rPr>
          <w:lang w:val="es-419" w:eastAsia="fr-FR"/>
        </w:rPr>
      </w:pPr>
    </w:p>
    <w:p w14:paraId="53F71D45" w14:textId="42B54DDF" w:rsidR="00A04A74" w:rsidRPr="00932318" w:rsidRDefault="00A04A74" w:rsidP="00A04A74">
      <w:pPr>
        <w:rPr>
          <w:lang w:val="es-419"/>
        </w:rPr>
      </w:pPr>
      <w:r w:rsidRPr="00932318">
        <w:rPr>
          <w:lang w:val="es-419"/>
        </w:rPr>
        <w:t>3.3.</w:t>
      </w:r>
      <w:r w:rsidR="00A37583">
        <w:rPr>
          <w:lang w:val="es-419"/>
        </w:rPr>
        <w:t>4</w:t>
      </w:r>
      <w:r w:rsidRPr="00932318">
        <w:rPr>
          <w:lang w:val="es-419"/>
        </w:rPr>
        <w:tab/>
        <w:t>Las variedades deberán representar los distintos niveles de expresión e incluir, si se conocen, variedades en estado heterocigótico y homocigótico, y proceder de distintos obtentores, presentar distintos antecedentes genéticos respecto del carácter y representar distintos tipos. Cuando estén disponibles, deberán utilizarse variedades bien caracterizadas fenotípicamente para el carácter de interés.</w:t>
      </w:r>
    </w:p>
    <w:p w14:paraId="4A2ACBE3" w14:textId="77777777" w:rsidR="00A04A74" w:rsidRPr="00932318" w:rsidRDefault="00A04A74" w:rsidP="00A04A74">
      <w:pPr>
        <w:rPr>
          <w:lang w:val="es-419" w:eastAsia="fr-FR"/>
        </w:rPr>
      </w:pPr>
    </w:p>
    <w:p w14:paraId="66DCABEA" w14:textId="08E187DE" w:rsidR="00A04A74" w:rsidRPr="00932318" w:rsidRDefault="00A04A74" w:rsidP="00A04A74">
      <w:pPr>
        <w:rPr>
          <w:lang w:val="es-419"/>
        </w:rPr>
      </w:pPr>
      <w:r w:rsidRPr="00932318">
        <w:rPr>
          <w:lang w:val="es-419"/>
        </w:rPr>
        <w:t>3.3.</w:t>
      </w:r>
      <w:r w:rsidR="00A37583">
        <w:rPr>
          <w:lang w:val="es-419"/>
        </w:rPr>
        <w:t>5</w:t>
      </w:r>
      <w:r w:rsidRPr="00932318">
        <w:rPr>
          <w:lang w:val="es-419"/>
        </w:rPr>
        <w:tab/>
        <w:t xml:space="preserve">Número de plantas por variedad: Deberá </w:t>
      </w:r>
      <w:r>
        <w:rPr>
          <w:lang w:val="es-419"/>
        </w:rPr>
        <w:t>evaluarse</w:t>
      </w:r>
      <w:r w:rsidRPr="00932318">
        <w:rPr>
          <w:lang w:val="es-419"/>
        </w:rPr>
        <w:t xml:space="preserve"> al menos una planta por variedad si las variedades disponibles están bien caracterizadas fenotípicamente. En caso contrario, el número de plantas deberá ser el mismo que el previsto para la observación morfológica descrita en las directrices de examen de la UPOV.</w:t>
      </w:r>
    </w:p>
    <w:p w14:paraId="3ABC11CA" w14:textId="77777777" w:rsidR="00A04A74" w:rsidRPr="00932318" w:rsidRDefault="00A04A74" w:rsidP="00A04A74">
      <w:pPr>
        <w:rPr>
          <w:lang w:val="es-419" w:eastAsia="fr-FR"/>
        </w:rPr>
      </w:pPr>
    </w:p>
    <w:p w14:paraId="5C034DCB" w14:textId="00B46FE7" w:rsidR="00A04A74" w:rsidRPr="00932318" w:rsidRDefault="00A04A74" w:rsidP="00A04A74">
      <w:pPr>
        <w:rPr>
          <w:kern w:val="2"/>
          <w:lang w:val="es-419"/>
          <w14:ligatures w14:val="standardContextual"/>
        </w:rPr>
      </w:pPr>
      <w:r w:rsidRPr="00932318">
        <w:rPr>
          <w:lang w:val="es-419"/>
        </w:rPr>
        <w:t>3.3.</w:t>
      </w:r>
      <w:r w:rsidR="00A37583">
        <w:rPr>
          <w:lang w:val="es-419"/>
        </w:rPr>
        <w:t>6</w:t>
      </w:r>
      <w:r w:rsidRPr="00932318">
        <w:rPr>
          <w:lang w:val="es-419"/>
        </w:rPr>
        <w:tab/>
        <w:t>La especificidad puede evaluarse en un solo laboratorio.</w:t>
      </w:r>
    </w:p>
    <w:p w14:paraId="05CC55AB" w14:textId="77777777" w:rsidR="00A04A74" w:rsidRPr="00932318" w:rsidRDefault="00A04A74" w:rsidP="00A04A74">
      <w:pPr>
        <w:rPr>
          <w:lang w:val="es-419" w:eastAsia="fr-FR"/>
        </w:rPr>
      </w:pPr>
    </w:p>
    <w:p w14:paraId="0AFF2A56" w14:textId="77777777" w:rsidR="00A04A74" w:rsidRPr="00932318" w:rsidRDefault="00A04A74" w:rsidP="00A04A74">
      <w:pPr>
        <w:pStyle w:val="Heading3"/>
        <w:rPr>
          <w:lang w:val="es-419"/>
        </w:rPr>
      </w:pPr>
      <w:bookmarkStart w:id="48" w:name="_Toc189576558"/>
      <w:bookmarkStart w:id="49" w:name="_Toc210139338"/>
      <w:bookmarkStart w:id="50" w:name="_Toc235817881"/>
      <w:bookmarkStart w:id="51" w:name="_Toc240545526"/>
      <w:bookmarkStart w:id="52" w:name="_Toc243067510"/>
      <w:bookmarkStart w:id="53" w:name="_Toc189576559"/>
      <w:bookmarkStart w:id="54" w:name="_Toc210139339"/>
      <w:bookmarkEnd w:id="48"/>
      <w:bookmarkEnd w:id="49"/>
      <w:r w:rsidRPr="00932318">
        <w:rPr>
          <w:lang w:val="es-419"/>
        </w:rPr>
        <w:t>Sensibilidad y límite de detección</w:t>
      </w:r>
      <w:bookmarkEnd w:id="50"/>
      <w:bookmarkEnd w:id="51"/>
      <w:bookmarkEnd w:id="52"/>
    </w:p>
    <w:bookmarkEnd w:id="53"/>
    <w:bookmarkEnd w:id="54"/>
    <w:p w14:paraId="7A07D4F8" w14:textId="77777777" w:rsidR="00A04A74" w:rsidRPr="00932318" w:rsidRDefault="00A04A74" w:rsidP="00A04A74">
      <w:pPr>
        <w:pStyle w:val="Heading4"/>
        <w:rPr>
          <w:lang w:val="es-419"/>
        </w:rPr>
      </w:pPr>
      <w:r w:rsidRPr="00932318">
        <w:rPr>
          <w:lang w:val="es-419"/>
        </w:rPr>
        <w:t>Definición</w:t>
      </w:r>
    </w:p>
    <w:p w14:paraId="198222FC" w14:textId="17DEF220" w:rsidR="00A04A74" w:rsidRPr="00932318" w:rsidRDefault="00A04A74" w:rsidP="00A04A74">
      <w:pPr>
        <w:rPr>
          <w:kern w:val="2"/>
          <w:lang w:val="es-419"/>
          <w14:ligatures w14:val="standardContextual"/>
        </w:rPr>
      </w:pPr>
      <w:r w:rsidRPr="00932318">
        <w:rPr>
          <w:lang w:val="es-419"/>
        </w:rPr>
        <w:t>3.3.</w:t>
      </w:r>
      <w:r w:rsidR="00A37583">
        <w:rPr>
          <w:lang w:val="es-419"/>
        </w:rPr>
        <w:t>7</w:t>
      </w:r>
      <w:r w:rsidRPr="00932318">
        <w:rPr>
          <w:lang w:val="es-419"/>
        </w:rPr>
        <w:tab/>
        <w:t>El límite de detección se define como la cantidad mínima de la diana que puede detectarse de forma fiable.</w:t>
      </w:r>
    </w:p>
    <w:p w14:paraId="3084DED0" w14:textId="77777777" w:rsidR="00A04A74" w:rsidRPr="00932318" w:rsidRDefault="00A04A74" w:rsidP="00A04A74">
      <w:pPr>
        <w:rPr>
          <w:lang w:val="es-419" w:eastAsia="fr-FR"/>
        </w:rPr>
      </w:pPr>
    </w:p>
    <w:p w14:paraId="74648D0D" w14:textId="60AD59CD" w:rsidR="00A04A74" w:rsidRPr="00932318" w:rsidRDefault="00A04A74" w:rsidP="00A04A74">
      <w:pPr>
        <w:tabs>
          <w:tab w:val="left" w:pos="709"/>
        </w:tabs>
        <w:rPr>
          <w:lang w:val="es-419"/>
        </w:rPr>
      </w:pPr>
      <w:r w:rsidRPr="00932318">
        <w:rPr>
          <w:lang w:val="es-419"/>
        </w:rPr>
        <w:t>3.3.</w:t>
      </w:r>
      <w:r w:rsidR="00A37583">
        <w:rPr>
          <w:lang w:val="es-419"/>
        </w:rPr>
        <w:t>8</w:t>
      </w:r>
      <w:r w:rsidRPr="00932318">
        <w:rPr>
          <w:lang w:val="es-419"/>
        </w:rPr>
        <w:tab/>
        <w:t>En el caso de los análisis realizados en muestras compuestas (</w:t>
      </w:r>
      <w:r w:rsidRPr="00932318">
        <w:rPr>
          <w:iCs/>
          <w:lang w:val="es-419"/>
        </w:rPr>
        <w:t>por ejemplo,</w:t>
      </w:r>
      <w:r w:rsidRPr="00932318">
        <w:rPr>
          <w:lang w:val="es-419"/>
        </w:rPr>
        <w:t xml:space="preserve"> una mezcla de distintas plantas de la misma variedad), la sensibilidad es crítica y deberá evaluarse. Cuando se utilicen plantas individuales, la cantidad de la diana no es crítica y este criterio de desempeño es </w:t>
      </w:r>
      <w:r>
        <w:rPr>
          <w:lang w:val="es-419"/>
        </w:rPr>
        <w:t>opcional</w:t>
      </w:r>
      <w:r w:rsidRPr="00932318">
        <w:rPr>
          <w:lang w:val="es-419"/>
        </w:rPr>
        <w:t>.</w:t>
      </w:r>
    </w:p>
    <w:p w14:paraId="50843477" w14:textId="77777777" w:rsidR="00A04A74" w:rsidRPr="00932318" w:rsidRDefault="00A04A74" w:rsidP="00A04A74">
      <w:pPr>
        <w:rPr>
          <w:lang w:val="es-419" w:eastAsia="fr-FR"/>
        </w:rPr>
      </w:pPr>
    </w:p>
    <w:p w14:paraId="7ADDA619" w14:textId="77777777" w:rsidR="00A04A74" w:rsidRPr="00932318" w:rsidRDefault="00A04A74" w:rsidP="00A04A74">
      <w:pPr>
        <w:pStyle w:val="Heading4"/>
        <w:rPr>
          <w:lang w:val="es-419"/>
        </w:rPr>
      </w:pPr>
      <w:bookmarkStart w:id="55" w:name="_Toc189576560"/>
      <w:bookmarkStart w:id="56" w:name="_Toc210139340"/>
      <w:bookmarkEnd w:id="55"/>
      <w:r w:rsidRPr="00932318">
        <w:rPr>
          <w:lang w:val="es-419"/>
        </w:rPr>
        <w:t>Requisito</w:t>
      </w:r>
      <w:bookmarkEnd w:id="56"/>
    </w:p>
    <w:p w14:paraId="243A0A5D" w14:textId="6AC4F9A6" w:rsidR="00A04A74" w:rsidRPr="00932318" w:rsidRDefault="00A04A74" w:rsidP="00A04A74">
      <w:pPr>
        <w:tabs>
          <w:tab w:val="left" w:pos="709"/>
        </w:tabs>
        <w:rPr>
          <w:lang w:val="es-419"/>
        </w:rPr>
      </w:pPr>
      <w:r w:rsidRPr="00932318">
        <w:rPr>
          <w:lang w:val="es-419"/>
        </w:rPr>
        <w:t>3.3.</w:t>
      </w:r>
      <w:r w:rsidR="00A37583">
        <w:rPr>
          <w:lang w:val="es-419"/>
        </w:rPr>
        <w:t>9</w:t>
      </w:r>
      <w:r w:rsidRPr="00932318">
        <w:rPr>
          <w:lang w:val="es-419"/>
        </w:rPr>
        <w:tab/>
        <w:t xml:space="preserve">En el caso de una muestra compuesta, el requisito consistiría en detectar </w:t>
      </w:r>
      <w:r w:rsidR="000F542D">
        <w:rPr>
          <w:lang w:val="es-419"/>
        </w:rPr>
        <w:t>cualquier</w:t>
      </w:r>
      <w:r w:rsidRPr="00932318">
        <w:rPr>
          <w:lang w:val="es-419"/>
        </w:rPr>
        <w:t xml:space="preserve"> planta fuera de tipo en la muestra.</w:t>
      </w:r>
    </w:p>
    <w:p w14:paraId="61AC603C" w14:textId="77777777" w:rsidR="00A04A74" w:rsidRPr="00932318" w:rsidRDefault="00A04A74" w:rsidP="00A04A74">
      <w:pPr>
        <w:rPr>
          <w:lang w:val="es-419" w:eastAsia="fr-FR"/>
        </w:rPr>
      </w:pPr>
    </w:p>
    <w:p w14:paraId="2CF4BE75" w14:textId="77777777" w:rsidR="00A04A74" w:rsidRPr="00932318" w:rsidRDefault="00A04A74" w:rsidP="00A04A74">
      <w:pPr>
        <w:pStyle w:val="Heading4"/>
        <w:rPr>
          <w:lang w:val="es-419"/>
        </w:rPr>
      </w:pPr>
      <w:bookmarkStart w:id="57" w:name="_Toc189576561"/>
      <w:bookmarkStart w:id="58" w:name="_Toc210139341"/>
      <w:bookmarkEnd w:id="57"/>
      <w:r w:rsidRPr="00932318">
        <w:rPr>
          <w:lang w:val="es-419"/>
        </w:rPr>
        <w:t>¿Cómo evaluarlos?</w:t>
      </w:r>
      <w:bookmarkEnd w:id="58"/>
    </w:p>
    <w:p w14:paraId="443B4E1E" w14:textId="1DEFD5F1" w:rsidR="00A04A74" w:rsidRPr="00932318" w:rsidRDefault="00A04A74" w:rsidP="00A04A74">
      <w:pPr>
        <w:tabs>
          <w:tab w:val="left" w:pos="709"/>
        </w:tabs>
        <w:rPr>
          <w:lang w:val="es-419"/>
        </w:rPr>
      </w:pPr>
      <w:r w:rsidRPr="00932318">
        <w:rPr>
          <w:lang w:val="es-419"/>
        </w:rPr>
        <w:t>3.3.1</w:t>
      </w:r>
      <w:r w:rsidR="00A37583">
        <w:rPr>
          <w:lang w:val="es-419"/>
        </w:rPr>
        <w:t>0</w:t>
      </w:r>
      <w:r w:rsidRPr="00932318">
        <w:rPr>
          <w:lang w:val="es-419"/>
        </w:rPr>
        <w:tab/>
        <w:t xml:space="preserve">La sensibilidad de la detección </w:t>
      </w:r>
      <w:r>
        <w:rPr>
          <w:lang w:val="es-419"/>
        </w:rPr>
        <w:t xml:space="preserve">se comprobará con </w:t>
      </w:r>
      <w:r w:rsidRPr="00932318">
        <w:rPr>
          <w:lang w:val="es-419"/>
        </w:rPr>
        <w:t>muestras artificiales obtenidas mezclando una planta fuera de tipo en una muestra compuesta.</w:t>
      </w:r>
    </w:p>
    <w:p w14:paraId="3230B6E8" w14:textId="77777777" w:rsidR="00A04A74" w:rsidRPr="00932318" w:rsidRDefault="00A04A74" w:rsidP="00A04A74">
      <w:pPr>
        <w:rPr>
          <w:lang w:val="es-419" w:eastAsia="fr-FR"/>
        </w:rPr>
      </w:pPr>
    </w:p>
    <w:p w14:paraId="11E5AC3D" w14:textId="77777777" w:rsidR="00A04A74" w:rsidRPr="00932318" w:rsidRDefault="00A04A74" w:rsidP="00A04A74">
      <w:pPr>
        <w:pStyle w:val="Heading3"/>
        <w:rPr>
          <w:lang w:val="es-419"/>
        </w:rPr>
      </w:pPr>
      <w:bookmarkStart w:id="59" w:name="_Toc189576562"/>
      <w:bookmarkStart w:id="60" w:name="_Toc210139342"/>
      <w:bookmarkStart w:id="61" w:name="_Toc235817882"/>
      <w:bookmarkStart w:id="62" w:name="_Toc240545527"/>
      <w:bookmarkStart w:id="63" w:name="_Toc243067511"/>
      <w:bookmarkStart w:id="64" w:name="_Toc189576563"/>
      <w:bookmarkStart w:id="65" w:name="_Toc210139343"/>
      <w:bookmarkEnd w:id="59"/>
      <w:bookmarkEnd w:id="60"/>
      <w:r w:rsidRPr="00932318">
        <w:rPr>
          <w:lang w:val="es-419"/>
        </w:rPr>
        <w:t>Repetibilidad</w:t>
      </w:r>
      <w:bookmarkEnd w:id="61"/>
      <w:bookmarkEnd w:id="62"/>
      <w:bookmarkEnd w:id="63"/>
    </w:p>
    <w:bookmarkEnd w:id="64"/>
    <w:bookmarkEnd w:id="65"/>
    <w:p w14:paraId="330D5E5A" w14:textId="77777777" w:rsidR="00A04A74" w:rsidRPr="00932318" w:rsidRDefault="00A04A74" w:rsidP="00A04A74">
      <w:pPr>
        <w:pStyle w:val="Heading4"/>
        <w:rPr>
          <w:lang w:val="es-419"/>
        </w:rPr>
      </w:pPr>
      <w:r w:rsidRPr="00932318">
        <w:rPr>
          <w:lang w:val="es-419"/>
        </w:rPr>
        <w:t>Definición (basada en la norma ISO 16577:2016; referencia a</w:t>
      </w:r>
      <w:r>
        <w:rPr>
          <w:lang w:val="es-419"/>
        </w:rPr>
        <w:t>l documento</w:t>
      </w:r>
      <w:r w:rsidRPr="00932318">
        <w:rPr>
          <w:lang w:val="es-419"/>
        </w:rPr>
        <w:t xml:space="preserve"> UPOV/INF/17)</w:t>
      </w:r>
    </w:p>
    <w:p w14:paraId="22E97365" w14:textId="13AD98F1" w:rsidR="00A04A74" w:rsidRPr="00932318" w:rsidRDefault="00A04A74" w:rsidP="00A04A74">
      <w:pPr>
        <w:tabs>
          <w:tab w:val="left" w:pos="709"/>
        </w:tabs>
        <w:rPr>
          <w:lang w:val="es-419"/>
        </w:rPr>
      </w:pPr>
      <w:r w:rsidRPr="00932318">
        <w:rPr>
          <w:lang w:val="es-419"/>
        </w:rPr>
        <w:t>3.3.1</w:t>
      </w:r>
      <w:r w:rsidR="00EC6446">
        <w:rPr>
          <w:lang w:val="es-419"/>
        </w:rPr>
        <w:t>1</w:t>
      </w:r>
      <w:r w:rsidRPr="00932318">
        <w:rPr>
          <w:lang w:val="es-419"/>
        </w:rPr>
        <w:tab/>
        <w:t xml:space="preserve">Repetibilidad </w:t>
      </w:r>
      <w:r>
        <w:rPr>
          <w:lang w:val="es-419"/>
        </w:rPr>
        <w:t xml:space="preserve">significa </w:t>
      </w:r>
      <w:r w:rsidRPr="00932318">
        <w:rPr>
          <w:lang w:val="es-419"/>
        </w:rPr>
        <w:t>que se obtienen resultados de ensayo idénticos con el mismo método, en elementos de ensayo idénticos, en el mismo laboratorio, por el mismo operador, utilizando el mismo equipo y en intervalos breves de tiempo.</w:t>
      </w:r>
    </w:p>
    <w:p w14:paraId="70FCB537" w14:textId="77777777" w:rsidR="00A04A74" w:rsidRPr="00932318" w:rsidRDefault="00A04A74" w:rsidP="00A04A74">
      <w:pPr>
        <w:rPr>
          <w:lang w:val="es-419" w:eastAsia="fr-FR"/>
        </w:rPr>
      </w:pPr>
    </w:p>
    <w:p w14:paraId="29C102C8" w14:textId="3E0C71F5" w:rsidR="00A04A74" w:rsidRPr="00932318" w:rsidRDefault="00A04A74" w:rsidP="00A04A74">
      <w:pPr>
        <w:tabs>
          <w:tab w:val="left" w:pos="709"/>
        </w:tabs>
        <w:rPr>
          <w:lang w:val="es-419"/>
        </w:rPr>
      </w:pPr>
      <w:r w:rsidRPr="00932318">
        <w:rPr>
          <w:lang w:val="es-419"/>
        </w:rPr>
        <w:lastRenderedPageBreak/>
        <w:t>3.3.1</w:t>
      </w:r>
      <w:r w:rsidR="00EC6446">
        <w:rPr>
          <w:lang w:val="es-419"/>
        </w:rPr>
        <w:t>2</w:t>
      </w:r>
      <w:r w:rsidRPr="00932318">
        <w:rPr>
          <w:lang w:val="es-419"/>
        </w:rPr>
        <w:tab/>
        <w:t xml:space="preserve">En los métodos cualitativos, la concordancia intralaboratorio es equivalente a la repetibilidad de los métodos cuantitativos (Langton </w:t>
      </w:r>
      <w:r w:rsidRPr="00932318">
        <w:rPr>
          <w:i/>
          <w:iCs/>
          <w:lang w:val="es-419"/>
        </w:rPr>
        <w:t>et al</w:t>
      </w:r>
      <w:r w:rsidRPr="00932318">
        <w:rPr>
          <w:lang w:val="es-419"/>
        </w:rPr>
        <w:t>., 2002).</w:t>
      </w:r>
    </w:p>
    <w:p w14:paraId="6C94799C" w14:textId="77777777" w:rsidR="00A04A74" w:rsidRPr="00932318" w:rsidRDefault="00A04A74" w:rsidP="00A04A74">
      <w:pPr>
        <w:rPr>
          <w:lang w:val="es-419" w:eastAsia="fr-FR"/>
        </w:rPr>
      </w:pPr>
    </w:p>
    <w:p w14:paraId="170A5667" w14:textId="77777777" w:rsidR="00A04A74" w:rsidRPr="00932318" w:rsidRDefault="00A04A74" w:rsidP="00A04A74">
      <w:pPr>
        <w:pStyle w:val="Heading4"/>
        <w:rPr>
          <w:lang w:val="es-419"/>
        </w:rPr>
      </w:pPr>
      <w:bookmarkStart w:id="66" w:name="_Toc189576564"/>
      <w:bookmarkStart w:id="67" w:name="_Toc210139344"/>
      <w:bookmarkEnd w:id="66"/>
      <w:r w:rsidRPr="00932318">
        <w:rPr>
          <w:lang w:val="es-419"/>
        </w:rPr>
        <w:t>Requisito</w:t>
      </w:r>
      <w:bookmarkEnd w:id="67"/>
    </w:p>
    <w:p w14:paraId="02A1634C" w14:textId="0F1929A0" w:rsidR="00A04A74" w:rsidRPr="00932318" w:rsidRDefault="00A04A74" w:rsidP="00A04A74">
      <w:pPr>
        <w:tabs>
          <w:tab w:val="left" w:pos="709"/>
        </w:tabs>
        <w:rPr>
          <w:lang w:val="es-419"/>
        </w:rPr>
      </w:pPr>
      <w:r w:rsidRPr="00932318">
        <w:rPr>
          <w:lang w:val="es-419"/>
        </w:rPr>
        <w:t>3.3.1</w:t>
      </w:r>
      <w:r w:rsidR="00EC6446">
        <w:rPr>
          <w:lang w:val="es-419"/>
        </w:rPr>
        <w:t>3</w:t>
      </w:r>
      <w:r w:rsidRPr="00932318">
        <w:rPr>
          <w:lang w:val="es-419"/>
        </w:rPr>
        <w:tab/>
        <w:t xml:space="preserve">Lo ideal es que </w:t>
      </w:r>
      <w:r>
        <w:rPr>
          <w:lang w:val="es-419"/>
        </w:rPr>
        <w:t xml:space="preserve">se alcance el 100% de </w:t>
      </w:r>
      <w:r w:rsidRPr="00932318">
        <w:rPr>
          <w:lang w:val="es-419"/>
        </w:rPr>
        <w:t xml:space="preserve">repetibilidad </w:t>
      </w:r>
      <w:r>
        <w:rPr>
          <w:lang w:val="es-419"/>
        </w:rPr>
        <w:t xml:space="preserve">pero </w:t>
      </w:r>
      <w:r w:rsidRPr="00932318">
        <w:rPr>
          <w:lang w:val="es-419"/>
        </w:rPr>
        <w:t>por lo general se acepta un desempeño ≥</w:t>
      </w:r>
      <w:r>
        <w:rPr>
          <w:lang w:val="es-419"/>
        </w:rPr>
        <w:t> </w:t>
      </w:r>
      <w:r w:rsidRPr="00932318">
        <w:rPr>
          <w:lang w:val="es-419"/>
        </w:rPr>
        <w:t>90%. Si se ha publicado la repetibilidad del método de referencia, la repetibilidad del método alternativo deberá ser al menos equivalente.</w:t>
      </w:r>
    </w:p>
    <w:p w14:paraId="046AFEBB" w14:textId="77777777" w:rsidR="00A04A74" w:rsidRPr="00932318" w:rsidRDefault="00A04A74" w:rsidP="00A04A74">
      <w:pPr>
        <w:rPr>
          <w:lang w:val="es-419" w:eastAsia="fr-FR"/>
        </w:rPr>
      </w:pPr>
    </w:p>
    <w:p w14:paraId="17BAEE2E" w14:textId="77777777" w:rsidR="00A04A74" w:rsidRPr="00932318" w:rsidRDefault="00A04A74" w:rsidP="00A04A74">
      <w:pPr>
        <w:pStyle w:val="Heading4"/>
        <w:rPr>
          <w:lang w:val="es-419"/>
        </w:rPr>
      </w:pPr>
      <w:bookmarkStart w:id="68" w:name="_Toc189576565"/>
      <w:bookmarkStart w:id="69" w:name="_Toc210139345"/>
      <w:bookmarkEnd w:id="68"/>
      <w:r w:rsidRPr="00932318">
        <w:rPr>
          <w:lang w:val="es-419"/>
        </w:rPr>
        <w:t>¿Cómo evaluarla?</w:t>
      </w:r>
      <w:bookmarkEnd w:id="69"/>
    </w:p>
    <w:p w14:paraId="7950258D" w14:textId="6EC068E4" w:rsidR="00A04A74" w:rsidRPr="00932318" w:rsidRDefault="00A04A74" w:rsidP="00A04A74">
      <w:pPr>
        <w:tabs>
          <w:tab w:val="left" w:pos="709"/>
        </w:tabs>
        <w:rPr>
          <w:lang w:val="es-419"/>
        </w:rPr>
      </w:pPr>
      <w:r w:rsidRPr="00932318">
        <w:rPr>
          <w:lang w:val="es-419"/>
        </w:rPr>
        <w:t>3.3.1</w:t>
      </w:r>
      <w:r w:rsidR="00EC6446">
        <w:rPr>
          <w:lang w:val="es-419"/>
        </w:rPr>
        <w:t>4</w:t>
      </w:r>
      <w:r w:rsidRPr="00932318">
        <w:rPr>
          <w:lang w:val="es-419"/>
        </w:rPr>
        <w:tab/>
        <w:t>La repetibilidad puede evaluarse en un solo laboratorio.</w:t>
      </w:r>
    </w:p>
    <w:p w14:paraId="12BD94CA" w14:textId="77777777" w:rsidR="00A04A74" w:rsidRPr="00932318" w:rsidRDefault="00A04A74" w:rsidP="00A04A74">
      <w:pPr>
        <w:rPr>
          <w:lang w:val="es-419" w:eastAsia="fr-FR"/>
        </w:rPr>
      </w:pPr>
    </w:p>
    <w:p w14:paraId="0E01BD50" w14:textId="11FCB33B" w:rsidR="00A04A74" w:rsidRPr="00932318" w:rsidRDefault="00A04A74" w:rsidP="00A04A74">
      <w:pPr>
        <w:tabs>
          <w:tab w:val="left" w:pos="709"/>
        </w:tabs>
        <w:rPr>
          <w:lang w:val="es-419"/>
        </w:rPr>
      </w:pPr>
      <w:r w:rsidRPr="00932318">
        <w:rPr>
          <w:lang w:val="es-419"/>
        </w:rPr>
        <w:t>3.3.1</w:t>
      </w:r>
      <w:r w:rsidR="00EC6446">
        <w:rPr>
          <w:lang w:val="es-419"/>
        </w:rPr>
        <w:t>5</w:t>
      </w:r>
      <w:r w:rsidRPr="00932318">
        <w:rPr>
          <w:lang w:val="es-419"/>
        </w:rPr>
        <w:tab/>
      </w:r>
      <w:r>
        <w:rPr>
          <w:lang w:val="es-419"/>
        </w:rPr>
        <w:t>Deberán analizarse</w:t>
      </w:r>
      <w:r w:rsidRPr="00932318">
        <w:rPr>
          <w:lang w:val="es-419"/>
        </w:rPr>
        <w:t xml:space="preserve"> al menos tres réplicas técnicas de una misma planta (tres extracciones independientes de ADN). Deberán incluirse, como mínimo, todos los tipos de genotipo previstos.</w:t>
      </w:r>
    </w:p>
    <w:p w14:paraId="73C854D1" w14:textId="77777777" w:rsidR="00A04A74" w:rsidRPr="00932318" w:rsidRDefault="00A04A74" w:rsidP="00A04A74">
      <w:pPr>
        <w:rPr>
          <w:lang w:val="es-419" w:eastAsia="fr-FR"/>
        </w:rPr>
      </w:pPr>
    </w:p>
    <w:p w14:paraId="676ABCF3" w14:textId="77777777" w:rsidR="00A04A74" w:rsidRPr="00932318" w:rsidRDefault="00A04A74" w:rsidP="00A04A74">
      <w:pPr>
        <w:pStyle w:val="Heading3"/>
        <w:rPr>
          <w:lang w:val="es-419"/>
        </w:rPr>
      </w:pPr>
      <w:bookmarkStart w:id="70" w:name="_Toc189576566"/>
      <w:bookmarkStart w:id="71" w:name="_Toc210139346"/>
      <w:bookmarkStart w:id="72" w:name="_Toc235817883"/>
      <w:bookmarkStart w:id="73" w:name="_Toc240545528"/>
      <w:bookmarkStart w:id="74" w:name="_Toc243067512"/>
      <w:bookmarkStart w:id="75" w:name="_Toc189576567"/>
      <w:bookmarkStart w:id="76" w:name="_Toc210139347"/>
      <w:bookmarkEnd w:id="70"/>
      <w:bookmarkEnd w:id="71"/>
      <w:r w:rsidRPr="00932318">
        <w:rPr>
          <w:lang w:val="es-419"/>
        </w:rPr>
        <w:t>Reproducibilidad</w:t>
      </w:r>
      <w:bookmarkEnd w:id="72"/>
      <w:bookmarkEnd w:id="73"/>
      <w:bookmarkEnd w:id="74"/>
    </w:p>
    <w:bookmarkEnd w:id="75"/>
    <w:bookmarkEnd w:id="76"/>
    <w:p w14:paraId="04DFAD31" w14:textId="77777777" w:rsidR="00A04A74" w:rsidRPr="00932318" w:rsidRDefault="00A04A74" w:rsidP="00A04A74">
      <w:pPr>
        <w:pStyle w:val="Heading4"/>
        <w:rPr>
          <w:lang w:val="es-419"/>
        </w:rPr>
      </w:pPr>
      <w:r w:rsidRPr="00932318">
        <w:rPr>
          <w:lang w:val="es-419"/>
        </w:rPr>
        <w:t>Definición (basada en la norma ISO 16577:2016; referencia a</w:t>
      </w:r>
      <w:r>
        <w:rPr>
          <w:lang w:val="es-419"/>
        </w:rPr>
        <w:t>l documento</w:t>
      </w:r>
      <w:r w:rsidRPr="00932318">
        <w:rPr>
          <w:lang w:val="es-419"/>
        </w:rPr>
        <w:t xml:space="preserve"> UPOV/INF/17)</w:t>
      </w:r>
    </w:p>
    <w:p w14:paraId="1403EE65" w14:textId="614AC699" w:rsidR="00A04A74" w:rsidRPr="00932318" w:rsidRDefault="00A04A74" w:rsidP="00A04A74">
      <w:pPr>
        <w:tabs>
          <w:tab w:val="left" w:pos="709"/>
        </w:tabs>
        <w:rPr>
          <w:lang w:val="es-419"/>
        </w:rPr>
      </w:pPr>
      <w:r w:rsidRPr="00932318">
        <w:rPr>
          <w:lang w:val="es-419"/>
        </w:rPr>
        <w:t>3.3.1</w:t>
      </w:r>
      <w:r w:rsidR="00EC6446">
        <w:rPr>
          <w:lang w:val="es-419"/>
        </w:rPr>
        <w:t>6</w:t>
      </w:r>
      <w:r w:rsidRPr="00932318">
        <w:rPr>
          <w:lang w:val="es-419"/>
        </w:rPr>
        <w:tab/>
        <w:t xml:space="preserve">Reproducibilidad </w:t>
      </w:r>
      <w:r>
        <w:rPr>
          <w:lang w:val="es-419"/>
        </w:rPr>
        <w:t>significa</w:t>
      </w:r>
      <w:r w:rsidRPr="00932318">
        <w:rPr>
          <w:lang w:val="es-419"/>
        </w:rPr>
        <w:t xml:space="preserve"> que se obtienen resultados de ensayo </w:t>
      </w:r>
      <w:r>
        <w:rPr>
          <w:lang w:val="es-419"/>
        </w:rPr>
        <w:t xml:space="preserve">idénticos </w:t>
      </w:r>
      <w:r w:rsidRPr="00932318">
        <w:rPr>
          <w:lang w:val="es-419"/>
        </w:rPr>
        <w:t>con el mismo método, en elementos de ensayo idénticos, en el mismo laboratorio o entre distintos laboratorios, con distintos operadores, utilizando equipos diferentes y en momentos distintos.</w:t>
      </w:r>
    </w:p>
    <w:p w14:paraId="75DD5801" w14:textId="77777777" w:rsidR="00A04A74" w:rsidRPr="00932318" w:rsidRDefault="00A04A74" w:rsidP="00A04A74">
      <w:pPr>
        <w:rPr>
          <w:lang w:val="es-419" w:eastAsia="fr-FR"/>
        </w:rPr>
      </w:pPr>
    </w:p>
    <w:p w14:paraId="47860ADC" w14:textId="1CBFB169" w:rsidR="00A04A74" w:rsidRPr="00932318" w:rsidRDefault="00A04A74" w:rsidP="00A04A74">
      <w:pPr>
        <w:tabs>
          <w:tab w:val="left" w:pos="709"/>
        </w:tabs>
        <w:rPr>
          <w:lang w:val="es-419"/>
        </w:rPr>
      </w:pPr>
      <w:r w:rsidRPr="00932318">
        <w:rPr>
          <w:lang w:val="es-419"/>
        </w:rPr>
        <w:t>3.3.1</w:t>
      </w:r>
      <w:r w:rsidR="00EC6446">
        <w:rPr>
          <w:lang w:val="es-419"/>
        </w:rPr>
        <w:t>7</w:t>
      </w:r>
      <w:r w:rsidRPr="00932318">
        <w:rPr>
          <w:lang w:val="es-419"/>
        </w:rPr>
        <w:tab/>
        <w:t xml:space="preserve">En los métodos cualitativos, la concordancia </w:t>
      </w:r>
      <w:proofErr w:type="spellStart"/>
      <w:r w:rsidRPr="00932318">
        <w:rPr>
          <w:lang w:val="es-419"/>
        </w:rPr>
        <w:t>interlaboratorio</w:t>
      </w:r>
      <w:proofErr w:type="spellEnd"/>
      <w:r w:rsidRPr="00932318">
        <w:rPr>
          <w:lang w:val="es-419"/>
        </w:rPr>
        <w:t xml:space="preserve"> es equivalente a la reproducibilidad de los métodos cuantitativos (Langton </w:t>
      </w:r>
      <w:r w:rsidRPr="00932318">
        <w:rPr>
          <w:i/>
          <w:iCs/>
          <w:lang w:val="es-419"/>
        </w:rPr>
        <w:t>et al</w:t>
      </w:r>
      <w:r w:rsidRPr="00932318">
        <w:rPr>
          <w:lang w:val="es-419"/>
        </w:rPr>
        <w:t>., 2002).</w:t>
      </w:r>
    </w:p>
    <w:p w14:paraId="7C5B745B" w14:textId="77777777" w:rsidR="00A04A74" w:rsidRPr="00932318" w:rsidRDefault="00A04A74" w:rsidP="00A04A74">
      <w:pPr>
        <w:rPr>
          <w:lang w:val="es-419" w:eastAsia="fr-FR"/>
        </w:rPr>
      </w:pPr>
    </w:p>
    <w:p w14:paraId="5B8BD07A" w14:textId="77777777" w:rsidR="00A04A74" w:rsidRPr="00932318" w:rsidRDefault="00A04A74" w:rsidP="00A04A74">
      <w:pPr>
        <w:pStyle w:val="Heading4"/>
        <w:rPr>
          <w:lang w:val="es-419"/>
        </w:rPr>
      </w:pPr>
      <w:bookmarkStart w:id="77" w:name="_Toc189576568"/>
      <w:bookmarkStart w:id="78" w:name="_Toc210139348"/>
      <w:bookmarkEnd w:id="77"/>
      <w:r w:rsidRPr="00932318">
        <w:rPr>
          <w:lang w:val="es-419"/>
        </w:rPr>
        <w:t>Requisito</w:t>
      </w:r>
      <w:bookmarkEnd w:id="78"/>
    </w:p>
    <w:p w14:paraId="1DC9B742" w14:textId="6850475E" w:rsidR="00A04A74" w:rsidRPr="00932318" w:rsidRDefault="00A04A74" w:rsidP="00A04A74">
      <w:pPr>
        <w:tabs>
          <w:tab w:val="left" w:pos="709"/>
        </w:tabs>
        <w:rPr>
          <w:lang w:val="es-419"/>
        </w:rPr>
      </w:pPr>
      <w:r w:rsidRPr="00932318">
        <w:rPr>
          <w:lang w:val="es-419"/>
        </w:rPr>
        <w:t>3.3.</w:t>
      </w:r>
      <w:r w:rsidR="00EC6446">
        <w:rPr>
          <w:lang w:val="es-419"/>
        </w:rPr>
        <w:t>18</w:t>
      </w:r>
      <w:r w:rsidRPr="00932318">
        <w:rPr>
          <w:lang w:val="es-419"/>
        </w:rPr>
        <w:tab/>
        <w:t xml:space="preserve">Lo ideal es que </w:t>
      </w:r>
      <w:r>
        <w:rPr>
          <w:lang w:val="es-419"/>
        </w:rPr>
        <w:t>se alcance el 100% de</w:t>
      </w:r>
      <w:r w:rsidRPr="00932318">
        <w:rPr>
          <w:lang w:val="es-419"/>
        </w:rPr>
        <w:t xml:space="preserve"> reproducibilidad </w:t>
      </w:r>
      <w:r>
        <w:rPr>
          <w:lang w:val="es-419"/>
        </w:rPr>
        <w:t xml:space="preserve">pero </w:t>
      </w:r>
      <w:r w:rsidRPr="00932318">
        <w:rPr>
          <w:lang w:val="es-419"/>
        </w:rPr>
        <w:t>por lo general se acepta un desempeño ≥</w:t>
      </w:r>
      <w:r>
        <w:rPr>
          <w:lang w:val="es-419"/>
        </w:rPr>
        <w:t> </w:t>
      </w:r>
      <w:r w:rsidRPr="00932318">
        <w:rPr>
          <w:lang w:val="es-419"/>
        </w:rPr>
        <w:t>90%. Si se ha publicado la reproducibilidad del método de referencia, la reproducibilidad del método alternativo deberá ser al menos equivalente.</w:t>
      </w:r>
    </w:p>
    <w:p w14:paraId="5E8817C5" w14:textId="77777777" w:rsidR="00A04A74" w:rsidRPr="00932318" w:rsidRDefault="00A04A74" w:rsidP="00A04A74">
      <w:pPr>
        <w:rPr>
          <w:lang w:val="es-419" w:eastAsia="fr-FR"/>
        </w:rPr>
      </w:pPr>
    </w:p>
    <w:p w14:paraId="2604D4A2" w14:textId="77777777" w:rsidR="00A04A74" w:rsidRPr="00932318" w:rsidRDefault="00A04A74" w:rsidP="00A04A74">
      <w:pPr>
        <w:pStyle w:val="Heading4"/>
        <w:rPr>
          <w:lang w:val="es-419"/>
        </w:rPr>
      </w:pPr>
      <w:bookmarkStart w:id="79" w:name="_Toc189576569"/>
      <w:bookmarkStart w:id="80" w:name="_Toc210139349"/>
      <w:bookmarkEnd w:id="79"/>
      <w:r w:rsidRPr="00932318">
        <w:rPr>
          <w:lang w:val="es-419"/>
        </w:rPr>
        <w:t>¿Cómo evaluarla?</w:t>
      </w:r>
      <w:bookmarkEnd w:id="80"/>
    </w:p>
    <w:p w14:paraId="225E0C31" w14:textId="4A594825" w:rsidR="00A04A74" w:rsidRPr="00932318" w:rsidRDefault="00A04A74" w:rsidP="00A04A74">
      <w:pPr>
        <w:tabs>
          <w:tab w:val="left" w:pos="709"/>
        </w:tabs>
        <w:rPr>
          <w:lang w:val="es-419"/>
        </w:rPr>
      </w:pPr>
      <w:r w:rsidRPr="00932318">
        <w:rPr>
          <w:lang w:val="es-419"/>
        </w:rPr>
        <w:t>3.3.</w:t>
      </w:r>
      <w:r w:rsidR="00EC6446">
        <w:rPr>
          <w:lang w:val="es-419"/>
        </w:rPr>
        <w:t>19</w:t>
      </w:r>
      <w:r w:rsidRPr="00932318">
        <w:rPr>
          <w:lang w:val="es-419"/>
        </w:rPr>
        <w:tab/>
        <w:t>La reproducibilidad deberá evaluarse entre distintos laboratorios mediante un estudio de validación interlaboratorios (ensayo interlaboratorios) con muestras codificadas de genotipos conocidos. Deberán incluirse todos los tipos de genotipo previstos.</w:t>
      </w:r>
    </w:p>
    <w:p w14:paraId="0D067644" w14:textId="77777777" w:rsidR="00A04A74" w:rsidRPr="00932318" w:rsidRDefault="00A04A74" w:rsidP="00A04A74">
      <w:pPr>
        <w:rPr>
          <w:lang w:val="es-419" w:eastAsia="fr-FR"/>
        </w:rPr>
      </w:pPr>
    </w:p>
    <w:p w14:paraId="4BF3C699" w14:textId="2F590592" w:rsidR="00A04A74" w:rsidRPr="00932318" w:rsidRDefault="00A04A74" w:rsidP="00A04A74">
      <w:pPr>
        <w:tabs>
          <w:tab w:val="left" w:pos="709"/>
        </w:tabs>
        <w:rPr>
          <w:lang w:val="es-419"/>
        </w:rPr>
      </w:pPr>
      <w:r w:rsidRPr="00932318">
        <w:rPr>
          <w:lang w:val="es-419"/>
        </w:rPr>
        <w:t>3.3.2</w:t>
      </w:r>
      <w:r w:rsidR="00EC6446">
        <w:rPr>
          <w:lang w:val="es-419"/>
        </w:rPr>
        <w:t>0</w:t>
      </w:r>
      <w:r w:rsidRPr="00932318">
        <w:rPr>
          <w:lang w:val="es-419"/>
        </w:rPr>
        <w:tab/>
        <w:t>El ensayo interlaboratorios deberá contar, como mínimo, con tres laboratorios diferentes, incluidos al menos dos servicios de examen distintos. Si es posible, deberán participar laboratorios con experiencia y familiarizados con la especie y la técnica. De no ser así, podrá organizarse una capacitación antes del ensayo interlaboratorios utilizando muestras sin codificar. Los laboratorios podrán participar en el ensayo interlaboratorios de forma voluntaria.</w:t>
      </w:r>
      <w:r w:rsidR="00942649" w:rsidRPr="00942649">
        <w:t xml:space="preserve"> </w:t>
      </w:r>
      <w:r w:rsidR="00942649" w:rsidRPr="00942649">
        <w:rPr>
          <w:lang w:val="es-419"/>
        </w:rPr>
        <w:t>En caso de que no haya suficientes laboratorios participantes</w:t>
      </w:r>
      <w:r w:rsidRPr="00932318">
        <w:rPr>
          <w:lang w:val="es-419"/>
        </w:rPr>
        <w:t>, podrá realizarse una evaluación de la reproducibilidad intralaboratorio con distintos operadores.</w:t>
      </w:r>
    </w:p>
    <w:p w14:paraId="6216C8C0" w14:textId="77777777" w:rsidR="00A04A74" w:rsidRPr="00932318" w:rsidRDefault="00A04A74" w:rsidP="00A04A74">
      <w:pPr>
        <w:rPr>
          <w:lang w:val="es-419" w:eastAsia="nl-NL"/>
        </w:rPr>
      </w:pPr>
    </w:p>
    <w:p w14:paraId="1F20608B" w14:textId="3B0A35EF" w:rsidR="00A04A74" w:rsidRPr="00932318" w:rsidRDefault="00A04A74" w:rsidP="00A04A74">
      <w:pPr>
        <w:tabs>
          <w:tab w:val="left" w:pos="709"/>
        </w:tabs>
        <w:rPr>
          <w:lang w:val="es-419"/>
        </w:rPr>
      </w:pPr>
      <w:r w:rsidRPr="00932318">
        <w:rPr>
          <w:lang w:val="es-419"/>
        </w:rPr>
        <w:t>3.3.2</w:t>
      </w:r>
      <w:r w:rsidR="00EC6446">
        <w:rPr>
          <w:lang w:val="es-419"/>
        </w:rPr>
        <w:t>1</w:t>
      </w:r>
      <w:r w:rsidRPr="00932318">
        <w:rPr>
          <w:lang w:val="es-419"/>
        </w:rPr>
        <w:tab/>
        <w:t>Todos los laboratorios deberán seguir el protocolo que se vaya a validar. El equipo de validación podrá definir las partes estándar y facultativas del protocolo. Los laboratorios podrán participar en el ensayo interlaboratorios de forma voluntaria.</w:t>
      </w:r>
      <w:r w:rsidR="00AB7908" w:rsidRPr="00AB7908">
        <w:t xml:space="preserve"> </w:t>
      </w:r>
      <w:r w:rsidR="00AB7908" w:rsidRPr="00AB7908">
        <w:rPr>
          <w:lang w:val="es-419"/>
        </w:rPr>
        <w:t>En caso de que no haya suficientes laboratorios participantes</w:t>
      </w:r>
      <w:r w:rsidRPr="00932318">
        <w:rPr>
          <w:lang w:val="es-419"/>
        </w:rPr>
        <w:t>, la reproducibilidad podrá determinarse en un solo laboratorio.</w:t>
      </w:r>
    </w:p>
    <w:p w14:paraId="38247276" w14:textId="77777777" w:rsidR="00A04A74" w:rsidRPr="00932318" w:rsidRDefault="00A04A74" w:rsidP="00A04A74">
      <w:pPr>
        <w:rPr>
          <w:lang w:val="es-419" w:eastAsia="fr-FR"/>
        </w:rPr>
      </w:pPr>
    </w:p>
    <w:p w14:paraId="6947FB05" w14:textId="230F779F" w:rsidR="00A04A74" w:rsidRPr="00932318" w:rsidRDefault="00A04A74" w:rsidP="00A04A74">
      <w:pPr>
        <w:tabs>
          <w:tab w:val="left" w:pos="709"/>
        </w:tabs>
        <w:rPr>
          <w:lang w:val="es-419"/>
        </w:rPr>
      </w:pPr>
      <w:r w:rsidRPr="00932318">
        <w:rPr>
          <w:lang w:val="es-419"/>
        </w:rPr>
        <w:t>3.3.2</w:t>
      </w:r>
      <w:r w:rsidR="00EC6446">
        <w:rPr>
          <w:lang w:val="es-419"/>
        </w:rPr>
        <w:t>2</w:t>
      </w:r>
      <w:r w:rsidRPr="00932318">
        <w:rPr>
          <w:lang w:val="es-419"/>
        </w:rPr>
        <w:tab/>
        <w:t>Número de variedades: Deberán incluirse, como mínimo, todos los tipos de genotipo previstos.</w:t>
      </w:r>
    </w:p>
    <w:p w14:paraId="0975ED13" w14:textId="77777777" w:rsidR="00A04A74" w:rsidRPr="00932318" w:rsidRDefault="00A04A74" w:rsidP="00A04A74">
      <w:pPr>
        <w:keepNext/>
        <w:rPr>
          <w:rFonts w:cs="Arial"/>
          <w:lang w:val="es-419" w:eastAsia="fr-FR"/>
        </w:rPr>
      </w:pPr>
    </w:p>
    <w:p w14:paraId="0C14A7DB" w14:textId="23D3B13E" w:rsidR="00A04A74" w:rsidRPr="00932318" w:rsidRDefault="00A04A74" w:rsidP="00A04A74">
      <w:pPr>
        <w:tabs>
          <w:tab w:val="left" w:pos="709"/>
        </w:tabs>
        <w:rPr>
          <w:lang w:val="es-419"/>
        </w:rPr>
      </w:pPr>
      <w:r w:rsidRPr="00932318">
        <w:rPr>
          <w:noProof/>
          <w:lang w:val="es-419"/>
        </w:rPr>
        <w:t>3.3.2</w:t>
      </w:r>
      <w:r w:rsidR="00EC6446">
        <w:rPr>
          <w:noProof/>
          <w:lang w:val="es-419"/>
        </w:rPr>
        <w:t>3</w:t>
      </w:r>
      <w:r w:rsidRPr="00932318">
        <w:rPr>
          <w:noProof/>
          <w:lang w:val="es-419"/>
        </w:rPr>
        <w:tab/>
        <w:t xml:space="preserve">Podrán seguirse directrices o normas sobre estudios interlaboratorios, como </w:t>
      </w:r>
      <w:r>
        <w:rPr>
          <w:noProof/>
          <w:lang w:val="es-419"/>
        </w:rPr>
        <w:t>por ejemplo</w:t>
      </w:r>
      <w:r w:rsidRPr="00932318">
        <w:rPr>
          <w:noProof/>
          <w:lang w:val="es-419"/>
        </w:rPr>
        <w:t xml:space="preserve"> la norma ISO 13495, </w:t>
      </w:r>
      <w:proofErr w:type="spellStart"/>
      <w:r w:rsidRPr="00932318">
        <w:rPr>
          <w:i/>
          <w:iCs/>
          <w:lang w:val="es-419"/>
        </w:rPr>
        <w:t>Foodstuffs</w:t>
      </w:r>
      <w:proofErr w:type="spellEnd"/>
      <w:r w:rsidRPr="00932318">
        <w:rPr>
          <w:i/>
          <w:iCs/>
          <w:noProof/>
          <w:lang w:val="es-419"/>
        </w:rPr>
        <w:t xml:space="preserve"> - Principles of selection and criteria of validation for varietal identification methods using specific nucleic acid</w:t>
      </w:r>
      <w:r w:rsidRPr="00932318">
        <w:rPr>
          <w:noProof/>
          <w:lang w:val="es-419"/>
        </w:rPr>
        <w:t xml:space="preserve">; la norma ISO 17043, </w:t>
      </w:r>
      <w:r w:rsidRPr="00932318">
        <w:rPr>
          <w:i/>
          <w:noProof/>
          <w:lang w:val="es-419"/>
        </w:rPr>
        <w:t>Conformity assessment - General requirements for proficiency testing</w:t>
      </w:r>
      <w:r w:rsidRPr="00932318">
        <w:rPr>
          <w:noProof/>
          <w:lang w:val="es-419"/>
        </w:rPr>
        <w:t xml:space="preserve">; la norma EPPO PM 7/122-2, </w:t>
      </w:r>
      <w:r w:rsidRPr="00932318">
        <w:rPr>
          <w:i/>
          <w:noProof/>
          <w:lang w:val="es-419"/>
        </w:rPr>
        <w:t>Guidelines for the organization of interlaboratory comparisons by plant pest diagnostic laboratories</w:t>
      </w:r>
      <w:r w:rsidRPr="00932318">
        <w:rPr>
          <w:noProof/>
          <w:lang w:val="es-419"/>
        </w:rPr>
        <w:t xml:space="preserve">; o la norma ISTA TCOM-P-10, </w:t>
      </w:r>
      <w:r w:rsidRPr="00932318">
        <w:rPr>
          <w:i/>
          <w:noProof/>
          <w:lang w:val="es-419"/>
        </w:rPr>
        <w:t>Validation of seed health methods and organization and analysis of interlaboratory comparative tests (CT</w:t>
      </w:r>
      <w:r w:rsidRPr="00932318">
        <w:rPr>
          <w:i/>
          <w:lang w:val="es-419"/>
        </w:rPr>
        <w:t>)</w:t>
      </w:r>
      <w:r w:rsidRPr="00932318">
        <w:rPr>
          <w:lang w:val="es-419"/>
        </w:rPr>
        <w:t>.</w:t>
      </w:r>
      <w:r w:rsidRPr="00932318">
        <w:rPr>
          <w:noProof/>
          <w:lang w:val="es-419"/>
        </w:rPr>
        <w:t xml:space="preserve"> El equipo de validación </w:t>
      </w:r>
      <w:r>
        <w:rPr>
          <w:noProof/>
          <w:lang w:val="es-419"/>
        </w:rPr>
        <w:t>deberá</w:t>
      </w:r>
      <w:r w:rsidRPr="00932318">
        <w:rPr>
          <w:noProof/>
          <w:lang w:val="es-419"/>
        </w:rPr>
        <w:t xml:space="preserve"> citar en su informe las directrices seguidas.</w:t>
      </w:r>
    </w:p>
    <w:p w14:paraId="0F7827A5" w14:textId="77777777" w:rsidR="00A04A74" w:rsidRPr="00932318" w:rsidRDefault="00A04A74" w:rsidP="00A04A74">
      <w:pPr>
        <w:rPr>
          <w:lang w:val="es-419" w:eastAsia="fr-FR"/>
        </w:rPr>
      </w:pPr>
    </w:p>
    <w:p w14:paraId="0F95A96E" w14:textId="77777777" w:rsidR="00A04A74" w:rsidRPr="00932318" w:rsidRDefault="00A04A74" w:rsidP="00A04A74">
      <w:pPr>
        <w:pStyle w:val="Heading3"/>
        <w:rPr>
          <w:lang w:val="es-419"/>
        </w:rPr>
      </w:pPr>
      <w:bookmarkStart w:id="81" w:name="_Toc189576570"/>
      <w:bookmarkStart w:id="82" w:name="_Toc210139350"/>
      <w:bookmarkStart w:id="83" w:name="_Toc235817884"/>
      <w:bookmarkStart w:id="84" w:name="_Toc240545529"/>
      <w:bookmarkStart w:id="85" w:name="_Toc243067513"/>
      <w:bookmarkStart w:id="86" w:name="_Toc189576571"/>
      <w:bookmarkStart w:id="87" w:name="_Toc210139351"/>
      <w:bookmarkEnd w:id="81"/>
      <w:bookmarkEnd w:id="82"/>
      <w:r w:rsidRPr="00932318">
        <w:rPr>
          <w:lang w:val="es-419"/>
        </w:rPr>
        <w:lastRenderedPageBreak/>
        <w:t>Robustez</w:t>
      </w:r>
      <w:bookmarkEnd w:id="83"/>
      <w:bookmarkEnd w:id="84"/>
      <w:bookmarkEnd w:id="85"/>
    </w:p>
    <w:bookmarkEnd w:id="86"/>
    <w:bookmarkEnd w:id="87"/>
    <w:p w14:paraId="7B91952F" w14:textId="77777777" w:rsidR="00A04A74" w:rsidRPr="00932318" w:rsidRDefault="00A04A74" w:rsidP="00A04A74">
      <w:pPr>
        <w:pStyle w:val="Heading4"/>
        <w:rPr>
          <w:lang w:val="es-419"/>
        </w:rPr>
      </w:pPr>
      <w:r w:rsidRPr="00932318">
        <w:rPr>
          <w:lang w:val="es-419"/>
        </w:rPr>
        <w:t>Definición (basada en la norma ISO 16577:2016; referencia a UPOV/INF/17)</w:t>
      </w:r>
    </w:p>
    <w:p w14:paraId="1B151D12" w14:textId="2F9B50EF" w:rsidR="00A04A74" w:rsidRPr="00932318" w:rsidRDefault="00A04A74" w:rsidP="00A04A74">
      <w:pPr>
        <w:tabs>
          <w:tab w:val="left" w:pos="709"/>
        </w:tabs>
        <w:rPr>
          <w:lang w:val="es-419"/>
        </w:rPr>
      </w:pPr>
      <w:r w:rsidRPr="00932318">
        <w:rPr>
          <w:lang w:val="es-419"/>
        </w:rPr>
        <w:t>3.3.2</w:t>
      </w:r>
      <w:r w:rsidR="00EC6446">
        <w:rPr>
          <w:lang w:val="es-419"/>
        </w:rPr>
        <w:t>4</w:t>
      </w:r>
      <w:r w:rsidRPr="00932318">
        <w:rPr>
          <w:lang w:val="es-419"/>
        </w:rPr>
        <w:tab/>
      </w:r>
      <w:r>
        <w:rPr>
          <w:lang w:val="es-419"/>
        </w:rPr>
        <w:t>La r</w:t>
      </w:r>
      <w:r w:rsidRPr="00932318">
        <w:rPr>
          <w:lang w:val="es-419"/>
        </w:rPr>
        <w:t xml:space="preserve">obustez </w:t>
      </w:r>
      <w:r>
        <w:rPr>
          <w:lang w:val="es-419"/>
        </w:rPr>
        <w:t xml:space="preserve">es una </w:t>
      </w:r>
      <w:r w:rsidRPr="00932318">
        <w:rPr>
          <w:lang w:val="es-419"/>
        </w:rPr>
        <w:t>medida de la capacidad de un método para no verse afectado por pequeñas desviaciones deliberadas con respecto a las condiciones experimentales descritas en los parámetros del procedimiento, que proporciona una indicación de su fiabilidad durante el uso normal (</w:t>
      </w:r>
      <w:r w:rsidRPr="00932318">
        <w:rPr>
          <w:iCs/>
          <w:lang w:val="es-419"/>
        </w:rPr>
        <w:t>por ejemplo,</w:t>
      </w:r>
      <w:r w:rsidRPr="00932318">
        <w:rPr>
          <w:lang w:val="es-419"/>
        </w:rPr>
        <w:t xml:space="preserve"> cambio del método de extracción de ADN o cambio de equipo de PCR en tiempo real).</w:t>
      </w:r>
    </w:p>
    <w:p w14:paraId="1408EBB9" w14:textId="77777777" w:rsidR="00A04A74" w:rsidRPr="00932318" w:rsidRDefault="00A04A74" w:rsidP="00A04A74">
      <w:pPr>
        <w:rPr>
          <w:lang w:val="es-419" w:eastAsia="fr-FR"/>
        </w:rPr>
      </w:pPr>
    </w:p>
    <w:p w14:paraId="3547C3D1" w14:textId="77777777" w:rsidR="00A04A74" w:rsidRPr="00932318" w:rsidRDefault="00A04A74" w:rsidP="00A04A74">
      <w:pPr>
        <w:pStyle w:val="Heading4"/>
        <w:rPr>
          <w:lang w:val="es-419"/>
        </w:rPr>
      </w:pPr>
      <w:bookmarkStart w:id="88" w:name="_Toc189576572"/>
      <w:bookmarkStart w:id="89" w:name="_Toc210139352"/>
      <w:bookmarkEnd w:id="88"/>
      <w:r w:rsidRPr="00932318">
        <w:rPr>
          <w:lang w:val="es-419"/>
        </w:rPr>
        <w:t>Requisito</w:t>
      </w:r>
      <w:bookmarkEnd w:id="89"/>
    </w:p>
    <w:p w14:paraId="1D2FF7D4" w14:textId="6B7D1231" w:rsidR="00A04A74" w:rsidRPr="00932318" w:rsidRDefault="00A04A74" w:rsidP="00A04A74">
      <w:pPr>
        <w:tabs>
          <w:tab w:val="left" w:pos="709"/>
        </w:tabs>
        <w:rPr>
          <w:lang w:val="es-419"/>
        </w:rPr>
      </w:pPr>
      <w:r w:rsidRPr="00932318">
        <w:rPr>
          <w:lang w:val="es-419"/>
        </w:rPr>
        <w:t>3.3.2</w:t>
      </w:r>
      <w:r w:rsidR="00EC6446">
        <w:rPr>
          <w:lang w:val="es-419"/>
        </w:rPr>
        <w:t>5</w:t>
      </w:r>
      <w:r w:rsidRPr="00932318">
        <w:rPr>
          <w:lang w:val="es-419"/>
        </w:rPr>
        <w:tab/>
        <w:t xml:space="preserve">Lo ideal es que </w:t>
      </w:r>
      <w:r>
        <w:rPr>
          <w:lang w:val="es-419"/>
        </w:rPr>
        <w:t>se alcance el 100% de</w:t>
      </w:r>
      <w:r w:rsidRPr="00932318">
        <w:rPr>
          <w:lang w:val="es-419"/>
        </w:rPr>
        <w:t xml:space="preserve"> robustez. </w:t>
      </w:r>
      <w:r>
        <w:rPr>
          <w:lang w:val="es-419"/>
        </w:rPr>
        <w:t xml:space="preserve">Menos del 100% </w:t>
      </w:r>
      <w:r w:rsidRPr="00932318">
        <w:rPr>
          <w:lang w:val="es-419"/>
        </w:rPr>
        <w:t>significa que el método no es robusto frente al cambio de un parámetro, y dicho parámetro deberá indicarse en el protocolo como etapa obligatoria (por ejemplo, un cambio de mezcla maestra que sea crítico).</w:t>
      </w:r>
    </w:p>
    <w:p w14:paraId="54433DC1" w14:textId="77777777" w:rsidR="00A04A74" w:rsidRPr="00932318" w:rsidRDefault="00A04A74" w:rsidP="00A04A74">
      <w:pPr>
        <w:rPr>
          <w:lang w:val="es-419" w:eastAsia="fr-FR"/>
        </w:rPr>
      </w:pPr>
    </w:p>
    <w:p w14:paraId="32A508BB" w14:textId="77777777" w:rsidR="00A04A74" w:rsidRPr="00932318" w:rsidRDefault="00A04A74" w:rsidP="00A04A74">
      <w:pPr>
        <w:pStyle w:val="Heading4"/>
        <w:rPr>
          <w:lang w:val="es-419"/>
        </w:rPr>
      </w:pPr>
      <w:bookmarkStart w:id="90" w:name="_Toc189576573"/>
      <w:bookmarkStart w:id="91" w:name="_Toc210139353"/>
      <w:bookmarkEnd w:id="90"/>
      <w:r w:rsidRPr="00932318">
        <w:rPr>
          <w:lang w:val="es-419"/>
        </w:rPr>
        <w:t>¿Cómo evaluarla?</w:t>
      </w:r>
      <w:bookmarkEnd w:id="91"/>
    </w:p>
    <w:p w14:paraId="004CABD4" w14:textId="1EF59E03" w:rsidR="00A04A74" w:rsidRPr="00932318" w:rsidRDefault="00A04A74" w:rsidP="00A04A74">
      <w:pPr>
        <w:tabs>
          <w:tab w:val="left" w:pos="709"/>
        </w:tabs>
        <w:rPr>
          <w:lang w:val="es-419"/>
        </w:rPr>
      </w:pPr>
      <w:r w:rsidRPr="00932318">
        <w:rPr>
          <w:lang w:val="es-419"/>
        </w:rPr>
        <w:t>3.3.2</w:t>
      </w:r>
      <w:r w:rsidR="00EC6446">
        <w:rPr>
          <w:lang w:val="es-419"/>
        </w:rPr>
        <w:t>6</w:t>
      </w:r>
      <w:r w:rsidRPr="00932318">
        <w:rPr>
          <w:lang w:val="es-419"/>
        </w:rPr>
        <w:tab/>
      </w:r>
      <w:r>
        <w:rPr>
          <w:lang w:val="es-419"/>
        </w:rPr>
        <w:t>La</w:t>
      </w:r>
      <w:r w:rsidRPr="00932318">
        <w:rPr>
          <w:lang w:val="es-419"/>
        </w:rPr>
        <w:t xml:space="preserve"> evaluación </w:t>
      </w:r>
      <w:r>
        <w:rPr>
          <w:lang w:val="es-419"/>
        </w:rPr>
        <w:t xml:space="preserve">específica de la robustez </w:t>
      </w:r>
      <w:r w:rsidRPr="00932318">
        <w:rPr>
          <w:lang w:val="es-419"/>
        </w:rPr>
        <w:t xml:space="preserve">es </w:t>
      </w:r>
      <w:r>
        <w:rPr>
          <w:lang w:val="es-419"/>
        </w:rPr>
        <w:t>opcional.</w:t>
      </w:r>
      <w:r w:rsidRPr="00932318">
        <w:rPr>
          <w:lang w:val="es-419"/>
        </w:rPr>
        <w:t xml:space="preserve"> </w:t>
      </w:r>
      <w:r>
        <w:rPr>
          <w:lang w:val="es-419"/>
        </w:rPr>
        <w:t>L</w:t>
      </w:r>
      <w:r w:rsidRPr="00932318">
        <w:rPr>
          <w:lang w:val="es-419"/>
        </w:rPr>
        <w:t>a robustez se evalúa parcialmente durante el ensayo interlaboratorios (reproducibilidad), mediante el uso de distintos laboratorios, equipos, aparatos, etc.</w:t>
      </w:r>
    </w:p>
    <w:p w14:paraId="186898D8" w14:textId="77777777" w:rsidR="00A04A74" w:rsidRDefault="00A04A74" w:rsidP="00A04A74">
      <w:pPr>
        <w:rPr>
          <w:lang w:val="es-419" w:eastAsia="fr-FR"/>
        </w:rPr>
      </w:pPr>
    </w:p>
    <w:p w14:paraId="7FBC4C1E" w14:textId="77777777" w:rsidR="00A04A74" w:rsidRPr="00932318" w:rsidRDefault="00A04A74" w:rsidP="00A04A74">
      <w:pPr>
        <w:rPr>
          <w:lang w:val="es-419" w:eastAsia="fr-FR"/>
        </w:rPr>
      </w:pPr>
    </w:p>
    <w:p w14:paraId="75C10533" w14:textId="77777777" w:rsidR="00A04A74" w:rsidRPr="00932318" w:rsidRDefault="00A04A74" w:rsidP="00A04A74">
      <w:pPr>
        <w:pStyle w:val="Heading2"/>
        <w:rPr>
          <w:kern w:val="2"/>
          <w:lang w:val="es-419"/>
          <w14:ligatures w14:val="standardContextual"/>
        </w:rPr>
      </w:pPr>
      <w:bookmarkStart w:id="92" w:name="_Toc240545530"/>
      <w:bookmarkStart w:id="93" w:name="_Toc243067514"/>
      <w:bookmarkStart w:id="94" w:name="_Toc210139357"/>
      <w:bookmarkStart w:id="95" w:name="_Toc237879241"/>
      <w:bookmarkStart w:id="96" w:name="_Toc189576575"/>
      <w:bookmarkEnd w:id="38"/>
      <w:bookmarkEnd w:id="39"/>
      <w:bookmarkEnd w:id="40"/>
      <w:r w:rsidRPr="00932318">
        <w:rPr>
          <w:lang w:val="es-419"/>
        </w:rPr>
        <w:t>3.4</w:t>
      </w:r>
      <w:r w:rsidRPr="00932318">
        <w:rPr>
          <w:lang w:val="es-419"/>
        </w:rPr>
        <w:tab/>
        <w:t>Informe de validación</w:t>
      </w:r>
      <w:bookmarkEnd w:id="92"/>
      <w:bookmarkEnd w:id="93"/>
    </w:p>
    <w:p w14:paraId="08F173EF" w14:textId="77777777" w:rsidR="00A04A74" w:rsidRPr="00932318" w:rsidRDefault="00A04A74" w:rsidP="00A04A74">
      <w:pPr>
        <w:rPr>
          <w:lang w:val="es-419"/>
        </w:rPr>
      </w:pPr>
      <w:r w:rsidRPr="00932318">
        <w:rPr>
          <w:lang w:val="es-419"/>
        </w:rPr>
        <w:t>3.4.1</w:t>
      </w:r>
      <w:r w:rsidRPr="00932318">
        <w:rPr>
          <w:lang w:val="es-419"/>
        </w:rPr>
        <w:tab/>
        <w:t>El informe de validación y los resultados deberán ser objeto de una revisión por pares realizada por dos de los organismos responsables, preferiblemente tres si la reproducibilidad se evaluó en un solo laboratorio. La revisión se realizará de forma voluntaria, pero preferiblemente deberá llevarla a cabo un laboratorio familiarizado con la especie y el método.</w:t>
      </w:r>
    </w:p>
    <w:p w14:paraId="31F95BC9" w14:textId="77777777" w:rsidR="00A04A74" w:rsidRPr="00932318" w:rsidRDefault="00A04A74" w:rsidP="00A04A74">
      <w:pPr>
        <w:rPr>
          <w:rFonts w:eastAsia="Arial"/>
          <w:lang w:val="es-419"/>
        </w:rPr>
      </w:pPr>
    </w:p>
    <w:p w14:paraId="4642FE31" w14:textId="77777777" w:rsidR="00A04A74" w:rsidRPr="00932318" w:rsidRDefault="00A04A74" w:rsidP="00A04A74">
      <w:pPr>
        <w:rPr>
          <w:lang w:val="es-419"/>
        </w:rPr>
      </w:pPr>
      <w:r w:rsidRPr="00932318">
        <w:rPr>
          <w:lang w:val="es-419"/>
        </w:rPr>
        <w:t>3.4.2</w:t>
      </w:r>
      <w:r w:rsidRPr="00932318">
        <w:rPr>
          <w:lang w:val="es-419"/>
        </w:rPr>
        <w:tab/>
        <w:t>Durante el proceso de revisión, los revisores podrán solicitar datos de validación adicionales en consulta con el equipo de validación.</w:t>
      </w:r>
    </w:p>
    <w:p w14:paraId="131E8548" w14:textId="77777777" w:rsidR="00A04A74" w:rsidRPr="00932318" w:rsidRDefault="00A04A74" w:rsidP="00A04A74">
      <w:pPr>
        <w:rPr>
          <w:szCs w:val="24"/>
          <w:lang w:val="es-419" w:eastAsia="fr-FR"/>
        </w:rPr>
      </w:pPr>
    </w:p>
    <w:p w14:paraId="14EBC8B7" w14:textId="77777777" w:rsidR="00A04A74" w:rsidRPr="00932318" w:rsidRDefault="00A04A74" w:rsidP="00A04A74">
      <w:pPr>
        <w:pStyle w:val="Heading3"/>
        <w:rPr>
          <w:lang w:val="es-419"/>
        </w:rPr>
      </w:pPr>
      <w:bookmarkStart w:id="97" w:name="_Toc240545531"/>
      <w:bookmarkStart w:id="98" w:name="_Toc243067515"/>
      <w:r w:rsidRPr="00932318">
        <w:rPr>
          <w:lang w:val="es-419"/>
        </w:rPr>
        <w:t>Contenido del informe de validación</w:t>
      </w:r>
      <w:bookmarkEnd w:id="97"/>
      <w:bookmarkEnd w:id="98"/>
    </w:p>
    <w:p w14:paraId="347FD8BE" w14:textId="77777777" w:rsidR="00A04A74" w:rsidRPr="00932318" w:rsidRDefault="00A04A74" w:rsidP="00A04A74">
      <w:pPr>
        <w:pStyle w:val="ListParagraph"/>
        <w:numPr>
          <w:ilvl w:val="0"/>
          <w:numId w:val="25"/>
        </w:numPr>
        <w:rPr>
          <w:lang w:val="es-419"/>
        </w:rPr>
      </w:pPr>
      <w:r w:rsidRPr="00932318">
        <w:rPr>
          <w:lang w:val="es-419"/>
        </w:rPr>
        <w:t>Datos brutos generados durante las distintas etapas del proceso de validación</w:t>
      </w:r>
    </w:p>
    <w:p w14:paraId="27AAB6B5" w14:textId="77777777" w:rsidR="00A04A74" w:rsidRPr="00932318" w:rsidRDefault="00A04A74" w:rsidP="00A04A74">
      <w:pPr>
        <w:pStyle w:val="ListParagraph"/>
        <w:numPr>
          <w:ilvl w:val="0"/>
          <w:numId w:val="25"/>
        </w:numPr>
        <w:rPr>
          <w:lang w:val="es-419"/>
        </w:rPr>
      </w:pPr>
      <w:r w:rsidRPr="00932318">
        <w:rPr>
          <w:lang w:val="es-419"/>
        </w:rPr>
        <w:t>Protocolo detallado con indicación de las etapas estándar y facultativas</w:t>
      </w:r>
    </w:p>
    <w:p w14:paraId="5B3014BF" w14:textId="77777777" w:rsidR="00A04A74" w:rsidRPr="00932318" w:rsidRDefault="00A04A74" w:rsidP="00A04A74">
      <w:pPr>
        <w:pStyle w:val="ListParagraph"/>
        <w:numPr>
          <w:ilvl w:val="0"/>
          <w:numId w:val="25"/>
        </w:numPr>
        <w:rPr>
          <w:lang w:val="es-419"/>
        </w:rPr>
      </w:pPr>
      <w:r w:rsidRPr="00932318">
        <w:rPr>
          <w:lang w:val="es-419"/>
        </w:rPr>
        <w:t>Evaluación de los criterios de desempeño</w:t>
      </w:r>
    </w:p>
    <w:p w14:paraId="5E98B8CE" w14:textId="77777777" w:rsidR="00A04A74" w:rsidRPr="00932318" w:rsidRDefault="00A04A74" w:rsidP="00A04A74">
      <w:pPr>
        <w:pStyle w:val="ListParagraph"/>
        <w:numPr>
          <w:ilvl w:val="0"/>
          <w:numId w:val="25"/>
        </w:numPr>
        <w:rPr>
          <w:lang w:val="es-419"/>
        </w:rPr>
      </w:pPr>
      <w:r w:rsidRPr="00932318">
        <w:rPr>
          <w:lang w:val="es-419"/>
        </w:rPr>
        <w:t>Conclusión</w:t>
      </w:r>
    </w:p>
    <w:p w14:paraId="23F69360" w14:textId="77777777" w:rsidR="00A04A74" w:rsidRPr="00932318" w:rsidRDefault="00A04A74" w:rsidP="00A04A74">
      <w:pPr>
        <w:rPr>
          <w:rFonts w:eastAsia="Calibri"/>
          <w:lang w:val="es-419"/>
        </w:rPr>
      </w:pPr>
    </w:p>
    <w:p w14:paraId="458089DD" w14:textId="77777777" w:rsidR="00A04A74" w:rsidRPr="00932318" w:rsidRDefault="00A04A74" w:rsidP="00A04A74">
      <w:pPr>
        <w:pStyle w:val="Heading3"/>
        <w:rPr>
          <w:lang w:val="es-419"/>
        </w:rPr>
      </w:pPr>
      <w:bookmarkStart w:id="99" w:name="_Toc240545532"/>
      <w:bookmarkStart w:id="100" w:name="_Toc243067516"/>
      <w:r w:rsidRPr="00932318">
        <w:rPr>
          <w:lang w:val="es-419"/>
        </w:rPr>
        <w:t>Publicidad</w:t>
      </w:r>
      <w:bookmarkEnd w:id="99"/>
      <w:bookmarkEnd w:id="100"/>
    </w:p>
    <w:p w14:paraId="6F35C1C4" w14:textId="77777777" w:rsidR="00A04A74" w:rsidRPr="00932318" w:rsidRDefault="00A04A74" w:rsidP="00A04A74">
      <w:pPr>
        <w:rPr>
          <w:lang w:val="es-419"/>
        </w:rPr>
      </w:pPr>
      <w:r w:rsidRPr="00932318">
        <w:rPr>
          <w:lang w:val="es-419"/>
        </w:rPr>
        <w:t>3.4.3</w:t>
      </w:r>
      <w:r w:rsidRPr="00932318">
        <w:rPr>
          <w:lang w:val="es-419"/>
        </w:rPr>
        <w:tab/>
        <w:t>El informe de validación deberá estar disponible previa solicitud. En el nuevo protocolo deberá mencionarse el proceso de validación e indicarse el servicio de examen de contacto.</w:t>
      </w:r>
    </w:p>
    <w:p w14:paraId="7C577E46" w14:textId="77777777" w:rsidR="00A04A74" w:rsidRDefault="00A04A74" w:rsidP="00A04A74">
      <w:pPr>
        <w:rPr>
          <w:lang w:val="es-419" w:eastAsia="fr-FR"/>
        </w:rPr>
      </w:pPr>
    </w:p>
    <w:p w14:paraId="43945038" w14:textId="77777777" w:rsidR="00A04A74" w:rsidRDefault="00A04A74" w:rsidP="00A04A74">
      <w:pPr>
        <w:rPr>
          <w:lang w:val="es-419" w:eastAsia="fr-FR"/>
        </w:rPr>
      </w:pPr>
    </w:p>
    <w:p w14:paraId="2BD659E0" w14:textId="77777777" w:rsidR="00A04A74" w:rsidRPr="00932318" w:rsidRDefault="00A04A74" w:rsidP="00A04A74">
      <w:pPr>
        <w:pStyle w:val="Heading2"/>
        <w:rPr>
          <w:kern w:val="2"/>
          <w:lang w:val="es-419"/>
          <w14:ligatures w14:val="standardContextual"/>
        </w:rPr>
      </w:pPr>
      <w:bookmarkStart w:id="101" w:name="_Toc240545533"/>
      <w:bookmarkStart w:id="102" w:name="_Toc243067517"/>
      <w:r w:rsidRPr="00932318">
        <w:rPr>
          <w:lang w:val="es-419"/>
        </w:rPr>
        <w:t>3.5</w:t>
      </w:r>
      <w:r w:rsidRPr="00932318">
        <w:rPr>
          <w:lang w:val="es-419"/>
        </w:rPr>
        <w:tab/>
        <w:t>Protocolo estándar para marcadores moleculares ligados a caracteres</w:t>
      </w:r>
      <w:bookmarkEnd w:id="101"/>
      <w:bookmarkEnd w:id="102"/>
    </w:p>
    <w:p w14:paraId="59429E92" w14:textId="77777777" w:rsidR="00A04A74" w:rsidRPr="00932318" w:rsidRDefault="00A04A74" w:rsidP="00A04A74">
      <w:pPr>
        <w:rPr>
          <w:lang w:val="es-419"/>
        </w:rPr>
      </w:pPr>
      <w:r w:rsidRPr="00932318">
        <w:rPr>
          <w:lang w:val="es-419"/>
        </w:rPr>
        <w:t>3.5.1</w:t>
      </w:r>
      <w:r w:rsidRPr="00932318">
        <w:rPr>
          <w:lang w:val="es-419"/>
        </w:rPr>
        <w:tab/>
        <w:t xml:space="preserve">Los elementos estándar se indican en la columna “información esencial”; los demás elementos </w:t>
      </w:r>
      <w:r>
        <w:rPr>
          <w:lang w:val="es-419"/>
        </w:rPr>
        <w:t xml:space="preserve">pueden </w:t>
      </w:r>
      <w:r w:rsidRPr="00932318">
        <w:rPr>
          <w:lang w:val="es-419"/>
        </w:rPr>
        <w:t>utilizarse en función de</w:t>
      </w:r>
      <w:r>
        <w:rPr>
          <w:lang w:val="es-419"/>
        </w:rPr>
        <w:t xml:space="preserve"> los caracteres relacionados con e</w:t>
      </w:r>
      <w:r w:rsidRPr="00932318">
        <w:rPr>
          <w:lang w:val="es-419"/>
        </w:rPr>
        <w:t>l protocolo de examen. Si un laboratorio desea modificar un capítulo estándar, deberá validar su método comparándolo con el método de referencia.</w:t>
      </w:r>
    </w:p>
    <w:p w14:paraId="6BCA29B8" w14:textId="77777777" w:rsidR="00A04A74" w:rsidRPr="00932318" w:rsidRDefault="00A04A74" w:rsidP="00A04A74">
      <w:pPr>
        <w:rPr>
          <w:lang w:val="es-419" w:eastAsia="fr-FR"/>
        </w:rPr>
      </w:pPr>
    </w:p>
    <w:p w14:paraId="45AF5A26" w14:textId="77777777" w:rsidR="00A04A74" w:rsidRDefault="00A04A74" w:rsidP="00A04A74">
      <w:pPr>
        <w:jc w:val="left"/>
        <w:rPr>
          <w:u w:val="single"/>
          <w:lang w:val="es-419"/>
        </w:rPr>
      </w:pPr>
      <w:r>
        <w:rPr>
          <w:u w:val="single"/>
          <w:lang w:val="es-419"/>
        </w:rPr>
        <w:br w:type="page"/>
      </w:r>
    </w:p>
    <w:p w14:paraId="732249A1" w14:textId="77777777" w:rsidR="00A04A74" w:rsidRPr="00932318" w:rsidRDefault="00A04A74" w:rsidP="00A04A74">
      <w:pPr>
        <w:keepNext/>
        <w:rPr>
          <w:lang w:val="es-419"/>
        </w:rPr>
      </w:pPr>
      <w:r w:rsidRPr="00932318">
        <w:rPr>
          <w:u w:val="single"/>
          <w:lang w:val="es-419"/>
        </w:rPr>
        <w:lastRenderedPageBreak/>
        <w:t>Cuadro 1: Protocolo estándar para marcadores moleculares ligados a caracteres como método alternativo de observación</w:t>
      </w:r>
    </w:p>
    <w:p w14:paraId="056F9FED" w14:textId="77777777" w:rsidR="00A04A74" w:rsidRPr="00932318" w:rsidRDefault="00A04A74" w:rsidP="00A04A74">
      <w:pPr>
        <w:keepNext/>
        <w:rPr>
          <w:lang w:val="es-419"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28" w:type="dxa"/>
          <w:bottom w:w="113" w:type="dxa"/>
          <w:right w:w="28" w:type="dxa"/>
        </w:tblCellMar>
        <w:tblLook w:val="04A0" w:firstRow="1" w:lastRow="0" w:firstColumn="1" w:lastColumn="0" w:noHBand="0" w:noVBand="1"/>
      </w:tblPr>
      <w:tblGrid>
        <w:gridCol w:w="846"/>
        <w:gridCol w:w="1702"/>
        <w:gridCol w:w="1415"/>
        <w:gridCol w:w="5666"/>
      </w:tblGrid>
      <w:tr w:rsidR="00A04A74" w:rsidRPr="00932318" w14:paraId="3936C4AE" w14:textId="77777777" w:rsidTr="00803922">
        <w:trPr>
          <w:cantSplit/>
          <w:tblHeader/>
        </w:trPr>
        <w:tc>
          <w:tcPr>
            <w:tcW w:w="439" w:type="pct"/>
            <w:shd w:val="clear" w:color="auto" w:fill="F2F2F2" w:themeFill="background1" w:themeFillShade="F2"/>
            <w:vAlign w:val="center"/>
            <w:hideMark/>
          </w:tcPr>
          <w:p w14:paraId="2656F315"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Capítulo</w:t>
            </w:r>
          </w:p>
        </w:tc>
        <w:tc>
          <w:tcPr>
            <w:tcW w:w="884" w:type="pct"/>
            <w:shd w:val="clear" w:color="auto" w:fill="F2F2F2" w:themeFill="background1" w:themeFillShade="F2"/>
            <w:vAlign w:val="center"/>
            <w:hideMark/>
          </w:tcPr>
          <w:p w14:paraId="70B83801"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Elementos de un protocolo estándar de marcadores moleculares ligados a caracteres</w:t>
            </w:r>
          </w:p>
        </w:tc>
        <w:tc>
          <w:tcPr>
            <w:tcW w:w="735" w:type="pct"/>
            <w:shd w:val="clear" w:color="auto" w:fill="F2F2F2" w:themeFill="background1" w:themeFillShade="F2"/>
            <w:vAlign w:val="center"/>
          </w:tcPr>
          <w:p w14:paraId="6649743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Información esencial para la armonización</w:t>
            </w:r>
          </w:p>
        </w:tc>
        <w:tc>
          <w:tcPr>
            <w:tcW w:w="2942" w:type="pct"/>
            <w:shd w:val="clear" w:color="auto" w:fill="F2F2F2" w:themeFill="background1" w:themeFillShade="F2"/>
            <w:vAlign w:val="center"/>
          </w:tcPr>
          <w:p w14:paraId="2AFCA445"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Observación</w:t>
            </w:r>
          </w:p>
        </w:tc>
      </w:tr>
      <w:tr w:rsidR="00A04A74" w:rsidRPr="00932318" w14:paraId="7227D710" w14:textId="77777777" w:rsidTr="00803922">
        <w:trPr>
          <w:cantSplit/>
        </w:trPr>
        <w:tc>
          <w:tcPr>
            <w:tcW w:w="439" w:type="pct"/>
            <w:vAlign w:val="center"/>
            <w:hideMark/>
          </w:tcPr>
          <w:p w14:paraId="05242A58"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1</w:t>
            </w:r>
          </w:p>
        </w:tc>
        <w:tc>
          <w:tcPr>
            <w:tcW w:w="884" w:type="pct"/>
            <w:vAlign w:val="center"/>
            <w:hideMark/>
          </w:tcPr>
          <w:p w14:paraId="5779315B"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Carácter</w:t>
            </w:r>
          </w:p>
        </w:tc>
        <w:tc>
          <w:tcPr>
            <w:tcW w:w="735" w:type="pct"/>
            <w:vAlign w:val="center"/>
          </w:tcPr>
          <w:p w14:paraId="5F676386"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1C61E200"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Nombre del carácter.</w:t>
            </w:r>
          </w:p>
        </w:tc>
      </w:tr>
      <w:tr w:rsidR="00A04A74" w:rsidRPr="00932318" w14:paraId="12074546" w14:textId="77777777" w:rsidTr="00803922">
        <w:trPr>
          <w:cantSplit/>
        </w:trPr>
        <w:tc>
          <w:tcPr>
            <w:tcW w:w="439" w:type="pct"/>
            <w:vAlign w:val="center"/>
            <w:hideMark/>
          </w:tcPr>
          <w:p w14:paraId="7D72826F"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2</w:t>
            </w:r>
          </w:p>
        </w:tc>
        <w:tc>
          <w:tcPr>
            <w:tcW w:w="884" w:type="pct"/>
            <w:vAlign w:val="center"/>
            <w:hideMark/>
          </w:tcPr>
          <w:p w14:paraId="2D02E5D2"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Genes y alelos</w:t>
            </w:r>
          </w:p>
        </w:tc>
        <w:tc>
          <w:tcPr>
            <w:tcW w:w="735" w:type="pct"/>
            <w:vAlign w:val="center"/>
          </w:tcPr>
          <w:p w14:paraId="633768C0"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5FBA882E" w14:textId="77777777" w:rsidR="00A04A74" w:rsidRPr="00932318" w:rsidRDefault="00A04A74" w:rsidP="00803922">
            <w:pPr>
              <w:jc w:val="left"/>
              <w:rPr>
                <w:rFonts w:cs="Arial"/>
                <w:i/>
                <w:iCs/>
                <w:color w:val="000000"/>
                <w:sz w:val="18"/>
                <w:szCs w:val="18"/>
                <w:lang w:val="es-419" w:eastAsia="fr-FR"/>
              </w:rPr>
            </w:pPr>
            <w:r w:rsidRPr="00932318">
              <w:rPr>
                <w:color w:val="000000"/>
                <w:sz w:val="18"/>
                <w:szCs w:val="18"/>
                <w:lang w:val="es-419"/>
              </w:rPr>
              <w:t>Deberán evitarse los marcadores dominantes o los marcadores de presencia/ausencia; de lo contrario, deberá evaluarse la robustez.</w:t>
            </w:r>
          </w:p>
        </w:tc>
      </w:tr>
      <w:tr w:rsidR="00A04A74" w:rsidRPr="00EE0FF4" w14:paraId="61F088F6" w14:textId="77777777" w:rsidTr="00803922">
        <w:trPr>
          <w:cantSplit/>
        </w:trPr>
        <w:tc>
          <w:tcPr>
            <w:tcW w:w="439" w:type="pct"/>
            <w:vAlign w:val="center"/>
            <w:hideMark/>
          </w:tcPr>
          <w:p w14:paraId="3BF94BDF"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2.1</w:t>
            </w:r>
          </w:p>
        </w:tc>
        <w:tc>
          <w:tcPr>
            <w:tcW w:w="884" w:type="pct"/>
            <w:vAlign w:val="center"/>
            <w:hideMark/>
          </w:tcPr>
          <w:p w14:paraId="65E081C0"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Gen o genes diana</w:t>
            </w:r>
          </w:p>
        </w:tc>
        <w:tc>
          <w:tcPr>
            <w:tcW w:w="735" w:type="pct"/>
            <w:vAlign w:val="center"/>
          </w:tcPr>
          <w:p w14:paraId="70DE977C"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2666701A"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a) archivo(s) que contienen la información sobre la secuencia de ADN (orden de los nucleótidos).</w:t>
            </w:r>
          </w:p>
          <w:p w14:paraId="42E75941" w14:textId="77777777" w:rsidR="00A04A74" w:rsidRDefault="00A04A74" w:rsidP="00803922">
            <w:pPr>
              <w:jc w:val="left"/>
              <w:rPr>
                <w:color w:val="000000"/>
                <w:sz w:val="18"/>
                <w:szCs w:val="18"/>
                <w:lang w:val="es-419"/>
              </w:rPr>
            </w:pPr>
          </w:p>
          <w:p w14:paraId="4057FB37"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 xml:space="preserve">b) referencia a información sobre ADN en bases de datos públicas (como </w:t>
            </w:r>
            <w:proofErr w:type="spellStart"/>
            <w:r w:rsidRPr="00932318">
              <w:rPr>
                <w:color w:val="000000"/>
                <w:sz w:val="18"/>
                <w:szCs w:val="18"/>
                <w:lang w:val="es-419"/>
              </w:rPr>
              <w:t>GenBank</w:t>
            </w:r>
            <w:proofErr w:type="spellEnd"/>
            <w:r w:rsidRPr="00932318">
              <w:rPr>
                <w:color w:val="000000"/>
                <w:sz w:val="18"/>
                <w:szCs w:val="18"/>
                <w:lang w:val="es-419"/>
              </w:rPr>
              <w:t>).</w:t>
            </w:r>
          </w:p>
          <w:p w14:paraId="0A4D3657" w14:textId="77777777" w:rsidR="00A04A74" w:rsidRDefault="00A04A74" w:rsidP="00803922">
            <w:pPr>
              <w:jc w:val="left"/>
              <w:rPr>
                <w:color w:val="000000"/>
                <w:sz w:val="18"/>
                <w:szCs w:val="18"/>
                <w:lang w:val="es-419"/>
              </w:rPr>
            </w:pPr>
          </w:p>
          <w:p w14:paraId="4F2A546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c) referencia a publicaciones en las que se revele la información sobre la secuencia de ADN de los niveles de expresión del carácter.</w:t>
            </w:r>
          </w:p>
          <w:p w14:paraId="25F531D0" w14:textId="77777777" w:rsidR="00A04A74" w:rsidRDefault="00A04A74" w:rsidP="00803922">
            <w:pPr>
              <w:jc w:val="left"/>
              <w:rPr>
                <w:color w:val="000000"/>
                <w:sz w:val="18"/>
                <w:szCs w:val="18"/>
                <w:lang w:val="es-419"/>
              </w:rPr>
            </w:pPr>
          </w:p>
          <w:p w14:paraId="4A84C118" w14:textId="77777777" w:rsidR="00A04A74" w:rsidRPr="00EE0FF4" w:rsidRDefault="00A04A74" w:rsidP="00803922">
            <w:pPr>
              <w:jc w:val="left"/>
              <w:rPr>
                <w:color w:val="000000"/>
                <w:sz w:val="18"/>
                <w:szCs w:val="18"/>
                <w:lang w:val="es-419" w:eastAsia="en-US"/>
              </w:rPr>
            </w:pPr>
            <w:r w:rsidRPr="00932318">
              <w:rPr>
                <w:color w:val="000000"/>
                <w:sz w:val="18"/>
                <w:szCs w:val="18"/>
                <w:lang w:val="es-419"/>
              </w:rPr>
              <w:t>d) referencia a una posición particular en la versión publicada del genoma de referencia.</w:t>
            </w:r>
          </w:p>
        </w:tc>
      </w:tr>
      <w:tr w:rsidR="00A04A74" w:rsidRPr="00932318" w14:paraId="5A3D748F" w14:textId="77777777" w:rsidTr="00803922">
        <w:trPr>
          <w:cantSplit/>
        </w:trPr>
        <w:tc>
          <w:tcPr>
            <w:tcW w:w="439" w:type="pct"/>
            <w:vAlign w:val="center"/>
            <w:hideMark/>
          </w:tcPr>
          <w:p w14:paraId="63C33E00"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2.2</w:t>
            </w:r>
          </w:p>
        </w:tc>
        <w:tc>
          <w:tcPr>
            <w:tcW w:w="884" w:type="pct"/>
            <w:vAlign w:val="center"/>
            <w:hideMark/>
          </w:tcPr>
          <w:p w14:paraId="542E70C6"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Alelo correspondiente al nivel de expresión 1</w:t>
            </w:r>
          </w:p>
        </w:tc>
        <w:tc>
          <w:tcPr>
            <w:tcW w:w="735" w:type="pct"/>
            <w:vAlign w:val="center"/>
          </w:tcPr>
          <w:p w14:paraId="14A92F8D"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399202F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a) archivo(s) que contienen la información sobre la secuencia de ADN (orden de los nucleótidos).</w:t>
            </w:r>
          </w:p>
          <w:p w14:paraId="3188E0A0" w14:textId="77777777" w:rsidR="00A04A74" w:rsidRDefault="00A04A74" w:rsidP="00803922">
            <w:pPr>
              <w:jc w:val="left"/>
              <w:rPr>
                <w:color w:val="000000"/>
                <w:sz w:val="18"/>
                <w:szCs w:val="18"/>
                <w:lang w:val="es-419"/>
              </w:rPr>
            </w:pPr>
          </w:p>
          <w:p w14:paraId="6B1E2F9E"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 xml:space="preserve">b) referencia a información sobre ADN en bases de datos públicas (como </w:t>
            </w:r>
            <w:proofErr w:type="spellStart"/>
            <w:r w:rsidRPr="00932318">
              <w:rPr>
                <w:color w:val="000000"/>
                <w:sz w:val="18"/>
                <w:szCs w:val="18"/>
                <w:lang w:val="es-419"/>
              </w:rPr>
              <w:t>GenBank</w:t>
            </w:r>
            <w:proofErr w:type="spellEnd"/>
            <w:r w:rsidRPr="00932318">
              <w:rPr>
                <w:color w:val="000000"/>
                <w:sz w:val="18"/>
                <w:szCs w:val="18"/>
                <w:lang w:val="es-419"/>
              </w:rPr>
              <w:t>).</w:t>
            </w:r>
          </w:p>
          <w:p w14:paraId="0015A3E8" w14:textId="77777777" w:rsidR="00A04A74" w:rsidRDefault="00A04A74" w:rsidP="00803922">
            <w:pPr>
              <w:jc w:val="left"/>
              <w:rPr>
                <w:color w:val="000000"/>
                <w:sz w:val="18"/>
                <w:szCs w:val="18"/>
                <w:lang w:val="es-419"/>
              </w:rPr>
            </w:pPr>
          </w:p>
          <w:p w14:paraId="593DB726"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c) referencia a publicaciones en las que se revele la información sobre la secuencia de ADN de los niveles de expresión del carácter.</w:t>
            </w:r>
          </w:p>
          <w:p w14:paraId="2FA80BAB" w14:textId="77777777" w:rsidR="00A04A74" w:rsidRDefault="00A04A74" w:rsidP="00803922">
            <w:pPr>
              <w:jc w:val="left"/>
              <w:rPr>
                <w:color w:val="000000"/>
                <w:sz w:val="18"/>
                <w:szCs w:val="18"/>
                <w:lang w:val="es-419"/>
              </w:rPr>
            </w:pPr>
          </w:p>
          <w:p w14:paraId="5CD45E95" w14:textId="77777777" w:rsidR="00A04A74" w:rsidRPr="00932318" w:rsidRDefault="00A04A74" w:rsidP="00803922">
            <w:pPr>
              <w:jc w:val="left"/>
              <w:rPr>
                <w:rFonts w:cs="Arial"/>
                <w:i/>
                <w:color w:val="000000"/>
                <w:sz w:val="18"/>
                <w:szCs w:val="18"/>
                <w:lang w:val="es-419" w:eastAsia="nl-NL"/>
              </w:rPr>
            </w:pPr>
            <w:r w:rsidRPr="00932318">
              <w:rPr>
                <w:color w:val="000000"/>
                <w:sz w:val="18"/>
                <w:szCs w:val="18"/>
                <w:lang w:val="es-419"/>
              </w:rPr>
              <w:t>d) referencia a una posición particular en la versión publicada del genoma de referencia, en combinación con el SNP o INDEL responsable del nivel de expresión.</w:t>
            </w:r>
          </w:p>
        </w:tc>
      </w:tr>
      <w:tr w:rsidR="00A04A74" w:rsidRPr="003B3887" w14:paraId="088EED68" w14:textId="77777777" w:rsidTr="00803922">
        <w:trPr>
          <w:cantSplit/>
        </w:trPr>
        <w:tc>
          <w:tcPr>
            <w:tcW w:w="439" w:type="pct"/>
            <w:vAlign w:val="center"/>
            <w:hideMark/>
          </w:tcPr>
          <w:p w14:paraId="02AD8A83" w14:textId="77777777" w:rsidR="00A04A74" w:rsidRPr="00932318" w:rsidRDefault="00A04A74" w:rsidP="00803922">
            <w:pPr>
              <w:keepNext/>
              <w:jc w:val="left"/>
              <w:rPr>
                <w:rFonts w:cs="Arial"/>
                <w:color w:val="000000"/>
                <w:sz w:val="18"/>
                <w:szCs w:val="18"/>
                <w:lang w:val="es-419" w:eastAsia="fr-FR"/>
              </w:rPr>
            </w:pPr>
            <w:r w:rsidRPr="00932318">
              <w:rPr>
                <w:rFonts w:cs="Arial"/>
                <w:color w:val="000000"/>
                <w:sz w:val="18"/>
                <w:szCs w:val="18"/>
                <w:lang w:val="es-419" w:eastAsia="nl-NL"/>
              </w:rPr>
              <w:t>2.3</w:t>
            </w:r>
          </w:p>
        </w:tc>
        <w:tc>
          <w:tcPr>
            <w:tcW w:w="884" w:type="pct"/>
            <w:vAlign w:val="center"/>
            <w:hideMark/>
          </w:tcPr>
          <w:p w14:paraId="56A78108" w14:textId="77777777" w:rsidR="00A04A74" w:rsidRPr="00932318" w:rsidRDefault="00A04A74" w:rsidP="00803922">
            <w:pPr>
              <w:keepNext/>
              <w:jc w:val="left"/>
              <w:rPr>
                <w:rFonts w:cs="Arial"/>
                <w:color w:val="000000"/>
                <w:sz w:val="18"/>
                <w:szCs w:val="18"/>
                <w:lang w:val="es-419" w:eastAsia="fr-FR"/>
              </w:rPr>
            </w:pPr>
            <w:r w:rsidRPr="00932318">
              <w:rPr>
                <w:color w:val="000000"/>
                <w:sz w:val="18"/>
                <w:szCs w:val="18"/>
                <w:lang w:val="es-419"/>
              </w:rPr>
              <w:t>Alelo correspondiente al nivel de expresión n</w:t>
            </w:r>
          </w:p>
        </w:tc>
        <w:tc>
          <w:tcPr>
            <w:tcW w:w="735" w:type="pct"/>
            <w:vAlign w:val="center"/>
          </w:tcPr>
          <w:p w14:paraId="730DE7A6" w14:textId="77777777" w:rsidR="00A04A74" w:rsidRPr="00932318" w:rsidRDefault="00A04A74" w:rsidP="00803922">
            <w:pPr>
              <w:keepNext/>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777CB0AE" w14:textId="77777777" w:rsidR="00A04A74" w:rsidRPr="00932318" w:rsidRDefault="00A04A74" w:rsidP="00803922">
            <w:pPr>
              <w:keepNext/>
              <w:jc w:val="left"/>
              <w:rPr>
                <w:lang w:val="es-419"/>
              </w:rPr>
            </w:pPr>
            <w:r w:rsidRPr="00932318">
              <w:rPr>
                <w:color w:val="000000"/>
                <w:sz w:val="18"/>
                <w:szCs w:val="18"/>
                <w:lang w:val="es-419"/>
              </w:rPr>
              <w:t>a) archivo(s) que contienen la información sobre la secuencia de ADN (orden de los nucleótidos).</w:t>
            </w:r>
          </w:p>
          <w:p w14:paraId="0592FA47" w14:textId="77777777" w:rsidR="00A04A74" w:rsidRDefault="00A04A74" w:rsidP="00803922">
            <w:pPr>
              <w:keepNext/>
              <w:jc w:val="left"/>
              <w:rPr>
                <w:color w:val="000000"/>
                <w:sz w:val="18"/>
                <w:szCs w:val="18"/>
                <w:lang w:val="es-419"/>
              </w:rPr>
            </w:pPr>
          </w:p>
          <w:p w14:paraId="72981B08" w14:textId="77777777" w:rsidR="00A04A74" w:rsidRPr="00932318" w:rsidRDefault="00A04A74" w:rsidP="00803922">
            <w:pPr>
              <w:keepNext/>
              <w:jc w:val="left"/>
              <w:rPr>
                <w:lang w:val="es-419"/>
              </w:rPr>
            </w:pPr>
            <w:r w:rsidRPr="00932318">
              <w:rPr>
                <w:color w:val="000000"/>
                <w:sz w:val="18"/>
                <w:szCs w:val="18"/>
                <w:lang w:val="es-419"/>
              </w:rPr>
              <w:t xml:space="preserve">b) referencia a información sobre ADN en bases de datos públicas (como </w:t>
            </w:r>
            <w:proofErr w:type="spellStart"/>
            <w:r w:rsidRPr="00932318">
              <w:rPr>
                <w:color w:val="000000"/>
                <w:sz w:val="18"/>
                <w:szCs w:val="18"/>
                <w:lang w:val="es-419"/>
              </w:rPr>
              <w:t>GenBank</w:t>
            </w:r>
            <w:proofErr w:type="spellEnd"/>
            <w:r w:rsidRPr="00932318">
              <w:rPr>
                <w:color w:val="000000"/>
                <w:sz w:val="18"/>
                <w:szCs w:val="18"/>
                <w:lang w:val="es-419"/>
              </w:rPr>
              <w:t>).</w:t>
            </w:r>
          </w:p>
          <w:p w14:paraId="5051E64F" w14:textId="77777777" w:rsidR="00A04A74" w:rsidRDefault="00A04A74" w:rsidP="00803922">
            <w:pPr>
              <w:keepNext/>
              <w:jc w:val="left"/>
              <w:rPr>
                <w:color w:val="000000"/>
                <w:sz w:val="18"/>
                <w:szCs w:val="18"/>
                <w:lang w:val="es-419"/>
              </w:rPr>
            </w:pPr>
          </w:p>
          <w:p w14:paraId="70FD4DD2" w14:textId="77777777" w:rsidR="00A04A74" w:rsidRPr="00932318" w:rsidRDefault="00A04A74" w:rsidP="00803922">
            <w:pPr>
              <w:keepNext/>
              <w:jc w:val="left"/>
              <w:rPr>
                <w:lang w:val="es-419"/>
              </w:rPr>
            </w:pPr>
            <w:r w:rsidRPr="00932318">
              <w:rPr>
                <w:color w:val="000000"/>
                <w:sz w:val="18"/>
                <w:szCs w:val="18"/>
                <w:lang w:val="es-419"/>
              </w:rPr>
              <w:t>c) referencia a publicaciones en las que se revele la información sobre la secuencia de ADN de los niveles de expresión del carácter.</w:t>
            </w:r>
          </w:p>
          <w:p w14:paraId="409F6B6C" w14:textId="77777777" w:rsidR="00A04A74" w:rsidRDefault="00A04A74" w:rsidP="00803922">
            <w:pPr>
              <w:jc w:val="left"/>
              <w:rPr>
                <w:color w:val="000000"/>
                <w:sz w:val="18"/>
                <w:szCs w:val="18"/>
                <w:lang w:val="es-419"/>
              </w:rPr>
            </w:pPr>
          </w:p>
          <w:p w14:paraId="3EE8EB12" w14:textId="77777777" w:rsidR="00A04A74" w:rsidRPr="003B3887" w:rsidRDefault="00A04A74" w:rsidP="00803922">
            <w:pPr>
              <w:jc w:val="left"/>
              <w:rPr>
                <w:color w:val="000000"/>
                <w:sz w:val="18"/>
                <w:szCs w:val="18"/>
                <w:lang w:val="es-419" w:eastAsia="en-US"/>
              </w:rPr>
            </w:pPr>
            <w:r w:rsidRPr="00932318">
              <w:rPr>
                <w:color w:val="000000"/>
                <w:sz w:val="18"/>
                <w:szCs w:val="18"/>
                <w:lang w:val="es-419"/>
              </w:rPr>
              <w:t>d) referencia a una posición particular en la versión publicada del genoma de referencia, en combinación con el SNP o INDEL responsable del nivel de expresión.</w:t>
            </w:r>
          </w:p>
        </w:tc>
      </w:tr>
      <w:tr w:rsidR="00A04A74" w:rsidRPr="00932318" w14:paraId="7E3E2847" w14:textId="77777777" w:rsidTr="00803922">
        <w:trPr>
          <w:cantSplit/>
        </w:trPr>
        <w:tc>
          <w:tcPr>
            <w:tcW w:w="439" w:type="pct"/>
            <w:vAlign w:val="center"/>
            <w:hideMark/>
          </w:tcPr>
          <w:p w14:paraId="6E36566A"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3</w:t>
            </w:r>
          </w:p>
        </w:tc>
        <w:tc>
          <w:tcPr>
            <w:tcW w:w="884" w:type="pct"/>
            <w:vAlign w:val="center"/>
            <w:hideMark/>
          </w:tcPr>
          <w:p w14:paraId="359E2415"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Cebadores (y sondas)</w:t>
            </w:r>
          </w:p>
        </w:tc>
        <w:tc>
          <w:tcPr>
            <w:tcW w:w="735" w:type="pct"/>
            <w:vAlign w:val="center"/>
          </w:tcPr>
          <w:p w14:paraId="0EDB11F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054D36DB" w14:textId="77777777" w:rsidR="00A04A74" w:rsidRPr="00932318" w:rsidRDefault="00A04A74" w:rsidP="00803922">
            <w:pPr>
              <w:jc w:val="left"/>
              <w:rPr>
                <w:rFonts w:cs="Arial"/>
                <w:i/>
                <w:iCs/>
                <w:color w:val="000000"/>
                <w:sz w:val="18"/>
                <w:szCs w:val="18"/>
                <w:lang w:val="es-419" w:eastAsia="fr-FR"/>
              </w:rPr>
            </w:pPr>
            <w:r w:rsidRPr="00932318">
              <w:rPr>
                <w:color w:val="000000"/>
                <w:sz w:val="18"/>
                <w:szCs w:val="18"/>
                <w:lang w:val="es-419"/>
              </w:rPr>
              <w:t xml:space="preserve">Secuencias de cebadores y sondas, referencias a accesiones y secuencias en bases de datos públicas (números </w:t>
            </w:r>
            <w:proofErr w:type="spellStart"/>
            <w:r w:rsidRPr="00932318">
              <w:rPr>
                <w:color w:val="000000"/>
                <w:sz w:val="18"/>
                <w:szCs w:val="18"/>
                <w:lang w:val="es-419"/>
              </w:rPr>
              <w:t>GenBank</w:t>
            </w:r>
            <w:proofErr w:type="spellEnd"/>
            <w:r w:rsidRPr="00932318">
              <w:rPr>
                <w:color w:val="000000"/>
                <w:sz w:val="18"/>
                <w:szCs w:val="18"/>
                <w:lang w:val="es-419"/>
              </w:rPr>
              <w:t>), bibliografía.</w:t>
            </w:r>
          </w:p>
        </w:tc>
      </w:tr>
      <w:tr w:rsidR="00A04A74" w:rsidRPr="00932318" w14:paraId="43B14BCA" w14:textId="77777777" w:rsidTr="00803922">
        <w:trPr>
          <w:cantSplit/>
        </w:trPr>
        <w:tc>
          <w:tcPr>
            <w:tcW w:w="439" w:type="pct"/>
            <w:vAlign w:val="center"/>
            <w:hideMark/>
          </w:tcPr>
          <w:p w14:paraId="319C18E4"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3.1</w:t>
            </w:r>
          </w:p>
        </w:tc>
        <w:tc>
          <w:tcPr>
            <w:tcW w:w="884" w:type="pct"/>
            <w:vAlign w:val="center"/>
            <w:hideMark/>
          </w:tcPr>
          <w:p w14:paraId="4C73A849"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Cebadores (y sondas) para detectar el alelo ‘9’</w:t>
            </w:r>
          </w:p>
        </w:tc>
        <w:tc>
          <w:tcPr>
            <w:tcW w:w="735" w:type="pct"/>
            <w:vAlign w:val="center"/>
          </w:tcPr>
          <w:p w14:paraId="0C0BE0F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3EC26BE0"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Secuencias de cebadores correspondientes al alelo o alelos para el nivel de expresión ‘9’ (resistencia).</w:t>
            </w:r>
          </w:p>
        </w:tc>
      </w:tr>
      <w:tr w:rsidR="00A04A74" w:rsidRPr="00932318" w14:paraId="13C38AF6" w14:textId="77777777" w:rsidTr="00803922">
        <w:trPr>
          <w:cantSplit/>
        </w:trPr>
        <w:tc>
          <w:tcPr>
            <w:tcW w:w="439" w:type="pct"/>
            <w:vAlign w:val="center"/>
            <w:hideMark/>
          </w:tcPr>
          <w:p w14:paraId="03B54EF1"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3.2</w:t>
            </w:r>
          </w:p>
        </w:tc>
        <w:tc>
          <w:tcPr>
            <w:tcW w:w="884" w:type="pct"/>
            <w:vAlign w:val="center"/>
            <w:hideMark/>
          </w:tcPr>
          <w:p w14:paraId="5DA21CC3"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Cebadores (y sondas) para detectar el alelo ‘1’</w:t>
            </w:r>
          </w:p>
        </w:tc>
        <w:tc>
          <w:tcPr>
            <w:tcW w:w="735" w:type="pct"/>
            <w:vAlign w:val="center"/>
          </w:tcPr>
          <w:p w14:paraId="2F363AEF"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4E7FB15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Secuencias de cebadores correspondientes al alelo o alelos para el nivel de expresión ‘1’ (susceptibilidad).</w:t>
            </w:r>
          </w:p>
        </w:tc>
      </w:tr>
      <w:tr w:rsidR="00A04A74" w:rsidRPr="00932318" w14:paraId="02AB3D87" w14:textId="77777777" w:rsidTr="00803922">
        <w:trPr>
          <w:cantSplit/>
        </w:trPr>
        <w:tc>
          <w:tcPr>
            <w:tcW w:w="439" w:type="pct"/>
            <w:vAlign w:val="center"/>
            <w:hideMark/>
          </w:tcPr>
          <w:p w14:paraId="4FB6BADC"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3.3</w:t>
            </w:r>
          </w:p>
        </w:tc>
        <w:tc>
          <w:tcPr>
            <w:tcW w:w="884" w:type="pct"/>
            <w:vAlign w:val="center"/>
            <w:hideMark/>
          </w:tcPr>
          <w:p w14:paraId="302B6C4E"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Cebadores (y sondas) para detectar el alelo ‘x’</w:t>
            </w:r>
          </w:p>
        </w:tc>
        <w:tc>
          <w:tcPr>
            <w:tcW w:w="735" w:type="pct"/>
            <w:vAlign w:val="center"/>
          </w:tcPr>
          <w:p w14:paraId="0CE6B2C6"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0964FF85"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Secuencias de cebadores correspondientes al alelo o alelos para el nivel de expresión ‘x’.</w:t>
            </w:r>
          </w:p>
        </w:tc>
      </w:tr>
      <w:tr w:rsidR="00A04A74" w:rsidRPr="00932318" w14:paraId="2761C557" w14:textId="77777777" w:rsidTr="00803922">
        <w:trPr>
          <w:cantSplit/>
        </w:trPr>
        <w:tc>
          <w:tcPr>
            <w:tcW w:w="439" w:type="pct"/>
            <w:vAlign w:val="center"/>
            <w:hideMark/>
          </w:tcPr>
          <w:p w14:paraId="7E641DF6"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lastRenderedPageBreak/>
              <w:t>4</w:t>
            </w:r>
          </w:p>
        </w:tc>
        <w:tc>
          <w:tcPr>
            <w:tcW w:w="884" w:type="pct"/>
            <w:vAlign w:val="center"/>
            <w:hideMark/>
          </w:tcPr>
          <w:p w14:paraId="61DE4FDE"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Formato del examen</w:t>
            </w:r>
          </w:p>
        </w:tc>
        <w:tc>
          <w:tcPr>
            <w:tcW w:w="735" w:type="pct"/>
            <w:vAlign w:val="center"/>
          </w:tcPr>
          <w:p w14:paraId="28AADEFA"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nl-NL"/>
              </w:rPr>
              <w:t> </w:t>
            </w:r>
          </w:p>
        </w:tc>
        <w:tc>
          <w:tcPr>
            <w:tcW w:w="2942" w:type="pct"/>
            <w:vAlign w:val="center"/>
          </w:tcPr>
          <w:p w14:paraId="3E38E2CE"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nl-NL"/>
              </w:rPr>
              <w:t> </w:t>
            </w:r>
          </w:p>
        </w:tc>
      </w:tr>
      <w:tr w:rsidR="00A04A74" w:rsidRPr="00932318" w14:paraId="5F64EFDB" w14:textId="77777777" w:rsidTr="00803922">
        <w:trPr>
          <w:cantSplit/>
        </w:trPr>
        <w:tc>
          <w:tcPr>
            <w:tcW w:w="439" w:type="pct"/>
            <w:vAlign w:val="center"/>
            <w:hideMark/>
          </w:tcPr>
          <w:p w14:paraId="6CDC5F89"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4.1</w:t>
            </w:r>
          </w:p>
        </w:tc>
        <w:tc>
          <w:tcPr>
            <w:tcW w:w="884" w:type="pct"/>
            <w:vAlign w:val="center"/>
            <w:hideMark/>
          </w:tcPr>
          <w:p w14:paraId="5D4A0F2B"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Número de plantas por genotipo</w:t>
            </w:r>
          </w:p>
        </w:tc>
        <w:tc>
          <w:tcPr>
            <w:tcW w:w="735" w:type="pct"/>
            <w:vAlign w:val="center"/>
          </w:tcPr>
          <w:p w14:paraId="7D34BCF5"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6B420920" w14:textId="25BB9F34"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 xml:space="preserve">Se exige un número mínimo de plantas individuales: el examen del marcador se realiza en el mismo número de plantas individuales y aplicando los mismos criterios de distinción, homogeneidad y estabilidad que en el examen del carácter mediante observación </w:t>
            </w:r>
            <w:r w:rsidR="007B15FE">
              <w:rPr>
                <w:color w:val="000000"/>
                <w:sz w:val="18"/>
                <w:szCs w:val="18"/>
                <w:lang w:val="es-419"/>
              </w:rPr>
              <w:t>directa del carácter</w:t>
            </w:r>
            <w:r w:rsidR="0049486C">
              <w:rPr>
                <w:color w:val="000000"/>
                <w:sz w:val="18"/>
                <w:szCs w:val="18"/>
                <w:lang w:val="es-419"/>
              </w:rPr>
              <w:t xml:space="preserve"> </w:t>
            </w:r>
            <w:r w:rsidRPr="00932318">
              <w:rPr>
                <w:color w:val="000000"/>
                <w:sz w:val="18"/>
                <w:szCs w:val="18"/>
                <w:lang w:val="es-419"/>
              </w:rPr>
              <w:t>(documentos TGP/9 y TGP/10).</w:t>
            </w:r>
          </w:p>
        </w:tc>
      </w:tr>
      <w:tr w:rsidR="00A04A74" w:rsidRPr="00932318" w14:paraId="413E28CF" w14:textId="77777777" w:rsidTr="00803922">
        <w:trPr>
          <w:cantSplit/>
        </w:trPr>
        <w:tc>
          <w:tcPr>
            <w:tcW w:w="439" w:type="pct"/>
            <w:vAlign w:val="center"/>
            <w:hideMark/>
          </w:tcPr>
          <w:p w14:paraId="3E529FAB"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4.2</w:t>
            </w:r>
          </w:p>
        </w:tc>
        <w:tc>
          <w:tcPr>
            <w:tcW w:w="884" w:type="pct"/>
            <w:vAlign w:val="center"/>
            <w:hideMark/>
          </w:tcPr>
          <w:p w14:paraId="02C4274F"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Variedades control</w:t>
            </w:r>
          </w:p>
        </w:tc>
        <w:tc>
          <w:tcPr>
            <w:tcW w:w="735" w:type="pct"/>
            <w:vAlign w:val="center"/>
          </w:tcPr>
          <w:p w14:paraId="3A24C06A" w14:textId="77777777" w:rsidR="00A04A74" w:rsidRPr="00932318" w:rsidRDefault="00A04A74" w:rsidP="00803922">
            <w:pPr>
              <w:jc w:val="left"/>
              <w:rPr>
                <w:rFonts w:cs="Arial"/>
                <w:color w:val="000000" w:themeColor="text1"/>
                <w:sz w:val="18"/>
                <w:szCs w:val="18"/>
                <w:lang w:val="es-419" w:eastAsia="nl-NL"/>
              </w:rPr>
            </w:pPr>
            <w:r w:rsidRPr="00932318">
              <w:rPr>
                <w:color w:val="000000"/>
                <w:sz w:val="18"/>
                <w:szCs w:val="18"/>
                <w:lang w:val="es-419"/>
              </w:rPr>
              <w:t>SÍ</w:t>
            </w:r>
          </w:p>
        </w:tc>
        <w:tc>
          <w:tcPr>
            <w:tcW w:w="2942" w:type="pct"/>
            <w:vAlign w:val="center"/>
          </w:tcPr>
          <w:p w14:paraId="2EF67DA0" w14:textId="44649C2C" w:rsidR="00A04A74" w:rsidRPr="00932318" w:rsidRDefault="00A04A74" w:rsidP="00803922">
            <w:pPr>
              <w:jc w:val="left"/>
              <w:rPr>
                <w:rFonts w:cs="Arial"/>
                <w:i/>
                <w:iCs/>
                <w:color w:val="000000"/>
                <w:sz w:val="18"/>
                <w:szCs w:val="18"/>
                <w:lang w:val="es-419" w:eastAsia="fr-FR"/>
              </w:rPr>
            </w:pPr>
            <w:r w:rsidRPr="00932318">
              <w:rPr>
                <w:color w:val="000000"/>
                <w:sz w:val="18"/>
                <w:szCs w:val="18"/>
                <w:lang w:val="es-419"/>
              </w:rPr>
              <w:t xml:space="preserve">Deberán utilizarse variedades control (las mismas que en </w:t>
            </w:r>
            <w:r w:rsidR="0049486C">
              <w:rPr>
                <w:color w:val="000000"/>
                <w:sz w:val="18"/>
                <w:szCs w:val="18"/>
                <w:lang w:val="es-419"/>
              </w:rPr>
              <w:t xml:space="preserve">la </w:t>
            </w:r>
            <w:r w:rsidRPr="00932318">
              <w:rPr>
                <w:color w:val="000000"/>
                <w:sz w:val="18"/>
                <w:szCs w:val="18"/>
                <w:lang w:val="es-419"/>
              </w:rPr>
              <w:t>observación</w:t>
            </w:r>
            <w:r w:rsidR="0049486C">
              <w:rPr>
                <w:color w:val="000000"/>
                <w:sz w:val="18"/>
                <w:szCs w:val="18"/>
                <w:lang w:val="es-419"/>
              </w:rPr>
              <w:t xml:space="preserve"> directa del carácter</w:t>
            </w:r>
            <w:r w:rsidRPr="00932318">
              <w:rPr>
                <w:color w:val="000000"/>
                <w:sz w:val="18"/>
                <w:szCs w:val="18"/>
                <w:lang w:val="es-419"/>
              </w:rPr>
              <w:t>) como patrones que representen todas las combinaciones pertinentes de alelos. Por ejemplo, podrán ser homocigóticas para el alelo correspondiente al nivel de expresión 9 (presente), homocigóticas para el alelo correspondiente al nivel de expresión 1 (ausente) o heterocigóticas (ambos alelos presentes), y podrán corresponder</w:t>
            </w:r>
            <w:r w:rsidR="00FB2E7D">
              <w:rPr>
                <w:color w:val="000000"/>
                <w:sz w:val="18"/>
                <w:szCs w:val="18"/>
                <w:lang w:val="es-419"/>
              </w:rPr>
              <w:t>, por ejemplo,</w:t>
            </w:r>
            <w:r w:rsidRPr="00932318">
              <w:rPr>
                <w:color w:val="000000"/>
                <w:sz w:val="18"/>
                <w:szCs w:val="18"/>
                <w:lang w:val="es-419"/>
              </w:rPr>
              <w:t xml:space="preserve"> a resistencia, susceptibilidad o resistencia intermedia de la variedad (según la función del gen; dominante/recesivo). Los controles de ADN pueden utilizarse directamente.</w:t>
            </w:r>
          </w:p>
        </w:tc>
      </w:tr>
      <w:tr w:rsidR="00A04A74" w:rsidRPr="003B3887" w14:paraId="2C2C8E3E" w14:textId="77777777" w:rsidTr="00803922">
        <w:trPr>
          <w:cantSplit/>
        </w:trPr>
        <w:tc>
          <w:tcPr>
            <w:tcW w:w="439" w:type="pct"/>
            <w:vAlign w:val="center"/>
          </w:tcPr>
          <w:p w14:paraId="08B06432"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nl-NL"/>
              </w:rPr>
              <w:t>4.3</w:t>
            </w:r>
          </w:p>
        </w:tc>
        <w:tc>
          <w:tcPr>
            <w:tcW w:w="884" w:type="pct"/>
            <w:vAlign w:val="center"/>
          </w:tcPr>
          <w:p w14:paraId="72008137"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Controles del proceso</w:t>
            </w:r>
          </w:p>
        </w:tc>
        <w:tc>
          <w:tcPr>
            <w:tcW w:w="735" w:type="pct"/>
            <w:vAlign w:val="center"/>
          </w:tcPr>
          <w:p w14:paraId="186A1DE2" w14:textId="77777777" w:rsidR="00A04A74" w:rsidRPr="00932318" w:rsidRDefault="00A04A74" w:rsidP="00803922">
            <w:pPr>
              <w:spacing w:line="276" w:lineRule="auto"/>
              <w:jc w:val="left"/>
              <w:rPr>
                <w:rFonts w:eastAsia="Calibri" w:cs="Arial"/>
                <w:color w:val="000000" w:themeColor="text1"/>
                <w:sz w:val="18"/>
                <w:szCs w:val="18"/>
                <w:lang w:val="es-419" w:eastAsia="nl-NL"/>
              </w:rPr>
            </w:pPr>
            <w:r w:rsidRPr="00932318">
              <w:rPr>
                <w:color w:val="000000"/>
                <w:sz w:val="18"/>
                <w:szCs w:val="18"/>
                <w:lang w:val="es-419"/>
              </w:rPr>
              <w:t>SÍ</w:t>
            </w:r>
          </w:p>
        </w:tc>
        <w:tc>
          <w:tcPr>
            <w:tcW w:w="2942" w:type="pct"/>
            <w:vAlign w:val="center"/>
          </w:tcPr>
          <w:p w14:paraId="3A09272A" w14:textId="77777777" w:rsidR="00A04A74" w:rsidRPr="003B3887" w:rsidRDefault="00A04A74" w:rsidP="00803922">
            <w:pPr>
              <w:rPr>
                <w:color w:val="000000"/>
                <w:lang w:val="es-419"/>
              </w:rPr>
            </w:pPr>
            <w:r>
              <w:rPr>
                <w:color w:val="000000"/>
                <w:sz w:val="18"/>
                <w:szCs w:val="18"/>
                <w:lang w:val="es-419"/>
              </w:rPr>
              <w:t xml:space="preserve">a) </w:t>
            </w:r>
            <w:r w:rsidRPr="003B3887">
              <w:rPr>
                <w:color w:val="000000"/>
                <w:sz w:val="18"/>
                <w:szCs w:val="18"/>
                <w:lang w:val="es-419"/>
              </w:rPr>
              <w:t>Controles negativos del proceso.</w:t>
            </w:r>
          </w:p>
          <w:p w14:paraId="0C305BB7" w14:textId="77777777" w:rsidR="00A04A74" w:rsidRDefault="00A04A74" w:rsidP="00803922">
            <w:pPr>
              <w:rPr>
                <w:color w:val="000000"/>
                <w:sz w:val="18"/>
                <w:szCs w:val="18"/>
                <w:lang w:val="es-419"/>
              </w:rPr>
            </w:pPr>
          </w:p>
          <w:p w14:paraId="363B2CB6" w14:textId="77777777" w:rsidR="00A04A74" w:rsidRPr="003B3887" w:rsidRDefault="00A04A74" w:rsidP="00803922">
            <w:pPr>
              <w:rPr>
                <w:color w:val="000000"/>
                <w:lang w:val="es-419"/>
              </w:rPr>
            </w:pPr>
            <w:r>
              <w:rPr>
                <w:color w:val="000000"/>
                <w:sz w:val="18"/>
                <w:szCs w:val="18"/>
                <w:lang w:val="es-419"/>
              </w:rPr>
              <w:t xml:space="preserve">b) </w:t>
            </w:r>
            <w:r w:rsidRPr="003B3887">
              <w:rPr>
                <w:color w:val="000000"/>
                <w:sz w:val="18"/>
                <w:szCs w:val="18"/>
                <w:lang w:val="es-419"/>
              </w:rPr>
              <w:t>Controles positivos de ADN, que pueden ser las variedades control.</w:t>
            </w:r>
          </w:p>
          <w:p w14:paraId="172F028F" w14:textId="77777777" w:rsidR="00A04A74" w:rsidRDefault="00A04A74" w:rsidP="00803922">
            <w:pPr>
              <w:rPr>
                <w:color w:val="000000"/>
                <w:sz w:val="18"/>
                <w:szCs w:val="18"/>
                <w:lang w:val="es-419"/>
              </w:rPr>
            </w:pPr>
          </w:p>
          <w:p w14:paraId="0181E385" w14:textId="77777777" w:rsidR="00A04A74" w:rsidRPr="003B3887" w:rsidRDefault="00A04A74" w:rsidP="00803922">
            <w:pPr>
              <w:rPr>
                <w:lang w:val="es-419"/>
              </w:rPr>
            </w:pPr>
            <w:r>
              <w:rPr>
                <w:color w:val="000000"/>
                <w:sz w:val="18"/>
                <w:szCs w:val="18"/>
                <w:lang w:val="es-419"/>
              </w:rPr>
              <w:t xml:space="preserve">c) </w:t>
            </w:r>
            <w:r w:rsidRPr="003B3887">
              <w:rPr>
                <w:color w:val="000000"/>
                <w:sz w:val="18"/>
                <w:szCs w:val="18"/>
                <w:lang w:val="es-419"/>
              </w:rPr>
              <w:t>Control interno de amplificación en el caso de un marcador de presencia/ausencia (un marcador dirigido al gen de citocromo oxidasa como marcador interno de amplificación).</w:t>
            </w:r>
          </w:p>
          <w:p w14:paraId="6F02284D" w14:textId="77777777" w:rsidR="00A04A74" w:rsidRDefault="00A04A74" w:rsidP="00803922">
            <w:pPr>
              <w:rPr>
                <w:sz w:val="18"/>
                <w:szCs w:val="18"/>
                <w:lang w:val="es-419"/>
              </w:rPr>
            </w:pPr>
          </w:p>
          <w:p w14:paraId="40D0FAA6" w14:textId="77777777" w:rsidR="00A04A74" w:rsidRPr="003B3887" w:rsidRDefault="00A04A74" w:rsidP="00803922">
            <w:pPr>
              <w:rPr>
                <w:rFonts w:cs="Arial"/>
                <w:sz w:val="18"/>
                <w:szCs w:val="18"/>
                <w:lang w:val="es-419"/>
              </w:rPr>
            </w:pPr>
            <w:r>
              <w:rPr>
                <w:sz w:val="18"/>
                <w:szCs w:val="18"/>
                <w:lang w:val="es-419"/>
              </w:rPr>
              <w:t xml:space="preserve">d) </w:t>
            </w:r>
            <w:r w:rsidRPr="003B3887">
              <w:rPr>
                <w:sz w:val="18"/>
                <w:szCs w:val="18"/>
                <w:lang w:val="es-419"/>
              </w:rPr>
              <w:t>Tampón utilizado para la extracción.</w:t>
            </w:r>
          </w:p>
        </w:tc>
      </w:tr>
      <w:tr w:rsidR="00A04A74" w:rsidRPr="00932318" w14:paraId="0ADA30A4" w14:textId="77777777" w:rsidTr="00803922">
        <w:trPr>
          <w:cantSplit/>
        </w:trPr>
        <w:tc>
          <w:tcPr>
            <w:tcW w:w="439" w:type="pct"/>
            <w:vAlign w:val="center"/>
            <w:hideMark/>
          </w:tcPr>
          <w:p w14:paraId="4459B57E"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5</w:t>
            </w:r>
          </w:p>
        </w:tc>
        <w:tc>
          <w:tcPr>
            <w:tcW w:w="884" w:type="pct"/>
            <w:vAlign w:val="center"/>
            <w:hideMark/>
          </w:tcPr>
          <w:p w14:paraId="40947BDD"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Preparativos</w:t>
            </w:r>
          </w:p>
        </w:tc>
        <w:tc>
          <w:tcPr>
            <w:tcW w:w="735" w:type="pct"/>
            <w:vAlign w:val="center"/>
          </w:tcPr>
          <w:p w14:paraId="1B60A601"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NO</w:t>
            </w:r>
          </w:p>
        </w:tc>
        <w:tc>
          <w:tcPr>
            <w:tcW w:w="2942" w:type="pct"/>
            <w:vAlign w:val="center"/>
          </w:tcPr>
          <w:p w14:paraId="65CD2A3C" w14:textId="62C8210B"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En función del método utilizado. No figura en las directrices de examen. Podrán proporcionarse protocolos detallados como ejemplo en un anexo o ponerse a disposición previa solicitud a la organización que desarrolló el marcador. Por lo general, se realiza un muestreo de plántulas, seguido de una extracción de ADN mediante el método CTAB.</w:t>
            </w:r>
          </w:p>
        </w:tc>
      </w:tr>
      <w:tr w:rsidR="00A04A74" w:rsidRPr="00932318" w14:paraId="3688810E" w14:textId="77777777" w:rsidTr="00803922">
        <w:trPr>
          <w:cantSplit/>
        </w:trPr>
        <w:tc>
          <w:tcPr>
            <w:tcW w:w="439" w:type="pct"/>
            <w:vAlign w:val="center"/>
            <w:hideMark/>
          </w:tcPr>
          <w:p w14:paraId="6F88CC2E"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6</w:t>
            </w:r>
          </w:p>
        </w:tc>
        <w:tc>
          <w:tcPr>
            <w:tcW w:w="884" w:type="pct"/>
            <w:vAlign w:val="center"/>
            <w:hideMark/>
          </w:tcPr>
          <w:p w14:paraId="6E0E0149"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Técnica del método</w:t>
            </w:r>
          </w:p>
        </w:tc>
        <w:tc>
          <w:tcPr>
            <w:tcW w:w="735" w:type="pct"/>
            <w:vAlign w:val="center"/>
          </w:tcPr>
          <w:p w14:paraId="2A544209"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7D761820" w14:textId="77777777" w:rsidR="00A04A74" w:rsidRPr="00932318" w:rsidRDefault="00A04A74" w:rsidP="00803922">
            <w:pPr>
              <w:jc w:val="left"/>
              <w:rPr>
                <w:rFonts w:cs="Arial"/>
                <w:i/>
                <w:color w:val="000000" w:themeColor="text1"/>
                <w:sz w:val="18"/>
                <w:szCs w:val="18"/>
                <w:lang w:val="es-419" w:eastAsia="nl-NL"/>
              </w:rPr>
            </w:pPr>
            <w:r w:rsidRPr="00932318">
              <w:rPr>
                <w:rFonts w:cs="Arial"/>
                <w:color w:val="000000" w:themeColor="text1"/>
                <w:sz w:val="18"/>
                <w:szCs w:val="18"/>
                <w:lang w:val="es-419" w:eastAsia="nl-NL"/>
              </w:rPr>
              <w:t>PCR</w:t>
            </w:r>
            <w:r w:rsidRPr="00932318">
              <w:rPr>
                <w:color w:val="000000"/>
                <w:sz w:val="18"/>
                <w:szCs w:val="18"/>
                <w:lang w:val="es-419"/>
              </w:rPr>
              <w:t xml:space="preserve"> convencional</w:t>
            </w:r>
            <w:r w:rsidRPr="00932318">
              <w:rPr>
                <w:rFonts w:cs="Arial"/>
                <w:color w:val="000000" w:themeColor="text1"/>
                <w:sz w:val="18"/>
                <w:szCs w:val="18"/>
                <w:lang w:val="es-419" w:eastAsia="nl-NL"/>
              </w:rPr>
              <w:t xml:space="preserve">, TETRA-ARMS, </w:t>
            </w:r>
            <w:proofErr w:type="spellStart"/>
            <w:r w:rsidRPr="00932318">
              <w:rPr>
                <w:rFonts w:cs="Arial"/>
                <w:color w:val="000000" w:themeColor="text1"/>
                <w:sz w:val="18"/>
                <w:szCs w:val="18"/>
                <w:lang w:val="es-419" w:eastAsia="nl-NL"/>
              </w:rPr>
              <w:t>qPCR</w:t>
            </w:r>
            <w:proofErr w:type="spellEnd"/>
            <w:r w:rsidRPr="00932318">
              <w:rPr>
                <w:rFonts w:cs="Arial"/>
                <w:color w:val="000000" w:themeColor="text1"/>
                <w:sz w:val="18"/>
                <w:szCs w:val="18"/>
                <w:lang w:val="es-419" w:eastAsia="nl-NL"/>
              </w:rPr>
              <w:t xml:space="preserve">, KASP, </w:t>
            </w:r>
            <w:r w:rsidRPr="00932318">
              <w:rPr>
                <w:color w:val="000000"/>
                <w:sz w:val="18"/>
                <w:szCs w:val="18"/>
                <w:lang w:val="es-419"/>
              </w:rPr>
              <w:t xml:space="preserve">secuenciación de </w:t>
            </w:r>
            <w:proofErr w:type="spellStart"/>
            <w:r w:rsidRPr="00932318">
              <w:rPr>
                <w:color w:val="000000"/>
                <w:sz w:val="18"/>
                <w:szCs w:val="18"/>
                <w:lang w:val="es-419"/>
              </w:rPr>
              <w:t>amplicones</w:t>
            </w:r>
            <w:proofErr w:type="spellEnd"/>
            <w:r w:rsidRPr="00932318">
              <w:rPr>
                <w:rFonts w:cs="Arial"/>
                <w:color w:val="000000" w:themeColor="text1"/>
                <w:sz w:val="18"/>
                <w:szCs w:val="18"/>
                <w:lang w:val="es-419" w:eastAsia="nl-NL"/>
              </w:rPr>
              <w:t>.</w:t>
            </w:r>
          </w:p>
        </w:tc>
      </w:tr>
      <w:tr w:rsidR="00A04A74" w:rsidRPr="00932318" w14:paraId="1F229358" w14:textId="77777777" w:rsidTr="00803922">
        <w:trPr>
          <w:cantSplit/>
        </w:trPr>
        <w:tc>
          <w:tcPr>
            <w:tcW w:w="439" w:type="pct"/>
            <w:vAlign w:val="center"/>
            <w:hideMark/>
          </w:tcPr>
          <w:p w14:paraId="2DCBD2A0"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6.1</w:t>
            </w:r>
          </w:p>
        </w:tc>
        <w:tc>
          <w:tcPr>
            <w:tcW w:w="884" w:type="pct"/>
            <w:vAlign w:val="center"/>
            <w:hideMark/>
          </w:tcPr>
          <w:p w14:paraId="7F5C041C"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Condiciones particulares</w:t>
            </w:r>
          </w:p>
        </w:tc>
        <w:tc>
          <w:tcPr>
            <w:tcW w:w="735" w:type="pct"/>
            <w:vAlign w:val="center"/>
          </w:tcPr>
          <w:p w14:paraId="0816AB06"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nl-NL"/>
              </w:rPr>
              <w:t>NO</w:t>
            </w:r>
          </w:p>
        </w:tc>
        <w:tc>
          <w:tcPr>
            <w:tcW w:w="2942" w:type="pct"/>
            <w:vAlign w:val="center"/>
          </w:tcPr>
          <w:p w14:paraId="68ABBA9A" w14:textId="77777777" w:rsidR="00A04A74" w:rsidRPr="00932318" w:rsidRDefault="00A04A74" w:rsidP="00803922">
            <w:pPr>
              <w:jc w:val="left"/>
              <w:rPr>
                <w:rFonts w:cs="Arial"/>
                <w:i/>
                <w:color w:val="000000"/>
                <w:sz w:val="18"/>
                <w:szCs w:val="18"/>
                <w:lang w:val="es-419" w:eastAsia="nl-NL"/>
              </w:rPr>
            </w:pPr>
            <w:r w:rsidRPr="00932318">
              <w:rPr>
                <w:color w:val="000000"/>
                <w:sz w:val="18"/>
                <w:szCs w:val="18"/>
                <w:lang w:val="es-419"/>
              </w:rPr>
              <w:t xml:space="preserve">En función del método utilizado. No figura en las directrices de examen. Podrán proporcionarse protocolos detallados como ejemplo en un anexo o ponerse a disposición previa solicitud al instituto que desarrolló el marcador. Deberá incluirse un protocolo de PCR que describa las concentraciones de cebadores, enzima y </w:t>
            </w:r>
            <w:proofErr w:type="spellStart"/>
            <w:r w:rsidRPr="00932318">
              <w:rPr>
                <w:color w:val="000000"/>
                <w:sz w:val="18"/>
                <w:szCs w:val="18"/>
                <w:lang w:val="es-419"/>
              </w:rPr>
              <w:t>dNTP</w:t>
            </w:r>
            <w:proofErr w:type="spellEnd"/>
            <w:r w:rsidRPr="00932318">
              <w:rPr>
                <w:color w:val="000000"/>
                <w:sz w:val="18"/>
                <w:szCs w:val="18"/>
                <w:lang w:val="es-419"/>
              </w:rPr>
              <w:t>, así como el esquema de ciclos de PCR.</w:t>
            </w:r>
          </w:p>
        </w:tc>
      </w:tr>
      <w:tr w:rsidR="00A04A74" w:rsidRPr="00932318" w14:paraId="37E0308B" w14:textId="77777777" w:rsidTr="00803922">
        <w:trPr>
          <w:cantSplit/>
        </w:trPr>
        <w:tc>
          <w:tcPr>
            <w:tcW w:w="439" w:type="pct"/>
            <w:vAlign w:val="center"/>
            <w:hideMark/>
          </w:tcPr>
          <w:p w14:paraId="0C7B51F1" w14:textId="77777777" w:rsidR="00A04A74" w:rsidRPr="00932318" w:rsidRDefault="00A04A74" w:rsidP="00803922">
            <w:pPr>
              <w:keepNext/>
              <w:jc w:val="left"/>
              <w:rPr>
                <w:rFonts w:cs="Arial"/>
                <w:color w:val="000000"/>
                <w:sz w:val="18"/>
                <w:szCs w:val="18"/>
                <w:lang w:val="es-419" w:eastAsia="fr-FR"/>
              </w:rPr>
            </w:pPr>
            <w:r w:rsidRPr="00932318">
              <w:rPr>
                <w:rFonts w:cs="Arial"/>
                <w:color w:val="000000"/>
                <w:sz w:val="18"/>
                <w:szCs w:val="18"/>
                <w:lang w:val="es-419" w:eastAsia="nl-NL"/>
              </w:rPr>
              <w:t>6.2</w:t>
            </w:r>
          </w:p>
        </w:tc>
        <w:tc>
          <w:tcPr>
            <w:tcW w:w="884" w:type="pct"/>
            <w:vAlign w:val="center"/>
            <w:hideMark/>
          </w:tcPr>
          <w:p w14:paraId="72033C27" w14:textId="77777777" w:rsidR="00A04A74" w:rsidRPr="00932318" w:rsidRDefault="00A04A74" w:rsidP="00803922">
            <w:pPr>
              <w:keepNext/>
              <w:jc w:val="left"/>
              <w:rPr>
                <w:rFonts w:cs="Arial"/>
                <w:color w:val="000000"/>
                <w:sz w:val="18"/>
                <w:szCs w:val="18"/>
                <w:lang w:val="es-419" w:eastAsia="fr-FR"/>
              </w:rPr>
            </w:pPr>
            <w:r w:rsidRPr="00932318">
              <w:rPr>
                <w:color w:val="000000"/>
                <w:sz w:val="18"/>
                <w:szCs w:val="18"/>
                <w:lang w:val="es-419"/>
              </w:rPr>
              <w:t>Equipo o infraestructura específicos</w:t>
            </w:r>
          </w:p>
        </w:tc>
        <w:tc>
          <w:tcPr>
            <w:tcW w:w="735" w:type="pct"/>
            <w:vAlign w:val="center"/>
          </w:tcPr>
          <w:p w14:paraId="01278774" w14:textId="77777777" w:rsidR="00A04A74" w:rsidRPr="00932318" w:rsidRDefault="00A04A74" w:rsidP="00803922">
            <w:pPr>
              <w:keepNext/>
              <w:jc w:val="left"/>
              <w:rPr>
                <w:rFonts w:cs="Arial"/>
                <w:color w:val="000000"/>
                <w:sz w:val="18"/>
                <w:szCs w:val="18"/>
                <w:lang w:val="es-419" w:eastAsia="nl-NL"/>
              </w:rPr>
            </w:pPr>
            <w:r w:rsidRPr="00932318">
              <w:rPr>
                <w:rFonts w:cs="Arial"/>
                <w:color w:val="000000"/>
                <w:sz w:val="18"/>
                <w:szCs w:val="18"/>
                <w:lang w:val="es-419" w:eastAsia="nl-NL"/>
              </w:rPr>
              <w:t>NO</w:t>
            </w:r>
          </w:p>
        </w:tc>
        <w:tc>
          <w:tcPr>
            <w:tcW w:w="2942" w:type="pct"/>
            <w:vAlign w:val="center"/>
          </w:tcPr>
          <w:p w14:paraId="6484142D" w14:textId="77777777" w:rsidR="00A04A74" w:rsidRPr="00932318" w:rsidRDefault="00A04A74" w:rsidP="00803922">
            <w:pPr>
              <w:keepNext/>
              <w:jc w:val="left"/>
              <w:rPr>
                <w:lang w:val="es-419"/>
              </w:rPr>
            </w:pPr>
            <w:r w:rsidRPr="00932318">
              <w:rPr>
                <w:color w:val="000000"/>
                <w:sz w:val="18"/>
                <w:szCs w:val="18"/>
                <w:lang w:val="es-419"/>
              </w:rPr>
              <w:t>En función del método utilizado. No figura en las directrices de examen. Podrán proporcionarse protocolos detallados como ejemplo en un anexo o ponerse a disposición previa solicitud al instituto que desarrolló el marcador.</w:t>
            </w:r>
          </w:p>
          <w:p w14:paraId="3A06F48A" w14:textId="77777777" w:rsidR="00A04A74" w:rsidRPr="00932318" w:rsidRDefault="00A04A74" w:rsidP="00803922">
            <w:pPr>
              <w:keepNext/>
              <w:jc w:val="left"/>
              <w:rPr>
                <w:rFonts w:cs="Arial"/>
                <w:i/>
                <w:color w:val="000000"/>
                <w:sz w:val="18"/>
                <w:szCs w:val="18"/>
                <w:lang w:val="es-419" w:eastAsia="nl-NL"/>
              </w:rPr>
            </w:pPr>
            <w:r w:rsidRPr="00932318">
              <w:rPr>
                <w:color w:val="000000"/>
                <w:sz w:val="18"/>
                <w:szCs w:val="18"/>
                <w:lang w:val="es-419"/>
              </w:rPr>
              <w:t>Equipos, kits comerciales, fabricantes de componentes y números de lote de los productos químicos.</w:t>
            </w:r>
          </w:p>
        </w:tc>
      </w:tr>
      <w:tr w:rsidR="00A04A74" w:rsidRPr="00932318" w14:paraId="14CB77D2" w14:textId="77777777" w:rsidTr="00803922">
        <w:trPr>
          <w:cantSplit/>
        </w:trPr>
        <w:tc>
          <w:tcPr>
            <w:tcW w:w="439" w:type="pct"/>
            <w:vAlign w:val="center"/>
            <w:hideMark/>
          </w:tcPr>
          <w:p w14:paraId="2EB3193E" w14:textId="77777777" w:rsidR="00A04A74" w:rsidRPr="00932318" w:rsidRDefault="00A04A74" w:rsidP="00803922">
            <w:pPr>
              <w:jc w:val="left"/>
              <w:rPr>
                <w:rFonts w:cs="Arial"/>
                <w:color w:val="000000"/>
                <w:sz w:val="18"/>
                <w:szCs w:val="18"/>
                <w:lang w:val="es-419" w:eastAsia="fr-FR"/>
              </w:rPr>
            </w:pPr>
            <w:r w:rsidRPr="00932318">
              <w:rPr>
                <w:rFonts w:cs="Arial"/>
                <w:color w:val="000000"/>
                <w:sz w:val="18"/>
                <w:szCs w:val="18"/>
                <w:lang w:val="es-419" w:eastAsia="nl-NL"/>
              </w:rPr>
              <w:t>7</w:t>
            </w:r>
          </w:p>
        </w:tc>
        <w:tc>
          <w:tcPr>
            <w:tcW w:w="884" w:type="pct"/>
            <w:vAlign w:val="center"/>
            <w:hideMark/>
          </w:tcPr>
          <w:p w14:paraId="27DC23B6"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Observaciones</w:t>
            </w:r>
          </w:p>
        </w:tc>
        <w:tc>
          <w:tcPr>
            <w:tcW w:w="735" w:type="pct"/>
            <w:vAlign w:val="center"/>
          </w:tcPr>
          <w:p w14:paraId="4352BBD5"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nl-NL"/>
              </w:rPr>
              <w:t>NO</w:t>
            </w:r>
          </w:p>
        </w:tc>
        <w:tc>
          <w:tcPr>
            <w:tcW w:w="2942" w:type="pct"/>
            <w:vAlign w:val="center"/>
          </w:tcPr>
          <w:p w14:paraId="57FCB57E" w14:textId="77777777" w:rsidR="00A04A74" w:rsidRPr="00932318" w:rsidRDefault="00A04A74" w:rsidP="00803922">
            <w:pPr>
              <w:jc w:val="left"/>
              <w:rPr>
                <w:rFonts w:cs="Arial"/>
                <w:i/>
                <w:color w:val="000000"/>
                <w:sz w:val="18"/>
                <w:szCs w:val="18"/>
                <w:lang w:val="es-419" w:eastAsia="nl-NL"/>
              </w:rPr>
            </w:pPr>
            <w:r w:rsidRPr="00932318">
              <w:rPr>
                <w:color w:val="000000"/>
                <w:sz w:val="18"/>
                <w:szCs w:val="18"/>
                <w:lang w:val="es-419"/>
              </w:rPr>
              <w:t xml:space="preserve">En función del método utilizado. No figura en las directrices de examen. Podrán proporcionarse protocolos detallados como ejemplo en un anexo o ponerse a disposición previa solicitud al instituto que desarrolló el marcador. Las observaciones pueden consistir en bandas en gel de agarosa (PCR convencional), valores </w:t>
            </w:r>
            <w:proofErr w:type="spellStart"/>
            <w:r w:rsidRPr="00932318">
              <w:rPr>
                <w:color w:val="000000"/>
                <w:sz w:val="18"/>
                <w:szCs w:val="18"/>
                <w:lang w:val="es-419"/>
              </w:rPr>
              <w:t>Ct</w:t>
            </w:r>
            <w:proofErr w:type="spellEnd"/>
            <w:r w:rsidRPr="00932318">
              <w:rPr>
                <w:color w:val="000000"/>
                <w:sz w:val="18"/>
                <w:szCs w:val="18"/>
                <w:lang w:val="es-419"/>
              </w:rPr>
              <w:t xml:space="preserve"> (</w:t>
            </w:r>
            <w:proofErr w:type="spellStart"/>
            <w:r w:rsidRPr="00932318">
              <w:rPr>
                <w:color w:val="000000"/>
                <w:sz w:val="18"/>
                <w:szCs w:val="18"/>
                <w:lang w:val="es-419"/>
              </w:rPr>
              <w:t>qPCR</w:t>
            </w:r>
            <w:proofErr w:type="spellEnd"/>
            <w:r w:rsidRPr="00932318">
              <w:rPr>
                <w:color w:val="000000"/>
                <w:sz w:val="18"/>
                <w:szCs w:val="18"/>
                <w:lang w:val="es-419"/>
              </w:rPr>
              <w:t>) o identificación de variantes basada en lecturas de secuenciación.</w:t>
            </w:r>
          </w:p>
        </w:tc>
      </w:tr>
      <w:tr w:rsidR="00A04A74" w:rsidRPr="00932318" w14:paraId="1D5599A4" w14:textId="77777777" w:rsidTr="00803922">
        <w:trPr>
          <w:cantSplit/>
        </w:trPr>
        <w:tc>
          <w:tcPr>
            <w:tcW w:w="439" w:type="pct"/>
            <w:vAlign w:val="center"/>
          </w:tcPr>
          <w:p w14:paraId="5CC06CFB" w14:textId="77777777" w:rsidR="00A04A74" w:rsidRPr="00932318" w:rsidRDefault="00A04A74" w:rsidP="00803922">
            <w:pPr>
              <w:jc w:val="left"/>
              <w:rPr>
                <w:rFonts w:cs="Arial"/>
                <w:color w:val="000000"/>
                <w:sz w:val="18"/>
                <w:szCs w:val="18"/>
                <w:lang w:val="es-419" w:eastAsia="nl-NL"/>
              </w:rPr>
            </w:pPr>
            <w:r w:rsidRPr="00932318">
              <w:rPr>
                <w:rFonts w:cs="Arial"/>
                <w:color w:val="000000" w:themeColor="text1"/>
                <w:sz w:val="18"/>
                <w:szCs w:val="18"/>
                <w:lang w:val="es-419" w:eastAsia="nl-NL"/>
              </w:rPr>
              <w:lastRenderedPageBreak/>
              <w:t>7.1</w:t>
            </w:r>
          </w:p>
        </w:tc>
        <w:tc>
          <w:tcPr>
            <w:tcW w:w="884" w:type="pct"/>
            <w:vAlign w:val="center"/>
          </w:tcPr>
          <w:p w14:paraId="5D21D424"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Validez de los resultados</w:t>
            </w:r>
          </w:p>
        </w:tc>
        <w:tc>
          <w:tcPr>
            <w:tcW w:w="735" w:type="pct"/>
            <w:vAlign w:val="center"/>
          </w:tcPr>
          <w:p w14:paraId="75D445B0" w14:textId="77777777" w:rsidR="00A04A74" w:rsidRPr="00932318" w:rsidRDefault="00A04A74" w:rsidP="00803922">
            <w:pPr>
              <w:jc w:val="left"/>
              <w:rPr>
                <w:rFonts w:cs="Arial"/>
                <w:color w:val="000000" w:themeColor="text1"/>
                <w:sz w:val="18"/>
                <w:szCs w:val="18"/>
                <w:lang w:val="es-419" w:eastAsia="nl-NL"/>
              </w:rPr>
            </w:pPr>
            <w:r w:rsidRPr="00932318">
              <w:rPr>
                <w:color w:val="000000"/>
                <w:sz w:val="18"/>
                <w:szCs w:val="18"/>
                <w:lang w:val="es-419"/>
              </w:rPr>
              <w:t>SÍ</w:t>
            </w:r>
          </w:p>
        </w:tc>
        <w:tc>
          <w:tcPr>
            <w:tcW w:w="2942" w:type="pct"/>
            <w:vAlign w:val="center"/>
          </w:tcPr>
          <w:p w14:paraId="6B825E41" w14:textId="77777777" w:rsidR="00A04A74" w:rsidRPr="00932318" w:rsidRDefault="00A04A74" w:rsidP="00803922">
            <w:pPr>
              <w:jc w:val="left"/>
              <w:rPr>
                <w:rFonts w:cs="Arial"/>
                <w:color w:val="000000" w:themeColor="text1"/>
                <w:sz w:val="18"/>
                <w:szCs w:val="18"/>
                <w:lang w:val="es-419" w:eastAsia="nl-NL"/>
              </w:rPr>
            </w:pPr>
            <w:r w:rsidRPr="00932318">
              <w:rPr>
                <w:color w:val="000000"/>
                <w:sz w:val="18"/>
                <w:szCs w:val="18"/>
                <w:lang w:val="es-419"/>
              </w:rPr>
              <w:t>En función del método utilizado.</w:t>
            </w:r>
          </w:p>
          <w:p w14:paraId="0366E46B" w14:textId="77777777" w:rsidR="00A04A74" w:rsidRPr="00932318" w:rsidRDefault="00A04A74" w:rsidP="00803922">
            <w:pPr>
              <w:jc w:val="left"/>
              <w:rPr>
                <w:rFonts w:cs="Arial"/>
                <w:i/>
                <w:color w:val="000000" w:themeColor="text1"/>
                <w:sz w:val="18"/>
                <w:szCs w:val="18"/>
                <w:lang w:val="es-419" w:eastAsia="fr-FR"/>
              </w:rPr>
            </w:pPr>
            <w:r w:rsidRPr="00932318">
              <w:rPr>
                <w:color w:val="000000"/>
                <w:sz w:val="18"/>
                <w:szCs w:val="18"/>
                <w:lang w:val="es-419"/>
              </w:rPr>
              <w:t xml:space="preserve">En el caso de la </w:t>
            </w:r>
            <w:proofErr w:type="spellStart"/>
            <w:r w:rsidRPr="00932318">
              <w:rPr>
                <w:color w:val="000000"/>
                <w:sz w:val="18"/>
                <w:szCs w:val="18"/>
                <w:lang w:val="es-419"/>
              </w:rPr>
              <w:t>qPCR</w:t>
            </w:r>
            <w:proofErr w:type="spellEnd"/>
            <w:r w:rsidRPr="00932318">
              <w:rPr>
                <w:color w:val="000000"/>
                <w:sz w:val="18"/>
                <w:szCs w:val="18"/>
                <w:lang w:val="es-419"/>
              </w:rPr>
              <w:t xml:space="preserve">, deberá comprobarse que las curvas presenten la forma característica de amplificación exponencial. Deberá comprobarse que los controles se comporten según lo esperado (controles negativos = ausencia de señal; controles positivos = señales esperadas para todos los </w:t>
            </w:r>
            <w:proofErr w:type="spellStart"/>
            <w:r w:rsidRPr="00932318">
              <w:rPr>
                <w:color w:val="000000"/>
                <w:sz w:val="18"/>
                <w:szCs w:val="18"/>
                <w:lang w:val="es-419"/>
              </w:rPr>
              <w:t>fluoróforos</w:t>
            </w:r>
            <w:proofErr w:type="spellEnd"/>
            <w:r w:rsidRPr="00932318">
              <w:rPr>
                <w:color w:val="000000"/>
                <w:sz w:val="18"/>
                <w:szCs w:val="18"/>
                <w:lang w:val="es-419"/>
              </w:rPr>
              <w:t>).</w:t>
            </w:r>
          </w:p>
        </w:tc>
      </w:tr>
      <w:tr w:rsidR="00A04A74" w:rsidRPr="00932318" w14:paraId="10E0C5B1" w14:textId="77777777" w:rsidTr="00803922">
        <w:trPr>
          <w:cantSplit/>
        </w:trPr>
        <w:tc>
          <w:tcPr>
            <w:tcW w:w="439" w:type="pct"/>
            <w:vAlign w:val="center"/>
          </w:tcPr>
          <w:p w14:paraId="77F3E7F7"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nl-NL"/>
              </w:rPr>
              <w:t>8</w:t>
            </w:r>
          </w:p>
        </w:tc>
        <w:tc>
          <w:tcPr>
            <w:tcW w:w="884" w:type="pct"/>
            <w:vAlign w:val="center"/>
          </w:tcPr>
          <w:p w14:paraId="6316E231" w14:textId="32A893C4"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 xml:space="preserve">Interpretación de los resultados </w:t>
            </w:r>
          </w:p>
        </w:tc>
        <w:tc>
          <w:tcPr>
            <w:tcW w:w="735" w:type="pct"/>
            <w:vAlign w:val="center"/>
          </w:tcPr>
          <w:p w14:paraId="7FF06E8E"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SÍ</w:t>
            </w:r>
          </w:p>
        </w:tc>
        <w:tc>
          <w:tcPr>
            <w:tcW w:w="2942" w:type="pct"/>
            <w:vAlign w:val="center"/>
          </w:tcPr>
          <w:p w14:paraId="45CE27FC" w14:textId="77777777" w:rsidR="00A04A74" w:rsidRPr="00932318" w:rsidRDefault="00A04A74" w:rsidP="00803922">
            <w:pPr>
              <w:jc w:val="left"/>
              <w:rPr>
                <w:rFonts w:cs="Arial"/>
                <w:i/>
                <w:iCs/>
                <w:color w:val="000000"/>
                <w:sz w:val="18"/>
                <w:szCs w:val="18"/>
                <w:lang w:val="es-419" w:eastAsia="fr-FR"/>
              </w:rPr>
            </w:pPr>
            <w:r w:rsidRPr="00932318">
              <w:rPr>
                <w:color w:val="000000"/>
                <w:sz w:val="18"/>
                <w:szCs w:val="18"/>
                <w:lang w:val="es-419"/>
              </w:rPr>
              <w:t>Relación entre los alelos y los niveles de expresión, con las notas correspondientes. En caso de que el resultado del examen del marcador de ADN no confirme la declaración contenida en el cuestionario técnico, deberá realizarse un ensayo en campo o un bioensayo.</w:t>
            </w:r>
          </w:p>
        </w:tc>
      </w:tr>
      <w:tr w:rsidR="00A04A74" w:rsidRPr="00932318" w:rsidDel="00A75E69" w14:paraId="3886C407" w14:textId="77777777" w:rsidTr="00803922">
        <w:trPr>
          <w:cantSplit/>
        </w:trPr>
        <w:tc>
          <w:tcPr>
            <w:tcW w:w="439" w:type="pct"/>
            <w:vAlign w:val="center"/>
          </w:tcPr>
          <w:p w14:paraId="1A0CD44C" w14:textId="77777777" w:rsidR="00A04A74" w:rsidRPr="00932318" w:rsidRDefault="00A04A74" w:rsidP="00803922">
            <w:pPr>
              <w:jc w:val="left"/>
              <w:rPr>
                <w:rFonts w:cs="Arial"/>
                <w:color w:val="000000"/>
                <w:sz w:val="18"/>
                <w:szCs w:val="18"/>
                <w:lang w:val="es-419" w:eastAsia="nl-NL"/>
              </w:rPr>
            </w:pPr>
            <w:r w:rsidRPr="00932318">
              <w:rPr>
                <w:rFonts w:cs="Arial"/>
                <w:color w:val="000000"/>
                <w:sz w:val="18"/>
                <w:szCs w:val="18"/>
                <w:lang w:val="es-419" w:eastAsia="fr-FR"/>
              </w:rPr>
              <w:t>9</w:t>
            </w:r>
          </w:p>
        </w:tc>
        <w:tc>
          <w:tcPr>
            <w:tcW w:w="884" w:type="pct"/>
            <w:vAlign w:val="center"/>
          </w:tcPr>
          <w:p w14:paraId="7939158A" w14:textId="77777777" w:rsidR="00A04A74" w:rsidRPr="00932318" w:rsidRDefault="00A04A74" w:rsidP="00803922">
            <w:pPr>
              <w:jc w:val="left"/>
              <w:rPr>
                <w:rFonts w:cs="Arial"/>
                <w:color w:val="000000"/>
                <w:sz w:val="18"/>
                <w:szCs w:val="18"/>
                <w:lang w:val="es-419" w:eastAsia="nl-NL"/>
              </w:rPr>
            </w:pPr>
            <w:r w:rsidRPr="00932318">
              <w:rPr>
                <w:color w:val="000000"/>
                <w:sz w:val="18"/>
                <w:szCs w:val="18"/>
                <w:lang w:val="es-419"/>
              </w:rPr>
              <w:t>Validación del protocolo</w:t>
            </w:r>
          </w:p>
        </w:tc>
        <w:tc>
          <w:tcPr>
            <w:tcW w:w="735" w:type="pct"/>
            <w:vAlign w:val="center"/>
          </w:tcPr>
          <w:p w14:paraId="1DFC363D" w14:textId="77777777" w:rsidR="00A04A74" w:rsidRPr="00932318" w:rsidDel="009133BE" w:rsidRDefault="00A04A74" w:rsidP="00803922">
            <w:pPr>
              <w:jc w:val="left"/>
              <w:rPr>
                <w:rFonts w:cs="Arial"/>
                <w:color w:val="000000"/>
                <w:sz w:val="18"/>
                <w:szCs w:val="18"/>
                <w:lang w:val="es-419" w:eastAsia="fr-FR"/>
              </w:rPr>
            </w:pPr>
            <w:r w:rsidRPr="00932318">
              <w:rPr>
                <w:color w:val="000000"/>
                <w:sz w:val="18"/>
                <w:szCs w:val="18"/>
                <w:lang w:val="es-419"/>
              </w:rPr>
              <w:t>SÍ</w:t>
            </w:r>
          </w:p>
        </w:tc>
        <w:tc>
          <w:tcPr>
            <w:tcW w:w="2942" w:type="pct"/>
            <w:vAlign w:val="center"/>
          </w:tcPr>
          <w:p w14:paraId="6FB9733C" w14:textId="77777777" w:rsidR="00A04A74" w:rsidRPr="00932318" w:rsidDel="00A75E69" w:rsidRDefault="00A04A74" w:rsidP="00803922">
            <w:pPr>
              <w:jc w:val="left"/>
              <w:rPr>
                <w:rFonts w:cs="Arial"/>
                <w:color w:val="000000"/>
                <w:sz w:val="18"/>
                <w:szCs w:val="18"/>
                <w:lang w:val="es-419" w:eastAsia="fr-FR"/>
              </w:rPr>
            </w:pPr>
            <w:r w:rsidRPr="00932318">
              <w:rPr>
                <w:color w:val="000000"/>
                <w:sz w:val="18"/>
                <w:szCs w:val="18"/>
                <w:lang w:val="es-419"/>
              </w:rPr>
              <w:t>Proporcionar información sobre la validación del protocolo o remitir a los usuarios al servicio de examen de contacto para obtener información adicional.</w:t>
            </w:r>
          </w:p>
        </w:tc>
      </w:tr>
      <w:tr w:rsidR="00A04A74" w:rsidRPr="00932318" w14:paraId="70DC9EF5" w14:textId="77777777" w:rsidTr="00803922">
        <w:trPr>
          <w:cantSplit/>
        </w:trPr>
        <w:tc>
          <w:tcPr>
            <w:tcW w:w="439" w:type="pct"/>
            <w:vAlign w:val="center"/>
          </w:tcPr>
          <w:p w14:paraId="251B0481" w14:textId="77777777" w:rsidR="00A04A74" w:rsidRPr="00932318" w:rsidRDefault="00A04A74" w:rsidP="00803922">
            <w:pPr>
              <w:jc w:val="left"/>
              <w:rPr>
                <w:rFonts w:cs="Arial"/>
                <w:color w:val="000000"/>
                <w:sz w:val="18"/>
                <w:szCs w:val="18"/>
                <w:lang w:val="es-419" w:eastAsia="fr-FR"/>
              </w:rPr>
            </w:pPr>
            <w:r w:rsidRPr="00932318">
              <w:rPr>
                <w:rFonts w:cs="Arial"/>
                <w:color w:val="000000" w:themeColor="text1"/>
                <w:sz w:val="18"/>
                <w:szCs w:val="18"/>
                <w:lang w:val="es-419" w:eastAsia="fr-FR"/>
              </w:rPr>
              <w:t>9.1</w:t>
            </w:r>
          </w:p>
        </w:tc>
        <w:tc>
          <w:tcPr>
            <w:tcW w:w="884" w:type="pct"/>
            <w:vAlign w:val="center"/>
          </w:tcPr>
          <w:p w14:paraId="1888990A" w14:textId="77777777" w:rsidR="00A04A74" w:rsidRPr="00932318" w:rsidRDefault="00A04A74" w:rsidP="00803922">
            <w:pPr>
              <w:jc w:val="left"/>
              <w:rPr>
                <w:rFonts w:cs="Arial"/>
                <w:color w:val="000000"/>
                <w:sz w:val="18"/>
                <w:szCs w:val="18"/>
                <w:lang w:val="es-419" w:eastAsia="fr-FR"/>
              </w:rPr>
            </w:pPr>
            <w:r w:rsidRPr="00932318">
              <w:rPr>
                <w:color w:val="000000"/>
                <w:sz w:val="18"/>
                <w:szCs w:val="18"/>
                <w:lang w:val="es-419"/>
              </w:rPr>
              <w:t>Servicio de examen de contacto</w:t>
            </w:r>
          </w:p>
        </w:tc>
        <w:tc>
          <w:tcPr>
            <w:tcW w:w="735" w:type="pct"/>
            <w:vAlign w:val="center"/>
          </w:tcPr>
          <w:p w14:paraId="4B63D5BF" w14:textId="77777777" w:rsidR="00A04A74" w:rsidRPr="00932318" w:rsidRDefault="00A04A74" w:rsidP="00803922">
            <w:pPr>
              <w:jc w:val="left"/>
              <w:rPr>
                <w:rFonts w:cs="Arial"/>
                <w:color w:val="000000" w:themeColor="text1"/>
                <w:sz w:val="18"/>
                <w:szCs w:val="18"/>
                <w:lang w:val="es-419" w:eastAsia="fr-FR"/>
              </w:rPr>
            </w:pPr>
            <w:r w:rsidRPr="00932318">
              <w:rPr>
                <w:color w:val="000000"/>
                <w:sz w:val="18"/>
                <w:szCs w:val="18"/>
                <w:lang w:val="es-419"/>
              </w:rPr>
              <w:t>SÍ</w:t>
            </w:r>
          </w:p>
        </w:tc>
        <w:tc>
          <w:tcPr>
            <w:tcW w:w="2942" w:type="pct"/>
            <w:vAlign w:val="center"/>
          </w:tcPr>
          <w:p w14:paraId="500BD44E" w14:textId="083987D8" w:rsidR="00A04A74" w:rsidRPr="00932318" w:rsidRDefault="00A04A74" w:rsidP="00803922">
            <w:pPr>
              <w:jc w:val="left"/>
              <w:rPr>
                <w:rFonts w:cs="Arial"/>
                <w:i/>
                <w:color w:val="000000" w:themeColor="text1"/>
                <w:sz w:val="18"/>
                <w:szCs w:val="18"/>
                <w:lang w:val="es-419" w:eastAsia="fr-FR"/>
              </w:rPr>
            </w:pPr>
            <w:r w:rsidRPr="00932318">
              <w:rPr>
                <w:color w:val="000000"/>
                <w:sz w:val="18"/>
                <w:szCs w:val="18"/>
                <w:lang w:val="es-419"/>
              </w:rPr>
              <w:t>Datos de contacto de</w:t>
            </w:r>
            <w:r w:rsidR="00664FEC">
              <w:rPr>
                <w:color w:val="000000"/>
                <w:sz w:val="18"/>
                <w:szCs w:val="18"/>
                <w:lang w:val="es-419"/>
              </w:rPr>
              <w:t xml:space="preserve"> la institución</w:t>
            </w:r>
            <w:r w:rsidRPr="00932318">
              <w:rPr>
                <w:color w:val="000000"/>
                <w:sz w:val="18"/>
                <w:szCs w:val="18"/>
                <w:lang w:val="es-419"/>
              </w:rPr>
              <w:t xml:space="preserve"> que desarrolló el protocolo, incluido el nombre del servicio.</w:t>
            </w:r>
          </w:p>
        </w:tc>
      </w:tr>
    </w:tbl>
    <w:p w14:paraId="5ACB090D" w14:textId="77777777" w:rsidR="00A04A74" w:rsidRDefault="00A04A74" w:rsidP="00A04A74">
      <w:pPr>
        <w:rPr>
          <w:lang w:val="es-419" w:eastAsia="fr-FR"/>
        </w:rPr>
      </w:pPr>
    </w:p>
    <w:p w14:paraId="3A270EDD" w14:textId="77777777" w:rsidR="00A04A74" w:rsidRPr="00932318" w:rsidRDefault="00A04A74" w:rsidP="00A04A74">
      <w:pPr>
        <w:rPr>
          <w:lang w:val="es-419" w:eastAsia="fr-FR"/>
        </w:rPr>
      </w:pPr>
    </w:p>
    <w:bookmarkEnd w:id="94"/>
    <w:bookmarkEnd w:id="95"/>
    <w:bookmarkEnd w:id="96"/>
    <w:p w14:paraId="077217A5" w14:textId="77777777" w:rsidR="00A04A74" w:rsidRPr="00932318" w:rsidRDefault="00A04A74" w:rsidP="00A04A74">
      <w:pPr>
        <w:rPr>
          <w:lang w:val="es-419"/>
        </w:rPr>
      </w:pPr>
      <w:r w:rsidRPr="00932318">
        <w:rPr>
          <w:lang w:val="es-419"/>
        </w:rPr>
        <w:t>3.5.2</w:t>
      </w:r>
      <w:r w:rsidRPr="00932318">
        <w:rPr>
          <w:lang w:val="es-419"/>
        </w:rPr>
        <w:tab/>
        <w:t>En las directrices de examen del tomate (TG/44/12), en el carácter “Resistencia al virus del mosaico del tomate” (</w:t>
      </w:r>
      <w:proofErr w:type="spellStart"/>
      <w:r w:rsidRPr="00932318">
        <w:rPr>
          <w:lang w:val="es-419"/>
        </w:rPr>
        <w:t>ToMV</w:t>
      </w:r>
      <w:proofErr w:type="spellEnd"/>
      <w:r w:rsidRPr="00932318">
        <w:rPr>
          <w:lang w:val="es-419"/>
        </w:rPr>
        <w:t>) (véase Ad. 59(</w:t>
      </w:r>
      <w:proofErr w:type="spellStart"/>
      <w:r w:rsidRPr="00932318">
        <w:rPr>
          <w:lang w:val="es-419"/>
        </w:rPr>
        <w:t>ii</w:t>
      </w:r>
      <w:proofErr w:type="spellEnd"/>
      <w:r w:rsidRPr="00932318">
        <w:rPr>
          <w:lang w:val="es-419"/>
        </w:rPr>
        <w:t xml:space="preserve">), “Examen de marcadores de ADN”), se ofrece un ejemplo de “marcador molecular ligado a caracteres como método alternativo de observación”. Aunque se ajusta a las presentes orientaciones, se adoptó antes del formato de presentación estándar descrito en el Cuadro 1 y, por tanto, se presenta en un formato diferente. El informe del ensayo comparativo realizado por tres laboratorios está disponible previa solicitud a </w:t>
      </w:r>
      <w:hyperlink r:id="rId22" w:history="1">
        <w:r w:rsidRPr="00932318">
          <w:rPr>
            <w:rStyle w:val="Hyperlink"/>
            <w:lang w:val="es-419"/>
          </w:rPr>
          <w:t>info@naktuinbouw.nl</w:t>
        </w:r>
      </w:hyperlink>
      <w:r w:rsidRPr="00932318">
        <w:rPr>
          <w:lang w:val="es-419"/>
        </w:rPr>
        <w:t>.</w:t>
      </w:r>
    </w:p>
    <w:p w14:paraId="3F01C2DF" w14:textId="77777777" w:rsidR="00A04A74" w:rsidRDefault="00A04A74" w:rsidP="00A04A74">
      <w:pPr>
        <w:rPr>
          <w:lang w:val="es-419" w:eastAsia="fr-FR"/>
        </w:rPr>
      </w:pPr>
    </w:p>
    <w:p w14:paraId="419DCC1D" w14:textId="77777777" w:rsidR="00A04A74" w:rsidRPr="00932318" w:rsidRDefault="00A04A74" w:rsidP="00A04A74">
      <w:pPr>
        <w:rPr>
          <w:lang w:val="es-419" w:eastAsia="fr-FR"/>
        </w:rPr>
      </w:pPr>
    </w:p>
    <w:p w14:paraId="5DAC4BFA" w14:textId="06AE047E" w:rsidR="00A04A74" w:rsidRPr="00932318" w:rsidRDefault="00A04A74" w:rsidP="00A04A74">
      <w:pPr>
        <w:pStyle w:val="Heading2"/>
        <w:rPr>
          <w:kern w:val="2"/>
          <w:lang w:val="es-419"/>
          <w14:ligatures w14:val="standardContextual"/>
        </w:rPr>
      </w:pPr>
      <w:bookmarkStart w:id="103" w:name="_Toc235817889"/>
      <w:bookmarkStart w:id="104" w:name="_Toc240545534"/>
      <w:bookmarkStart w:id="105" w:name="_Toc243067518"/>
      <w:r w:rsidRPr="00932318">
        <w:rPr>
          <w:lang w:val="es-419"/>
        </w:rPr>
        <w:t>3.6</w:t>
      </w:r>
      <w:r w:rsidRPr="00932318">
        <w:rPr>
          <w:lang w:val="es-419"/>
        </w:rPr>
        <w:tab/>
        <w:t xml:space="preserve">Estudio de seguimiento tras la </w:t>
      </w:r>
      <w:bookmarkEnd w:id="103"/>
      <w:bookmarkEnd w:id="104"/>
      <w:r w:rsidR="00AB5962">
        <w:rPr>
          <w:lang w:val="es-419"/>
        </w:rPr>
        <w:t xml:space="preserve">aceptación </w:t>
      </w:r>
      <w:r w:rsidR="00E17B45">
        <w:rPr>
          <w:lang w:val="es-419"/>
        </w:rPr>
        <w:t>del protocolo de marcadores</w:t>
      </w:r>
      <w:bookmarkEnd w:id="105"/>
    </w:p>
    <w:p w14:paraId="35EB8EB0" w14:textId="7DC04D03" w:rsidR="00A04A74" w:rsidRPr="00932318" w:rsidRDefault="00A04A74" w:rsidP="00A04A74">
      <w:pPr>
        <w:rPr>
          <w:lang w:val="es-419"/>
        </w:rPr>
      </w:pPr>
      <w:r w:rsidRPr="00932318">
        <w:rPr>
          <w:lang w:val="es-419"/>
        </w:rPr>
        <w:t>3.6.1</w:t>
      </w:r>
      <w:r w:rsidRPr="00932318">
        <w:rPr>
          <w:lang w:val="es-419"/>
        </w:rPr>
        <w:tab/>
        <w:t xml:space="preserve">La validación del marcador no es definitiva, ya que pueden aparecer nuevas variaciones genéticas en las variedades comercializadas. Se trata de un proceso de evaluación continua. Tras la aceptación del protocolo validado, la especificidad deberá reevaluarse mediante ensayos paralelos </w:t>
      </w:r>
      <w:r w:rsidR="00CF4B8F">
        <w:rPr>
          <w:lang w:val="es-419"/>
        </w:rPr>
        <w:t xml:space="preserve">junto con la observación directa del carácter </w:t>
      </w:r>
      <w:r w:rsidRPr="00932318">
        <w:rPr>
          <w:lang w:val="es-419"/>
        </w:rPr>
        <w:t>(examen del marcador y bioensayo), al menos durante el primer año.</w:t>
      </w:r>
    </w:p>
    <w:p w14:paraId="28CDB9C0" w14:textId="77777777" w:rsidR="00A04A74" w:rsidRPr="00932318" w:rsidRDefault="00A04A74" w:rsidP="00A04A74">
      <w:pPr>
        <w:rPr>
          <w:lang w:val="es-419" w:eastAsia="fr-FR"/>
        </w:rPr>
      </w:pPr>
    </w:p>
    <w:p w14:paraId="775BBCFC" w14:textId="77777777" w:rsidR="00A04A74" w:rsidRPr="00932318" w:rsidRDefault="00A04A74" w:rsidP="00A04A74">
      <w:pPr>
        <w:rPr>
          <w:lang w:val="es-419"/>
        </w:rPr>
      </w:pPr>
      <w:r w:rsidRPr="00932318">
        <w:rPr>
          <w:lang w:val="es-419"/>
        </w:rPr>
        <w:t>3.6.2</w:t>
      </w:r>
      <w:r w:rsidRPr="00932318">
        <w:rPr>
          <w:lang w:val="es-419"/>
        </w:rPr>
        <w:tab/>
        <w:t>Tras el primer año de aceptación del protocolo, deberán realizarse comprobaciones morfológicas en aproximadamente el 10% de las nuevas variedades.</w:t>
      </w:r>
    </w:p>
    <w:p w14:paraId="156DFF45" w14:textId="77777777" w:rsidR="00A04A74" w:rsidRDefault="00A04A74" w:rsidP="00A04A74">
      <w:pPr>
        <w:jc w:val="left"/>
        <w:rPr>
          <w:lang w:val="es-419"/>
        </w:rPr>
      </w:pPr>
    </w:p>
    <w:p w14:paraId="62BCE564" w14:textId="77777777" w:rsidR="004641ED" w:rsidRPr="00932318" w:rsidRDefault="004641ED" w:rsidP="004641ED">
      <w:pPr>
        <w:jc w:val="left"/>
        <w:rPr>
          <w:lang w:val="es-419"/>
        </w:rPr>
      </w:pPr>
    </w:p>
    <w:p w14:paraId="03B91AF4" w14:textId="77777777" w:rsidR="004641ED" w:rsidRPr="00932318" w:rsidRDefault="004641ED" w:rsidP="004641ED">
      <w:pPr>
        <w:pStyle w:val="Heading2"/>
        <w:rPr>
          <w:kern w:val="2"/>
          <w:lang w:val="es-419"/>
          <w14:ligatures w14:val="standardContextual"/>
        </w:rPr>
      </w:pPr>
      <w:bookmarkStart w:id="106" w:name="_Toc210139359"/>
      <w:bookmarkStart w:id="107" w:name="_Toc235817890"/>
      <w:bookmarkStart w:id="108" w:name="_Toc243067519"/>
      <w:bookmarkEnd w:id="106"/>
      <w:r w:rsidRPr="00932318">
        <w:rPr>
          <w:lang w:val="es-419"/>
        </w:rPr>
        <w:t>3.7</w:t>
      </w:r>
      <w:r w:rsidRPr="00932318">
        <w:rPr>
          <w:lang w:val="es-419"/>
        </w:rPr>
        <w:tab/>
        <w:t>Bibliografía</w:t>
      </w:r>
      <w:bookmarkEnd w:id="107"/>
      <w:bookmarkEnd w:id="108"/>
    </w:p>
    <w:p w14:paraId="6F4BAC26" w14:textId="77777777" w:rsidR="004641ED" w:rsidRPr="00932318" w:rsidRDefault="004641ED" w:rsidP="004641ED">
      <w:pPr>
        <w:rPr>
          <w:lang w:val="es-419"/>
        </w:rPr>
      </w:pPr>
      <w:r w:rsidRPr="00932318">
        <w:rPr>
          <w:noProof/>
          <w:lang w:val="es-419"/>
        </w:rPr>
        <w:t xml:space="preserve">Arens P., Mansilla C., Deinum D., Cavellini L., Moretti A., Rolland S., van der Schoot H., Calvache D., Ponz F., Collonnier C., Mathis R., Smilde D., Caranta C.; Vosman B., 2010: “Development and evaluation of robust molecular markers linked to disease resistance in tomato for distinctness, uniformity and stability testing”. </w:t>
      </w:r>
      <w:r w:rsidRPr="00932318">
        <w:rPr>
          <w:i/>
          <w:iCs/>
          <w:noProof/>
          <w:lang w:val="es-419"/>
        </w:rPr>
        <w:t xml:space="preserve">Theoretical and </w:t>
      </w:r>
      <w:proofErr w:type="spellStart"/>
      <w:r w:rsidRPr="00932318">
        <w:rPr>
          <w:i/>
          <w:iCs/>
          <w:lang w:val="es-419"/>
        </w:rPr>
        <w:t>Applied</w:t>
      </w:r>
      <w:proofErr w:type="spellEnd"/>
      <w:r w:rsidRPr="00932318">
        <w:rPr>
          <w:i/>
          <w:iCs/>
          <w:lang w:val="es-419"/>
        </w:rPr>
        <w:t xml:space="preserve"> </w:t>
      </w:r>
      <w:proofErr w:type="spellStart"/>
      <w:r w:rsidRPr="00932318">
        <w:rPr>
          <w:i/>
          <w:iCs/>
          <w:lang w:val="es-419"/>
        </w:rPr>
        <w:t>Genetics</w:t>
      </w:r>
      <w:proofErr w:type="spellEnd"/>
      <w:r w:rsidRPr="00932318">
        <w:rPr>
          <w:noProof/>
          <w:lang w:val="es-419"/>
        </w:rPr>
        <w:t>, 120(3), pp. 655-64.</w:t>
      </w:r>
    </w:p>
    <w:p w14:paraId="45181FC5" w14:textId="77777777" w:rsidR="004641ED" w:rsidRPr="00932318" w:rsidRDefault="004641ED" w:rsidP="004641ED">
      <w:pPr>
        <w:rPr>
          <w:noProof/>
          <w:lang w:val="es-419"/>
        </w:rPr>
      </w:pPr>
    </w:p>
    <w:p w14:paraId="4987AD0C" w14:textId="77777777" w:rsidR="004641ED" w:rsidRPr="00932318" w:rsidRDefault="004641ED" w:rsidP="004641ED">
      <w:pPr>
        <w:rPr>
          <w:noProof/>
          <w:lang w:val="es-419"/>
        </w:rPr>
      </w:pPr>
      <w:r w:rsidRPr="00932318">
        <w:rPr>
          <w:noProof/>
          <w:lang w:val="es-419"/>
        </w:rPr>
        <w:t xml:space="preserve">Langton, S.D., Chevennement, R., Nagelkerke, N. y Lombard, B. (2002). “Analysing collaborative trials for qualitative microbiological methods: accordance and concordance”. </w:t>
      </w:r>
      <w:r w:rsidRPr="00932318">
        <w:rPr>
          <w:i/>
          <w:iCs/>
          <w:noProof/>
          <w:lang w:val="es-419"/>
        </w:rPr>
        <w:t>International Journal of Food Microbiology</w:t>
      </w:r>
      <w:r w:rsidRPr="00932318">
        <w:rPr>
          <w:noProof/>
          <w:lang w:val="es-419"/>
        </w:rPr>
        <w:t>, 79, 175-181.</w:t>
      </w:r>
    </w:p>
    <w:p w14:paraId="75066F16" w14:textId="77777777" w:rsidR="004641ED" w:rsidRPr="00932318" w:rsidRDefault="004641ED" w:rsidP="004641ED">
      <w:pPr>
        <w:jc w:val="left"/>
        <w:rPr>
          <w:lang w:val="es-419"/>
        </w:rPr>
      </w:pPr>
    </w:p>
    <w:p w14:paraId="19A1C66A" w14:textId="77777777" w:rsidR="00550D8A" w:rsidRPr="00294A51" w:rsidRDefault="00550D8A" w:rsidP="00294A51"/>
    <w:p w14:paraId="06F834E6" w14:textId="77777777" w:rsidR="00E306B7" w:rsidRPr="00E51A32" w:rsidRDefault="00E306B7" w:rsidP="008949F7">
      <w:pPr>
        <w:jc w:val="right"/>
        <w:rPr>
          <w:strike/>
          <w:lang w:val="pt-PT"/>
        </w:rPr>
      </w:pPr>
      <w:r w:rsidRPr="00E51A32">
        <w:rPr>
          <w:strike/>
          <w:highlight w:val="lightGray"/>
          <w:lang w:val="pt-PT"/>
        </w:rPr>
        <w:t>[Siguen los Anexos]</w:t>
      </w:r>
    </w:p>
    <w:p w14:paraId="2745DE68" w14:textId="77777777" w:rsidR="00550D8A" w:rsidRDefault="00550D8A" w:rsidP="008949F7">
      <w:pPr>
        <w:jc w:val="right"/>
        <w:rPr>
          <w:lang w:val="pt-PT"/>
        </w:rPr>
      </w:pPr>
    </w:p>
    <w:p w14:paraId="34FA1CE1" w14:textId="1F25540C" w:rsidR="00550D8A" w:rsidRPr="00E51A32" w:rsidRDefault="00E51A32" w:rsidP="008949F7">
      <w:pPr>
        <w:jc w:val="right"/>
        <w:rPr>
          <w:u w:val="single"/>
          <w:lang w:val="pt-PT"/>
        </w:rPr>
      </w:pPr>
      <w:r w:rsidRPr="00E51A32">
        <w:rPr>
          <w:highlight w:val="lightGray"/>
          <w:u w:val="single"/>
          <w:lang w:val="pt-PT"/>
        </w:rPr>
        <w:t>[Fin del documento]</w:t>
      </w:r>
    </w:p>
    <w:p w14:paraId="08D8FA58" w14:textId="77777777" w:rsidR="00550D8A" w:rsidRPr="003B5788" w:rsidRDefault="00550D8A" w:rsidP="00550D8A">
      <w:pPr>
        <w:rPr>
          <w:lang w:val="pt-PT"/>
        </w:rPr>
      </w:pPr>
    </w:p>
    <w:p w14:paraId="7B1211CD" w14:textId="77777777" w:rsidR="00E306B7" w:rsidRPr="003B5788" w:rsidRDefault="00E306B7" w:rsidP="00E306B7">
      <w:pPr>
        <w:pStyle w:val="Header"/>
        <w:jc w:val="both"/>
        <w:rPr>
          <w:lang w:val="pt-PT"/>
        </w:rPr>
        <w:sectPr w:rsidR="00E306B7" w:rsidRPr="003B5788" w:rsidSect="002451C1">
          <w:headerReference w:type="default" r:id="rId23"/>
          <w:pgSz w:w="11907" w:h="16840" w:code="9"/>
          <w:pgMar w:top="510" w:right="1134" w:bottom="1134" w:left="1134" w:header="510" w:footer="680" w:gutter="0"/>
          <w:cols w:space="720"/>
          <w:titlePg/>
        </w:sectPr>
      </w:pPr>
    </w:p>
    <w:p w14:paraId="7F41D2CA" w14:textId="77777777" w:rsidR="00E306B7" w:rsidRPr="002310C0" w:rsidRDefault="00E306B7" w:rsidP="00E306B7">
      <w:pPr>
        <w:jc w:val="center"/>
        <w:rPr>
          <w:strike/>
          <w:highlight w:val="lightGray"/>
          <w:lang w:val="pt-PT"/>
        </w:rPr>
      </w:pPr>
      <w:bookmarkStart w:id="109" w:name="_Toc311473363"/>
      <w:r w:rsidRPr="002310C0">
        <w:rPr>
          <w:strike/>
          <w:highlight w:val="lightGray"/>
          <w:lang w:val="pt-PT"/>
        </w:rPr>
        <w:lastRenderedPageBreak/>
        <w:t xml:space="preserve">ANEXO </w:t>
      </w:r>
      <w:bookmarkEnd w:id="109"/>
      <w:r w:rsidRPr="002310C0">
        <w:rPr>
          <w:strike/>
          <w:highlight w:val="lightGray"/>
          <w:lang w:val="pt-PT"/>
        </w:rPr>
        <w:t>I</w:t>
      </w:r>
    </w:p>
    <w:p w14:paraId="1B409030" w14:textId="77777777" w:rsidR="00E306B7" w:rsidRPr="002310C0" w:rsidRDefault="00E306B7" w:rsidP="00E306B7">
      <w:pPr>
        <w:jc w:val="center"/>
        <w:rPr>
          <w:strike/>
          <w:highlight w:val="lightGray"/>
          <w:lang w:val="pt-PT"/>
        </w:rPr>
      </w:pPr>
    </w:p>
    <w:p w14:paraId="16E83E35" w14:textId="77777777" w:rsidR="00E306B7" w:rsidRPr="002310C0" w:rsidRDefault="00E306B7" w:rsidP="00E306B7">
      <w:pPr>
        <w:jc w:val="center"/>
        <w:rPr>
          <w:strike/>
          <w:highlight w:val="lightGray"/>
          <w:lang w:val="pt-PT"/>
        </w:rPr>
      </w:pPr>
    </w:p>
    <w:p w14:paraId="66A736A4" w14:textId="77777777" w:rsidR="00E306B7" w:rsidRPr="002310C0" w:rsidRDefault="00E306B7" w:rsidP="00E306B7">
      <w:pPr>
        <w:pBdr>
          <w:top w:val="single" w:sz="4" w:space="1" w:color="auto"/>
          <w:left w:val="single" w:sz="4" w:space="4" w:color="auto"/>
          <w:bottom w:val="single" w:sz="4" w:space="1" w:color="auto"/>
          <w:right w:val="single" w:sz="4" w:space="4" w:color="auto"/>
        </w:pBdr>
        <w:jc w:val="center"/>
        <w:rPr>
          <w:strike/>
          <w:snapToGrid w:val="0"/>
          <w:color w:val="000000"/>
          <w:lang w:val="pt-PT"/>
        </w:rPr>
      </w:pPr>
      <w:bookmarkStart w:id="110" w:name="_Toc285523706"/>
      <w:bookmarkStart w:id="111" w:name="_Toc311473364"/>
      <w:r w:rsidRPr="002310C0">
        <w:rPr>
          <w:strike/>
          <w:highlight w:val="lightGray"/>
          <w:lang w:val="pt-PT"/>
        </w:rPr>
        <w:t>MODELO:</w:t>
      </w:r>
      <w:r w:rsidR="00594C58" w:rsidRPr="002310C0">
        <w:rPr>
          <w:strike/>
          <w:highlight w:val="lightGray"/>
          <w:lang w:val="pt-PT"/>
        </w:rPr>
        <w:t xml:space="preserve"> </w:t>
      </w:r>
      <w:r w:rsidRPr="002310C0">
        <w:rPr>
          <w:strike/>
          <w:snapToGrid w:val="0"/>
          <w:color w:val="000000"/>
          <w:highlight w:val="lightGray"/>
          <w:lang w:val="pt-PT"/>
        </w:rPr>
        <w:t>MARCADORES MOLECULARES LIGADOS A CARACTERES</w:t>
      </w:r>
      <w:bookmarkEnd w:id="110"/>
      <w:bookmarkEnd w:id="111"/>
    </w:p>
    <w:p w14:paraId="37E8250B" w14:textId="77777777" w:rsidR="00E306B7" w:rsidRPr="003B5788" w:rsidRDefault="00E306B7" w:rsidP="00E306B7">
      <w:pPr>
        <w:jc w:val="center"/>
        <w:rPr>
          <w:lang w:val="pt-PT"/>
        </w:rPr>
      </w:pPr>
      <w:bookmarkStart w:id="112" w:name="_Toc311473365"/>
    </w:p>
    <w:p w14:paraId="5FE1ED50" w14:textId="77777777" w:rsidR="00E306B7" w:rsidRPr="003B5788" w:rsidRDefault="00E306B7" w:rsidP="00E306B7">
      <w:pPr>
        <w:jc w:val="center"/>
        <w:rPr>
          <w:lang w:val="pt-PT"/>
        </w:rPr>
      </w:pPr>
    </w:p>
    <w:p w14:paraId="7959F97D" w14:textId="77777777" w:rsidR="00E306B7" w:rsidRPr="002310C0" w:rsidRDefault="008949F7" w:rsidP="00E306B7">
      <w:pPr>
        <w:jc w:val="center"/>
        <w:rPr>
          <w:strike/>
          <w:color w:val="4F81BD" w:themeColor="accent1"/>
        </w:rPr>
      </w:pPr>
      <w:r w:rsidRPr="002310C0">
        <w:rPr>
          <w:strike/>
          <w:color w:val="4F81BD" w:themeColor="accent1"/>
        </w:rPr>
        <w:t>EJEMPLO</w:t>
      </w:r>
      <w:r w:rsidR="00322221" w:rsidRPr="002310C0">
        <w:rPr>
          <w:strike/>
          <w:color w:val="4F81BD" w:themeColor="accent1"/>
        </w:rPr>
        <w:t xml:space="preserve"> 1</w:t>
      </w:r>
      <w:r w:rsidR="00B54FEB" w:rsidRPr="002310C0">
        <w:rPr>
          <w:strike/>
          <w:color w:val="4F81BD" w:themeColor="accent1"/>
        </w:rPr>
        <w:t>:</w:t>
      </w:r>
      <w:r w:rsidRPr="002310C0">
        <w:rPr>
          <w:strike/>
          <w:color w:val="4F81BD" w:themeColor="accent1"/>
        </w:rPr>
        <w:t xml:space="preserve"> </w:t>
      </w:r>
      <w:r w:rsidR="00E306B7" w:rsidRPr="002310C0">
        <w:rPr>
          <w:strike/>
          <w:color w:val="4F81BD" w:themeColor="accent1"/>
        </w:rPr>
        <w:t>MARCADOR GENÉTICO ESPECÍFICO</w:t>
      </w:r>
      <w:r w:rsidR="00594C58" w:rsidRPr="002310C0">
        <w:rPr>
          <w:strike/>
          <w:color w:val="4F81BD" w:themeColor="accent1"/>
        </w:rPr>
        <w:t xml:space="preserve"> </w:t>
      </w:r>
      <w:r w:rsidR="00E306B7" w:rsidRPr="002310C0">
        <w:rPr>
          <w:strike/>
          <w:color w:val="4F81BD" w:themeColor="accent1"/>
        </w:rPr>
        <w:br/>
        <w:t>PARA LA TOLERANCIA A LOS HERBICIDAS</w:t>
      </w:r>
      <w:bookmarkEnd w:id="112"/>
    </w:p>
    <w:p w14:paraId="0BC5320A" w14:textId="77777777" w:rsidR="00E306B7" w:rsidRPr="002310C0" w:rsidRDefault="00E306B7" w:rsidP="00E306B7">
      <w:pPr>
        <w:jc w:val="center"/>
        <w:rPr>
          <w:strike/>
          <w:color w:val="4F81BD" w:themeColor="accent1"/>
        </w:rPr>
      </w:pPr>
    </w:p>
    <w:p w14:paraId="271D6667" w14:textId="77777777" w:rsidR="00E306B7" w:rsidRPr="002310C0" w:rsidRDefault="00E306B7" w:rsidP="00E306B7">
      <w:pPr>
        <w:jc w:val="center"/>
        <w:rPr>
          <w:strike/>
          <w:color w:val="4F81BD" w:themeColor="accent1"/>
        </w:rPr>
      </w:pPr>
    </w:p>
    <w:p w14:paraId="2DEE3CCF" w14:textId="77777777" w:rsidR="00E306B7" w:rsidRPr="002310C0" w:rsidRDefault="00E306B7" w:rsidP="00E306B7">
      <w:pPr>
        <w:pStyle w:val="Header"/>
        <w:rPr>
          <w:rFonts w:cs="Arial"/>
          <w:i/>
          <w:strike/>
          <w:color w:val="4F81BD" w:themeColor="accent1"/>
          <w:u w:val="single"/>
        </w:rPr>
      </w:pPr>
      <w:r w:rsidRPr="002310C0">
        <w:rPr>
          <w:i/>
          <w:strike/>
          <w:color w:val="4F81BD" w:themeColor="accent1"/>
        </w:rPr>
        <w:t>preparado por expertos de Francia</w:t>
      </w:r>
    </w:p>
    <w:p w14:paraId="279F9E4D" w14:textId="77777777" w:rsidR="00E306B7" w:rsidRDefault="00E306B7" w:rsidP="00E306B7">
      <w:pPr>
        <w:rPr>
          <w:rFonts w:cs="Arial"/>
        </w:rPr>
      </w:pPr>
    </w:p>
    <w:p w14:paraId="3188C64B" w14:textId="77777777" w:rsidR="00E306B7" w:rsidRPr="00CD142F" w:rsidRDefault="00E306B7" w:rsidP="00E306B7">
      <w:pPr>
        <w:rPr>
          <w:rFonts w:cs="Arial"/>
        </w:rPr>
      </w:pPr>
    </w:p>
    <w:p w14:paraId="672BE850" w14:textId="77777777" w:rsidR="00E306B7" w:rsidRPr="002310C0" w:rsidRDefault="00E306B7" w:rsidP="00E306B7">
      <w:pPr>
        <w:rPr>
          <w:strike/>
          <w:u w:val="single"/>
        </w:rPr>
      </w:pPr>
      <w:r w:rsidRPr="002310C0">
        <w:rPr>
          <w:strike/>
          <w:highlight w:val="lightGray"/>
          <w:u w:val="single"/>
        </w:rPr>
        <w:t>Ejemplo</w:t>
      </w:r>
    </w:p>
    <w:p w14:paraId="1A7C2054" w14:textId="77777777" w:rsidR="00E306B7" w:rsidRPr="00CD142F" w:rsidRDefault="00E306B7" w:rsidP="00E306B7"/>
    <w:p w14:paraId="26F0F322" w14:textId="77777777" w:rsidR="00E306B7" w:rsidRPr="002310C0" w:rsidRDefault="00E306B7" w:rsidP="00E306B7">
      <w:pPr>
        <w:rPr>
          <w:rFonts w:cs="Arial"/>
          <w:strike/>
          <w:color w:val="4F81BD" w:themeColor="accent1"/>
        </w:rPr>
      </w:pPr>
      <w:r w:rsidRPr="002310C0">
        <w:rPr>
          <w:strike/>
          <w:color w:val="4F81BD" w:themeColor="accent1"/>
        </w:rPr>
        <w:t>1.</w:t>
      </w:r>
      <w:r w:rsidRPr="002310C0">
        <w:rPr>
          <w:strike/>
          <w:color w:val="4F81BD" w:themeColor="accent1"/>
        </w:rPr>
        <w:tab/>
        <w:t>Una variedad se modifica genéticamente mediante la inserción de un gen para la tolerancia al herbicida “Fórmula X”.</w:t>
      </w:r>
      <w:r w:rsidR="00594C58" w:rsidRPr="002310C0">
        <w:rPr>
          <w:strike/>
          <w:color w:val="4F81BD" w:themeColor="accent1"/>
        </w:rPr>
        <w:t xml:space="preserve"> </w:t>
      </w:r>
      <w:r w:rsidRPr="002310C0">
        <w:rPr>
          <w:strike/>
          <w:color w:val="4F81BD" w:themeColor="accent1"/>
        </w:rPr>
        <w:t>Las variedades que contienen este gen no se ven afectadas cuando se les pulveriza con la Fórmula X, mientras que las variedades que no tiene este gen mueren sistemáticamente si se las pulveriza con este herbicida particular. La tolerancia a la Fórmula X, examinada en ensayos en parcelas pulverizando las parcelas, es un carácter DHE aceptado, y puede utilizarse para establecer la distinción entre variedades.</w:t>
      </w:r>
      <w:r w:rsidR="00594C58" w:rsidRPr="002310C0">
        <w:rPr>
          <w:strike/>
          <w:color w:val="4F81BD" w:themeColor="accent1"/>
        </w:rPr>
        <w:t xml:space="preserve"> </w:t>
      </w:r>
    </w:p>
    <w:p w14:paraId="04AC372C" w14:textId="77777777" w:rsidR="00E306B7" w:rsidRPr="002310C0" w:rsidRDefault="00E306B7" w:rsidP="00E306B7">
      <w:pPr>
        <w:rPr>
          <w:rFonts w:cs="Arial"/>
          <w:strike/>
          <w:color w:val="4F81BD" w:themeColor="accent1"/>
        </w:rPr>
      </w:pPr>
    </w:p>
    <w:p w14:paraId="5DCD41F7" w14:textId="77777777" w:rsidR="00E306B7" w:rsidRPr="002310C0" w:rsidRDefault="00E306B7" w:rsidP="00E306B7">
      <w:pPr>
        <w:rPr>
          <w:rFonts w:cs="Arial"/>
          <w:strike/>
          <w:color w:val="4F81BD" w:themeColor="accent1"/>
        </w:rPr>
      </w:pPr>
      <w:r w:rsidRPr="002310C0">
        <w:rPr>
          <w:strike/>
          <w:color w:val="4F81BD" w:themeColor="accent1"/>
        </w:rPr>
        <w:t>2.</w:t>
      </w:r>
      <w:r w:rsidRPr="002310C0">
        <w:rPr>
          <w:strike/>
          <w:color w:val="4F81BD" w:themeColor="accent1"/>
        </w:rPr>
        <w:tab/>
        <w:t>Se propone que, en lugar de pulverizar las variedades en las parcelas (debido a la dificultad de organizarlo en los ensayos DHE estándar), se examine el carácter “tolerancia a la Fórmula X” realizando un examen para determinar la presencia de un marcador molecular ligado al gen.</w:t>
      </w:r>
      <w:r w:rsidR="00594C58" w:rsidRPr="002310C0">
        <w:rPr>
          <w:strike/>
          <w:color w:val="4F81BD" w:themeColor="accent1"/>
        </w:rPr>
        <w:t xml:space="preserve"> </w:t>
      </w:r>
      <w:r w:rsidRPr="002310C0">
        <w:rPr>
          <w:strike/>
          <w:color w:val="4F81BD" w:themeColor="accent1"/>
        </w:rPr>
        <w:t>Este marcador se encuentra en una parte de la construcción genética.</w:t>
      </w:r>
      <w:r w:rsidR="00594C58" w:rsidRPr="002310C0">
        <w:rPr>
          <w:strike/>
          <w:color w:val="4F81BD" w:themeColor="accent1"/>
        </w:rPr>
        <w:t xml:space="preserve"> </w:t>
      </w:r>
      <w:r w:rsidRPr="002310C0">
        <w:rPr>
          <w:strike/>
          <w:color w:val="4F81BD" w:themeColor="accent1"/>
        </w:rPr>
        <w:t>La construcción genética comprende todos los elementos que se insertan en la planta durante la modificación genética y, además del propio gen, contiene elementos adicionales para regular el gen una vez que se encuentre en la planta.</w:t>
      </w:r>
      <w:r w:rsidR="00594C58" w:rsidRPr="002310C0">
        <w:rPr>
          <w:strike/>
          <w:color w:val="4F81BD" w:themeColor="accent1"/>
        </w:rPr>
        <w:t xml:space="preserve"> </w:t>
      </w:r>
      <w:r w:rsidRPr="002310C0">
        <w:rPr>
          <w:strike/>
          <w:color w:val="4F81BD" w:themeColor="accent1"/>
        </w:rPr>
        <w:t>El marcador puede localizarse en el gen, parcialmente en el gen o fuera del propio gen.</w:t>
      </w:r>
    </w:p>
    <w:p w14:paraId="2668764D" w14:textId="77777777" w:rsidR="00E306B7" w:rsidRPr="002310C0" w:rsidRDefault="00E306B7" w:rsidP="00E306B7">
      <w:pPr>
        <w:rPr>
          <w:rFonts w:cs="Arial"/>
          <w:strike/>
          <w:color w:val="4F81BD" w:themeColor="accent1"/>
        </w:rPr>
      </w:pPr>
    </w:p>
    <w:p w14:paraId="108F2C16" w14:textId="77777777" w:rsidR="00E306B7" w:rsidRPr="002310C0" w:rsidRDefault="00E306B7" w:rsidP="00E306B7">
      <w:pPr>
        <w:rPr>
          <w:rFonts w:cs="Arial"/>
          <w:strike/>
          <w:color w:val="4F81BD" w:themeColor="accent1"/>
        </w:rPr>
      </w:pPr>
    </w:p>
    <w:p w14:paraId="5F9AFFBD" w14:textId="77777777" w:rsidR="00E306B7" w:rsidRPr="002310C0" w:rsidRDefault="00E306B7" w:rsidP="00E306B7">
      <w:pPr>
        <w:rPr>
          <w:rFonts w:cs="Arial"/>
          <w:strike/>
          <w:color w:val="4F81BD" w:themeColor="accent1"/>
          <w:u w:val="single"/>
        </w:rPr>
      </w:pPr>
      <w:r w:rsidRPr="002310C0">
        <w:rPr>
          <w:strike/>
          <w:color w:val="4F81BD" w:themeColor="accent1"/>
          <w:u w:val="single"/>
        </w:rPr>
        <w:t>Premisas del ejemplo</w:t>
      </w:r>
    </w:p>
    <w:p w14:paraId="5851D4E5" w14:textId="77777777" w:rsidR="00E306B7" w:rsidRPr="002310C0" w:rsidRDefault="00E306B7" w:rsidP="00E306B7">
      <w:pPr>
        <w:rPr>
          <w:rFonts w:cs="Arial"/>
          <w:strike/>
          <w:color w:val="4F81BD" w:themeColor="accent1"/>
          <w:u w:val="single"/>
        </w:rPr>
      </w:pPr>
    </w:p>
    <w:p w14:paraId="566129DC" w14:textId="77777777" w:rsidR="00E306B7" w:rsidRPr="002310C0" w:rsidRDefault="00E306B7" w:rsidP="00E306B7">
      <w:pPr>
        <w:rPr>
          <w:strike/>
          <w:color w:val="4F81BD" w:themeColor="accent1"/>
        </w:rPr>
      </w:pPr>
      <w:r w:rsidRPr="002310C0">
        <w:rPr>
          <w:strike/>
          <w:color w:val="4F81BD" w:themeColor="accent1"/>
        </w:rPr>
        <w:t>3.</w:t>
      </w:r>
      <w:r w:rsidRPr="002310C0">
        <w:rPr>
          <w:strike/>
          <w:color w:val="4F81BD" w:themeColor="accent1"/>
        </w:rPr>
        <w:tab/>
        <w:t>El ejemplo se basa en las siguientes premisas:</w:t>
      </w:r>
    </w:p>
    <w:p w14:paraId="688FC080" w14:textId="77777777" w:rsidR="00E306B7" w:rsidRPr="002310C0" w:rsidRDefault="00E306B7" w:rsidP="00E306B7">
      <w:pPr>
        <w:rPr>
          <w:strike/>
          <w:color w:val="4F81BD" w:themeColor="accent1"/>
        </w:rPr>
      </w:pPr>
    </w:p>
    <w:p w14:paraId="6DD8D7B2" w14:textId="77777777" w:rsidR="00E306B7" w:rsidRPr="002310C0" w:rsidRDefault="00E306B7" w:rsidP="00E306B7">
      <w:pPr>
        <w:ind w:left="567"/>
        <w:rPr>
          <w:strike/>
          <w:color w:val="4F81BD" w:themeColor="accent1"/>
        </w:rPr>
      </w:pPr>
      <w:r w:rsidRPr="002310C0">
        <w:rPr>
          <w:strike/>
          <w:color w:val="4F81BD" w:themeColor="accent1"/>
        </w:rPr>
        <w:t>a)</w:t>
      </w:r>
      <w:r w:rsidRPr="002310C0">
        <w:rPr>
          <w:strike/>
          <w:color w:val="4F81BD" w:themeColor="accent1"/>
        </w:rPr>
        <w:tab/>
        <w:t>El examen DHE</w:t>
      </w:r>
    </w:p>
    <w:p w14:paraId="32D7C8C4" w14:textId="77777777" w:rsidR="00E306B7" w:rsidRPr="002310C0" w:rsidRDefault="00E306B7" w:rsidP="00E306B7">
      <w:pPr>
        <w:ind w:left="567"/>
        <w:rPr>
          <w:strike/>
          <w:color w:val="4F81BD" w:themeColor="accent1"/>
        </w:rPr>
      </w:pPr>
    </w:p>
    <w:p w14:paraId="1B3DDFD9" w14:textId="77777777" w:rsidR="00E306B7" w:rsidRPr="002310C0" w:rsidRDefault="00E306B7" w:rsidP="00E306B7">
      <w:pPr>
        <w:pStyle w:val="BodyTextIndent"/>
        <w:ind w:left="0" w:firstLine="567"/>
        <w:rPr>
          <w:rFonts w:cs="Arial"/>
          <w:strike/>
          <w:color w:val="4F81BD" w:themeColor="accent1"/>
          <w:szCs w:val="20"/>
        </w:rPr>
      </w:pPr>
      <w:r w:rsidRPr="002310C0">
        <w:rPr>
          <w:strike/>
          <w:color w:val="4F81BD" w:themeColor="accent1"/>
        </w:rPr>
        <w:t>Se presume que el examen para el marcador tendrá el mismo alcance que el ensayo en campo, es decir, el mismo número de plantas individuales, durante el mismo número de años y con los mismos criterios para establecer la distinción, la homogeneidad y la estabilidad.</w:t>
      </w:r>
    </w:p>
    <w:p w14:paraId="2FC136BD" w14:textId="77777777" w:rsidR="00E306B7" w:rsidRPr="002310C0" w:rsidRDefault="00E306B7" w:rsidP="00E306B7">
      <w:pPr>
        <w:pStyle w:val="BodyTextIndent"/>
        <w:spacing w:line="360" w:lineRule="auto"/>
        <w:ind w:left="0" w:firstLine="567"/>
        <w:rPr>
          <w:rFonts w:cs="Arial"/>
          <w:strike/>
          <w:color w:val="4F81BD" w:themeColor="accent1"/>
          <w:szCs w:val="20"/>
          <w:u w:val="single"/>
        </w:rPr>
      </w:pPr>
    </w:p>
    <w:p w14:paraId="225DBF43" w14:textId="77777777" w:rsidR="00E306B7" w:rsidRPr="002310C0" w:rsidRDefault="00E306B7" w:rsidP="00E306B7">
      <w:pPr>
        <w:ind w:left="567"/>
        <w:rPr>
          <w:strike/>
          <w:color w:val="4F81BD" w:themeColor="accent1"/>
        </w:rPr>
      </w:pPr>
      <w:r w:rsidRPr="002310C0">
        <w:rPr>
          <w:strike/>
          <w:color w:val="4F81BD" w:themeColor="accent1"/>
        </w:rPr>
        <w:t>b)</w:t>
      </w:r>
      <w:r w:rsidRPr="002310C0">
        <w:rPr>
          <w:strike/>
          <w:color w:val="4F81BD" w:themeColor="accent1"/>
        </w:rPr>
        <w:tab/>
        <w:t>Fiabilidad de los vínculos</w:t>
      </w:r>
    </w:p>
    <w:p w14:paraId="017F3593" w14:textId="77777777" w:rsidR="00E306B7" w:rsidRPr="002310C0" w:rsidRDefault="00E306B7" w:rsidP="00E306B7">
      <w:pPr>
        <w:ind w:left="567"/>
        <w:rPr>
          <w:strike/>
          <w:color w:val="4F81BD" w:themeColor="accent1"/>
        </w:rPr>
      </w:pPr>
    </w:p>
    <w:p w14:paraId="0836FFC7" w14:textId="77777777" w:rsidR="00E306B7" w:rsidRPr="002310C0" w:rsidRDefault="00E306B7" w:rsidP="00E306B7">
      <w:pPr>
        <w:ind w:firstLine="567"/>
        <w:rPr>
          <w:rFonts w:cs="Arial"/>
          <w:strike/>
          <w:color w:val="4F81BD" w:themeColor="accent1"/>
        </w:rPr>
      </w:pPr>
      <w:r w:rsidRPr="002310C0">
        <w:rPr>
          <w:strike/>
          <w:color w:val="4F81BD" w:themeColor="accent1"/>
        </w:rPr>
        <w:t>Se presume que se controlará el vínculo entre el marcador y el gen a fin de garantizar que el marcador sea un predictor fiable de la tolerancia a la Fórmula X.</w:t>
      </w:r>
      <w:r w:rsidR="00594C58" w:rsidRPr="002310C0">
        <w:rPr>
          <w:strike/>
          <w:color w:val="4F81BD" w:themeColor="accent1"/>
        </w:rPr>
        <w:t xml:space="preserve"> </w:t>
      </w:r>
      <w:r w:rsidRPr="002310C0">
        <w:rPr>
          <w:strike/>
          <w:color w:val="4F81BD" w:themeColor="accent1"/>
        </w:rPr>
        <w:t>Este control será necesario para garantizar, por ejemplo, que el marcador no se separe del gen y que la presencia del gen siga dando como resultado la tolerancia a la Fórmula X.</w:t>
      </w:r>
    </w:p>
    <w:p w14:paraId="40FF31B0" w14:textId="77777777" w:rsidR="00E306B7" w:rsidRPr="002310C0" w:rsidRDefault="00E306B7" w:rsidP="00E306B7">
      <w:pPr>
        <w:spacing w:line="360" w:lineRule="auto"/>
        <w:ind w:firstLine="567"/>
        <w:rPr>
          <w:rFonts w:cs="Arial"/>
          <w:strike/>
          <w:color w:val="4F81BD" w:themeColor="accent1"/>
        </w:rPr>
      </w:pPr>
    </w:p>
    <w:p w14:paraId="1921FB5A" w14:textId="77777777" w:rsidR="00E306B7" w:rsidRPr="002310C0" w:rsidRDefault="00E306B7" w:rsidP="00E306B7">
      <w:pPr>
        <w:ind w:left="567"/>
        <w:rPr>
          <w:strike/>
          <w:color w:val="4F81BD" w:themeColor="accent1"/>
        </w:rPr>
      </w:pPr>
      <w:r w:rsidRPr="002310C0">
        <w:rPr>
          <w:strike/>
          <w:color w:val="4F81BD" w:themeColor="accent1"/>
        </w:rPr>
        <w:t>c)</w:t>
      </w:r>
      <w:r w:rsidRPr="002310C0">
        <w:rPr>
          <w:strike/>
          <w:color w:val="4F81BD" w:themeColor="accent1"/>
        </w:rPr>
        <w:tab/>
        <w:t>Creación de marcadores moleculares diferentes para el mismo gen</w:t>
      </w:r>
    </w:p>
    <w:p w14:paraId="47B475B9" w14:textId="77777777" w:rsidR="00E306B7" w:rsidRPr="002310C0" w:rsidRDefault="00E306B7" w:rsidP="00E306B7">
      <w:pPr>
        <w:ind w:left="567"/>
        <w:rPr>
          <w:strike/>
          <w:color w:val="4F81BD" w:themeColor="accent1"/>
        </w:rPr>
      </w:pPr>
    </w:p>
    <w:p w14:paraId="711525BA" w14:textId="77777777" w:rsidR="00E306B7" w:rsidRPr="002310C0" w:rsidRDefault="00E306B7" w:rsidP="00E306B7">
      <w:pPr>
        <w:ind w:firstLine="567"/>
        <w:rPr>
          <w:rFonts w:cs="Arial"/>
          <w:b/>
          <w:strike/>
          <w:color w:val="4F81BD" w:themeColor="accent1"/>
        </w:rPr>
      </w:pPr>
      <w:r w:rsidRPr="002310C0">
        <w:rPr>
          <w:strike/>
          <w:color w:val="4F81BD" w:themeColor="accent1"/>
        </w:rPr>
        <w:t>Quizás sea posible elaborar distintas construcciones genéticas que contengan la tolerancia a la Fórmula X e identificar marcadores moleculares independientes para dichas construcciones genéticas individuales, todos ellos vinculados a exactamente el mismo gen de tolerancia a la Fórmula X.</w:t>
      </w:r>
      <w:r w:rsidR="00594C58" w:rsidRPr="002310C0">
        <w:rPr>
          <w:strike/>
          <w:color w:val="4F81BD" w:themeColor="accent1"/>
        </w:rPr>
        <w:t xml:space="preserve"> </w:t>
      </w:r>
      <w:r w:rsidRPr="002310C0">
        <w:rPr>
          <w:strike/>
          <w:color w:val="4F81BD" w:themeColor="accent1"/>
        </w:rPr>
        <w:t>Si todos los distintos marcadores para el mismo gen se aceptasen como métodos diferentes para examinar el mismo carácter fenotípico existente, el enfoque sería el mismo.</w:t>
      </w:r>
      <w:r w:rsidR="00594C58" w:rsidRPr="002310C0">
        <w:rPr>
          <w:strike/>
          <w:color w:val="4F81BD" w:themeColor="accent1"/>
        </w:rPr>
        <w:t xml:space="preserve"> </w:t>
      </w:r>
      <w:r w:rsidRPr="002310C0">
        <w:rPr>
          <w:strike/>
          <w:color w:val="4F81BD" w:themeColor="accent1"/>
        </w:rPr>
        <w:t>Para la utilización de “[…] [marcadores] moleculares como predictores de caracteres tradicionales”, debe partirse de la base de que los marcadores corresponden a un carácter tradicional, a saber, un carácter aprobado existente.</w:t>
      </w:r>
      <w:r w:rsidR="00594C58" w:rsidRPr="002310C0">
        <w:rPr>
          <w:strike/>
          <w:color w:val="4F81BD" w:themeColor="accent1"/>
        </w:rPr>
        <w:t xml:space="preserve"> </w:t>
      </w:r>
      <w:r w:rsidRPr="002310C0">
        <w:rPr>
          <w:strike/>
          <w:color w:val="4F81BD" w:themeColor="accent1"/>
        </w:rPr>
        <w:t>Por consiguiente, se presume que los distintos marcadores para el mismo gen se tratarían como si fuesen distintos métodos para examinar el mismo carácter, a saber, la tolerancia a la Fórmula X.</w:t>
      </w:r>
    </w:p>
    <w:p w14:paraId="53554382" w14:textId="77777777" w:rsidR="00E306B7" w:rsidRPr="002310C0" w:rsidRDefault="00E306B7" w:rsidP="00E306B7">
      <w:pPr>
        <w:spacing w:line="360" w:lineRule="auto"/>
        <w:rPr>
          <w:strike/>
          <w:color w:val="4F81BD" w:themeColor="accent1"/>
        </w:rPr>
      </w:pPr>
    </w:p>
    <w:p w14:paraId="090BC4A5" w14:textId="77777777" w:rsidR="00E306B7" w:rsidRPr="002310C0" w:rsidRDefault="00E306B7" w:rsidP="00E306B7">
      <w:pPr>
        <w:keepNext/>
        <w:ind w:left="567"/>
        <w:rPr>
          <w:strike/>
          <w:color w:val="4F81BD" w:themeColor="accent1"/>
        </w:rPr>
      </w:pPr>
      <w:r w:rsidRPr="002310C0">
        <w:rPr>
          <w:strike/>
          <w:color w:val="4F81BD" w:themeColor="accent1"/>
        </w:rPr>
        <w:lastRenderedPageBreak/>
        <w:t>d)</w:t>
      </w:r>
      <w:r w:rsidRPr="002310C0">
        <w:rPr>
          <w:strike/>
          <w:color w:val="4F81BD" w:themeColor="accent1"/>
        </w:rPr>
        <w:tab/>
        <w:t>Distintos genes que producen tolerancia al mismo herbicida</w:t>
      </w:r>
    </w:p>
    <w:p w14:paraId="2383AF6E" w14:textId="77777777" w:rsidR="00E306B7" w:rsidRPr="002310C0" w:rsidRDefault="00E306B7" w:rsidP="00E306B7">
      <w:pPr>
        <w:keepNext/>
        <w:ind w:left="567"/>
        <w:rPr>
          <w:strike/>
          <w:color w:val="4F81BD" w:themeColor="accent1"/>
        </w:rPr>
      </w:pPr>
    </w:p>
    <w:p w14:paraId="0DEDDF5D" w14:textId="77777777" w:rsidR="00E306B7" w:rsidRPr="002310C0" w:rsidRDefault="00117315" w:rsidP="00117315">
      <w:pPr>
        <w:rPr>
          <w:rFonts w:cs="Arial"/>
          <w:strike/>
          <w:color w:val="4F81BD" w:themeColor="accent1"/>
        </w:rPr>
      </w:pPr>
      <w:r w:rsidRPr="002310C0">
        <w:rPr>
          <w:strike/>
          <w:color w:val="4F81BD" w:themeColor="accent1"/>
        </w:rPr>
        <w:tab/>
      </w:r>
      <w:r w:rsidR="00E306B7" w:rsidRPr="002310C0">
        <w:rPr>
          <w:strike/>
          <w:color w:val="4F81BD" w:themeColor="accent1"/>
        </w:rPr>
        <w:t>Quizás sea posible crear distintos genes que confieran tolerancia a la Fórmula X.</w:t>
      </w:r>
      <w:r w:rsidR="00594C58" w:rsidRPr="002310C0">
        <w:rPr>
          <w:strike/>
          <w:color w:val="4F81BD" w:themeColor="accent1"/>
        </w:rPr>
        <w:t xml:space="preserve"> </w:t>
      </w:r>
      <w:r w:rsidR="00E306B7" w:rsidRPr="002310C0">
        <w:rPr>
          <w:strike/>
          <w:color w:val="4F81BD" w:themeColor="accent1"/>
        </w:rPr>
        <w:t>En el caso más simple, esto podría considerarse del mismo modo que los distintos marcadores para el mismo gen, es decir, los distintos genes, con sus marcadores respectivos, se considerarían como métodos diferentes para examinar el mismo carácter, a saber, la tolerancia a la Fórmula X.</w:t>
      </w:r>
      <w:r w:rsidR="00594C58" w:rsidRPr="002310C0">
        <w:rPr>
          <w:strike/>
          <w:color w:val="4F81BD" w:themeColor="accent1"/>
        </w:rPr>
        <w:t xml:space="preserve"> </w:t>
      </w:r>
      <w:r w:rsidR="00E306B7" w:rsidRPr="002310C0">
        <w:rPr>
          <w:strike/>
          <w:color w:val="4F81BD" w:themeColor="accent1"/>
        </w:rPr>
        <w:t>No obstante, es muy posible que los distintos genes posean un mecanismo químico diferente para producir la tolerancia a la Fórmula X.</w:t>
      </w:r>
      <w:r w:rsidR="00594C58" w:rsidRPr="002310C0">
        <w:rPr>
          <w:strike/>
          <w:color w:val="4F81BD" w:themeColor="accent1"/>
        </w:rPr>
        <w:t xml:space="preserve"> </w:t>
      </w:r>
      <w:r w:rsidR="00E306B7" w:rsidRPr="002310C0">
        <w:rPr>
          <w:strike/>
          <w:color w:val="4F81BD" w:themeColor="accent1"/>
        </w:rPr>
        <w:t>Por consiguiente, las sustancias químicas producidas por los distintos genes serán diferentes y dichas sustancias químicas podrán constituir la base para establecer la distinción en ciertas circunstancias.</w:t>
      </w:r>
      <w:r w:rsidR="00594C58" w:rsidRPr="002310C0">
        <w:rPr>
          <w:strike/>
          <w:color w:val="4F81BD" w:themeColor="accent1"/>
        </w:rPr>
        <w:t xml:space="preserve"> </w:t>
      </w:r>
      <w:r w:rsidR="00E306B7" w:rsidRPr="002310C0">
        <w:rPr>
          <w:strike/>
          <w:color w:val="4F81BD" w:themeColor="accent1"/>
        </w:rPr>
        <w:t>No obstante, en virtud de este modelo sería necesario en primer lugar aprobar los componentes químicos como caracteres de la UPOV, antes de aceptar marcadores moleculares vinculados a dichos caracteres potenciales.</w:t>
      </w:r>
      <w:r w:rsidR="00594C58" w:rsidRPr="002310C0">
        <w:rPr>
          <w:strike/>
          <w:color w:val="4F81BD" w:themeColor="accent1"/>
        </w:rPr>
        <w:t xml:space="preserve"> </w:t>
      </w:r>
      <w:r w:rsidR="00E306B7" w:rsidRPr="002310C0">
        <w:rPr>
          <w:strike/>
          <w:color w:val="4F81BD" w:themeColor="accent1"/>
        </w:rPr>
        <w:t>Esto podría, a su vez, constituir un ejemplo separado.</w:t>
      </w:r>
      <w:r w:rsidR="00594C58" w:rsidRPr="002310C0">
        <w:rPr>
          <w:strike/>
          <w:color w:val="4F81BD" w:themeColor="accent1"/>
        </w:rPr>
        <w:t xml:space="preserve"> </w:t>
      </w:r>
      <w:r w:rsidR="00E306B7" w:rsidRPr="002310C0">
        <w:rPr>
          <w:strike/>
          <w:color w:val="4F81BD" w:themeColor="accent1"/>
        </w:rPr>
        <w:t>Por consiguiente, se presume que distintos genes serían tratados como distintos métodos para examinar el mismo carácter, a saber, la tolerancia a la Fórmula X.</w:t>
      </w:r>
    </w:p>
    <w:p w14:paraId="799EA270" w14:textId="77777777" w:rsidR="00E306B7" w:rsidRPr="002310C0" w:rsidRDefault="00E306B7" w:rsidP="00E306B7">
      <w:pPr>
        <w:spacing w:line="360" w:lineRule="auto"/>
        <w:rPr>
          <w:strike/>
          <w:color w:val="4F81BD" w:themeColor="accent1"/>
        </w:rPr>
      </w:pPr>
    </w:p>
    <w:p w14:paraId="55CA909B" w14:textId="77777777" w:rsidR="00E306B7" w:rsidRPr="002310C0" w:rsidRDefault="00E306B7" w:rsidP="00E306B7">
      <w:pPr>
        <w:ind w:left="1134" w:hanging="567"/>
        <w:rPr>
          <w:strike/>
          <w:color w:val="4F81BD" w:themeColor="accent1"/>
        </w:rPr>
      </w:pPr>
      <w:r w:rsidRPr="002310C0">
        <w:rPr>
          <w:strike/>
          <w:color w:val="4F81BD" w:themeColor="accent1"/>
        </w:rPr>
        <w:t>e)</w:t>
      </w:r>
      <w:r w:rsidRPr="002310C0">
        <w:rPr>
          <w:strike/>
          <w:color w:val="4F81BD" w:themeColor="accent1"/>
        </w:rPr>
        <w:tab/>
        <w:t>Distintas construcciones genéticas que producen la misma tolerancia al herbicida pero con distinto control de la expresión</w:t>
      </w:r>
    </w:p>
    <w:p w14:paraId="571A7621" w14:textId="77777777" w:rsidR="00E306B7" w:rsidRPr="002310C0" w:rsidRDefault="00E306B7" w:rsidP="00E306B7">
      <w:pPr>
        <w:ind w:left="1134" w:hanging="567"/>
        <w:rPr>
          <w:strike/>
          <w:color w:val="4F81BD" w:themeColor="accent1"/>
        </w:rPr>
      </w:pPr>
    </w:p>
    <w:p w14:paraId="2D32B871" w14:textId="77777777" w:rsidR="00E306B7" w:rsidRPr="002310C0" w:rsidRDefault="00E306B7" w:rsidP="00E306B7">
      <w:pPr>
        <w:rPr>
          <w:strike/>
          <w:color w:val="4F81BD" w:themeColor="accent1"/>
        </w:rPr>
      </w:pPr>
      <w:r w:rsidRPr="002310C0">
        <w:rPr>
          <w:strike/>
          <w:color w:val="4F81BD" w:themeColor="accent1"/>
        </w:rPr>
        <w:tab/>
        <w:t>Es posible asimismo que puedan elaborarse distintos genes construidos que contengan el mismo gen de tolerancia a la Fórmula X, pero que posean un control regulatorio distinto.</w:t>
      </w:r>
      <w:r w:rsidR="00594C58" w:rsidRPr="002310C0">
        <w:rPr>
          <w:strike/>
          <w:color w:val="4F81BD" w:themeColor="accent1"/>
        </w:rPr>
        <w:t xml:space="preserve"> </w:t>
      </w:r>
      <w:r w:rsidRPr="002310C0">
        <w:rPr>
          <w:strike/>
          <w:color w:val="4F81BD" w:themeColor="accent1"/>
        </w:rPr>
        <w:t>Por ejemplo, los elementos regulatorios pueden traducirse en la tolerancia a la Fórmula X que se activan únicamente en ciertas etapas del desarrollo.</w:t>
      </w:r>
      <w:r w:rsidR="00594C58" w:rsidRPr="002310C0">
        <w:rPr>
          <w:strike/>
          <w:color w:val="4F81BD" w:themeColor="accent1"/>
        </w:rPr>
        <w:t xml:space="preserve"> </w:t>
      </w:r>
      <w:r w:rsidRPr="002310C0">
        <w:rPr>
          <w:strike/>
          <w:color w:val="4F81BD" w:themeColor="accent1"/>
        </w:rPr>
        <w:t>En aras de la simplicidad, al considerar este ejemplo, se presume que los distintos marcadores vinculados a distintos elementos reguladores para el mismo gen se tratarán como métodos diferentes para examinar el mismo cará</w:t>
      </w:r>
      <w:r w:rsidR="00117315" w:rsidRPr="002310C0">
        <w:rPr>
          <w:strike/>
          <w:color w:val="4F81BD" w:themeColor="accent1"/>
        </w:rPr>
        <w:t>cter de tolerancia a la Fórmula </w:t>
      </w:r>
      <w:r w:rsidRPr="002310C0">
        <w:rPr>
          <w:strike/>
          <w:color w:val="4F81BD" w:themeColor="accent1"/>
        </w:rPr>
        <w:t>X.</w:t>
      </w:r>
      <w:r w:rsidR="00594C58" w:rsidRPr="002310C0">
        <w:rPr>
          <w:strike/>
          <w:color w:val="4F81BD" w:themeColor="accent1"/>
        </w:rPr>
        <w:t xml:space="preserve"> </w:t>
      </w:r>
      <w:r w:rsidRPr="002310C0">
        <w:rPr>
          <w:strike/>
          <w:color w:val="4F81BD" w:themeColor="accent1"/>
        </w:rPr>
        <w:t>No obstante, cabe esperar que esta cuestión se siga examinando ulteriormente.</w:t>
      </w:r>
    </w:p>
    <w:p w14:paraId="0DDA8279" w14:textId="77777777" w:rsidR="00E306B7" w:rsidRDefault="00E306B7" w:rsidP="00E306B7"/>
    <w:p w14:paraId="12CC1102" w14:textId="77777777" w:rsidR="00322221" w:rsidRDefault="00322221">
      <w:pPr>
        <w:jc w:val="left"/>
      </w:pPr>
      <w:r>
        <w:br w:type="page"/>
      </w:r>
    </w:p>
    <w:p w14:paraId="39B54448" w14:textId="77777777" w:rsidR="00322221" w:rsidRPr="002310C0" w:rsidRDefault="00322221" w:rsidP="00322221">
      <w:pPr>
        <w:pBdr>
          <w:top w:val="single" w:sz="4" w:space="1" w:color="auto"/>
          <w:left w:val="single" w:sz="4" w:space="4" w:color="auto"/>
          <w:bottom w:val="single" w:sz="4" w:space="1" w:color="auto"/>
          <w:right w:val="single" w:sz="4" w:space="4" w:color="auto"/>
        </w:pBdr>
        <w:jc w:val="center"/>
        <w:rPr>
          <w:strike/>
          <w:snapToGrid w:val="0"/>
          <w:color w:val="000000"/>
          <w:lang w:val="es-ES"/>
        </w:rPr>
      </w:pPr>
      <w:r w:rsidRPr="002310C0">
        <w:rPr>
          <w:strike/>
          <w:highlight w:val="lightGray"/>
          <w:lang w:val="es-ES"/>
        </w:rPr>
        <w:lastRenderedPageBreak/>
        <w:t xml:space="preserve">MODELO: </w:t>
      </w:r>
      <w:r w:rsidRPr="002310C0">
        <w:rPr>
          <w:strike/>
          <w:snapToGrid w:val="0"/>
          <w:color w:val="000000"/>
          <w:highlight w:val="lightGray"/>
          <w:lang w:val="es-ES"/>
        </w:rPr>
        <w:t>MARCADORES MOLECULARES LIGADOS A CARACTERES</w:t>
      </w:r>
    </w:p>
    <w:p w14:paraId="7A094DBA" w14:textId="77777777" w:rsidR="00322221" w:rsidRPr="00F81DA9" w:rsidRDefault="00322221" w:rsidP="00322221">
      <w:pPr>
        <w:jc w:val="center"/>
        <w:rPr>
          <w:lang w:val="es-ES"/>
        </w:rPr>
      </w:pPr>
    </w:p>
    <w:p w14:paraId="51F7D507" w14:textId="77777777" w:rsidR="00322221" w:rsidRPr="00F81DA9" w:rsidRDefault="00322221" w:rsidP="00322221">
      <w:pPr>
        <w:jc w:val="center"/>
        <w:rPr>
          <w:lang w:val="es-ES"/>
        </w:rPr>
      </w:pPr>
    </w:p>
    <w:p w14:paraId="2BB43C25" w14:textId="77777777" w:rsidR="00322221" w:rsidRPr="002310C0" w:rsidRDefault="00322221" w:rsidP="00322221">
      <w:pPr>
        <w:jc w:val="center"/>
        <w:rPr>
          <w:rFonts w:eastAsia="Calibri" w:cs="Arial"/>
          <w:strike/>
          <w:color w:val="4F81BD" w:themeColor="accent1"/>
        </w:rPr>
      </w:pPr>
      <w:r w:rsidRPr="002310C0">
        <w:rPr>
          <w:rFonts w:eastAsia="Calibri" w:cs="Arial"/>
          <w:strike/>
          <w:color w:val="4F81BD" w:themeColor="accent1"/>
        </w:rPr>
        <w:t>EJEMPLO 2:  MARCADOR GENÉTICO ESPECÍFICO CON INFORMACIÓN INCOMPLETA SOBRE EL NIVEL DE EXPRESIÓN DE LA RESISTENCIA A ENFERMEDADES EN EL TOMATE</w:t>
      </w:r>
    </w:p>
    <w:p w14:paraId="3C741FAC" w14:textId="77777777" w:rsidR="00322221" w:rsidRPr="002310C0" w:rsidRDefault="00322221" w:rsidP="00322221">
      <w:pPr>
        <w:jc w:val="center"/>
        <w:rPr>
          <w:rFonts w:eastAsia="Calibri" w:cs="Arial"/>
          <w:strike/>
          <w:color w:val="4F81BD" w:themeColor="accent1"/>
        </w:rPr>
      </w:pPr>
    </w:p>
    <w:p w14:paraId="4DEFE738" w14:textId="77777777" w:rsidR="00322221" w:rsidRPr="002310C0" w:rsidRDefault="00322221" w:rsidP="00322221">
      <w:pPr>
        <w:jc w:val="center"/>
        <w:rPr>
          <w:rFonts w:eastAsia="Calibri" w:cs="Arial"/>
          <w:strike/>
          <w:color w:val="4F81BD" w:themeColor="accent1"/>
        </w:rPr>
      </w:pPr>
    </w:p>
    <w:p w14:paraId="0786321A" w14:textId="77777777" w:rsidR="00322221" w:rsidRPr="002310C0" w:rsidRDefault="00322221" w:rsidP="00322221">
      <w:pPr>
        <w:jc w:val="center"/>
        <w:rPr>
          <w:rFonts w:eastAsia="Calibri" w:cs="Arial"/>
          <w:i/>
          <w:iCs/>
          <w:strike/>
          <w:color w:val="4F81BD" w:themeColor="accent1"/>
        </w:rPr>
      </w:pPr>
      <w:r w:rsidRPr="002310C0">
        <w:rPr>
          <w:rFonts w:eastAsia="Calibri" w:cs="Arial"/>
          <w:i/>
          <w:iCs/>
          <w:strike/>
          <w:color w:val="4F81BD" w:themeColor="accent1"/>
        </w:rPr>
        <w:t>elaborado por expertos de los Países Bajos</w:t>
      </w:r>
    </w:p>
    <w:p w14:paraId="423CD25B" w14:textId="77777777" w:rsidR="00322221" w:rsidRPr="00F81DA9" w:rsidRDefault="00322221" w:rsidP="00322221">
      <w:pPr>
        <w:autoSpaceDE w:val="0"/>
        <w:autoSpaceDN w:val="0"/>
        <w:adjustRightInd w:val="0"/>
        <w:rPr>
          <w:rFonts w:eastAsia="Calibri" w:cs="Arial"/>
        </w:rPr>
      </w:pPr>
    </w:p>
    <w:p w14:paraId="325ECEC4" w14:textId="77777777" w:rsidR="00322221" w:rsidRPr="002310C0" w:rsidRDefault="00322221" w:rsidP="00322221">
      <w:pPr>
        <w:autoSpaceDE w:val="0"/>
        <w:autoSpaceDN w:val="0"/>
        <w:adjustRightInd w:val="0"/>
        <w:rPr>
          <w:rFonts w:eastAsia="Calibri" w:cs="Arial"/>
          <w:strike/>
          <w:u w:val="single"/>
        </w:rPr>
      </w:pPr>
      <w:r w:rsidRPr="002310C0">
        <w:rPr>
          <w:rFonts w:eastAsia="Calibri" w:cs="Arial"/>
          <w:strike/>
          <w:highlight w:val="lightGray"/>
          <w:u w:val="single"/>
        </w:rPr>
        <w:t>Ejemplo</w:t>
      </w:r>
    </w:p>
    <w:p w14:paraId="7A2F09A5" w14:textId="77777777" w:rsidR="00322221" w:rsidRPr="00F81DA9" w:rsidRDefault="00322221" w:rsidP="00322221">
      <w:pPr>
        <w:autoSpaceDE w:val="0"/>
        <w:autoSpaceDN w:val="0"/>
        <w:adjustRightInd w:val="0"/>
        <w:rPr>
          <w:rFonts w:eastAsia="Calibri" w:cs="Arial"/>
        </w:rPr>
      </w:pPr>
    </w:p>
    <w:p w14:paraId="7991F3FA" w14:textId="77777777" w:rsidR="00322221" w:rsidRPr="002310C0" w:rsidRDefault="00322221" w:rsidP="00322221">
      <w:pPr>
        <w:autoSpaceDE w:val="0"/>
        <w:autoSpaceDN w:val="0"/>
        <w:adjustRightInd w:val="0"/>
        <w:rPr>
          <w:rFonts w:eastAsia="Calibri" w:cs="Arial"/>
          <w:strike/>
          <w:color w:val="4F81BD" w:themeColor="accent1"/>
          <w:szCs w:val="18"/>
        </w:rPr>
      </w:pPr>
      <w:r w:rsidRPr="002310C0">
        <w:rPr>
          <w:strike/>
          <w:color w:val="4F81BD" w:themeColor="accent1"/>
        </w:rPr>
        <w:t>1.</w:t>
      </w:r>
      <w:r w:rsidRPr="002310C0">
        <w:rPr>
          <w:strike/>
          <w:color w:val="4F81BD" w:themeColor="accent1"/>
          <w:sz w:val="22"/>
        </w:rPr>
        <w:tab/>
      </w:r>
      <w:r w:rsidRPr="002310C0">
        <w:rPr>
          <w:strike/>
          <w:color w:val="4F81BD" w:themeColor="accent1"/>
        </w:rPr>
        <w:t>La presencia del alelo </w:t>
      </w:r>
      <w:r w:rsidRPr="002310C0">
        <w:rPr>
          <w:i/>
          <w:strike/>
          <w:color w:val="4F81BD" w:themeColor="accent1"/>
        </w:rPr>
        <w:t xml:space="preserve">Tm1 </w:t>
      </w:r>
      <w:r w:rsidRPr="002310C0">
        <w:rPr>
          <w:strike/>
          <w:color w:val="4F81BD" w:themeColor="accent1"/>
        </w:rPr>
        <w:t>del gen </w:t>
      </w:r>
      <w:r w:rsidRPr="002310C0">
        <w:rPr>
          <w:i/>
          <w:strike/>
          <w:color w:val="4F81BD" w:themeColor="accent1"/>
        </w:rPr>
        <w:t xml:space="preserve">Tm1 </w:t>
      </w:r>
      <w:r w:rsidRPr="002310C0">
        <w:rPr>
          <w:strike/>
          <w:color w:val="4F81BD" w:themeColor="accent1"/>
        </w:rPr>
        <w:t xml:space="preserve">o de los alelos </w:t>
      </w:r>
      <w:r w:rsidRPr="002310C0">
        <w:rPr>
          <w:i/>
          <w:strike/>
          <w:color w:val="4F81BD" w:themeColor="accent1"/>
        </w:rPr>
        <w:t xml:space="preserve">Tm2 </w:t>
      </w:r>
      <w:r w:rsidRPr="002310C0">
        <w:rPr>
          <w:strike/>
          <w:color w:val="4F81BD" w:themeColor="accent1"/>
        </w:rPr>
        <w:t xml:space="preserve">o </w:t>
      </w:r>
      <w:r w:rsidRPr="002310C0">
        <w:rPr>
          <w:i/>
          <w:strike/>
          <w:color w:val="4F81BD" w:themeColor="accent1"/>
        </w:rPr>
        <w:t>Tm2</w:t>
      </w:r>
      <w:r w:rsidRPr="002310C0">
        <w:rPr>
          <w:i/>
          <w:strike/>
          <w:color w:val="4F81BD" w:themeColor="accent1"/>
          <w:vertAlign w:val="superscript"/>
        </w:rPr>
        <w:t>2</w:t>
      </w:r>
      <w:r w:rsidRPr="002310C0">
        <w:rPr>
          <w:strike/>
          <w:color w:val="4F81BD" w:themeColor="accent1"/>
        </w:rPr>
        <w:t xml:space="preserve"> del gen </w:t>
      </w:r>
      <w:r w:rsidRPr="002310C0">
        <w:rPr>
          <w:i/>
          <w:strike/>
          <w:color w:val="4F81BD" w:themeColor="accent1"/>
        </w:rPr>
        <w:t>Tm2</w:t>
      </w:r>
      <w:r w:rsidRPr="002310C0">
        <w:rPr>
          <w:strike/>
          <w:color w:val="4F81BD" w:themeColor="accent1"/>
        </w:rPr>
        <w:t xml:space="preserve"> confiere resistencia a la cepa 0 del virus del mosaico del tomate (</w:t>
      </w:r>
      <w:proofErr w:type="spellStart"/>
      <w:r w:rsidRPr="002310C0">
        <w:rPr>
          <w:strike/>
          <w:color w:val="4F81BD" w:themeColor="accent1"/>
        </w:rPr>
        <w:t>ToMV</w:t>
      </w:r>
      <w:proofErr w:type="spellEnd"/>
      <w:r w:rsidRPr="002310C0">
        <w:rPr>
          <w:strike/>
          <w:color w:val="4F81BD" w:themeColor="accent1"/>
        </w:rPr>
        <w:t>).</w:t>
      </w:r>
    </w:p>
    <w:p w14:paraId="6F49B388" w14:textId="77777777" w:rsidR="00322221" w:rsidRPr="002310C0" w:rsidRDefault="00322221" w:rsidP="00322221">
      <w:pPr>
        <w:autoSpaceDE w:val="0"/>
        <w:autoSpaceDN w:val="0"/>
        <w:adjustRightInd w:val="0"/>
        <w:rPr>
          <w:rFonts w:eastAsia="Calibri" w:cs="Arial"/>
          <w:strike/>
          <w:color w:val="4F81BD" w:themeColor="accent1"/>
          <w:szCs w:val="18"/>
        </w:rPr>
      </w:pPr>
    </w:p>
    <w:p w14:paraId="79795007" w14:textId="77777777" w:rsidR="00322221" w:rsidRPr="002310C0" w:rsidRDefault="00322221" w:rsidP="00322221">
      <w:pPr>
        <w:autoSpaceDE w:val="0"/>
        <w:autoSpaceDN w:val="0"/>
        <w:adjustRightInd w:val="0"/>
        <w:rPr>
          <w:rFonts w:eastAsia="Calibri" w:cs="Arial"/>
          <w:strike/>
          <w:color w:val="4F81BD" w:themeColor="accent1"/>
        </w:rPr>
      </w:pPr>
      <w:r w:rsidRPr="002310C0">
        <w:rPr>
          <w:strike/>
          <w:color w:val="4F81BD" w:themeColor="accent1"/>
        </w:rPr>
        <w:t>2.</w:t>
      </w:r>
      <w:r w:rsidRPr="002310C0">
        <w:rPr>
          <w:strike/>
          <w:color w:val="4F81BD" w:themeColor="accent1"/>
          <w:sz w:val="22"/>
        </w:rPr>
        <w:tab/>
      </w:r>
      <w:r w:rsidRPr="002310C0">
        <w:rPr>
          <w:strike/>
          <w:color w:val="4F81BD" w:themeColor="accent1"/>
        </w:rPr>
        <w:t xml:space="preserve">Un solo marcador señala la presencia de los alelos de resistencia </w:t>
      </w:r>
      <w:r w:rsidRPr="002310C0">
        <w:rPr>
          <w:i/>
          <w:strike/>
          <w:color w:val="4F81BD" w:themeColor="accent1"/>
        </w:rPr>
        <w:t>Tm2</w:t>
      </w:r>
      <w:r w:rsidRPr="002310C0">
        <w:rPr>
          <w:strike/>
          <w:color w:val="4F81BD" w:themeColor="accent1"/>
        </w:rPr>
        <w:t xml:space="preserve"> y </w:t>
      </w:r>
      <w:r w:rsidRPr="002310C0">
        <w:rPr>
          <w:i/>
          <w:strike/>
          <w:color w:val="4F81BD" w:themeColor="accent1"/>
        </w:rPr>
        <w:t>Tm2</w:t>
      </w:r>
      <w:r w:rsidRPr="002310C0">
        <w:rPr>
          <w:i/>
          <w:strike/>
          <w:color w:val="4F81BD" w:themeColor="accent1"/>
          <w:vertAlign w:val="superscript"/>
        </w:rPr>
        <w:t>2</w:t>
      </w:r>
      <w:r w:rsidRPr="002310C0">
        <w:rPr>
          <w:strike/>
          <w:color w:val="4F81BD" w:themeColor="accent1"/>
        </w:rPr>
        <w:t xml:space="preserve"> y del alelo susceptible </w:t>
      </w:r>
      <w:r w:rsidRPr="002310C0">
        <w:rPr>
          <w:i/>
          <w:strike/>
          <w:color w:val="4F81BD" w:themeColor="accent1"/>
        </w:rPr>
        <w:t>tm2</w:t>
      </w:r>
      <w:r w:rsidRPr="002310C0">
        <w:rPr>
          <w:strike/>
          <w:color w:val="4F81BD" w:themeColor="accent1"/>
        </w:rPr>
        <w:t>. Es el marcador</w:t>
      </w:r>
      <w:r w:rsidRPr="002310C0">
        <w:rPr>
          <w:i/>
          <w:strike/>
          <w:color w:val="4F81BD" w:themeColor="accent1"/>
        </w:rPr>
        <w:t> Tm2/2</w:t>
      </w:r>
      <w:r w:rsidRPr="002310C0">
        <w:rPr>
          <w:i/>
          <w:strike/>
          <w:color w:val="4F81BD" w:themeColor="accent1"/>
          <w:vertAlign w:val="superscript"/>
        </w:rPr>
        <w:t>2</w:t>
      </w:r>
      <w:r w:rsidRPr="002310C0">
        <w:rPr>
          <w:strike/>
          <w:color w:val="4F81BD" w:themeColor="accent1"/>
        </w:rPr>
        <w:t xml:space="preserve"> el cual está posicionado en la secuencia que codifica la proteína.</w:t>
      </w:r>
    </w:p>
    <w:p w14:paraId="3E0024D7" w14:textId="77777777" w:rsidR="00322221" w:rsidRPr="002310C0" w:rsidRDefault="00322221" w:rsidP="00322221">
      <w:pPr>
        <w:autoSpaceDE w:val="0"/>
        <w:autoSpaceDN w:val="0"/>
        <w:adjustRightInd w:val="0"/>
        <w:rPr>
          <w:rFonts w:eastAsia="Calibri" w:cs="Arial"/>
          <w:strike/>
          <w:color w:val="4F81BD" w:themeColor="accent1"/>
        </w:rPr>
      </w:pPr>
    </w:p>
    <w:p w14:paraId="26920F2B" w14:textId="77777777" w:rsidR="00322221" w:rsidRPr="002310C0" w:rsidRDefault="00322221" w:rsidP="00322221">
      <w:pPr>
        <w:autoSpaceDE w:val="0"/>
        <w:autoSpaceDN w:val="0"/>
        <w:adjustRightInd w:val="0"/>
        <w:rPr>
          <w:rFonts w:eastAsia="Calibri" w:cs="Arial"/>
          <w:strike/>
          <w:color w:val="4F81BD" w:themeColor="accent1"/>
        </w:rPr>
      </w:pPr>
      <w:r w:rsidRPr="002310C0">
        <w:rPr>
          <w:strike/>
          <w:color w:val="4F81BD" w:themeColor="accent1"/>
        </w:rPr>
        <w:t>3.</w:t>
      </w:r>
      <w:r w:rsidRPr="002310C0">
        <w:rPr>
          <w:strike/>
          <w:color w:val="4F81BD" w:themeColor="accent1"/>
          <w:sz w:val="22"/>
        </w:rPr>
        <w:tab/>
      </w:r>
      <w:r w:rsidRPr="002310C0">
        <w:rPr>
          <w:strike/>
          <w:color w:val="4F81BD" w:themeColor="accent1"/>
        </w:rPr>
        <w:t>Una variedad es resistente a la cepa 0 del </w:t>
      </w:r>
      <w:proofErr w:type="spellStart"/>
      <w:r w:rsidRPr="002310C0">
        <w:rPr>
          <w:strike/>
          <w:color w:val="4F81BD" w:themeColor="accent1"/>
        </w:rPr>
        <w:t>ToMV</w:t>
      </w:r>
      <w:proofErr w:type="spellEnd"/>
      <w:r w:rsidRPr="002310C0">
        <w:rPr>
          <w:strike/>
          <w:color w:val="4F81BD" w:themeColor="accent1"/>
        </w:rPr>
        <w:t xml:space="preserve"> si es portadora del alelo de resistencia </w:t>
      </w:r>
      <w:r w:rsidRPr="002310C0">
        <w:rPr>
          <w:i/>
          <w:strike/>
          <w:color w:val="4F81BD" w:themeColor="accent1"/>
        </w:rPr>
        <w:t>Tm2</w:t>
      </w:r>
      <w:r w:rsidRPr="002310C0">
        <w:rPr>
          <w:strike/>
          <w:color w:val="4F81BD" w:themeColor="accent1"/>
        </w:rPr>
        <w:t xml:space="preserve"> o </w:t>
      </w:r>
      <w:r w:rsidR="00A627CE" w:rsidRPr="002310C0">
        <w:rPr>
          <w:strike/>
          <w:color w:val="4F81BD" w:themeColor="accent1"/>
        </w:rPr>
        <w:t>d</w:t>
      </w:r>
      <w:r w:rsidRPr="002310C0">
        <w:rPr>
          <w:strike/>
          <w:color w:val="4F81BD" w:themeColor="accent1"/>
        </w:rPr>
        <w:t>el alelo de resistencia </w:t>
      </w:r>
      <w:r w:rsidRPr="002310C0">
        <w:rPr>
          <w:i/>
          <w:strike/>
          <w:color w:val="4F81BD" w:themeColor="accent1"/>
        </w:rPr>
        <w:t>Tm2</w:t>
      </w:r>
      <w:r w:rsidRPr="002310C0">
        <w:rPr>
          <w:i/>
          <w:strike/>
          <w:color w:val="4F81BD" w:themeColor="accent1"/>
          <w:vertAlign w:val="superscript"/>
        </w:rPr>
        <w:t>2</w:t>
      </w:r>
      <w:r w:rsidRPr="002310C0">
        <w:rPr>
          <w:strike/>
          <w:color w:val="4F81BD" w:themeColor="accent1"/>
        </w:rPr>
        <w:t xml:space="preserve">. </w:t>
      </w:r>
    </w:p>
    <w:p w14:paraId="4C5CADE7" w14:textId="77777777" w:rsidR="00322221" w:rsidRPr="002310C0" w:rsidRDefault="00322221" w:rsidP="00322221">
      <w:pPr>
        <w:autoSpaceDE w:val="0"/>
        <w:autoSpaceDN w:val="0"/>
        <w:adjustRightInd w:val="0"/>
        <w:rPr>
          <w:rFonts w:eastAsia="Calibri" w:cs="Arial"/>
          <w:strike/>
          <w:color w:val="4F81BD" w:themeColor="accent1"/>
        </w:rPr>
      </w:pPr>
    </w:p>
    <w:p w14:paraId="1A88431F" w14:textId="77777777" w:rsidR="00322221" w:rsidRPr="002310C0" w:rsidRDefault="00322221" w:rsidP="00322221">
      <w:pPr>
        <w:autoSpaceDE w:val="0"/>
        <w:autoSpaceDN w:val="0"/>
        <w:adjustRightInd w:val="0"/>
        <w:rPr>
          <w:rFonts w:eastAsia="Calibri" w:cs="Arial"/>
          <w:strike/>
          <w:color w:val="4F81BD" w:themeColor="accent1"/>
        </w:rPr>
      </w:pPr>
      <w:r w:rsidRPr="002310C0">
        <w:rPr>
          <w:strike/>
          <w:color w:val="4F81BD" w:themeColor="accent1"/>
        </w:rPr>
        <w:t>4.</w:t>
      </w:r>
      <w:r w:rsidRPr="002310C0">
        <w:rPr>
          <w:strike/>
          <w:color w:val="4F81BD" w:themeColor="accent1"/>
          <w:sz w:val="22"/>
        </w:rPr>
        <w:tab/>
      </w:r>
      <w:r w:rsidRPr="002310C0">
        <w:rPr>
          <w:strike/>
          <w:color w:val="4F81BD" w:themeColor="accent1"/>
        </w:rPr>
        <w:t xml:space="preserve">Una variedad homocigótica </w:t>
      </w:r>
      <w:r w:rsidRPr="002310C0">
        <w:rPr>
          <w:i/>
          <w:strike/>
          <w:color w:val="4F81BD" w:themeColor="accent1"/>
        </w:rPr>
        <w:t>tm2/tm2</w:t>
      </w:r>
      <w:r w:rsidRPr="002310C0">
        <w:rPr>
          <w:strike/>
          <w:color w:val="4F81BD" w:themeColor="accent1"/>
        </w:rPr>
        <w:t xml:space="preserve"> es susceptible a la cepa 0 del </w:t>
      </w:r>
      <w:proofErr w:type="spellStart"/>
      <w:r w:rsidRPr="002310C0">
        <w:rPr>
          <w:strike/>
          <w:color w:val="4F81BD" w:themeColor="accent1"/>
        </w:rPr>
        <w:t>ToMV</w:t>
      </w:r>
      <w:proofErr w:type="spellEnd"/>
      <w:r w:rsidRPr="002310C0">
        <w:rPr>
          <w:strike/>
          <w:color w:val="4F81BD" w:themeColor="accent1"/>
        </w:rPr>
        <w:t>, a no ser que el alelo de resistencia </w:t>
      </w:r>
      <w:r w:rsidRPr="002310C0">
        <w:rPr>
          <w:i/>
          <w:strike/>
          <w:color w:val="4F81BD" w:themeColor="accent1"/>
        </w:rPr>
        <w:t>Tm1</w:t>
      </w:r>
      <w:r w:rsidRPr="002310C0">
        <w:rPr>
          <w:strike/>
          <w:color w:val="4F81BD" w:themeColor="accent1"/>
        </w:rPr>
        <w:t xml:space="preserve"> codifique la resistencia. En este caso, no es posible determinar la resistencia a la cepa 0 del </w:t>
      </w:r>
      <w:proofErr w:type="spellStart"/>
      <w:r w:rsidRPr="002310C0">
        <w:rPr>
          <w:strike/>
          <w:color w:val="4F81BD" w:themeColor="accent1"/>
        </w:rPr>
        <w:t>ToMV</w:t>
      </w:r>
      <w:proofErr w:type="spellEnd"/>
      <w:r w:rsidRPr="002310C0">
        <w:rPr>
          <w:strike/>
          <w:color w:val="4F81BD" w:themeColor="accent1"/>
        </w:rPr>
        <w:t xml:space="preserve"> mediante el análisis del marcador de ADN, porque no existe un marcador fiable del gen Tm1.</w:t>
      </w:r>
    </w:p>
    <w:p w14:paraId="7883CBAF" w14:textId="77777777" w:rsidR="00322221" w:rsidRPr="002310C0" w:rsidRDefault="00322221" w:rsidP="00322221">
      <w:pPr>
        <w:autoSpaceDE w:val="0"/>
        <w:autoSpaceDN w:val="0"/>
        <w:adjustRightInd w:val="0"/>
        <w:rPr>
          <w:rFonts w:eastAsia="Calibri" w:cs="Arial"/>
          <w:strike/>
          <w:color w:val="4F81BD" w:themeColor="accent1"/>
        </w:rPr>
      </w:pPr>
    </w:p>
    <w:p w14:paraId="7329E717" w14:textId="77777777" w:rsidR="00322221" w:rsidRPr="002310C0" w:rsidRDefault="00322221" w:rsidP="00322221">
      <w:pPr>
        <w:autoSpaceDE w:val="0"/>
        <w:autoSpaceDN w:val="0"/>
        <w:adjustRightInd w:val="0"/>
        <w:rPr>
          <w:rFonts w:eastAsia="Calibri" w:cs="Arial"/>
          <w:strike/>
          <w:color w:val="4F81BD" w:themeColor="accent1"/>
        </w:rPr>
      </w:pPr>
    </w:p>
    <w:p w14:paraId="29935A90" w14:textId="77777777" w:rsidR="00322221" w:rsidRPr="002310C0" w:rsidRDefault="00322221" w:rsidP="00322221">
      <w:pPr>
        <w:keepNext/>
        <w:autoSpaceDE w:val="0"/>
        <w:autoSpaceDN w:val="0"/>
        <w:adjustRightInd w:val="0"/>
        <w:rPr>
          <w:rFonts w:eastAsia="Calibri" w:cs="Arial"/>
          <w:strike/>
          <w:color w:val="4F81BD" w:themeColor="accent1"/>
        </w:rPr>
      </w:pPr>
      <w:r w:rsidRPr="002310C0">
        <w:rPr>
          <w:strike/>
          <w:color w:val="4F81BD" w:themeColor="accent1"/>
        </w:rPr>
        <w:t>Cuadro 1. Resumen esquemático de la resistencia al virus del mosaico del tomate y los alelos de resistencia:</w:t>
      </w:r>
    </w:p>
    <w:p w14:paraId="15060DDF" w14:textId="77777777" w:rsidR="00322221" w:rsidRPr="002310C0" w:rsidRDefault="00322221" w:rsidP="00322221">
      <w:pPr>
        <w:keepNext/>
        <w:autoSpaceDE w:val="0"/>
        <w:autoSpaceDN w:val="0"/>
        <w:adjustRightInd w:val="0"/>
        <w:rPr>
          <w:rFonts w:eastAsia="Calibri" w:cs="Arial"/>
          <w:strike/>
          <w:color w:val="4F81BD" w:themeColor="accent1"/>
          <w:szCs w:val="19"/>
        </w:rPr>
      </w:pPr>
    </w:p>
    <w:tbl>
      <w:tblPr>
        <w:tblStyle w:val="TableGrid"/>
        <w:tblW w:w="9180" w:type="dxa"/>
        <w:jc w:val="center"/>
        <w:tblLayout w:type="fixed"/>
        <w:tblLook w:val="04A0" w:firstRow="1" w:lastRow="0" w:firstColumn="1" w:lastColumn="0" w:noHBand="0" w:noVBand="1"/>
      </w:tblPr>
      <w:tblGrid>
        <w:gridCol w:w="2376"/>
        <w:gridCol w:w="1985"/>
        <w:gridCol w:w="2977"/>
        <w:gridCol w:w="1842"/>
      </w:tblGrid>
      <w:tr w:rsidR="00322221" w:rsidRPr="002310C0" w14:paraId="17484BCC" w14:textId="77777777" w:rsidTr="007740BA">
        <w:trPr>
          <w:jc w:val="center"/>
        </w:trPr>
        <w:tc>
          <w:tcPr>
            <w:tcW w:w="2376" w:type="dxa"/>
            <w:vAlign w:val="center"/>
          </w:tcPr>
          <w:p w14:paraId="244EE966" w14:textId="77777777" w:rsidR="00322221" w:rsidRPr="002310C0" w:rsidRDefault="00322221" w:rsidP="007740BA">
            <w:pPr>
              <w:keepNext/>
              <w:autoSpaceDE w:val="0"/>
              <w:autoSpaceDN w:val="0"/>
              <w:adjustRightInd w:val="0"/>
              <w:ind w:left="180"/>
              <w:jc w:val="left"/>
              <w:rPr>
                <w:rFonts w:cs="Arial"/>
                <w:strike/>
                <w:color w:val="4F81BD" w:themeColor="accent1"/>
                <w:szCs w:val="19"/>
              </w:rPr>
            </w:pPr>
            <w:r w:rsidRPr="002310C0">
              <w:rPr>
                <w:strike/>
                <w:color w:val="4F81BD" w:themeColor="accent1"/>
              </w:rPr>
              <w:t>Genotipo</w:t>
            </w:r>
          </w:p>
        </w:tc>
        <w:tc>
          <w:tcPr>
            <w:tcW w:w="1985" w:type="dxa"/>
            <w:vAlign w:val="center"/>
          </w:tcPr>
          <w:p w14:paraId="025CA92D" w14:textId="77777777" w:rsidR="00322221" w:rsidRPr="002310C0" w:rsidRDefault="00322221" w:rsidP="007740BA">
            <w:pPr>
              <w:keepNext/>
              <w:autoSpaceDE w:val="0"/>
              <w:autoSpaceDN w:val="0"/>
              <w:adjustRightInd w:val="0"/>
              <w:ind w:left="36" w:right="34"/>
              <w:jc w:val="left"/>
              <w:rPr>
                <w:rFonts w:cs="Arial"/>
                <w:i/>
                <w:strike/>
                <w:color w:val="4F81BD" w:themeColor="accent1"/>
                <w:szCs w:val="19"/>
              </w:rPr>
            </w:pPr>
            <w:r w:rsidRPr="002310C0">
              <w:rPr>
                <w:i/>
                <w:strike/>
                <w:color w:val="4F81BD" w:themeColor="accent1"/>
              </w:rPr>
              <w:t xml:space="preserve">tm2/tm2 </w:t>
            </w:r>
          </w:p>
          <w:p w14:paraId="37D2E2E3" w14:textId="77777777" w:rsidR="00322221" w:rsidRPr="002310C0" w:rsidRDefault="00322221" w:rsidP="007740BA">
            <w:pPr>
              <w:keepNext/>
              <w:autoSpaceDE w:val="0"/>
              <w:autoSpaceDN w:val="0"/>
              <w:adjustRightInd w:val="0"/>
              <w:ind w:left="36" w:right="34"/>
              <w:jc w:val="left"/>
              <w:rPr>
                <w:rFonts w:cs="Arial"/>
                <w:strike/>
                <w:color w:val="4F81BD" w:themeColor="accent1"/>
                <w:szCs w:val="19"/>
              </w:rPr>
            </w:pPr>
          </w:p>
          <w:p w14:paraId="3056F982" w14:textId="77777777" w:rsidR="00322221" w:rsidRPr="002310C0" w:rsidRDefault="00322221" w:rsidP="007740BA">
            <w:pPr>
              <w:keepNext/>
              <w:autoSpaceDE w:val="0"/>
              <w:autoSpaceDN w:val="0"/>
              <w:adjustRightInd w:val="0"/>
              <w:ind w:left="36" w:right="34"/>
              <w:jc w:val="left"/>
              <w:rPr>
                <w:rFonts w:cs="Arial"/>
                <w:strike/>
                <w:color w:val="4F81BD" w:themeColor="accent1"/>
                <w:szCs w:val="19"/>
              </w:rPr>
            </w:pPr>
            <w:r w:rsidRPr="002310C0">
              <w:rPr>
                <w:strike/>
                <w:color w:val="4F81BD" w:themeColor="accent1"/>
              </w:rPr>
              <w:t xml:space="preserve">y </w:t>
            </w:r>
          </w:p>
          <w:p w14:paraId="13AEAEF2" w14:textId="77777777" w:rsidR="00322221" w:rsidRPr="002310C0" w:rsidRDefault="00322221" w:rsidP="007740BA">
            <w:pPr>
              <w:keepNext/>
              <w:autoSpaceDE w:val="0"/>
              <w:autoSpaceDN w:val="0"/>
              <w:adjustRightInd w:val="0"/>
              <w:ind w:left="36" w:right="34"/>
              <w:jc w:val="left"/>
              <w:rPr>
                <w:rFonts w:cs="Arial"/>
                <w:strike/>
                <w:color w:val="4F81BD" w:themeColor="accent1"/>
                <w:szCs w:val="19"/>
              </w:rPr>
            </w:pPr>
          </w:p>
          <w:p w14:paraId="2F7A2EAA" w14:textId="77777777" w:rsidR="00322221" w:rsidRPr="002310C0" w:rsidRDefault="00322221" w:rsidP="007740BA">
            <w:pPr>
              <w:keepNext/>
              <w:autoSpaceDE w:val="0"/>
              <w:autoSpaceDN w:val="0"/>
              <w:adjustRightInd w:val="0"/>
              <w:ind w:left="36" w:right="34"/>
              <w:jc w:val="left"/>
              <w:rPr>
                <w:rFonts w:cs="Arial"/>
                <w:i/>
                <w:strike/>
                <w:color w:val="4F81BD" w:themeColor="accent1"/>
                <w:szCs w:val="19"/>
              </w:rPr>
            </w:pPr>
            <w:r w:rsidRPr="002310C0">
              <w:rPr>
                <w:i/>
                <w:strike/>
                <w:color w:val="4F81BD" w:themeColor="accent1"/>
              </w:rPr>
              <w:t>tm1/tm1</w:t>
            </w:r>
          </w:p>
          <w:p w14:paraId="7D5D04CC" w14:textId="77777777" w:rsidR="00322221" w:rsidRPr="002310C0" w:rsidRDefault="00322221" w:rsidP="007740BA">
            <w:pPr>
              <w:keepNext/>
              <w:autoSpaceDE w:val="0"/>
              <w:autoSpaceDN w:val="0"/>
              <w:adjustRightInd w:val="0"/>
              <w:ind w:left="36" w:right="34"/>
              <w:jc w:val="left"/>
              <w:rPr>
                <w:rFonts w:cs="Arial"/>
                <w:strike/>
                <w:color w:val="4F81BD" w:themeColor="accent1"/>
                <w:szCs w:val="19"/>
              </w:rPr>
            </w:pPr>
          </w:p>
        </w:tc>
        <w:tc>
          <w:tcPr>
            <w:tcW w:w="2977" w:type="dxa"/>
            <w:vAlign w:val="center"/>
          </w:tcPr>
          <w:p w14:paraId="748E0C87" w14:textId="77777777" w:rsidR="00322221" w:rsidRPr="002310C0" w:rsidRDefault="00322221" w:rsidP="007740BA">
            <w:pPr>
              <w:keepNext/>
              <w:autoSpaceDE w:val="0"/>
              <w:autoSpaceDN w:val="0"/>
              <w:adjustRightInd w:val="0"/>
              <w:ind w:left="36"/>
              <w:jc w:val="left"/>
              <w:rPr>
                <w:rFonts w:cs="Arial"/>
                <w:strike/>
                <w:color w:val="4F81BD" w:themeColor="accent1"/>
                <w:szCs w:val="19"/>
                <w:lang w:val="pt-PT"/>
              </w:rPr>
            </w:pPr>
            <w:r w:rsidRPr="002310C0">
              <w:rPr>
                <w:i/>
                <w:strike/>
                <w:color w:val="4F81BD" w:themeColor="accent1"/>
                <w:lang w:val="pt-PT"/>
              </w:rPr>
              <w:t>Tm2/Tm2 o Tm2</w:t>
            </w:r>
            <w:r w:rsidRPr="002310C0">
              <w:rPr>
                <w:i/>
                <w:strike/>
                <w:color w:val="4F81BD" w:themeColor="accent1"/>
                <w:vertAlign w:val="superscript"/>
                <w:lang w:val="pt-PT"/>
              </w:rPr>
              <w:t>2</w:t>
            </w:r>
            <w:r w:rsidRPr="002310C0">
              <w:rPr>
                <w:i/>
                <w:strike/>
                <w:color w:val="4F81BD" w:themeColor="accent1"/>
                <w:lang w:val="pt-PT"/>
              </w:rPr>
              <w:t>/Tm2</w:t>
            </w:r>
            <w:r w:rsidRPr="002310C0">
              <w:rPr>
                <w:i/>
                <w:strike/>
                <w:color w:val="4F81BD" w:themeColor="accent1"/>
                <w:vertAlign w:val="superscript"/>
                <w:lang w:val="pt-PT"/>
              </w:rPr>
              <w:t>2</w:t>
            </w:r>
            <w:r w:rsidRPr="002310C0">
              <w:rPr>
                <w:strike/>
                <w:color w:val="4F81BD" w:themeColor="accent1"/>
                <w:lang w:val="pt-PT"/>
              </w:rPr>
              <w:t xml:space="preserve"> o </w:t>
            </w:r>
            <w:r w:rsidRPr="002310C0">
              <w:rPr>
                <w:i/>
                <w:strike/>
                <w:color w:val="4F81BD" w:themeColor="accent1"/>
                <w:lang w:val="pt-PT"/>
              </w:rPr>
              <w:t>Tm2</w:t>
            </w:r>
            <w:r w:rsidRPr="002310C0">
              <w:rPr>
                <w:i/>
                <w:strike/>
                <w:color w:val="4F81BD" w:themeColor="accent1"/>
                <w:vertAlign w:val="superscript"/>
                <w:lang w:val="pt-PT"/>
              </w:rPr>
              <w:t>2</w:t>
            </w:r>
            <w:r w:rsidRPr="002310C0">
              <w:rPr>
                <w:i/>
                <w:strike/>
                <w:color w:val="4F81BD" w:themeColor="accent1"/>
                <w:lang w:val="pt-PT"/>
              </w:rPr>
              <w:t>/Tm2</w:t>
            </w:r>
            <w:r w:rsidRPr="002310C0">
              <w:rPr>
                <w:strike/>
                <w:color w:val="4F81BD" w:themeColor="accent1"/>
                <w:lang w:val="pt-PT"/>
              </w:rPr>
              <w:t xml:space="preserve"> o </w:t>
            </w:r>
          </w:p>
          <w:p w14:paraId="08839227" w14:textId="77777777" w:rsidR="00322221" w:rsidRPr="002310C0" w:rsidRDefault="00322221" w:rsidP="007740BA">
            <w:pPr>
              <w:keepNext/>
              <w:autoSpaceDE w:val="0"/>
              <w:autoSpaceDN w:val="0"/>
              <w:adjustRightInd w:val="0"/>
              <w:ind w:left="36"/>
              <w:jc w:val="left"/>
              <w:rPr>
                <w:rFonts w:cs="Arial"/>
                <w:i/>
                <w:strike/>
                <w:color w:val="4F81BD" w:themeColor="accent1"/>
                <w:szCs w:val="19"/>
                <w:lang w:val="pt-PT"/>
              </w:rPr>
            </w:pPr>
            <w:r w:rsidRPr="002310C0">
              <w:rPr>
                <w:i/>
                <w:strike/>
                <w:color w:val="4F81BD" w:themeColor="accent1"/>
                <w:lang w:val="pt-PT"/>
              </w:rPr>
              <w:t>Tm2/tm2 o Tm2</w:t>
            </w:r>
            <w:r w:rsidRPr="002310C0">
              <w:rPr>
                <w:i/>
                <w:strike/>
                <w:color w:val="4F81BD" w:themeColor="accent1"/>
                <w:vertAlign w:val="superscript"/>
                <w:lang w:val="pt-PT"/>
              </w:rPr>
              <w:t>2</w:t>
            </w:r>
            <w:r w:rsidRPr="002310C0">
              <w:rPr>
                <w:i/>
                <w:strike/>
                <w:color w:val="4F81BD" w:themeColor="accent1"/>
                <w:lang w:val="pt-PT"/>
              </w:rPr>
              <w:t>/tm2</w:t>
            </w:r>
          </w:p>
          <w:p w14:paraId="3A8AA66E" w14:textId="77777777" w:rsidR="00322221" w:rsidRPr="002310C0" w:rsidRDefault="00322221" w:rsidP="007740BA">
            <w:pPr>
              <w:keepNext/>
              <w:autoSpaceDE w:val="0"/>
              <w:autoSpaceDN w:val="0"/>
              <w:adjustRightInd w:val="0"/>
              <w:ind w:left="36"/>
              <w:jc w:val="left"/>
              <w:rPr>
                <w:rFonts w:cs="Arial"/>
                <w:strike/>
                <w:color w:val="4F81BD" w:themeColor="accent1"/>
                <w:szCs w:val="19"/>
                <w:lang w:val="pt-PT"/>
              </w:rPr>
            </w:pPr>
          </w:p>
          <w:p w14:paraId="741F8FA4" w14:textId="77777777" w:rsidR="00322221" w:rsidRPr="002310C0" w:rsidRDefault="00322221" w:rsidP="007740BA">
            <w:pPr>
              <w:keepNext/>
              <w:autoSpaceDE w:val="0"/>
              <w:autoSpaceDN w:val="0"/>
              <w:adjustRightInd w:val="0"/>
              <w:ind w:left="36"/>
              <w:jc w:val="left"/>
              <w:rPr>
                <w:rFonts w:cs="Arial"/>
                <w:strike/>
                <w:color w:val="4F81BD" w:themeColor="accent1"/>
                <w:szCs w:val="19"/>
                <w:lang w:val="pt-PT"/>
              </w:rPr>
            </w:pPr>
            <w:r w:rsidRPr="002310C0">
              <w:rPr>
                <w:strike/>
                <w:color w:val="4F81BD" w:themeColor="accent1"/>
                <w:lang w:val="pt-PT"/>
              </w:rPr>
              <w:t xml:space="preserve">y </w:t>
            </w:r>
          </w:p>
          <w:p w14:paraId="79D683EE" w14:textId="77777777" w:rsidR="00322221" w:rsidRPr="002310C0" w:rsidRDefault="00322221" w:rsidP="007740BA">
            <w:pPr>
              <w:keepNext/>
              <w:autoSpaceDE w:val="0"/>
              <w:autoSpaceDN w:val="0"/>
              <w:adjustRightInd w:val="0"/>
              <w:ind w:left="36"/>
              <w:jc w:val="left"/>
              <w:rPr>
                <w:rFonts w:cs="Arial"/>
                <w:strike/>
                <w:color w:val="4F81BD" w:themeColor="accent1"/>
                <w:szCs w:val="19"/>
                <w:lang w:val="pt-PT"/>
              </w:rPr>
            </w:pPr>
          </w:p>
          <w:p w14:paraId="35903D52" w14:textId="77777777" w:rsidR="00322221" w:rsidRPr="002310C0" w:rsidRDefault="00322221" w:rsidP="007740BA">
            <w:pPr>
              <w:keepNext/>
              <w:autoSpaceDE w:val="0"/>
              <w:autoSpaceDN w:val="0"/>
              <w:adjustRightInd w:val="0"/>
              <w:spacing w:before="60"/>
              <w:ind w:left="36"/>
              <w:jc w:val="left"/>
              <w:rPr>
                <w:rFonts w:cs="Arial"/>
                <w:strike/>
                <w:color w:val="4F81BD" w:themeColor="accent1"/>
                <w:szCs w:val="19"/>
                <w:lang w:val="pt-PT"/>
              </w:rPr>
            </w:pPr>
            <w:r w:rsidRPr="002310C0">
              <w:rPr>
                <w:i/>
                <w:strike/>
                <w:color w:val="4F81BD" w:themeColor="accent1"/>
                <w:lang w:val="pt-PT"/>
              </w:rPr>
              <w:t>Tm1/Tm1</w:t>
            </w:r>
            <w:r w:rsidRPr="002310C0">
              <w:rPr>
                <w:strike/>
                <w:color w:val="4F81BD" w:themeColor="accent1"/>
                <w:lang w:val="pt-PT"/>
              </w:rPr>
              <w:t xml:space="preserve"> o </w:t>
            </w:r>
            <w:r w:rsidRPr="002310C0">
              <w:rPr>
                <w:i/>
                <w:strike/>
                <w:color w:val="4F81BD" w:themeColor="accent1"/>
                <w:lang w:val="pt-PT"/>
              </w:rPr>
              <w:t>Tm1/tm1</w:t>
            </w:r>
            <w:r w:rsidRPr="002310C0">
              <w:rPr>
                <w:strike/>
                <w:color w:val="4F81BD" w:themeColor="accent1"/>
                <w:lang w:val="pt-PT"/>
              </w:rPr>
              <w:t xml:space="preserve"> o </w:t>
            </w:r>
            <w:r w:rsidRPr="002310C0">
              <w:rPr>
                <w:i/>
                <w:strike/>
                <w:color w:val="4F81BD" w:themeColor="accent1"/>
                <w:lang w:val="pt-PT"/>
              </w:rPr>
              <w:t>tm1/tm1</w:t>
            </w:r>
          </w:p>
        </w:tc>
        <w:tc>
          <w:tcPr>
            <w:tcW w:w="1842" w:type="dxa"/>
            <w:vAlign w:val="center"/>
          </w:tcPr>
          <w:p w14:paraId="798D3001" w14:textId="77777777" w:rsidR="00322221" w:rsidRPr="002310C0" w:rsidRDefault="00322221" w:rsidP="007740BA">
            <w:pPr>
              <w:keepNext/>
              <w:autoSpaceDE w:val="0"/>
              <w:autoSpaceDN w:val="0"/>
              <w:adjustRightInd w:val="0"/>
              <w:ind w:left="20" w:right="-108"/>
              <w:jc w:val="left"/>
              <w:rPr>
                <w:rFonts w:cs="Arial"/>
                <w:i/>
                <w:strike/>
                <w:color w:val="4F81BD" w:themeColor="accent1"/>
                <w:szCs w:val="19"/>
              </w:rPr>
            </w:pPr>
            <w:r w:rsidRPr="002310C0">
              <w:rPr>
                <w:i/>
                <w:strike/>
                <w:color w:val="4F81BD" w:themeColor="accent1"/>
              </w:rPr>
              <w:t xml:space="preserve">tm2/tm2 </w:t>
            </w:r>
          </w:p>
          <w:p w14:paraId="38777F90" w14:textId="77777777" w:rsidR="00322221" w:rsidRPr="002310C0" w:rsidRDefault="00322221" w:rsidP="007740BA">
            <w:pPr>
              <w:keepNext/>
              <w:autoSpaceDE w:val="0"/>
              <w:autoSpaceDN w:val="0"/>
              <w:adjustRightInd w:val="0"/>
              <w:ind w:left="20" w:right="-108"/>
              <w:jc w:val="left"/>
              <w:rPr>
                <w:rFonts w:cs="Arial"/>
                <w:strike/>
                <w:color w:val="4F81BD" w:themeColor="accent1"/>
                <w:szCs w:val="19"/>
              </w:rPr>
            </w:pPr>
          </w:p>
          <w:p w14:paraId="5B65920D" w14:textId="77777777" w:rsidR="00322221" w:rsidRPr="002310C0" w:rsidRDefault="00322221" w:rsidP="007740BA">
            <w:pPr>
              <w:keepNext/>
              <w:autoSpaceDE w:val="0"/>
              <w:autoSpaceDN w:val="0"/>
              <w:adjustRightInd w:val="0"/>
              <w:ind w:left="20" w:right="-108"/>
              <w:jc w:val="left"/>
              <w:rPr>
                <w:rFonts w:cs="Arial"/>
                <w:strike/>
                <w:color w:val="4F81BD" w:themeColor="accent1"/>
                <w:szCs w:val="19"/>
              </w:rPr>
            </w:pPr>
            <w:r w:rsidRPr="002310C0">
              <w:rPr>
                <w:strike/>
                <w:color w:val="4F81BD" w:themeColor="accent1"/>
              </w:rPr>
              <w:t>y</w:t>
            </w:r>
          </w:p>
          <w:p w14:paraId="62A0D549" w14:textId="77777777" w:rsidR="00322221" w:rsidRPr="002310C0" w:rsidRDefault="00322221" w:rsidP="007740BA">
            <w:pPr>
              <w:keepNext/>
              <w:autoSpaceDE w:val="0"/>
              <w:autoSpaceDN w:val="0"/>
              <w:adjustRightInd w:val="0"/>
              <w:ind w:left="20" w:right="-108"/>
              <w:jc w:val="left"/>
              <w:rPr>
                <w:rFonts w:cs="Arial"/>
                <w:strike/>
                <w:color w:val="4F81BD" w:themeColor="accent1"/>
                <w:szCs w:val="19"/>
              </w:rPr>
            </w:pPr>
          </w:p>
          <w:p w14:paraId="4F23462F" w14:textId="77777777" w:rsidR="00322221" w:rsidRPr="002310C0" w:rsidRDefault="00322221" w:rsidP="007740BA">
            <w:pPr>
              <w:keepNext/>
              <w:autoSpaceDE w:val="0"/>
              <w:autoSpaceDN w:val="0"/>
              <w:adjustRightInd w:val="0"/>
              <w:ind w:left="20" w:right="-108"/>
              <w:jc w:val="left"/>
              <w:rPr>
                <w:rFonts w:cs="Arial"/>
                <w:i/>
                <w:strike/>
                <w:color w:val="4F81BD" w:themeColor="accent1"/>
                <w:szCs w:val="19"/>
              </w:rPr>
            </w:pPr>
            <w:r w:rsidRPr="002310C0">
              <w:rPr>
                <w:i/>
                <w:strike/>
                <w:color w:val="4F81BD" w:themeColor="accent1"/>
              </w:rPr>
              <w:t>Tm1/Tm1</w:t>
            </w:r>
            <w:r w:rsidRPr="002310C0">
              <w:rPr>
                <w:strike/>
                <w:color w:val="4F81BD" w:themeColor="accent1"/>
              </w:rPr>
              <w:t xml:space="preserve"> o </w:t>
            </w:r>
            <w:r w:rsidRPr="002310C0">
              <w:rPr>
                <w:i/>
                <w:strike/>
                <w:color w:val="4F81BD" w:themeColor="accent1"/>
              </w:rPr>
              <w:t xml:space="preserve">Tm1/tm1 </w:t>
            </w:r>
          </w:p>
        </w:tc>
      </w:tr>
      <w:tr w:rsidR="00322221" w:rsidRPr="002310C0" w14:paraId="6F4DBB86" w14:textId="77777777" w:rsidTr="007740BA">
        <w:trPr>
          <w:trHeight w:val="606"/>
          <w:jc w:val="center"/>
        </w:trPr>
        <w:tc>
          <w:tcPr>
            <w:tcW w:w="2376" w:type="dxa"/>
            <w:vAlign w:val="center"/>
          </w:tcPr>
          <w:p w14:paraId="4B9098F7" w14:textId="77777777" w:rsidR="00322221" w:rsidRPr="002310C0" w:rsidRDefault="00322221" w:rsidP="007740BA">
            <w:pPr>
              <w:autoSpaceDE w:val="0"/>
              <w:autoSpaceDN w:val="0"/>
              <w:adjustRightInd w:val="0"/>
              <w:ind w:left="180"/>
              <w:jc w:val="left"/>
              <w:rPr>
                <w:rFonts w:cs="Arial"/>
                <w:strike/>
                <w:color w:val="4F81BD" w:themeColor="accent1"/>
                <w:szCs w:val="19"/>
              </w:rPr>
            </w:pPr>
            <w:r w:rsidRPr="002310C0">
              <w:rPr>
                <w:strike/>
                <w:color w:val="4F81BD" w:themeColor="accent1"/>
              </w:rPr>
              <w:t xml:space="preserve">Marcador </w:t>
            </w:r>
            <w:r w:rsidRPr="002310C0">
              <w:rPr>
                <w:i/>
                <w:strike/>
                <w:color w:val="4F81BD" w:themeColor="accent1"/>
              </w:rPr>
              <w:t>Tm2/2</w:t>
            </w:r>
            <w:r w:rsidRPr="002310C0">
              <w:rPr>
                <w:i/>
                <w:strike/>
                <w:color w:val="4F81BD" w:themeColor="accent1"/>
                <w:vertAlign w:val="superscript"/>
              </w:rPr>
              <w:t>2</w:t>
            </w:r>
          </w:p>
        </w:tc>
        <w:tc>
          <w:tcPr>
            <w:tcW w:w="1985" w:type="dxa"/>
            <w:vAlign w:val="center"/>
          </w:tcPr>
          <w:p w14:paraId="05491CFE" w14:textId="77777777" w:rsidR="00322221" w:rsidRPr="002310C0" w:rsidRDefault="00322221" w:rsidP="007740BA">
            <w:pPr>
              <w:autoSpaceDE w:val="0"/>
              <w:autoSpaceDN w:val="0"/>
              <w:adjustRightInd w:val="0"/>
              <w:ind w:left="36" w:right="34"/>
              <w:jc w:val="left"/>
              <w:rPr>
                <w:rFonts w:cs="Arial"/>
                <w:strike/>
                <w:color w:val="4F81BD" w:themeColor="accent1"/>
                <w:szCs w:val="19"/>
              </w:rPr>
            </w:pPr>
            <w:r w:rsidRPr="002310C0">
              <w:rPr>
                <w:strike/>
                <w:color w:val="4F81BD" w:themeColor="accent1"/>
              </w:rPr>
              <w:t>alelo susceptible</w:t>
            </w:r>
          </w:p>
        </w:tc>
        <w:tc>
          <w:tcPr>
            <w:tcW w:w="2977" w:type="dxa"/>
            <w:vAlign w:val="center"/>
          </w:tcPr>
          <w:p w14:paraId="60E9E6E8" w14:textId="77777777" w:rsidR="00322221" w:rsidRPr="002310C0" w:rsidRDefault="00322221" w:rsidP="007740BA">
            <w:pPr>
              <w:autoSpaceDE w:val="0"/>
              <w:autoSpaceDN w:val="0"/>
              <w:adjustRightInd w:val="0"/>
              <w:ind w:left="36"/>
              <w:jc w:val="left"/>
              <w:rPr>
                <w:rFonts w:cs="Arial"/>
                <w:strike/>
                <w:color w:val="4F81BD" w:themeColor="accent1"/>
                <w:szCs w:val="19"/>
              </w:rPr>
            </w:pPr>
            <w:r w:rsidRPr="002310C0">
              <w:rPr>
                <w:strike/>
                <w:color w:val="4F81BD" w:themeColor="accent1"/>
              </w:rPr>
              <w:t>alelo resistente</w:t>
            </w:r>
          </w:p>
        </w:tc>
        <w:tc>
          <w:tcPr>
            <w:tcW w:w="1842" w:type="dxa"/>
            <w:vAlign w:val="center"/>
          </w:tcPr>
          <w:p w14:paraId="084C39B0" w14:textId="77777777" w:rsidR="00322221" w:rsidRPr="002310C0" w:rsidRDefault="00322221" w:rsidP="007740BA">
            <w:pPr>
              <w:autoSpaceDE w:val="0"/>
              <w:autoSpaceDN w:val="0"/>
              <w:adjustRightInd w:val="0"/>
              <w:ind w:left="20" w:right="-108"/>
              <w:jc w:val="left"/>
              <w:rPr>
                <w:rFonts w:cs="Arial"/>
                <w:strike/>
                <w:color w:val="4F81BD" w:themeColor="accent1"/>
                <w:szCs w:val="19"/>
              </w:rPr>
            </w:pPr>
            <w:r w:rsidRPr="002310C0">
              <w:rPr>
                <w:strike/>
                <w:color w:val="4F81BD" w:themeColor="accent1"/>
              </w:rPr>
              <w:t>alelo susceptible</w:t>
            </w:r>
          </w:p>
        </w:tc>
      </w:tr>
      <w:tr w:rsidR="00322221" w:rsidRPr="002310C0" w14:paraId="0B7C03A4" w14:textId="77777777" w:rsidTr="007740BA">
        <w:trPr>
          <w:trHeight w:val="558"/>
          <w:jc w:val="center"/>
        </w:trPr>
        <w:tc>
          <w:tcPr>
            <w:tcW w:w="2376" w:type="dxa"/>
            <w:vAlign w:val="center"/>
          </w:tcPr>
          <w:p w14:paraId="141FF26D" w14:textId="77777777" w:rsidR="00322221" w:rsidRPr="002310C0" w:rsidRDefault="00322221" w:rsidP="007740BA">
            <w:pPr>
              <w:autoSpaceDE w:val="0"/>
              <w:autoSpaceDN w:val="0"/>
              <w:adjustRightInd w:val="0"/>
              <w:spacing w:before="120" w:after="120"/>
              <w:ind w:left="180"/>
              <w:jc w:val="left"/>
              <w:rPr>
                <w:rFonts w:cs="Arial"/>
                <w:strike/>
                <w:color w:val="4F81BD" w:themeColor="accent1"/>
                <w:szCs w:val="19"/>
              </w:rPr>
            </w:pPr>
            <w:r w:rsidRPr="002310C0">
              <w:rPr>
                <w:strike/>
                <w:color w:val="4F81BD" w:themeColor="accent1"/>
              </w:rPr>
              <w:t>Resistencia a la cepa 0 del </w:t>
            </w:r>
            <w:proofErr w:type="spellStart"/>
            <w:r w:rsidRPr="002310C0">
              <w:rPr>
                <w:strike/>
                <w:color w:val="4F81BD" w:themeColor="accent1"/>
              </w:rPr>
              <w:t>ToMV</w:t>
            </w:r>
            <w:proofErr w:type="spellEnd"/>
          </w:p>
        </w:tc>
        <w:tc>
          <w:tcPr>
            <w:tcW w:w="1985" w:type="dxa"/>
            <w:vAlign w:val="center"/>
          </w:tcPr>
          <w:p w14:paraId="28A4050F" w14:textId="77777777" w:rsidR="00322221" w:rsidRPr="002310C0" w:rsidRDefault="00322221" w:rsidP="007740BA">
            <w:pPr>
              <w:autoSpaceDE w:val="0"/>
              <w:autoSpaceDN w:val="0"/>
              <w:adjustRightInd w:val="0"/>
              <w:ind w:left="36" w:right="34"/>
              <w:jc w:val="left"/>
              <w:rPr>
                <w:rFonts w:cs="Arial"/>
                <w:strike/>
                <w:color w:val="4F81BD" w:themeColor="accent1"/>
                <w:szCs w:val="19"/>
              </w:rPr>
            </w:pPr>
            <w:r w:rsidRPr="002310C0">
              <w:rPr>
                <w:strike/>
                <w:color w:val="4F81BD" w:themeColor="accent1"/>
              </w:rPr>
              <w:t>ausente</w:t>
            </w:r>
          </w:p>
        </w:tc>
        <w:tc>
          <w:tcPr>
            <w:tcW w:w="2977" w:type="dxa"/>
            <w:vAlign w:val="center"/>
          </w:tcPr>
          <w:p w14:paraId="3762D289" w14:textId="77777777" w:rsidR="00322221" w:rsidRPr="002310C0" w:rsidRDefault="00322221" w:rsidP="007740BA">
            <w:pPr>
              <w:autoSpaceDE w:val="0"/>
              <w:autoSpaceDN w:val="0"/>
              <w:adjustRightInd w:val="0"/>
              <w:ind w:left="36"/>
              <w:jc w:val="left"/>
              <w:rPr>
                <w:rFonts w:cs="Arial"/>
                <w:strike/>
                <w:color w:val="4F81BD" w:themeColor="accent1"/>
                <w:szCs w:val="19"/>
              </w:rPr>
            </w:pPr>
            <w:r w:rsidRPr="002310C0">
              <w:rPr>
                <w:strike/>
                <w:color w:val="4F81BD" w:themeColor="accent1"/>
              </w:rPr>
              <w:t>presente</w:t>
            </w:r>
          </w:p>
        </w:tc>
        <w:tc>
          <w:tcPr>
            <w:tcW w:w="1842" w:type="dxa"/>
            <w:vAlign w:val="center"/>
          </w:tcPr>
          <w:p w14:paraId="6533B38D" w14:textId="77777777" w:rsidR="00322221" w:rsidRPr="002310C0" w:rsidRDefault="00322221" w:rsidP="007740BA">
            <w:pPr>
              <w:autoSpaceDE w:val="0"/>
              <w:autoSpaceDN w:val="0"/>
              <w:adjustRightInd w:val="0"/>
              <w:ind w:left="20" w:right="-108"/>
              <w:jc w:val="left"/>
              <w:rPr>
                <w:rFonts w:cs="Arial"/>
                <w:strike/>
                <w:color w:val="4F81BD" w:themeColor="accent1"/>
                <w:szCs w:val="19"/>
              </w:rPr>
            </w:pPr>
            <w:r w:rsidRPr="002310C0">
              <w:rPr>
                <w:strike/>
                <w:color w:val="4F81BD" w:themeColor="accent1"/>
              </w:rPr>
              <w:t>presente</w:t>
            </w:r>
          </w:p>
        </w:tc>
      </w:tr>
    </w:tbl>
    <w:p w14:paraId="2FA44EC5" w14:textId="77777777" w:rsidR="00322221" w:rsidRPr="002310C0" w:rsidRDefault="00322221" w:rsidP="00322221">
      <w:pPr>
        <w:autoSpaceDE w:val="0"/>
        <w:autoSpaceDN w:val="0"/>
        <w:adjustRightInd w:val="0"/>
        <w:rPr>
          <w:rFonts w:eastAsia="Calibri" w:cs="Arial"/>
          <w:strike/>
          <w:color w:val="4F81BD" w:themeColor="accent1"/>
        </w:rPr>
      </w:pPr>
    </w:p>
    <w:p w14:paraId="4D6EAB24" w14:textId="77777777" w:rsidR="00322221" w:rsidRPr="002310C0" w:rsidRDefault="00322221" w:rsidP="00322221">
      <w:pPr>
        <w:autoSpaceDE w:val="0"/>
        <w:autoSpaceDN w:val="0"/>
        <w:adjustRightInd w:val="0"/>
        <w:rPr>
          <w:rFonts w:eastAsia="Calibri" w:cs="Arial"/>
          <w:strike/>
          <w:color w:val="4F81BD" w:themeColor="accent1"/>
        </w:rPr>
      </w:pPr>
      <w:r w:rsidRPr="002310C0">
        <w:rPr>
          <w:strike/>
          <w:color w:val="4F81BD" w:themeColor="accent1"/>
        </w:rPr>
        <w:t>5.</w:t>
      </w:r>
      <w:r w:rsidRPr="002310C0">
        <w:rPr>
          <w:strike/>
          <w:color w:val="4F81BD" w:themeColor="accent1"/>
          <w:sz w:val="22"/>
        </w:rPr>
        <w:tab/>
      </w:r>
      <w:r w:rsidRPr="002310C0">
        <w:rPr>
          <w:strike/>
          <w:color w:val="4F81BD" w:themeColor="accent1"/>
        </w:rPr>
        <w:t>Si se declara que una variedad es resistente a la cepa 0 del </w:t>
      </w:r>
      <w:proofErr w:type="spellStart"/>
      <w:r w:rsidRPr="002310C0">
        <w:rPr>
          <w:strike/>
          <w:color w:val="4F81BD" w:themeColor="accent1"/>
        </w:rPr>
        <w:t>ToMV</w:t>
      </w:r>
      <w:proofErr w:type="spellEnd"/>
      <w:r w:rsidRPr="002310C0">
        <w:rPr>
          <w:strike/>
          <w:color w:val="4F81BD" w:themeColor="accent1"/>
        </w:rPr>
        <w:t>, se puede realizar un análisis del marcador de ADN. En los casos en que la resistencia se base en la presencia de los alelos </w:t>
      </w:r>
      <w:r w:rsidRPr="002310C0">
        <w:rPr>
          <w:i/>
          <w:strike/>
          <w:color w:val="4F81BD" w:themeColor="accent1"/>
        </w:rPr>
        <w:t>Tm2</w:t>
      </w:r>
      <w:r w:rsidRPr="002310C0">
        <w:rPr>
          <w:strike/>
          <w:color w:val="4F81BD" w:themeColor="accent1"/>
        </w:rPr>
        <w:t xml:space="preserve"> o </w:t>
      </w:r>
      <w:r w:rsidRPr="002310C0">
        <w:rPr>
          <w:i/>
          <w:strike/>
          <w:color w:val="4F81BD" w:themeColor="accent1"/>
        </w:rPr>
        <w:t>Tm2</w:t>
      </w:r>
      <w:r w:rsidRPr="002310C0">
        <w:rPr>
          <w:i/>
          <w:strike/>
          <w:color w:val="4F81BD" w:themeColor="accent1"/>
          <w:vertAlign w:val="superscript"/>
        </w:rPr>
        <w:t>2</w:t>
      </w:r>
      <w:r w:rsidRPr="002310C0">
        <w:rPr>
          <w:strike/>
          <w:color w:val="4F81BD" w:themeColor="accent1"/>
        </w:rPr>
        <w:t>, el análisis del marcador de ADN puede reemplazar al bioanálisis tradicional.</w:t>
      </w:r>
    </w:p>
    <w:p w14:paraId="29A85A2C" w14:textId="77777777" w:rsidR="00322221" w:rsidRPr="002310C0" w:rsidRDefault="00322221" w:rsidP="00322221">
      <w:pPr>
        <w:autoSpaceDE w:val="0"/>
        <w:autoSpaceDN w:val="0"/>
        <w:adjustRightInd w:val="0"/>
        <w:rPr>
          <w:rFonts w:eastAsia="Calibri" w:cs="Arial"/>
          <w:strike/>
          <w:color w:val="4F81BD" w:themeColor="accent1"/>
        </w:rPr>
      </w:pPr>
    </w:p>
    <w:p w14:paraId="3A981883" w14:textId="77777777" w:rsidR="00322221" w:rsidRPr="002310C0" w:rsidRDefault="00322221" w:rsidP="00322221">
      <w:pPr>
        <w:autoSpaceDE w:val="0"/>
        <w:autoSpaceDN w:val="0"/>
        <w:adjustRightInd w:val="0"/>
        <w:rPr>
          <w:rFonts w:eastAsia="Calibri" w:cs="Arial"/>
          <w:strike/>
          <w:color w:val="4F81BD" w:themeColor="accent1"/>
        </w:rPr>
      </w:pPr>
      <w:r w:rsidRPr="002310C0">
        <w:rPr>
          <w:strike/>
          <w:color w:val="4F81BD" w:themeColor="accent1"/>
        </w:rPr>
        <w:t>6.</w:t>
      </w:r>
      <w:r w:rsidRPr="002310C0">
        <w:rPr>
          <w:strike/>
          <w:color w:val="4F81BD" w:themeColor="accent1"/>
          <w:sz w:val="22"/>
        </w:rPr>
        <w:tab/>
      </w:r>
      <w:r w:rsidRPr="002310C0">
        <w:rPr>
          <w:strike/>
          <w:color w:val="4F81BD" w:themeColor="accent1"/>
        </w:rPr>
        <w:t>Si el análisis del marcador de ADN no confirma la resistencia declarada o si se declara que la variedad es susceptible, s</w:t>
      </w:r>
      <w:r w:rsidR="00202947" w:rsidRPr="002310C0">
        <w:rPr>
          <w:strike/>
          <w:color w:val="4F81BD" w:themeColor="accent1"/>
        </w:rPr>
        <w:t>e debe realizar un bioanálisis.</w:t>
      </w:r>
    </w:p>
    <w:p w14:paraId="77F11AD9" w14:textId="77777777" w:rsidR="00E306B7" w:rsidRDefault="00E306B7" w:rsidP="00E306B7"/>
    <w:p w14:paraId="779FFF0C" w14:textId="77777777" w:rsidR="00E306B7" w:rsidRDefault="00E306B7" w:rsidP="00E306B7"/>
    <w:p w14:paraId="50087841" w14:textId="77777777" w:rsidR="00322221" w:rsidRDefault="00322221" w:rsidP="00E306B7"/>
    <w:p w14:paraId="6FFA2A0E" w14:textId="77777777" w:rsidR="00E306B7" w:rsidRPr="002310C0" w:rsidRDefault="00E306B7" w:rsidP="00E306B7">
      <w:pPr>
        <w:jc w:val="right"/>
        <w:rPr>
          <w:rFonts w:cs="Arial"/>
          <w:strike/>
        </w:rPr>
      </w:pPr>
      <w:r w:rsidRPr="002310C0">
        <w:rPr>
          <w:strike/>
          <w:highlight w:val="lightGray"/>
        </w:rPr>
        <w:t xml:space="preserve">[Sigue el Anexo </w:t>
      </w:r>
      <w:r w:rsidR="00BA7C80" w:rsidRPr="002310C0">
        <w:rPr>
          <w:strike/>
          <w:highlight w:val="lightGray"/>
        </w:rPr>
        <w:t>II</w:t>
      </w:r>
      <w:r w:rsidRPr="002310C0">
        <w:rPr>
          <w:strike/>
          <w:highlight w:val="lightGray"/>
        </w:rPr>
        <w:t>]</w:t>
      </w:r>
    </w:p>
    <w:p w14:paraId="6B2C501F" w14:textId="77777777" w:rsidR="00E306B7" w:rsidRPr="0029029B" w:rsidRDefault="00E306B7" w:rsidP="00E306B7">
      <w:pPr>
        <w:rPr>
          <w:u w:val="single"/>
        </w:rPr>
      </w:pPr>
    </w:p>
    <w:p w14:paraId="1E0AAAFA" w14:textId="77777777" w:rsidR="00E306B7" w:rsidRPr="0029029B" w:rsidRDefault="00E306B7" w:rsidP="00E306B7">
      <w:pPr>
        <w:pBdr>
          <w:top w:val="single" w:sz="4" w:space="1" w:color="auto"/>
          <w:left w:val="single" w:sz="4" w:space="4" w:color="auto"/>
          <w:bottom w:val="single" w:sz="4" w:space="1" w:color="auto"/>
          <w:right w:val="single" w:sz="4" w:space="4" w:color="auto"/>
        </w:pBdr>
        <w:rPr>
          <w:u w:val="single"/>
        </w:rPr>
        <w:sectPr w:rsidR="00E306B7" w:rsidRPr="0029029B" w:rsidSect="002451C1">
          <w:headerReference w:type="default" r:id="rId24"/>
          <w:headerReference w:type="first" r:id="rId25"/>
          <w:footerReference w:type="first" r:id="rId26"/>
          <w:pgSz w:w="11907" w:h="16840" w:code="9"/>
          <w:pgMar w:top="510" w:right="1134" w:bottom="1134" w:left="1134" w:header="510" w:footer="567" w:gutter="0"/>
          <w:pgNumType w:start="1"/>
          <w:cols w:space="720"/>
          <w:titlePg/>
        </w:sectPr>
      </w:pPr>
    </w:p>
    <w:p w14:paraId="1A4DFA16" w14:textId="77777777" w:rsidR="00E306B7" w:rsidRPr="002310C0" w:rsidRDefault="00E306B7" w:rsidP="00E306B7">
      <w:pPr>
        <w:jc w:val="center"/>
        <w:rPr>
          <w:strike/>
          <w:highlight w:val="lightGray"/>
        </w:rPr>
      </w:pPr>
      <w:bookmarkStart w:id="113" w:name="_Toc311473366"/>
      <w:r w:rsidRPr="002310C0">
        <w:rPr>
          <w:strike/>
          <w:highlight w:val="lightGray"/>
        </w:rPr>
        <w:lastRenderedPageBreak/>
        <w:t xml:space="preserve">ANEXO </w:t>
      </w:r>
      <w:bookmarkEnd w:id="113"/>
      <w:r w:rsidRPr="002310C0">
        <w:rPr>
          <w:strike/>
          <w:highlight w:val="lightGray"/>
        </w:rPr>
        <w:t>II</w:t>
      </w:r>
    </w:p>
    <w:p w14:paraId="3C7FD97C" w14:textId="77777777" w:rsidR="00E306B7" w:rsidRPr="002310C0" w:rsidRDefault="00E306B7" w:rsidP="00E306B7">
      <w:pPr>
        <w:jc w:val="center"/>
        <w:rPr>
          <w:strike/>
          <w:snapToGrid w:val="0"/>
          <w:highlight w:val="lightGray"/>
        </w:rPr>
      </w:pPr>
    </w:p>
    <w:p w14:paraId="0FC74C6E" w14:textId="77777777" w:rsidR="00E306B7" w:rsidRPr="002310C0" w:rsidRDefault="00E306B7" w:rsidP="00E306B7">
      <w:pPr>
        <w:jc w:val="center"/>
        <w:rPr>
          <w:strike/>
          <w:snapToGrid w:val="0"/>
          <w:highlight w:val="lightGray"/>
        </w:rPr>
      </w:pPr>
    </w:p>
    <w:p w14:paraId="6BCBDE64" w14:textId="77777777" w:rsidR="00E306B7" w:rsidRPr="002310C0" w:rsidRDefault="00E306B7" w:rsidP="00E306B7">
      <w:pPr>
        <w:pBdr>
          <w:top w:val="single" w:sz="4" w:space="1" w:color="auto"/>
          <w:left w:val="single" w:sz="4" w:space="4" w:color="auto"/>
          <w:bottom w:val="single" w:sz="4" w:space="1" w:color="auto"/>
          <w:right w:val="single" w:sz="4" w:space="4" w:color="auto"/>
        </w:pBdr>
        <w:jc w:val="center"/>
        <w:rPr>
          <w:bCs/>
          <w:strike/>
          <w:snapToGrid w:val="0"/>
          <w:highlight w:val="lightGray"/>
        </w:rPr>
      </w:pPr>
      <w:bookmarkStart w:id="114" w:name="_Toc311473367"/>
      <w:r w:rsidRPr="002310C0">
        <w:rPr>
          <w:strike/>
          <w:highlight w:val="lightGray"/>
        </w:rPr>
        <w:t>MODELO:</w:t>
      </w:r>
      <w:r w:rsidR="00594C58" w:rsidRPr="002310C0">
        <w:rPr>
          <w:strike/>
          <w:highlight w:val="lightGray"/>
        </w:rPr>
        <w:t xml:space="preserve"> </w:t>
      </w:r>
      <w:r w:rsidRPr="002310C0">
        <w:rPr>
          <w:strike/>
          <w:highlight w:val="lightGray"/>
        </w:rPr>
        <w:t>COMBINACIÓN DE DISTANCIAS FENOTÍPICAS Y MOLECULARES EN</w:t>
      </w:r>
      <w:r w:rsidR="00594C58" w:rsidRPr="002310C0">
        <w:rPr>
          <w:strike/>
          <w:highlight w:val="lightGray"/>
        </w:rPr>
        <w:t xml:space="preserve"> </w:t>
      </w:r>
      <w:r w:rsidRPr="002310C0">
        <w:rPr>
          <w:strike/>
          <w:highlight w:val="lightGray"/>
        </w:rPr>
        <w:br/>
        <w:t>LA GESTIÓN DE COLECCIONES DE VARIEDADES</w:t>
      </w:r>
      <w:bookmarkEnd w:id="114"/>
    </w:p>
    <w:p w14:paraId="071F98A5" w14:textId="77777777" w:rsidR="00E306B7" w:rsidRPr="002310C0" w:rsidRDefault="00E306B7" w:rsidP="00E306B7">
      <w:pPr>
        <w:jc w:val="center"/>
        <w:rPr>
          <w:bCs/>
          <w:strike/>
          <w:snapToGrid w:val="0"/>
          <w:highlight w:val="lightGray"/>
        </w:rPr>
      </w:pPr>
    </w:p>
    <w:p w14:paraId="622F9E39" w14:textId="77777777" w:rsidR="00E306B7" w:rsidRPr="002310C0" w:rsidRDefault="00E306B7" w:rsidP="00E306B7">
      <w:pPr>
        <w:jc w:val="center"/>
        <w:rPr>
          <w:strike/>
          <w:snapToGrid w:val="0"/>
          <w:color w:val="000000"/>
          <w:highlight w:val="lightGray"/>
        </w:rPr>
      </w:pPr>
    </w:p>
    <w:p w14:paraId="57D5D7F5" w14:textId="77777777" w:rsidR="00E306B7" w:rsidRPr="002310C0" w:rsidRDefault="00E306B7" w:rsidP="00E306B7">
      <w:pPr>
        <w:jc w:val="center"/>
        <w:rPr>
          <w:strike/>
        </w:rPr>
      </w:pPr>
      <w:bookmarkStart w:id="115" w:name="_Toc311473368"/>
      <w:r w:rsidRPr="002310C0">
        <w:rPr>
          <w:strike/>
          <w:highlight w:val="lightGray"/>
        </w:rPr>
        <w:t>EJEMPLO</w:t>
      </w:r>
      <w:r w:rsidR="00202947" w:rsidRPr="002310C0">
        <w:rPr>
          <w:strike/>
          <w:highlight w:val="lightGray"/>
        </w:rPr>
        <w:t xml:space="preserve"> 1</w:t>
      </w:r>
      <w:r w:rsidR="008949F7" w:rsidRPr="002310C0">
        <w:rPr>
          <w:strike/>
          <w:highlight w:val="lightGray"/>
        </w:rPr>
        <w:t>:</w:t>
      </w:r>
      <w:r w:rsidRPr="002310C0">
        <w:rPr>
          <w:strike/>
          <w:highlight w:val="lightGray"/>
        </w:rPr>
        <w:t xml:space="preserve"> LÍNEAS PARENTALES EN EL MAÍZ</w:t>
      </w:r>
      <w:bookmarkEnd w:id="115"/>
    </w:p>
    <w:p w14:paraId="41CAB762" w14:textId="77777777" w:rsidR="00E306B7" w:rsidRDefault="00E306B7" w:rsidP="00E306B7">
      <w:pPr>
        <w:jc w:val="center"/>
      </w:pPr>
    </w:p>
    <w:p w14:paraId="18E9FB3A" w14:textId="77777777" w:rsidR="00E306B7" w:rsidRPr="009371BB" w:rsidRDefault="00E306B7" w:rsidP="00E306B7">
      <w:pPr>
        <w:jc w:val="center"/>
      </w:pPr>
    </w:p>
    <w:p w14:paraId="6357A4A1" w14:textId="77777777" w:rsidR="00E306B7" w:rsidRPr="002310C0" w:rsidRDefault="00E306B7" w:rsidP="00E306B7">
      <w:pPr>
        <w:jc w:val="center"/>
        <w:rPr>
          <w:i/>
          <w:strike/>
          <w:color w:val="4F81BD" w:themeColor="accent1"/>
        </w:rPr>
      </w:pPr>
      <w:r w:rsidRPr="002310C0">
        <w:rPr>
          <w:i/>
          <w:strike/>
          <w:color w:val="4F81BD" w:themeColor="accent1"/>
        </w:rPr>
        <w:t>preparado por expertos de Francia</w:t>
      </w:r>
    </w:p>
    <w:p w14:paraId="3453960C" w14:textId="77777777" w:rsidR="00E306B7" w:rsidRPr="002310C0" w:rsidRDefault="00E306B7" w:rsidP="00E306B7">
      <w:pPr>
        <w:jc w:val="center"/>
        <w:rPr>
          <w:i/>
          <w:strike/>
          <w:color w:val="4F81BD" w:themeColor="accent1"/>
        </w:rPr>
      </w:pPr>
    </w:p>
    <w:p w14:paraId="05B010DF" w14:textId="77777777" w:rsidR="00E306B7" w:rsidRPr="002310C0" w:rsidRDefault="00E306B7" w:rsidP="00E306B7">
      <w:pPr>
        <w:pStyle w:val="Header"/>
        <w:rPr>
          <w:rFonts w:cs="Arial"/>
          <w:i/>
          <w:strike/>
          <w:color w:val="4F81BD" w:themeColor="accent1"/>
        </w:rPr>
      </w:pPr>
    </w:p>
    <w:p w14:paraId="4E83EB91" w14:textId="77777777" w:rsidR="00E306B7" w:rsidRPr="002310C0" w:rsidRDefault="00E306B7" w:rsidP="00E306B7">
      <w:pPr>
        <w:rPr>
          <w:rFonts w:cs="Arial"/>
          <w:strike/>
          <w:snapToGrid w:val="0"/>
          <w:color w:val="4F81BD" w:themeColor="accent1"/>
        </w:rPr>
      </w:pPr>
      <w:r w:rsidRPr="002310C0">
        <w:rPr>
          <w:strike/>
          <w:color w:val="4F81BD" w:themeColor="accent1"/>
        </w:rPr>
        <w:t>1.</w:t>
      </w:r>
      <w:r w:rsidRPr="002310C0">
        <w:rPr>
          <w:strike/>
          <w:color w:val="4F81BD" w:themeColor="accent1"/>
        </w:rPr>
        <w:tab/>
      </w:r>
      <w:r w:rsidRPr="002310C0">
        <w:rPr>
          <w:strike/>
          <w:snapToGrid w:val="0"/>
          <w:color w:val="4F81BD" w:themeColor="accent1"/>
          <w:u w:val="single"/>
        </w:rPr>
        <w:t>Descripción</w:t>
      </w:r>
    </w:p>
    <w:p w14:paraId="35F0E820" w14:textId="77777777" w:rsidR="00E306B7" w:rsidRPr="002310C0" w:rsidRDefault="00E306B7" w:rsidP="00E306B7">
      <w:pPr>
        <w:rPr>
          <w:rFonts w:cs="Arial"/>
          <w:strike/>
          <w:snapToGrid w:val="0"/>
          <w:color w:val="4F81BD" w:themeColor="accent1"/>
        </w:rPr>
      </w:pPr>
    </w:p>
    <w:p w14:paraId="7605F448" w14:textId="77777777" w:rsidR="00E306B7" w:rsidRPr="002310C0" w:rsidRDefault="00E306B7" w:rsidP="00E306B7">
      <w:pPr>
        <w:rPr>
          <w:rFonts w:cs="Arial"/>
          <w:strike/>
          <w:color w:val="4F81BD" w:themeColor="accent1"/>
        </w:rPr>
      </w:pPr>
      <w:r w:rsidRPr="002310C0">
        <w:rPr>
          <w:strike/>
          <w:color w:val="4F81BD" w:themeColor="accent1"/>
        </w:rPr>
        <w:t>1.1</w:t>
      </w:r>
      <w:r w:rsidRPr="002310C0">
        <w:rPr>
          <w:strike/>
          <w:color w:val="4F81BD" w:themeColor="accent1"/>
        </w:rPr>
        <w:tab/>
        <w:t xml:space="preserve">Una característica fundamental del proceso encaminado a eliminar variedades notoriamente conocidas con anterioridad al ensayo en cultivo DHE es que el umbral para decidir qué variedades pueden excluirse (es decir, variedades distintas </w:t>
      </w:r>
      <w:r w:rsidR="000A3B7C" w:rsidRPr="002310C0">
        <w:rPr>
          <w:strike/>
          <w:color w:val="4F81BD" w:themeColor="accent1"/>
        </w:rPr>
        <w:t>e</w:t>
      </w:r>
      <w:r w:rsidRPr="002310C0">
        <w:rPr>
          <w:strike/>
          <w:color w:val="4F81BD" w:themeColor="accent1"/>
        </w:rPr>
        <w:t>n base a las descripciones) pueda establecerse con un adecuado margen de seguridad, ya que las variedades que se eliminan no se incluirán en el ensayo en cultivo.</w:t>
      </w:r>
      <w:r w:rsidR="00594C58" w:rsidRPr="002310C0">
        <w:rPr>
          <w:strike/>
          <w:color w:val="4F81BD" w:themeColor="accent1"/>
        </w:rPr>
        <w:t xml:space="preserve"> </w:t>
      </w:r>
      <w:r w:rsidRPr="002310C0">
        <w:rPr>
          <w:strike/>
          <w:color w:val="4F81BD" w:themeColor="accent1"/>
        </w:rPr>
        <w:t>Este umbral, con un margen de seguridad, se denomina umbral de “distinción plus”, esto es que las distancias entre la variedad candidata y las variedades que presentan “distinción plus” son lo suficientemente marcadas como para poder tomar una decisión sin tener que establecer una comparación directa en el ensayo en cultivo.</w:t>
      </w:r>
    </w:p>
    <w:p w14:paraId="5D795422" w14:textId="77777777" w:rsidR="00E306B7" w:rsidRPr="002310C0" w:rsidRDefault="00E306B7" w:rsidP="00E306B7">
      <w:pPr>
        <w:rPr>
          <w:rFonts w:cs="Arial"/>
          <w:strike/>
          <w:color w:val="4F81BD" w:themeColor="accent1"/>
        </w:rPr>
      </w:pPr>
    </w:p>
    <w:p w14:paraId="129D7E70" w14:textId="77777777" w:rsidR="00E306B7" w:rsidRPr="002310C0" w:rsidRDefault="00E306B7" w:rsidP="00E306B7">
      <w:pPr>
        <w:rPr>
          <w:rFonts w:cs="Arial"/>
          <w:strike/>
          <w:snapToGrid w:val="0"/>
          <w:color w:val="4F81BD" w:themeColor="accent1"/>
        </w:rPr>
      </w:pPr>
      <w:r w:rsidRPr="002310C0">
        <w:rPr>
          <w:strike/>
          <w:color w:val="4F81BD" w:themeColor="accent1"/>
        </w:rPr>
        <w:t>1.2</w:t>
      </w:r>
      <w:r w:rsidRPr="002310C0">
        <w:rPr>
          <w:strike/>
          <w:color w:val="4F81BD" w:themeColor="accent1"/>
        </w:rPr>
        <w:tab/>
        <w:t>La finalidad de este ejemplo es crear un instrumento eficaz, basado en la combinación de distancias fenotípicas y moleculares, para identificar, en la colección de variedades, aquellas variedades que deben compararse con las variedades candidatas (véase el gráfico 1) a fin de mejorar la selección de variedades con “distinción plus” y limitar, así, el volumen de trabajo sin que disminuya la calidad del ensayo.</w:t>
      </w:r>
      <w:r w:rsidR="00594C58" w:rsidRPr="002310C0">
        <w:rPr>
          <w:strike/>
          <w:color w:val="4F81BD" w:themeColor="accent1"/>
        </w:rPr>
        <w:t xml:space="preserve"> </w:t>
      </w:r>
      <w:r w:rsidRPr="002310C0">
        <w:rPr>
          <w:strike/>
          <w:color w:val="4F81BD" w:themeColor="accent1"/>
        </w:rPr>
        <w:t>La dificultad estriba en desarrollar un sistema seguro que:</w:t>
      </w:r>
    </w:p>
    <w:p w14:paraId="3F08393F" w14:textId="77777777" w:rsidR="00E306B7" w:rsidRPr="002310C0" w:rsidRDefault="00E306B7" w:rsidP="00E306B7">
      <w:pPr>
        <w:rPr>
          <w:rFonts w:cs="Arial"/>
          <w:strike/>
          <w:snapToGrid w:val="0"/>
          <w:color w:val="4F81BD" w:themeColor="accent1"/>
        </w:rPr>
      </w:pPr>
    </w:p>
    <w:p w14:paraId="39890652" w14:textId="77777777" w:rsidR="00E306B7" w:rsidRPr="002310C0" w:rsidRDefault="00E306B7" w:rsidP="00BA7C80">
      <w:pPr>
        <w:ind w:left="1134" w:hanging="567"/>
        <w:rPr>
          <w:rFonts w:cs="Arial"/>
          <w:strike/>
          <w:snapToGrid w:val="0"/>
          <w:color w:val="4F81BD" w:themeColor="accent1"/>
        </w:rPr>
      </w:pPr>
      <w:r w:rsidRPr="002310C0">
        <w:rPr>
          <w:strike/>
          <w:color w:val="4F81BD" w:themeColor="accent1"/>
        </w:rPr>
        <w:t>a)</w:t>
      </w:r>
      <w:r w:rsidRPr="002310C0">
        <w:rPr>
          <w:strike/>
          <w:color w:val="4F81BD" w:themeColor="accent1"/>
        </w:rPr>
        <w:tab/>
        <w:t>seleccione únicamente variedades similares a las variedades candidatas, y</w:t>
      </w:r>
    </w:p>
    <w:p w14:paraId="58C448DC" w14:textId="77777777" w:rsidR="00E306B7" w:rsidRPr="002310C0" w:rsidRDefault="00E306B7" w:rsidP="00E306B7">
      <w:pPr>
        <w:ind w:firstLine="720"/>
        <w:rPr>
          <w:rFonts w:cs="Arial"/>
          <w:strike/>
          <w:snapToGrid w:val="0"/>
          <w:color w:val="4F81BD" w:themeColor="accent1"/>
        </w:rPr>
      </w:pPr>
    </w:p>
    <w:p w14:paraId="7D2C0E4A" w14:textId="77777777" w:rsidR="00E306B7" w:rsidRPr="002310C0" w:rsidRDefault="00E306B7" w:rsidP="000C07D0">
      <w:pPr>
        <w:ind w:left="1134" w:hanging="567"/>
        <w:rPr>
          <w:rFonts w:cs="Arial"/>
          <w:strike/>
          <w:snapToGrid w:val="0"/>
          <w:color w:val="4F81BD" w:themeColor="accent1"/>
        </w:rPr>
      </w:pPr>
      <w:r w:rsidRPr="002310C0">
        <w:rPr>
          <w:strike/>
          <w:color w:val="4F81BD" w:themeColor="accent1"/>
        </w:rPr>
        <w:t>b)</w:t>
      </w:r>
      <w:r w:rsidRPr="002310C0">
        <w:rPr>
          <w:strike/>
          <w:color w:val="4F81BD" w:themeColor="accent1"/>
        </w:rPr>
        <w:tab/>
        <w:t>limite el riesgo de no seleccionar una variedad en la colección de variedades que deba compararse en cultivo, especialmente en los casos en que la colección de variedades es amplia o cara.</w:t>
      </w:r>
    </w:p>
    <w:p w14:paraId="1E2D1C14" w14:textId="77777777" w:rsidR="00E306B7" w:rsidRPr="002310C0" w:rsidRDefault="00E306B7" w:rsidP="00E306B7">
      <w:pPr>
        <w:spacing w:line="360" w:lineRule="auto"/>
        <w:ind w:left="1440" w:hanging="720"/>
        <w:rPr>
          <w:rFonts w:cs="Arial"/>
          <w:strike/>
          <w:snapToGrid w:val="0"/>
          <w:color w:val="4F81BD" w:themeColor="accent1"/>
        </w:rPr>
      </w:pPr>
    </w:p>
    <w:p w14:paraId="439AF405" w14:textId="77777777" w:rsidR="00E306B7" w:rsidRPr="002310C0" w:rsidRDefault="00E306B7" w:rsidP="00E306B7">
      <w:pPr>
        <w:spacing w:after="240"/>
        <w:rPr>
          <w:rFonts w:cs="Arial"/>
          <w:i/>
          <w:iCs/>
          <w:strike/>
          <w:snapToGrid w:val="0"/>
          <w:color w:val="4F81BD" w:themeColor="accent1"/>
        </w:rPr>
      </w:pPr>
      <w:r w:rsidRPr="002310C0">
        <w:rPr>
          <w:i/>
          <w:strike/>
          <w:snapToGrid w:val="0"/>
          <w:color w:val="4F81BD" w:themeColor="accent1"/>
        </w:rPr>
        <w:t>Gráfico 1</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
      <w:tblGrid>
        <w:gridCol w:w="9286"/>
      </w:tblGrid>
      <w:tr w:rsidR="00E306B7" w:rsidRPr="002310C0" w14:paraId="7CBF2F00" w14:textId="77777777" w:rsidTr="00937DFC">
        <w:trPr>
          <w:jc w:val="center"/>
        </w:trPr>
        <w:tc>
          <w:tcPr>
            <w:tcW w:w="9286" w:type="dxa"/>
          </w:tcPr>
          <w:bookmarkStart w:id="116" w:name="OLE_LINK3"/>
          <w:bookmarkStart w:id="117" w:name="OLE_LINK4"/>
          <w:p w14:paraId="2A904BF8" w14:textId="77777777" w:rsidR="00E306B7" w:rsidRPr="002310C0" w:rsidRDefault="00B54FEB" w:rsidP="00937DFC">
            <w:pPr>
              <w:jc w:val="center"/>
              <w:rPr>
                <w:rFonts w:cs="Arial"/>
                <w:strike/>
                <w:snapToGrid w:val="0"/>
                <w:color w:val="4F81BD" w:themeColor="accent1"/>
              </w:rPr>
            </w:pPr>
            <w:r w:rsidRPr="002310C0">
              <w:rPr>
                <w:strike/>
                <w:color w:val="4F81BD" w:themeColor="accent1"/>
              </w:rPr>
              <w:object w:dxaOrig="7100" w:dyaOrig="5329" w14:anchorId="1231CB5A">
                <v:shape id="_x0000_i1028" type="#_x0000_t75" style="width:5in;height:270.45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lide.8" ShapeID="_x0000_i1028" DrawAspect="Content" ObjectID="_1853683456" r:id="rId27"/>
              </w:object>
            </w:r>
          </w:p>
        </w:tc>
      </w:tr>
      <w:bookmarkEnd w:id="116"/>
      <w:bookmarkEnd w:id="117"/>
    </w:tbl>
    <w:p w14:paraId="4D7AFEE5" w14:textId="77777777" w:rsidR="00E306B7" w:rsidRPr="002310C0" w:rsidRDefault="00E306B7" w:rsidP="00E306B7">
      <w:pPr>
        <w:rPr>
          <w:rFonts w:cs="Arial"/>
          <w:strike/>
          <w:snapToGrid w:val="0"/>
          <w:color w:val="4F81BD" w:themeColor="accent1"/>
          <w:sz w:val="14"/>
        </w:rPr>
      </w:pPr>
    </w:p>
    <w:p w14:paraId="0291869D" w14:textId="77777777" w:rsidR="00E306B7" w:rsidRPr="002310C0" w:rsidRDefault="00E306B7" w:rsidP="00B54FEB">
      <w:pPr>
        <w:keepNext/>
        <w:rPr>
          <w:rFonts w:cs="Arial"/>
          <w:strike/>
          <w:snapToGrid w:val="0"/>
          <w:color w:val="4F81BD" w:themeColor="accent1"/>
        </w:rPr>
      </w:pPr>
      <w:r w:rsidRPr="002310C0">
        <w:rPr>
          <w:strike/>
          <w:color w:val="4F81BD" w:themeColor="accent1"/>
        </w:rPr>
        <w:lastRenderedPageBreak/>
        <w:t>1.3</w:t>
      </w:r>
      <w:r w:rsidRPr="002310C0">
        <w:rPr>
          <w:strike/>
          <w:color w:val="4F81BD" w:themeColor="accent1"/>
        </w:rPr>
        <w:tab/>
        <w:t>El nuevo sistema se ha configurado a partir del siguiente material:</w:t>
      </w:r>
    </w:p>
    <w:p w14:paraId="23E5EC56" w14:textId="77777777" w:rsidR="00E306B7" w:rsidRPr="002310C0" w:rsidRDefault="00E306B7" w:rsidP="00B54FEB">
      <w:pPr>
        <w:keepNext/>
        <w:rPr>
          <w:rFonts w:cs="Arial"/>
          <w:strike/>
          <w:snapToGrid w:val="0"/>
          <w:color w:val="4F81BD" w:themeColor="accent1"/>
        </w:rPr>
      </w:pPr>
    </w:p>
    <w:p w14:paraId="46A854AB"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a)</w:t>
      </w:r>
      <w:r w:rsidRPr="002310C0">
        <w:rPr>
          <w:strike/>
          <w:color w:val="4F81BD" w:themeColor="accent1"/>
        </w:rPr>
        <w:tab/>
        <w:t xml:space="preserve">Estudios existentes sobre las distancias moleculares en el maíz, aplicables a </w:t>
      </w:r>
      <w:r w:rsidR="00245504" w:rsidRPr="002310C0">
        <w:rPr>
          <w:strike/>
          <w:color w:val="4F81BD" w:themeColor="accent1"/>
        </w:rPr>
        <w:t>los ensayos </w:t>
      </w:r>
      <w:r w:rsidRPr="002310C0">
        <w:rPr>
          <w:strike/>
          <w:color w:val="4F81BD" w:themeColor="accent1"/>
        </w:rPr>
        <w:t>DHE y al establecimiento de derivación esencial, en los que se muestra la relación de parentesco entre variedades (véanse los documentos BMT/3/6 “</w:t>
      </w:r>
      <w:r w:rsidRPr="002310C0">
        <w:rPr>
          <w:i/>
          <w:strike/>
          <w:color w:val="4F81BD" w:themeColor="accent1"/>
        </w:rPr>
        <w:t xml:space="preserve">The </w:t>
      </w:r>
      <w:proofErr w:type="spellStart"/>
      <w:r w:rsidRPr="002310C0">
        <w:rPr>
          <w:i/>
          <w:strike/>
          <w:color w:val="4F81BD" w:themeColor="accent1"/>
        </w:rPr>
        <w:t>Estimation</w:t>
      </w:r>
      <w:proofErr w:type="spellEnd"/>
      <w:r w:rsidRPr="002310C0">
        <w:rPr>
          <w:i/>
          <w:strike/>
          <w:color w:val="4F81BD" w:themeColor="accent1"/>
        </w:rPr>
        <w:t xml:space="preserve"> of Molecular </w:t>
      </w:r>
      <w:proofErr w:type="spellStart"/>
      <w:r w:rsidRPr="002310C0">
        <w:rPr>
          <w:i/>
          <w:strike/>
          <w:color w:val="4F81BD" w:themeColor="accent1"/>
        </w:rPr>
        <w:t>Genetic</w:t>
      </w:r>
      <w:proofErr w:type="spellEnd"/>
      <w:r w:rsidRPr="002310C0">
        <w:rPr>
          <w:i/>
          <w:strike/>
          <w:color w:val="4F81BD" w:themeColor="accent1"/>
        </w:rPr>
        <w:t xml:space="preserve"> </w:t>
      </w:r>
      <w:proofErr w:type="spellStart"/>
      <w:r w:rsidRPr="002310C0">
        <w:rPr>
          <w:i/>
          <w:strike/>
          <w:color w:val="4F81BD" w:themeColor="accent1"/>
        </w:rPr>
        <w:t>Distances</w:t>
      </w:r>
      <w:proofErr w:type="spellEnd"/>
      <w:r w:rsidRPr="002310C0">
        <w:rPr>
          <w:i/>
          <w:strike/>
          <w:color w:val="4F81BD" w:themeColor="accent1"/>
        </w:rPr>
        <w:t xml:space="preserve"> in Maize </w:t>
      </w:r>
      <w:proofErr w:type="spellStart"/>
      <w:r w:rsidRPr="002310C0">
        <w:rPr>
          <w:i/>
          <w:strike/>
          <w:color w:val="4F81BD" w:themeColor="accent1"/>
        </w:rPr>
        <w:t>or</w:t>
      </w:r>
      <w:proofErr w:type="spellEnd"/>
      <w:r w:rsidRPr="002310C0">
        <w:rPr>
          <w:i/>
          <w:strike/>
          <w:color w:val="4F81BD" w:themeColor="accent1"/>
        </w:rPr>
        <w:t xml:space="preserve"> DUS and ED </w:t>
      </w:r>
      <w:proofErr w:type="spellStart"/>
      <w:r w:rsidRPr="002310C0">
        <w:rPr>
          <w:i/>
          <w:strike/>
          <w:color w:val="4F81BD" w:themeColor="accent1"/>
        </w:rPr>
        <w:t>Protocols</w:t>
      </w:r>
      <w:proofErr w:type="spellEnd"/>
      <w:r w:rsidRPr="002310C0">
        <w:rPr>
          <w:i/>
          <w:strike/>
          <w:color w:val="4F81BD" w:themeColor="accent1"/>
        </w:rPr>
        <w:t>:</w:t>
      </w:r>
      <w:r w:rsidR="00594C58" w:rsidRPr="002310C0">
        <w:rPr>
          <w:i/>
          <w:strike/>
          <w:color w:val="4F81BD" w:themeColor="accent1"/>
        </w:rPr>
        <w:t xml:space="preserve"> </w:t>
      </w:r>
      <w:proofErr w:type="spellStart"/>
      <w:r w:rsidRPr="002310C0">
        <w:rPr>
          <w:i/>
          <w:strike/>
          <w:color w:val="4F81BD" w:themeColor="accent1"/>
        </w:rPr>
        <w:t>Optimization</w:t>
      </w:r>
      <w:proofErr w:type="spellEnd"/>
      <w:r w:rsidRPr="002310C0">
        <w:rPr>
          <w:i/>
          <w:strike/>
          <w:color w:val="4F81BD" w:themeColor="accent1"/>
        </w:rPr>
        <w:t xml:space="preserve"> of the </w:t>
      </w:r>
      <w:proofErr w:type="spellStart"/>
      <w:r w:rsidRPr="002310C0">
        <w:rPr>
          <w:i/>
          <w:strike/>
          <w:color w:val="4F81BD" w:themeColor="accent1"/>
        </w:rPr>
        <w:t>Information</w:t>
      </w:r>
      <w:proofErr w:type="spellEnd"/>
      <w:r w:rsidRPr="002310C0">
        <w:rPr>
          <w:i/>
          <w:strike/>
          <w:color w:val="4F81BD" w:themeColor="accent1"/>
        </w:rPr>
        <w:t xml:space="preserve"> and new </w:t>
      </w:r>
      <w:proofErr w:type="spellStart"/>
      <w:r w:rsidRPr="002310C0">
        <w:rPr>
          <w:i/>
          <w:strike/>
          <w:color w:val="4F81BD" w:themeColor="accent1"/>
        </w:rPr>
        <w:t>Approaches</w:t>
      </w:r>
      <w:proofErr w:type="spellEnd"/>
      <w:r w:rsidRPr="002310C0">
        <w:rPr>
          <w:i/>
          <w:strike/>
          <w:color w:val="4F81BD" w:themeColor="accent1"/>
        </w:rPr>
        <w:t xml:space="preserve"> of </w:t>
      </w:r>
      <w:proofErr w:type="spellStart"/>
      <w:r w:rsidRPr="002310C0">
        <w:rPr>
          <w:i/>
          <w:strike/>
          <w:color w:val="4F81BD" w:themeColor="accent1"/>
        </w:rPr>
        <w:t>Kinship</w:t>
      </w:r>
      <w:proofErr w:type="spellEnd"/>
      <w:r w:rsidRPr="002310C0">
        <w:rPr>
          <w:strike/>
          <w:color w:val="4F81BD" w:themeColor="accent1"/>
        </w:rPr>
        <w:t>” y BMT/3/6 Add.)</w:t>
      </w:r>
    </w:p>
    <w:p w14:paraId="42C50228" w14:textId="77777777" w:rsidR="00E306B7" w:rsidRPr="002310C0" w:rsidRDefault="00E306B7" w:rsidP="00E306B7">
      <w:pPr>
        <w:ind w:firstLine="567"/>
        <w:rPr>
          <w:rFonts w:cs="Arial"/>
          <w:strike/>
          <w:snapToGrid w:val="0"/>
          <w:color w:val="4F81BD" w:themeColor="accent1"/>
        </w:rPr>
      </w:pPr>
    </w:p>
    <w:p w14:paraId="1AF090CD"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b)</w:t>
      </w:r>
      <w:r w:rsidRPr="002310C0">
        <w:rPr>
          <w:strike/>
          <w:color w:val="4F81BD" w:themeColor="accent1"/>
        </w:rPr>
        <w:tab/>
        <w:t>Un experimento llevado a cabo por GEVES en un conjunto de líneas parentales del maíz que muestra que existe un vínculo entre la evaluación de la distinción por parte de expertos (evaluación global) y la distancia molecular calculada utilizando datos moleculares de secuencias simples repetidas (SSR) (véase el gráfico 2).</w:t>
      </w:r>
    </w:p>
    <w:p w14:paraId="19EFBAE7" w14:textId="77777777" w:rsidR="00E306B7" w:rsidRPr="002310C0" w:rsidRDefault="00E306B7" w:rsidP="00E306B7">
      <w:pPr>
        <w:ind w:firstLine="567"/>
        <w:rPr>
          <w:rFonts w:cs="Arial"/>
          <w:strike/>
          <w:snapToGrid w:val="0"/>
          <w:color w:val="4F81BD" w:themeColor="accent1"/>
        </w:rPr>
      </w:pPr>
    </w:p>
    <w:p w14:paraId="1CE1ECC3" w14:textId="77777777" w:rsidR="00D40E05" w:rsidRPr="002310C0" w:rsidRDefault="00D40E05" w:rsidP="00E306B7">
      <w:pPr>
        <w:ind w:firstLine="567"/>
        <w:rPr>
          <w:rFonts w:cs="Arial"/>
          <w:strike/>
          <w:snapToGrid w:val="0"/>
          <w:color w:val="4F81BD" w:themeColor="accent1"/>
        </w:rPr>
      </w:pPr>
    </w:p>
    <w:p w14:paraId="2244BB33" w14:textId="77777777" w:rsidR="00E306B7" w:rsidRPr="002310C0" w:rsidRDefault="00E306B7" w:rsidP="00E306B7">
      <w:pPr>
        <w:rPr>
          <w:rFonts w:cs="Arial"/>
          <w:strike/>
          <w:snapToGrid w:val="0"/>
          <w:color w:val="4F81BD" w:themeColor="accent1"/>
        </w:rPr>
      </w:pPr>
      <w:r w:rsidRPr="002310C0">
        <w:rPr>
          <w:strike/>
          <w:color w:val="4F81BD" w:themeColor="accent1"/>
        </w:rPr>
        <w:t>1.4</w:t>
      </w:r>
      <w:r w:rsidRPr="002310C0">
        <w:rPr>
          <w:strike/>
          <w:color w:val="4F81BD" w:themeColor="accent1"/>
        </w:rPr>
        <w:tab/>
        <w:t>Componentes del sistema</w:t>
      </w:r>
    </w:p>
    <w:p w14:paraId="41CE5C82" w14:textId="77777777" w:rsidR="00E306B7" w:rsidRPr="002310C0" w:rsidRDefault="00E306B7" w:rsidP="00E306B7">
      <w:pPr>
        <w:rPr>
          <w:rFonts w:cs="Arial"/>
          <w:strike/>
          <w:snapToGrid w:val="0"/>
          <w:color w:val="4F81BD" w:themeColor="accent1"/>
        </w:rPr>
      </w:pPr>
    </w:p>
    <w:p w14:paraId="24BFBDEC" w14:textId="77777777" w:rsidR="00E306B7" w:rsidRPr="002310C0" w:rsidRDefault="00E306B7" w:rsidP="00E306B7">
      <w:pPr>
        <w:rPr>
          <w:rFonts w:cs="Arial"/>
          <w:strike/>
          <w:snapToGrid w:val="0"/>
          <w:color w:val="4F81BD" w:themeColor="accent1"/>
        </w:rPr>
      </w:pPr>
      <w:r w:rsidRPr="002310C0">
        <w:rPr>
          <w:strike/>
          <w:color w:val="4F81BD" w:themeColor="accent1"/>
        </w:rPr>
        <w:t>1.4.1</w:t>
      </w:r>
      <w:r w:rsidRPr="002310C0">
        <w:rPr>
          <w:strike/>
          <w:color w:val="4F81BD" w:themeColor="accent1"/>
        </w:rPr>
        <w:tab/>
        <w:t xml:space="preserve">Distancia GAIA </w:t>
      </w:r>
    </w:p>
    <w:p w14:paraId="6AE5C047" w14:textId="77777777" w:rsidR="00E306B7" w:rsidRPr="002310C0" w:rsidRDefault="00E306B7" w:rsidP="00E306B7">
      <w:pPr>
        <w:rPr>
          <w:rFonts w:cs="Arial"/>
          <w:strike/>
          <w:snapToGrid w:val="0"/>
          <w:color w:val="4F81BD" w:themeColor="accent1"/>
        </w:rPr>
      </w:pPr>
    </w:p>
    <w:p w14:paraId="0B0E50D1" w14:textId="77777777" w:rsidR="00E306B7" w:rsidRPr="002310C0" w:rsidRDefault="00E306B7" w:rsidP="00E306B7">
      <w:pPr>
        <w:rPr>
          <w:rFonts w:cs="Arial"/>
          <w:strike/>
          <w:snapToGrid w:val="0"/>
          <w:color w:val="4F81BD" w:themeColor="accent1"/>
        </w:rPr>
      </w:pPr>
      <w:r w:rsidRPr="002310C0">
        <w:rPr>
          <w:strike/>
          <w:color w:val="4F81BD" w:themeColor="accent1"/>
        </w:rPr>
        <w:t>El componente de la distancia GAIA se calcula mediante el programa informático GAIA desarrollado por GEVES. La distancia GAIA es una combinación de diferencias observadas en caracteres fenotípicos: cada diferencia observada sirve para calcular la distancia según la fiabilidad de los caracteres, especialmente en lo que respecta a su variabilidad y su susceptibilidad al medio ambiente.</w:t>
      </w:r>
      <w:r w:rsidR="00594C58" w:rsidRPr="002310C0">
        <w:rPr>
          <w:strike/>
          <w:color w:val="4F81BD" w:themeColor="accent1"/>
        </w:rPr>
        <w:t xml:space="preserve"> </w:t>
      </w:r>
      <w:r w:rsidRPr="002310C0">
        <w:rPr>
          <w:strike/>
          <w:color w:val="4F81BD" w:themeColor="accent1"/>
        </w:rPr>
        <w:t>Cuanto mayor es la diferencia observada y mayor es la fiabilidad del carácter, más contribuye la diferencia al cálculo de la distancia GAIA. Únicamente se incluyen las diferencias que son iguales o mayores que la distancia mínima requerida por cada uno de los caracteres.</w:t>
      </w:r>
    </w:p>
    <w:p w14:paraId="3F3F207E" w14:textId="77777777" w:rsidR="00E306B7" w:rsidRPr="002310C0" w:rsidRDefault="00E306B7" w:rsidP="00D40E05">
      <w:pPr>
        <w:rPr>
          <w:strike/>
          <w:color w:val="4F81BD" w:themeColor="accent1"/>
        </w:rPr>
      </w:pPr>
    </w:p>
    <w:p w14:paraId="73CE4EF2" w14:textId="77777777" w:rsidR="00E306B7" w:rsidRPr="002310C0" w:rsidRDefault="00E306B7" w:rsidP="00E306B7">
      <w:pPr>
        <w:rPr>
          <w:rFonts w:cs="Arial"/>
          <w:strike/>
          <w:snapToGrid w:val="0"/>
          <w:color w:val="4F81BD" w:themeColor="accent1"/>
        </w:rPr>
      </w:pPr>
      <w:r w:rsidRPr="002310C0">
        <w:rPr>
          <w:strike/>
          <w:color w:val="4F81BD" w:themeColor="accent1"/>
        </w:rPr>
        <w:t>1.4.2</w:t>
      </w:r>
      <w:r w:rsidRPr="002310C0">
        <w:rPr>
          <w:strike/>
          <w:color w:val="4F81BD" w:themeColor="accent1"/>
        </w:rPr>
        <w:tab/>
        <w:t xml:space="preserve">Distancia molecular </w:t>
      </w:r>
    </w:p>
    <w:p w14:paraId="4CB79D90" w14:textId="77777777" w:rsidR="00E306B7" w:rsidRPr="002310C0" w:rsidRDefault="00E306B7" w:rsidP="00E306B7">
      <w:pPr>
        <w:rPr>
          <w:rFonts w:cs="Arial"/>
          <w:strike/>
          <w:snapToGrid w:val="0"/>
          <w:color w:val="4F81BD" w:themeColor="accent1"/>
        </w:rPr>
      </w:pPr>
    </w:p>
    <w:p w14:paraId="3B247CB2" w14:textId="77777777" w:rsidR="00E306B7" w:rsidRPr="002310C0" w:rsidRDefault="00E306B7" w:rsidP="00E306B7">
      <w:pPr>
        <w:rPr>
          <w:rFonts w:cs="Arial"/>
          <w:strike/>
          <w:snapToGrid w:val="0"/>
          <w:color w:val="4F81BD" w:themeColor="accent1"/>
        </w:rPr>
      </w:pPr>
      <w:r w:rsidRPr="002310C0">
        <w:rPr>
          <w:strike/>
          <w:color w:val="4F81BD" w:themeColor="accent1"/>
        </w:rPr>
        <w:t>El componente de la distancia molecular se calcula a partir de las diferencias observadas en un conjunto de marcadores. Se pueden utilizar distintos tipos de marcadores y distancias moleculares. En el caso del estudio elaborado en Francia con respecto al maíz, se utilizaron 60 marcadores SSR y la distancia de Rogers. Es importante que se utilicen suficientes marcadores con una buena distribución en los cromosomas.</w:t>
      </w:r>
      <w:r w:rsidR="00594C58" w:rsidRPr="002310C0">
        <w:rPr>
          <w:strike/>
          <w:color w:val="4F81BD" w:themeColor="accent1"/>
        </w:rPr>
        <w:t xml:space="preserve"> </w:t>
      </w:r>
      <w:r w:rsidRPr="002310C0">
        <w:rPr>
          <w:strike/>
          <w:color w:val="4F81BD" w:themeColor="accent1"/>
        </w:rPr>
        <w:t xml:space="preserve">Es necesario considerar el tipo de marcadores, el efecto del número de marcadores y la distribución de marcadores con arreglo a las especies de que se trate. </w:t>
      </w:r>
    </w:p>
    <w:p w14:paraId="01D09B46" w14:textId="77777777" w:rsidR="00E306B7" w:rsidRPr="002310C0" w:rsidRDefault="00E306B7" w:rsidP="00E306B7">
      <w:pPr>
        <w:rPr>
          <w:rFonts w:cs="Arial"/>
          <w:strike/>
          <w:snapToGrid w:val="0"/>
          <w:color w:val="4F81BD" w:themeColor="accent1"/>
        </w:rPr>
      </w:pPr>
    </w:p>
    <w:p w14:paraId="3AE18168" w14:textId="77777777" w:rsidR="00E306B7" w:rsidRPr="002310C0" w:rsidRDefault="00E306B7" w:rsidP="00E306B7">
      <w:pPr>
        <w:rPr>
          <w:rFonts w:cs="Arial"/>
          <w:strike/>
          <w:snapToGrid w:val="0"/>
          <w:color w:val="4F81BD" w:themeColor="accent1"/>
        </w:rPr>
      </w:pPr>
      <w:r w:rsidRPr="002310C0">
        <w:rPr>
          <w:strike/>
          <w:color w:val="4F81BD" w:themeColor="accent1"/>
        </w:rPr>
        <w:t>1.4.3</w:t>
      </w:r>
      <w:r w:rsidRPr="002310C0">
        <w:rPr>
          <w:strike/>
          <w:color w:val="4F81BD" w:themeColor="accent1"/>
        </w:rPr>
        <w:tab/>
        <w:t>Antes de combinar estos dos componentes, debe efectuarse, a cargo de un grupo de expertos y con respecto a un conjunto de pares de variedades, una evaluación de la relación entre la distancia molecular y una evaluación general de la distinción.</w:t>
      </w:r>
      <w:r w:rsidR="00594C58" w:rsidRPr="002310C0">
        <w:rPr>
          <w:strike/>
          <w:color w:val="4F81BD" w:themeColor="accent1"/>
        </w:rPr>
        <w:t xml:space="preserve"> </w:t>
      </w:r>
      <w:r w:rsidRPr="002310C0">
        <w:rPr>
          <w:strike/>
          <w:color w:val="4F81BD" w:themeColor="accent1"/>
        </w:rPr>
        <w:t>En el caso del maíz, la evaluación se hizo como se explica a continuación:</w:t>
      </w:r>
    </w:p>
    <w:p w14:paraId="782E365E" w14:textId="77777777" w:rsidR="00E306B7" w:rsidRPr="002310C0" w:rsidRDefault="00E306B7" w:rsidP="00E306B7">
      <w:pPr>
        <w:rPr>
          <w:rFonts w:cs="Arial"/>
          <w:strike/>
          <w:snapToGrid w:val="0"/>
          <w:color w:val="4F81BD" w:themeColor="accent1"/>
        </w:rPr>
      </w:pPr>
    </w:p>
    <w:p w14:paraId="1FE89ED9"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Material: 504 pares de variedades examinadas en paralelo mediante marcadores moleculares</w:t>
      </w:r>
    </w:p>
    <w:p w14:paraId="3A22B77C" w14:textId="77777777" w:rsidR="00E306B7" w:rsidRPr="002310C0" w:rsidRDefault="00E306B7" w:rsidP="00E306B7">
      <w:pPr>
        <w:ind w:firstLine="720"/>
        <w:rPr>
          <w:rFonts w:cs="Arial"/>
          <w:strike/>
          <w:snapToGrid w:val="0"/>
          <w:color w:val="4F81BD" w:themeColor="accent1"/>
        </w:rPr>
      </w:pPr>
    </w:p>
    <w:p w14:paraId="60E5E2EA" w14:textId="77777777" w:rsidR="00E306B7" w:rsidRPr="002310C0" w:rsidRDefault="00E306B7" w:rsidP="00E306B7">
      <w:pPr>
        <w:ind w:left="1440" w:hanging="873"/>
        <w:jc w:val="left"/>
        <w:rPr>
          <w:rFonts w:cs="Arial"/>
          <w:strike/>
          <w:snapToGrid w:val="0"/>
          <w:color w:val="4F81BD" w:themeColor="accent1"/>
        </w:rPr>
      </w:pPr>
      <w:r w:rsidRPr="002310C0">
        <w:rPr>
          <w:strike/>
          <w:color w:val="4F81BD" w:themeColor="accent1"/>
        </w:rPr>
        <w:t>Disposición del cultivo:</w:t>
      </w:r>
      <w:r w:rsidR="00594C58" w:rsidRPr="002310C0">
        <w:rPr>
          <w:strike/>
          <w:color w:val="4F81BD" w:themeColor="accent1"/>
        </w:rPr>
        <w:t xml:space="preserve"> </w:t>
      </w:r>
      <w:r w:rsidRPr="002310C0">
        <w:rPr>
          <w:strike/>
          <w:color w:val="4F81BD" w:themeColor="accent1"/>
        </w:rPr>
        <w:t>pares de variedades cultivadas en paralelo</w:t>
      </w:r>
      <w:r w:rsidR="00594C58" w:rsidRPr="002310C0">
        <w:rPr>
          <w:strike/>
          <w:color w:val="4F81BD" w:themeColor="accent1"/>
        </w:rPr>
        <w:t xml:space="preserve"> </w:t>
      </w:r>
      <w:r w:rsidRPr="002310C0">
        <w:rPr>
          <w:strike/>
          <w:color w:val="4F81BD" w:themeColor="accent1"/>
        </w:rPr>
        <w:br/>
      </w:r>
      <w:r w:rsidRPr="002310C0">
        <w:rPr>
          <w:strike/>
          <w:color w:val="4F81BD" w:themeColor="accent1"/>
        </w:rPr>
        <w:tab/>
        <w:t>(1 parcela = 2 hileras de 15 plantas)</w:t>
      </w:r>
    </w:p>
    <w:p w14:paraId="6E3F2729" w14:textId="77777777" w:rsidR="00E306B7" w:rsidRPr="002310C0" w:rsidRDefault="00E306B7" w:rsidP="00E306B7">
      <w:pPr>
        <w:ind w:left="1440" w:hanging="720"/>
        <w:jc w:val="left"/>
        <w:rPr>
          <w:rFonts w:cs="Arial"/>
          <w:strike/>
          <w:snapToGrid w:val="0"/>
          <w:color w:val="4F81BD" w:themeColor="accent1"/>
        </w:rPr>
      </w:pPr>
    </w:p>
    <w:p w14:paraId="07CE4F47"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Evaluación visual por expertos en cultivos del maíz:</w:t>
      </w:r>
    </w:p>
    <w:p w14:paraId="10C4022E" w14:textId="77777777" w:rsidR="00E306B7" w:rsidRPr="002310C0" w:rsidRDefault="00E306B7" w:rsidP="00E306B7">
      <w:pPr>
        <w:ind w:firstLine="720"/>
        <w:rPr>
          <w:rFonts w:cs="Arial"/>
          <w:strike/>
          <w:snapToGrid w:val="0"/>
          <w:color w:val="4F81BD" w:themeColor="accent1"/>
        </w:rPr>
      </w:pPr>
    </w:p>
    <w:p w14:paraId="4A9458B5"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Escala de similitud:</w:t>
      </w:r>
    </w:p>
    <w:p w14:paraId="381BE1DC" w14:textId="77777777" w:rsidR="00E306B7" w:rsidRPr="002310C0" w:rsidRDefault="00E306B7" w:rsidP="00E306B7">
      <w:pPr>
        <w:ind w:firstLine="709"/>
        <w:rPr>
          <w:rFonts w:cs="Arial"/>
          <w:strike/>
          <w:snapToGrid w:val="0"/>
          <w:color w:val="4F81BD" w:themeColor="accent1"/>
        </w:rPr>
      </w:pPr>
    </w:p>
    <w:p w14:paraId="20B4810D" w14:textId="77777777" w:rsidR="00E306B7" w:rsidRPr="002310C0" w:rsidRDefault="00E306B7" w:rsidP="00E306B7">
      <w:pPr>
        <w:ind w:left="567" w:right="-1"/>
        <w:rPr>
          <w:rFonts w:cs="Arial"/>
          <w:strike/>
          <w:snapToGrid w:val="0"/>
          <w:color w:val="4F81BD" w:themeColor="accent1"/>
        </w:rPr>
      </w:pPr>
      <w:r w:rsidRPr="002310C0">
        <w:rPr>
          <w:strike/>
          <w:color w:val="4F81BD" w:themeColor="accent1"/>
        </w:rPr>
        <w:t xml:space="preserve">1. </w:t>
      </w:r>
      <w:r w:rsidRPr="002310C0">
        <w:rPr>
          <w:strike/>
          <w:color w:val="4F81BD" w:themeColor="accent1"/>
        </w:rPr>
        <w:tab/>
        <w:t>las dos variedades son similares o muy parecidas</w:t>
      </w:r>
    </w:p>
    <w:p w14:paraId="47C7982E" w14:textId="77777777" w:rsidR="00E306B7" w:rsidRPr="002310C0" w:rsidRDefault="00E306B7" w:rsidP="00E306B7">
      <w:pPr>
        <w:ind w:left="567" w:right="-1"/>
        <w:rPr>
          <w:rFonts w:cs="Arial"/>
          <w:strike/>
          <w:snapToGrid w:val="0"/>
          <w:color w:val="4F81BD" w:themeColor="accent1"/>
        </w:rPr>
      </w:pPr>
      <w:r w:rsidRPr="002310C0">
        <w:rPr>
          <w:strike/>
          <w:color w:val="4F81BD" w:themeColor="accent1"/>
        </w:rPr>
        <w:t xml:space="preserve">3. </w:t>
      </w:r>
      <w:r w:rsidRPr="002310C0">
        <w:rPr>
          <w:strike/>
          <w:color w:val="4F81BD" w:themeColor="accent1"/>
        </w:rPr>
        <w:tab/>
        <w:t>las dos variedades son distintas pero se parecen</w:t>
      </w:r>
    </w:p>
    <w:p w14:paraId="4F25E8FD" w14:textId="77777777" w:rsidR="00E306B7" w:rsidRPr="002310C0" w:rsidRDefault="00E306B7" w:rsidP="00E306B7">
      <w:pPr>
        <w:ind w:left="567" w:right="-1"/>
        <w:rPr>
          <w:rFonts w:cs="Arial"/>
          <w:strike/>
          <w:snapToGrid w:val="0"/>
          <w:color w:val="4F81BD" w:themeColor="accent1"/>
        </w:rPr>
      </w:pPr>
      <w:r w:rsidRPr="002310C0">
        <w:rPr>
          <w:strike/>
          <w:color w:val="4F81BD" w:themeColor="accent1"/>
        </w:rPr>
        <w:t xml:space="preserve">5. </w:t>
      </w:r>
      <w:r w:rsidRPr="002310C0">
        <w:rPr>
          <w:strike/>
          <w:color w:val="4F81BD" w:themeColor="accent1"/>
        </w:rPr>
        <w:tab/>
        <w:t>la comparación es útil, pero las variedades son claramente distintas</w:t>
      </w:r>
    </w:p>
    <w:p w14:paraId="7C68084D" w14:textId="77777777" w:rsidR="00E306B7" w:rsidRPr="002310C0" w:rsidRDefault="00E306B7" w:rsidP="00E306B7">
      <w:pPr>
        <w:ind w:left="567" w:right="-1"/>
        <w:rPr>
          <w:rFonts w:cs="Arial"/>
          <w:strike/>
          <w:snapToGrid w:val="0"/>
          <w:color w:val="4F81BD" w:themeColor="accent1"/>
        </w:rPr>
      </w:pPr>
      <w:r w:rsidRPr="002310C0">
        <w:rPr>
          <w:strike/>
          <w:color w:val="4F81BD" w:themeColor="accent1"/>
        </w:rPr>
        <w:t xml:space="preserve">7. </w:t>
      </w:r>
      <w:r w:rsidRPr="002310C0">
        <w:rPr>
          <w:strike/>
          <w:color w:val="4F81BD" w:themeColor="accent1"/>
        </w:rPr>
        <w:tab/>
        <w:t>la comparación no era necesaria, porque las variedades son muy diferentes</w:t>
      </w:r>
    </w:p>
    <w:p w14:paraId="3E135C5F" w14:textId="77777777" w:rsidR="00E306B7" w:rsidRPr="002310C0" w:rsidRDefault="00E306B7" w:rsidP="00E306B7">
      <w:pPr>
        <w:keepNext/>
        <w:ind w:left="567" w:right="-1"/>
        <w:rPr>
          <w:rFonts w:cs="Arial"/>
          <w:strike/>
          <w:snapToGrid w:val="0"/>
          <w:color w:val="4F81BD" w:themeColor="accent1"/>
        </w:rPr>
      </w:pPr>
      <w:r w:rsidRPr="002310C0">
        <w:rPr>
          <w:strike/>
          <w:color w:val="4F81BD" w:themeColor="accent1"/>
        </w:rPr>
        <w:t xml:space="preserve">9. </w:t>
      </w:r>
      <w:r w:rsidRPr="002310C0">
        <w:rPr>
          <w:strike/>
          <w:color w:val="4F81BD" w:themeColor="accent1"/>
        </w:rPr>
        <w:tab/>
        <w:t>la comparación no era necesaria, porque las variedades son totalmente diferentes</w:t>
      </w:r>
    </w:p>
    <w:p w14:paraId="07CB7FA8" w14:textId="77777777" w:rsidR="00E306B7" w:rsidRPr="002310C0" w:rsidRDefault="00E306B7" w:rsidP="00D40E05">
      <w:pPr>
        <w:keepNext/>
        <w:ind w:left="1134" w:right="-1"/>
        <w:rPr>
          <w:rFonts w:cs="Arial"/>
          <w:strike/>
          <w:snapToGrid w:val="0"/>
          <w:color w:val="4F81BD" w:themeColor="accent1"/>
        </w:rPr>
      </w:pPr>
      <w:r w:rsidRPr="002310C0">
        <w:rPr>
          <w:strike/>
          <w:color w:val="4F81BD" w:themeColor="accent1"/>
        </w:rPr>
        <w:t>(en la escala no se utilizan las notas “pares”)</w:t>
      </w:r>
    </w:p>
    <w:p w14:paraId="24ED0D06" w14:textId="77777777" w:rsidR="00E306B7" w:rsidRPr="002310C0" w:rsidRDefault="00E306B7" w:rsidP="00E306B7">
      <w:pPr>
        <w:ind w:right="-1"/>
        <w:rPr>
          <w:rFonts w:cs="Arial"/>
          <w:strike/>
          <w:snapToGrid w:val="0"/>
          <w:color w:val="4F81BD" w:themeColor="accent1"/>
        </w:rPr>
      </w:pPr>
    </w:p>
    <w:p w14:paraId="3519737A" w14:textId="77777777" w:rsidR="00E306B7" w:rsidRPr="002310C0" w:rsidRDefault="00E306B7" w:rsidP="00E306B7">
      <w:pPr>
        <w:rPr>
          <w:rFonts w:cs="Arial"/>
          <w:strike/>
          <w:snapToGrid w:val="0"/>
          <w:color w:val="4F81BD" w:themeColor="accent1"/>
        </w:rPr>
      </w:pPr>
      <w:r w:rsidRPr="002310C0">
        <w:rPr>
          <w:strike/>
          <w:color w:val="4F81BD" w:themeColor="accent1"/>
        </w:rPr>
        <w:t>En el caso del maíz, esta evaluación mostró que ninguna línea parental con una distancia molecular superior a 0,15 fue considerada similar o muy parecida mediante evaluación por expertos en el examen DHE (véase el gráfico 2).</w:t>
      </w:r>
    </w:p>
    <w:p w14:paraId="2C6FD00F" w14:textId="77777777" w:rsidR="003821A0" w:rsidRPr="002310C0" w:rsidRDefault="003821A0" w:rsidP="003821A0">
      <w:pPr>
        <w:keepNext/>
        <w:ind w:left="709"/>
        <w:rPr>
          <w:rFonts w:cs="Arial"/>
          <w:i/>
          <w:iCs/>
          <w:strike/>
          <w:snapToGrid w:val="0"/>
          <w:color w:val="4F81BD" w:themeColor="accent1"/>
        </w:rPr>
      </w:pPr>
      <w:r w:rsidRPr="002310C0">
        <w:rPr>
          <w:i/>
          <w:strike/>
          <w:snapToGrid w:val="0"/>
          <w:color w:val="4F81BD" w:themeColor="accent1"/>
        </w:rPr>
        <w:lastRenderedPageBreak/>
        <w:t>Gráfico 2</w:t>
      </w:r>
    </w:p>
    <w:p w14:paraId="588DA6E4" w14:textId="77777777" w:rsidR="003821A0" w:rsidRPr="002310C0" w:rsidRDefault="003821A0" w:rsidP="003821A0">
      <w:pPr>
        <w:keepNext/>
        <w:ind w:left="709"/>
        <w:rPr>
          <w:rFonts w:cs="Arial"/>
          <w:iCs/>
          <w:strike/>
          <w:snapToGrid w:val="0"/>
          <w:color w:val="4F81BD" w:themeColor="accent1"/>
          <w:shd w:val="pct15" w:color="auto" w:fill="FFFFFF"/>
        </w:rPr>
      </w:pPr>
    </w:p>
    <w:p w14:paraId="4D4851B1" w14:textId="77777777" w:rsidR="003821A0" w:rsidRPr="002310C0" w:rsidRDefault="00245504" w:rsidP="00537DDF">
      <w:pPr>
        <w:keepNext/>
        <w:ind w:left="709"/>
        <w:jc w:val="center"/>
        <w:rPr>
          <w:rFonts w:cs="Arial"/>
          <w:i/>
          <w:iCs/>
          <w:strike/>
          <w:snapToGrid w:val="0"/>
          <w:color w:val="4F81BD" w:themeColor="accent1"/>
        </w:rPr>
      </w:pPr>
      <w:r w:rsidRPr="002310C0">
        <w:rPr>
          <w:i/>
          <w:strike/>
          <w:color w:val="4F81BD" w:themeColor="accent1"/>
          <w:sz w:val="10"/>
        </w:rPr>
        <w:object w:dxaOrig="7188" w:dyaOrig="5397" w14:anchorId="1B52EAFA">
          <v:shape id="_x0000_i1029" type="#_x0000_t75" style="width:359.35pt;height:269.85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lide.8" ShapeID="_x0000_i1029" DrawAspect="Content" ObjectID="_1853683457" r:id="rId28"/>
        </w:object>
      </w:r>
    </w:p>
    <w:p w14:paraId="6A72DD79" w14:textId="77777777" w:rsidR="00E306B7" w:rsidRPr="002310C0" w:rsidRDefault="00E306B7" w:rsidP="00D40E05">
      <w:pPr>
        <w:rPr>
          <w:strike/>
          <w:color w:val="4F81BD" w:themeColor="accent1"/>
        </w:rPr>
      </w:pPr>
    </w:p>
    <w:p w14:paraId="53A7538E" w14:textId="77777777" w:rsidR="003821A0" w:rsidRPr="002310C0" w:rsidRDefault="003821A0" w:rsidP="00D40E05">
      <w:pPr>
        <w:rPr>
          <w:strike/>
          <w:color w:val="4F81BD" w:themeColor="accent1"/>
        </w:rPr>
      </w:pPr>
      <w:r w:rsidRPr="002310C0">
        <w:rPr>
          <w:strike/>
          <w:color w:val="4F81BD" w:themeColor="accent1"/>
        </w:rPr>
        <w:t>1.4.4</w:t>
      </w:r>
      <w:r w:rsidRPr="002310C0">
        <w:rPr>
          <w:strike/>
          <w:color w:val="4F81BD" w:themeColor="accent1"/>
        </w:rPr>
        <w:tab/>
        <w:t>Sobre la base de ese resultado, la combinación de distancias morfológicas y moleculares ofrece la posibilidad de establecer el siguiente esquema de decisión (véase el gráfico 3):</w:t>
      </w:r>
    </w:p>
    <w:p w14:paraId="553D5E4E" w14:textId="77777777" w:rsidR="003821A0" w:rsidRPr="002310C0" w:rsidRDefault="003821A0" w:rsidP="00D40E05">
      <w:pPr>
        <w:rPr>
          <w:strike/>
          <w:color w:val="4F81BD" w:themeColor="accent1"/>
        </w:rPr>
      </w:pPr>
    </w:p>
    <w:p w14:paraId="2E57A982" w14:textId="77777777" w:rsidR="003821A0" w:rsidRPr="002310C0" w:rsidRDefault="003821A0" w:rsidP="00D40E05">
      <w:pPr>
        <w:keepNext/>
        <w:ind w:left="709"/>
        <w:rPr>
          <w:i/>
          <w:strike/>
          <w:snapToGrid w:val="0"/>
          <w:color w:val="4F81BD" w:themeColor="accent1"/>
        </w:rPr>
      </w:pPr>
      <w:r w:rsidRPr="002310C0">
        <w:rPr>
          <w:i/>
          <w:strike/>
          <w:snapToGrid w:val="0"/>
          <w:color w:val="4F81BD" w:themeColor="accent1"/>
        </w:rPr>
        <w:t>Gráfico 3</w:t>
      </w:r>
    </w:p>
    <w:p w14:paraId="740EAB87" w14:textId="77777777" w:rsidR="00245504" w:rsidRPr="002310C0" w:rsidRDefault="00245504" w:rsidP="00D40E05">
      <w:pPr>
        <w:keepNext/>
        <w:ind w:left="709"/>
        <w:rPr>
          <w:i/>
          <w:strike/>
          <w:snapToGrid w:val="0"/>
          <w:color w:val="4F81BD" w:themeColor="accent1"/>
        </w:rPr>
      </w:pPr>
    </w:p>
    <w:p w14:paraId="71D748EF" w14:textId="77777777" w:rsidR="00E306B7" w:rsidRPr="002310C0" w:rsidRDefault="00245504" w:rsidP="00537DDF">
      <w:pPr>
        <w:keepNext/>
        <w:ind w:left="709"/>
        <w:jc w:val="center"/>
        <w:rPr>
          <w:rFonts w:cs="Arial"/>
          <w:iCs/>
          <w:strike/>
          <w:snapToGrid w:val="0"/>
          <w:color w:val="4F81BD" w:themeColor="accent1"/>
          <w:shd w:val="pct15" w:color="auto" w:fill="FFFFFF"/>
        </w:rPr>
      </w:pPr>
      <w:r w:rsidRPr="002310C0">
        <w:rPr>
          <w:i/>
          <w:strike/>
          <w:color w:val="4F81BD" w:themeColor="accent1"/>
        </w:rPr>
        <w:object w:dxaOrig="7036" w:dyaOrig="5288" w14:anchorId="570D43E6">
          <v:shape id="_x0000_i1030" type="#_x0000_t75" style="width:351.85pt;height:264.2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lide.8" ShapeID="_x0000_i1030" DrawAspect="Content" ObjectID="_1853683458" r:id="rId29"/>
        </w:object>
      </w:r>
    </w:p>
    <w:p w14:paraId="6B15F26E" w14:textId="77777777" w:rsidR="00E306B7" w:rsidRPr="002310C0" w:rsidRDefault="00E306B7" w:rsidP="00D40E05">
      <w:pPr>
        <w:rPr>
          <w:strike/>
          <w:color w:val="4F81BD" w:themeColor="accent1"/>
        </w:rPr>
      </w:pPr>
      <w:bookmarkStart w:id="118" w:name="_MON_1375793324"/>
      <w:bookmarkStart w:id="119" w:name="_MON_1311498427"/>
      <w:bookmarkStart w:id="120" w:name="_MON_1314444884"/>
      <w:bookmarkEnd w:id="118"/>
      <w:bookmarkEnd w:id="119"/>
      <w:bookmarkEnd w:id="120"/>
    </w:p>
    <w:p w14:paraId="44025EAC" w14:textId="77777777" w:rsidR="00E306B7" w:rsidRPr="002310C0" w:rsidRDefault="00E306B7" w:rsidP="00E306B7">
      <w:pPr>
        <w:rPr>
          <w:rFonts w:cs="Arial"/>
          <w:strike/>
          <w:snapToGrid w:val="0"/>
          <w:color w:val="4F81BD" w:themeColor="accent1"/>
        </w:rPr>
      </w:pPr>
      <w:r w:rsidRPr="002310C0">
        <w:rPr>
          <w:strike/>
          <w:color w:val="4F81BD" w:themeColor="accent1"/>
        </w:rPr>
        <w:t>1.4.5</w:t>
      </w:r>
      <w:r w:rsidRPr="002310C0">
        <w:rPr>
          <w:strike/>
          <w:color w:val="4F81BD" w:themeColor="accent1"/>
        </w:rPr>
        <w:tab/>
        <w:t>Todos los pares de variedades que presenten una distancia GAIA igual o mayor a 6 y todas las variedades que presenten una distancia GAIA entre 2 y 6, más una distancia molecular igual o mayor a 0,2, se consideran variedades con “distinción plus”.</w:t>
      </w:r>
    </w:p>
    <w:p w14:paraId="29F6B7F0" w14:textId="77777777" w:rsidR="00E306B7" w:rsidRPr="002310C0" w:rsidRDefault="00E306B7" w:rsidP="00E306B7">
      <w:pPr>
        <w:rPr>
          <w:rFonts w:cs="Arial"/>
          <w:strike/>
          <w:snapToGrid w:val="0"/>
          <w:color w:val="4F81BD" w:themeColor="accent1"/>
        </w:rPr>
      </w:pPr>
    </w:p>
    <w:p w14:paraId="78FB48A7" w14:textId="77777777" w:rsidR="00E306B7" w:rsidRPr="002310C0" w:rsidRDefault="00E306B7" w:rsidP="00E306B7">
      <w:pPr>
        <w:rPr>
          <w:rFonts w:cs="Arial"/>
          <w:strike/>
          <w:snapToGrid w:val="0"/>
          <w:color w:val="4F81BD" w:themeColor="accent1"/>
        </w:rPr>
      </w:pPr>
      <w:r w:rsidRPr="002310C0">
        <w:rPr>
          <w:strike/>
          <w:color w:val="4F81BD" w:themeColor="accent1"/>
        </w:rPr>
        <w:t>1.4.6</w:t>
      </w:r>
      <w:r w:rsidRPr="002310C0">
        <w:rPr>
          <w:strike/>
          <w:color w:val="4F81BD" w:themeColor="accent1"/>
        </w:rPr>
        <w:tab/>
        <w:t>Este esquema muestra que es necesario observar menos líneas parentales en el cultivo en comparación con la situación en que se utiliza únicamente una distancia GAIA de 6.</w:t>
      </w:r>
    </w:p>
    <w:p w14:paraId="5B1F2008" w14:textId="77777777" w:rsidR="00E306B7" w:rsidRPr="002310C0" w:rsidRDefault="00E306B7" w:rsidP="00E306B7">
      <w:pPr>
        <w:rPr>
          <w:rFonts w:cs="Arial"/>
          <w:strike/>
          <w:snapToGrid w:val="0"/>
          <w:color w:val="4F81BD" w:themeColor="accent1"/>
        </w:rPr>
      </w:pPr>
    </w:p>
    <w:p w14:paraId="541CCC5D" w14:textId="77777777" w:rsidR="00E306B7" w:rsidRPr="002310C0" w:rsidRDefault="00E306B7" w:rsidP="00E306B7">
      <w:pPr>
        <w:rPr>
          <w:rFonts w:cs="Arial"/>
          <w:strike/>
          <w:snapToGrid w:val="0"/>
          <w:color w:val="4F81BD" w:themeColor="accent1"/>
        </w:rPr>
      </w:pPr>
      <w:r w:rsidRPr="002310C0">
        <w:rPr>
          <w:strike/>
          <w:color w:val="4F81BD" w:themeColor="accent1"/>
        </w:rPr>
        <w:lastRenderedPageBreak/>
        <w:t>1.4.7</w:t>
      </w:r>
      <w:r w:rsidRPr="002310C0">
        <w:rPr>
          <w:strike/>
          <w:color w:val="4F81BD" w:themeColor="accent1"/>
        </w:rPr>
        <w:tab/>
        <w:t>La solidez de este sistema ha sido contrastada mediante distintas distancias GAIA y moleculares.</w:t>
      </w:r>
    </w:p>
    <w:p w14:paraId="6FD8F67B" w14:textId="77777777" w:rsidR="00E306B7" w:rsidRPr="002310C0" w:rsidRDefault="00E306B7" w:rsidP="00E306B7">
      <w:pPr>
        <w:rPr>
          <w:rFonts w:cs="Arial"/>
          <w:strike/>
          <w:snapToGrid w:val="0"/>
          <w:color w:val="4F81BD" w:themeColor="accent1"/>
          <w:u w:val="single"/>
          <w:shd w:val="pct15" w:color="auto" w:fill="FFFFFF"/>
        </w:rPr>
      </w:pPr>
    </w:p>
    <w:p w14:paraId="7174BFB2" w14:textId="77777777" w:rsidR="00E306B7" w:rsidRPr="002310C0" w:rsidRDefault="00E306B7" w:rsidP="00E306B7">
      <w:pPr>
        <w:keepNext/>
        <w:rPr>
          <w:rFonts w:cs="Arial"/>
          <w:strike/>
          <w:snapToGrid w:val="0"/>
          <w:color w:val="4F81BD" w:themeColor="accent1"/>
        </w:rPr>
      </w:pPr>
      <w:r w:rsidRPr="002310C0">
        <w:rPr>
          <w:strike/>
          <w:color w:val="4F81BD" w:themeColor="accent1"/>
        </w:rPr>
        <w:t>2.</w:t>
      </w:r>
      <w:r w:rsidRPr="002310C0">
        <w:rPr>
          <w:strike/>
          <w:color w:val="4F81BD" w:themeColor="accent1"/>
        </w:rPr>
        <w:tab/>
      </w:r>
      <w:r w:rsidRPr="002310C0">
        <w:rPr>
          <w:strike/>
          <w:snapToGrid w:val="0"/>
          <w:color w:val="4F81BD" w:themeColor="accent1"/>
          <w:u w:val="single"/>
        </w:rPr>
        <w:t>Ventajas e inconvenientes</w:t>
      </w:r>
    </w:p>
    <w:p w14:paraId="26EB08FA" w14:textId="77777777" w:rsidR="00E306B7" w:rsidRPr="002310C0" w:rsidRDefault="00E306B7" w:rsidP="00E306B7">
      <w:pPr>
        <w:keepNext/>
        <w:rPr>
          <w:rFonts w:cs="Arial"/>
          <w:strike/>
          <w:snapToGrid w:val="0"/>
          <w:color w:val="4F81BD" w:themeColor="accent1"/>
        </w:rPr>
      </w:pPr>
    </w:p>
    <w:p w14:paraId="21C4154C" w14:textId="77777777" w:rsidR="00E306B7" w:rsidRPr="002310C0" w:rsidRDefault="0074280C" w:rsidP="00E306B7">
      <w:pPr>
        <w:keepNext/>
        <w:rPr>
          <w:rFonts w:cs="Arial"/>
          <w:strike/>
          <w:snapToGrid w:val="0"/>
          <w:color w:val="4F81BD" w:themeColor="accent1"/>
        </w:rPr>
      </w:pPr>
      <w:r w:rsidRPr="002310C0">
        <w:rPr>
          <w:strike/>
          <w:color w:val="4F81BD" w:themeColor="accent1"/>
        </w:rPr>
        <w:t>2.</w:t>
      </w:r>
      <w:r w:rsidR="00E306B7" w:rsidRPr="002310C0">
        <w:rPr>
          <w:strike/>
          <w:color w:val="4F81BD" w:themeColor="accent1"/>
        </w:rPr>
        <w:t xml:space="preserve">1 </w:t>
      </w:r>
      <w:r w:rsidR="00E306B7" w:rsidRPr="002310C0">
        <w:rPr>
          <w:strike/>
          <w:color w:val="4F81BD" w:themeColor="accent1"/>
        </w:rPr>
        <w:tab/>
        <w:t>Ventajas</w:t>
      </w:r>
    </w:p>
    <w:p w14:paraId="7A71BA1B" w14:textId="77777777" w:rsidR="00E306B7" w:rsidRPr="002310C0" w:rsidRDefault="00E306B7" w:rsidP="00E306B7">
      <w:pPr>
        <w:keepNext/>
        <w:rPr>
          <w:rFonts w:cs="Arial"/>
          <w:strike/>
          <w:snapToGrid w:val="0"/>
          <w:color w:val="4F81BD" w:themeColor="accent1"/>
        </w:rPr>
      </w:pPr>
    </w:p>
    <w:p w14:paraId="77FD922B"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a)</w:t>
      </w:r>
      <w:r w:rsidRPr="002310C0">
        <w:rPr>
          <w:strike/>
          <w:color w:val="4F81BD" w:themeColor="accent1"/>
        </w:rPr>
        <w:tab/>
        <w:t>Mejora de la gestión de las colecciones de variedades y reducción del número de variedades que deben compararse en el cultivo.</w:t>
      </w:r>
    </w:p>
    <w:p w14:paraId="55DD7F45"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b)</w:t>
      </w:r>
      <w:r w:rsidRPr="002310C0">
        <w:rPr>
          <w:strike/>
          <w:color w:val="4F81BD" w:themeColor="accent1"/>
        </w:rPr>
        <w:tab/>
        <w:t>Utilización de distancias morfológicas y moleculares con umbrales definidos por expertos en el examen DHE. Cuando GEVES creó GAIA, el sistema se contrastó además teniendo en cuenta las evaluaciones de los expertos en el examen DHE;</w:t>
      </w:r>
    </w:p>
    <w:p w14:paraId="2D685974"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c)</w:t>
      </w:r>
      <w:r w:rsidRPr="002310C0">
        <w:rPr>
          <w:strike/>
          <w:color w:val="4F81BD" w:themeColor="accent1"/>
        </w:rPr>
        <w:tab/>
        <w:t>Utilización de datos moleculares que no se ven afectados por el medio ambiente;</w:t>
      </w:r>
      <w:r w:rsidR="00594C58" w:rsidRPr="002310C0">
        <w:rPr>
          <w:strike/>
          <w:color w:val="4F81BD" w:themeColor="accent1"/>
        </w:rPr>
        <w:t xml:space="preserve"> </w:t>
      </w:r>
      <w:r w:rsidRPr="002310C0">
        <w:rPr>
          <w:strike/>
          <w:color w:val="4F81BD" w:themeColor="accent1"/>
        </w:rPr>
        <w:t>el conjunto de marcadores y el protocolo del laboratorio están bien definidos;</w:t>
      </w:r>
    </w:p>
    <w:p w14:paraId="173C7363"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d)</w:t>
      </w:r>
      <w:r w:rsidRPr="002310C0">
        <w:rPr>
          <w:strike/>
          <w:color w:val="4F81BD" w:themeColor="accent1"/>
        </w:rPr>
        <w:tab/>
        <w:t>Utilización únicamente de caracteres fenotípicos con la robustez adecuada;</w:t>
      </w:r>
      <w:r w:rsidR="00594C58" w:rsidRPr="002310C0">
        <w:rPr>
          <w:strike/>
          <w:color w:val="4F81BD" w:themeColor="accent1"/>
        </w:rPr>
        <w:t xml:space="preserve"> </w:t>
      </w:r>
      <w:r w:rsidRPr="002310C0">
        <w:rPr>
          <w:strike/>
          <w:color w:val="4F81BD" w:themeColor="accent1"/>
        </w:rPr>
        <w:t>posibilidad de utilizar descripciones de procedencia diversa en el marco de una cooperación más estrecha (la base de datos del maíz, creada en colaboración entre Alemania, España</w:t>
      </w:r>
      <w:r w:rsidR="0074280C" w:rsidRPr="002310C0">
        <w:rPr>
          <w:strike/>
          <w:color w:val="4F81BD" w:themeColor="accent1"/>
        </w:rPr>
        <w:t>,</w:t>
      </w:r>
      <w:r w:rsidRPr="002310C0">
        <w:rPr>
          <w:strike/>
          <w:color w:val="4F81BD" w:themeColor="accent1"/>
        </w:rPr>
        <w:t xml:space="preserve"> </w:t>
      </w:r>
      <w:r w:rsidR="0074280C" w:rsidRPr="002310C0">
        <w:rPr>
          <w:strike/>
          <w:color w:val="4F81BD" w:themeColor="accent1"/>
        </w:rPr>
        <w:t xml:space="preserve">Francia, </w:t>
      </w:r>
      <w:r w:rsidRPr="002310C0">
        <w:rPr>
          <w:strike/>
          <w:color w:val="4F81BD" w:themeColor="accent1"/>
        </w:rPr>
        <w:t>y la Oficina Comunitaria de Variedades Vegetales (OCCV) de la Unión Europea, es un buen ejemplo para ilustrar el valor de este método, mediante el que distintas oficinas comparten una colección de variedades);</w:t>
      </w:r>
    </w:p>
    <w:p w14:paraId="052351F1"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e)</w:t>
      </w:r>
      <w:r w:rsidRPr="002310C0">
        <w:rPr>
          <w:strike/>
          <w:color w:val="4F81BD" w:themeColor="accent1"/>
        </w:rPr>
        <w:tab/>
        <w:t>Los caracteres obtenidos por electroforesis también puede sustituirse; y</w:t>
      </w:r>
    </w:p>
    <w:p w14:paraId="370B4E23"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f)</w:t>
      </w:r>
      <w:r w:rsidRPr="002310C0">
        <w:rPr>
          <w:strike/>
          <w:color w:val="4F81BD" w:themeColor="accent1"/>
        </w:rPr>
        <w:tab/>
        <w:t>La ausencia de homogeneidad no influye en los perfiles moleculares siempre que se utilicen suficientes marcadores y el número de variantes sea bajo.</w:t>
      </w:r>
      <w:r w:rsidR="00594C58" w:rsidRPr="002310C0">
        <w:rPr>
          <w:strike/>
          <w:color w:val="4F81BD" w:themeColor="accent1"/>
        </w:rPr>
        <w:t xml:space="preserve"> </w:t>
      </w:r>
      <w:r w:rsidRPr="002310C0">
        <w:rPr>
          <w:strike/>
          <w:color w:val="4F81BD" w:themeColor="accent1"/>
        </w:rPr>
        <w:t>Las líneas parentales del maíz presentan un alto grado de homogeneidad molecular, pero en otros cultivos podría plantearse un problema.</w:t>
      </w:r>
    </w:p>
    <w:p w14:paraId="47C16869" w14:textId="77777777" w:rsidR="00E306B7" w:rsidRPr="002310C0" w:rsidRDefault="00E306B7" w:rsidP="0074280C">
      <w:pPr>
        <w:rPr>
          <w:strike/>
          <w:color w:val="4F81BD" w:themeColor="accent1"/>
        </w:rPr>
      </w:pPr>
    </w:p>
    <w:p w14:paraId="61CF59DC" w14:textId="77777777" w:rsidR="00E306B7" w:rsidRPr="002310C0" w:rsidRDefault="00E306B7" w:rsidP="00E306B7">
      <w:pPr>
        <w:rPr>
          <w:rFonts w:cs="Arial"/>
          <w:strike/>
          <w:snapToGrid w:val="0"/>
          <w:color w:val="4F81BD" w:themeColor="accent1"/>
        </w:rPr>
      </w:pPr>
      <w:r w:rsidRPr="002310C0">
        <w:rPr>
          <w:strike/>
          <w:color w:val="4F81BD" w:themeColor="accent1"/>
        </w:rPr>
        <w:t>2</w:t>
      </w:r>
      <w:r w:rsidR="0074280C" w:rsidRPr="002310C0">
        <w:rPr>
          <w:strike/>
          <w:color w:val="4F81BD" w:themeColor="accent1"/>
        </w:rPr>
        <w:t>.</w:t>
      </w:r>
      <w:r w:rsidRPr="002310C0">
        <w:rPr>
          <w:strike/>
          <w:color w:val="4F81BD" w:themeColor="accent1"/>
        </w:rPr>
        <w:t>2</w:t>
      </w:r>
      <w:r w:rsidRPr="002310C0">
        <w:rPr>
          <w:strike/>
          <w:color w:val="4F81BD" w:themeColor="accent1"/>
        </w:rPr>
        <w:tab/>
        <w:t>Inconvenientes</w:t>
      </w:r>
    </w:p>
    <w:p w14:paraId="6AB74554" w14:textId="77777777" w:rsidR="00E306B7" w:rsidRPr="002310C0" w:rsidRDefault="00E306B7" w:rsidP="00E306B7">
      <w:pPr>
        <w:rPr>
          <w:rFonts w:cs="Arial"/>
          <w:strike/>
          <w:snapToGrid w:val="0"/>
          <w:color w:val="4F81BD" w:themeColor="accent1"/>
        </w:rPr>
      </w:pPr>
    </w:p>
    <w:p w14:paraId="13EBA3C0"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a)</w:t>
      </w:r>
      <w:r w:rsidRPr="002310C0">
        <w:rPr>
          <w:strike/>
          <w:color w:val="4F81BD" w:themeColor="accent1"/>
        </w:rPr>
        <w:tab/>
        <w:t>Ineficaz, o poco eficaz, con respecto a especies con variedades sintéticas o poblaciones;</w:t>
      </w:r>
    </w:p>
    <w:p w14:paraId="51F5B65E" w14:textId="77777777" w:rsidR="00E306B7" w:rsidRPr="002310C0" w:rsidRDefault="00E306B7" w:rsidP="00E306B7">
      <w:pPr>
        <w:spacing w:after="240"/>
        <w:ind w:firstLine="567"/>
        <w:rPr>
          <w:rFonts w:cs="Arial"/>
          <w:strike/>
          <w:snapToGrid w:val="0"/>
          <w:color w:val="4F81BD" w:themeColor="accent1"/>
        </w:rPr>
      </w:pPr>
      <w:r w:rsidRPr="002310C0">
        <w:rPr>
          <w:strike/>
          <w:color w:val="4F81BD" w:themeColor="accent1"/>
        </w:rPr>
        <w:t>b)</w:t>
      </w:r>
      <w:r w:rsidRPr="002310C0">
        <w:rPr>
          <w:strike/>
          <w:color w:val="4F81BD" w:themeColor="accent1"/>
        </w:rPr>
        <w:tab/>
        <w:t>Es necesario disponer del número suficiente de marcadores adecuados de ADN y un número suficiente de caracteres fenotípicos que presenten poca susceptibilidad al medio ambiente;</w:t>
      </w:r>
      <w:r w:rsidR="00594C58" w:rsidRPr="002310C0">
        <w:rPr>
          <w:strike/>
          <w:color w:val="4F81BD" w:themeColor="accent1"/>
        </w:rPr>
        <w:t xml:space="preserve"> </w:t>
      </w:r>
      <w:r w:rsidRPr="002310C0">
        <w:rPr>
          <w:strike/>
          <w:color w:val="4F81BD" w:themeColor="accent1"/>
        </w:rPr>
        <w:t>y</w:t>
      </w:r>
    </w:p>
    <w:p w14:paraId="5A622823" w14:textId="77777777" w:rsidR="00E306B7" w:rsidRPr="002310C0" w:rsidRDefault="00E306B7" w:rsidP="00E306B7">
      <w:pPr>
        <w:ind w:firstLine="567"/>
        <w:rPr>
          <w:rFonts w:cs="Arial"/>
          <w:strike/>
          <w:snapToGrid w:val="0"/>
          <w:color w:val="4F81BD" w:themeColor="accent1"/>
        </w:rPr>
      </w:pPr>
      <w:r w:rsidRPr="002310C0">
        <w:rPr>
          <w:strike/>
          <w:color w:val="4F81BD" w:themeColor="accent1"/>
        </w:rPr>
        <w:t>c)</w:t>
      </w:r>
      <w:r w:rsidRPr="002310C0">
        <w:rPr>
          <w:strike/>
          <w:color w:val="4F81BD" w:themeColor="accent1"/>
        </w:rPr>
        <w:tab/>
        <w:t>Trabajo preliminar de comparación respecto de la evaluación de la distinción por expertos en el examen DHE.</w:t>
      </w:r>
    </w:p>
    <w:p w14:paraId="02AAA774" w14:textId="77777777" w:rsidR="00E306B7" w:rsidRDefault="00E306B7" w:rsidP="00E306B7">
      <w:pPr>
        <w:rPr>
          <w:rFonts w:cs="Arial"/>
          <w:snapToGrid w:val="0"/>
        </w:rPr>
      </w:pPr>
    </w:p>
    <w:p w14:paraId="67E6AD5C" w14:textId="77777777" w:rsidR="00202947" w:rsidRDefault="00202947">
      <w:pPr>
        <w:jc w:val="left"/>
      </w:pPr>
      <w:r>
        <w:br w:type="page"/>
      </w:r>
    </w:p>
    <w:p w14:paraId="17958050" w14:textId="77777777" w:rsidR="00202947" w:rsidRPr="000B2AE6" w:rsidRDefault="00202947" w:rsidP="00202947">
      <w:pPr>
        <w:pBdr>
          <w:top w:val="single" w:sz="4" w:space="1" w:color="auto"/>
          <w:left w:val="single" w:sz="4" w:space="4" w:color="auto"/>
          <w:bottom w:val="single" w:sz="4" w:space="1" w:color="auto"/>
          <w:right w:val="single" w:sz="4" w:space="4" w:color="auto"/>
        </w:pBdr>
        <w:jc w:val="center"/>
        <w:rPr>
          <w:bCs/>
          <w:strike/>
          <w:snapToGrid w:val="0"/>
          <w:highlight w:val="lightGray"/>
        </w:rPr>
      </w:pPr>
      <w:r w:rsidRPr="000B2AE6">
        <w:rPr>
          <w:strike/>
          <w:highlight w:val="lightGray"/>
        </w:rPr>
        <w:lastRenderedPageBreak/>
        <w:t xml:space="preserve">MODELO: COMBINACIÓN DE DISTANCIAS FENOTÍPICAS Y MOLECULARES EN </w:t>
      </w:r>
      <w:r w:rsidRPr="000B2AE6">
        <w:rPr>
          <w:strike/>
          <w:highlight w:val="lightGray"/>
        </w:rPr>
        <w:br/>
        <w:t>LA GESTIÓN DE COLECCIONES DE VARIEDADES</w:t>
      </w:r>
    </w:p>
    <w:p w14:paraId="5D683808" w14:textId="77777777" w:rsidR="00202947" w:rsidRPr="000B2AE6" w:rsidRDefault="00202947" w:rsidP="00202947">
      <w:pPr>
        <w:jc w:val="center"/>
        <w:rPr>
          <w:bCs/>
          <w:strike/>
          <w:snapToGrid w:val="0"/>
          <w:highlight w:val="lightGray"/>
        </w:rPr>
      </w:pPr>
    </w:p>
    <w:p w14:paraId="023A62E0" w14:textId="77777777" w:rsidR="00202947" w:rsidRPr="000B2AE6" w:rsidRDefault="00202947" w:rsidP="00202947">
      <w:pPr>
        <w:jc w:val="center"/>
        <w:rPr>
          <w:strike/>
          <w:snapToGrid w:val="0"/>
          <w:color w:val="000000"/>
          <w:highlight w:val="lightGray"/>
        </w:rPr>
      </w:pPr>
    </w:p>
    <w:p w14:paraId="14EFE84B" w14:textId="77777777" w:rsidR="00202947" w:rsidRPr="000B2AE6" w:rsidRDefault="00202947" w:rsidP="00202947">
      <w:pPr>
        <w:jc w:val="center"/>
        <w:rPr>
          <w:strike/>
          <w:color w:val="4F81BD" w:themeColor="accent1"/>
          <w:lang w:val="es-ES"/>
        </w:rPr>
      </w:pPr>
      <w:r w:rsidRPr="000B2AE6">
        <w:rPr>
          <w:strike/>
          <w:highlight w:val="lightGray"/>
        </w:rPr>
        <w:t>EJEMPLO 2:</w:t>
      </w:r>
      <w:r w:rsidRPr="000B2AE6">
        <w:rPr>
          <w:strike/>
          <w:highlight w:val="lightGray"/>
          <w:lang w:val="es-ES"/>
        </w:rPr>
        <w:t xml:space="preserve">  </w:t>
      </w:r>
      <w:r w:rsidRPr="000B2AE6">
        <w:rPr>
          <w:strike/>
          <w:highlight w:val="lightGray"/>
        </w:rPr>
        <w:t>SELECCIÓN GENÉTICA DE VARIEDADES SIMILARES PARA EL PRIMER CICLO DE CULTIVO:</w:t>
      </w:r>
      <w:r w:rsidRPr="000B2AE6">
        <w:rPr>
          <w:strike/>
          <w:color w:val="4F81BD" w:themeColor="accent1"/>
        </w:rPr>
        <w:t xml:space="preserve"> LA JUDÍA COMÚN</w:t>
      </w:r>
    </w:p>
    <w:p w14:paraId="52AF5293" w14:textId="77777777" w:rsidR="00202947" w:rsidRPr="002B3BC7" w:rsidRDefault="00202947" w:rsidP="00202947">
      <w:pPr>
        <w:jc w:val="center"/>
        <w:rPr>
          <w:lang w:val="es-ES"/>
        </w:rPr>
      </w:pPr>
    </w:p>
    <w:p w14:paraId="2AFFAD44" w14:textId="77777777" w:rsidR="00202947" w:rsidRPr="002B3BC7" w:rsidRDefault="00202947" w:rsidP="00202947">
      <w:pPr>
        <w:jc w:val="center"/>
        <w:rPr>
          <w:lang w:val="es-ES"/>
        </w:rPr>
      </w:pPr>
    </w:p>
    <w:p w14:paraId="2DA6D7B4" w14:textId="77777777" w:rsidR="00202947" w:rsidRPr="000B2AE6" w:rsidRDefault="00202947" w:rsidP="00202947">
      <w:pPr>
        <w:jc w:val="center"/>
        <w:rPr>
          <w:i/>
          <w:strike/>
          <w:color w:val="4F81BD" w:themeColor="accent1"/>
          <w:lang w:val="es-ES"/>
        </w:rPr>
      </w:pPr>
      <w:r w:rsidRPr="000B2AE6">
        <w:rPr>
          <w:i/>
          <w:strike/>
          <w:color w:val="4F81BD" w:themeColor="accent1"/>
        </w:rPr>
        <w:t>preparado por expertos de los Países Bajos</w:t>
      </w:r>
    </w:p>
    <w:p w14:paraId="74ADF199" w14:textId="77777777" w:rsidR="00202947" w:rsidRPr="000B2AE6" w:rsidRDefault="00202947" w:rsidP="00202947">
      <w:pPr>
        <w:rPr>
          <w:strike/>
          <w:color w:val="4F81BD" w:themeColor="accent1"/>
        </w:rPr>
      </w:pPr>
    </w:p>
    <w:p w14:paraId="501A7949" w14:textId="77777777" w:rsidR="00202947" w:rsidRPr="000B2AE6" w:rsidRDefault="00202947" w:rsidP="00202947">
      <w:pPr>
        <w:rPr>
          <w:strike/>
          <w:color w:val="4F81BD" w:themeColor="accent1"/>
        </w:rPr>
      </w:pPr>
    </w:p>
    <w:p w14:paraId="22ABC55B" w14:textId="77777777" w:rsidR="00202947" w:rsidRPr="000B2AE6" w:rsidRDefault="00202947" w:rsidP="00202947">
      <w:pPr>
        <w:rPr>
          <w:strike/>
          <w:color w:val="4F81BD" w:themeColor="accent1"/>
        </w:rPr>
      </w:pPr>
    </w:p>
    <w:p w14:paraId="32BEF3C0" w14:textId="77777777" w:rsidR="00202947" w:rsidRPr="000B2AE6" w:rsidRDefault="00202947" w:rsidP="00202947">
      <w:pPr>
        <w:rPr>
          <w:strike/>
          <w:snapToGrid w:val="0"/>
          <w:color w:val="4F81BD" w:themeColor="accent1"/>
        </w:rPr>
      </w:pPr>
      <w:r w:rsidRPr="000B2AE6">
        <w:rPr>
          <w:strike/>
          <w:snapToGrid w:val="0"/>
          <w:color w:val="4F81BD" w:themeColor="accent1"/>
          <w:lang w:val="es-ES"/>
        </w:rPr>
        <w:t>1.</w:t>
      </w:r>
      <w:r w:rsidRPr="000B2AE6">
        <w:rPr>
          <w:strike/>
          <w:snapToGrid w:val="0"/>
          <w:color w:val="4F81BD" w:themeColor="accent1"/>
          <w:lang w:val="es-ES"/>
        </w:rPr>
        <w:tab/>
      </w:r>
      <w:r w:rsidRPr="000B2AE6">
        <w:rPr>
          <w:strike/>
          <w:snapToGrid w:val="0"/>
          <w:color w:val="4F81BD" w:themeColor="accent1"/>
          <w:u w:val="single"/>
        </w:rPr>
        <w:t>Introducción</w:t>
      </w:r>
    </w:p>
    <w:p w14:paraId="6299CF5C" w14:textId="77777777" w:rsidR="00202947" w:rsidRPr="000B2AE6" w:rsidRDefault="00202947" w:rsidP="00202947">
      <w:pPr>
        <w:rPr>
          <w:strike/>
          <w:snapToGrid w:val="0"/>
          <w:color w:val="4F81BD" w:themeColor="accent1"/>
        </w:rPr>
      </w:pPr>
    </w:p>
    <w:p w14:paraId="41B4E89E" w14:textId="77777777" w:rsidR="00202947" w:rsidRPr="000B2AE6" w:rsidRDefault="00202947" w:rsidP="00202947">
      <w:pPr>
        <w:rPr>
          <w:strike/>
          <w:color w:val="4F81BD" w:themeColor="accent1"/>
          <w:lang w:val="es-ES"/>
        </w:rPr>
      </w:pPr>
      <w:r w:rsidRPr="000B2AE6">
        <w:rPr>
          <w:strike/>
          <w:color w:val="4F81BD" w:themeColor="accent1"/>
          <w:lang w:val="es-ES"/>
        </w:rPr>
        <w:t xml:space="preserve">1.1 </w:t>
      </w:r>
      <w:r w:rsidRPr="000B2AE6">
        <w:rPr>
          <w:strike/>
          <w:color w:val="4F81BD" w:themeColor="accent1"/>
          <w:lang w:val="es-ES"/>
        </w:rPr>
        <w:tab/>
      </w:r>
      <w:r w:rsidRPr="000B2AE6">
        <w:rPr>
          <w:strike/>
          <w:color w:val="4F81BD" w:themeColor="accent1"/>
        </w:rPr>
        <w:t>Este método incluye una fase de comprobación de la similitud genética antes del primer ciclo de cultivo.</w:t>
      </w:r>
    </w:p>
    <w:p w14:paraId="544CDA53" w14:textId="77777777" w:rsidR="00202947" w:rsidRPr="000B2AE6" w:rsidRDefault="00202947" w:rsidP="00202947">
      <w:pPr>
        <w:rPr>
          <w:strike/>
          <w:color w:val="4F81BD" w:themeColor="accent1"/>
          <w:lang w:val="es-ES"/>
        </w:rPr>
      </w:pPr>
    </w:p>
    <w:p w14:paraId="236095B2" w14:textId="77777777" w:rsidR="00202947" w:rsidRPr="000B2AE6" w:rsidRDefault="00202947" w:rsidP="00202947">
      <w:pPr>
        <w:rPr>
          <w:strike/>
          <w:color w:val="4F81BD" w:themeColor="accent1"/>
          <w:lang w:val="es-ES"/>
        </w:rPr>
      </w:pPr>
      <w:r w:rsidRPr="000B2AE6">
        <w:rPr>
          <w:strike/>
          <w:color w:val="4F81BD" w:themeColor="accent1"/>
          <w:lang w:val="es-ES"/>
        </w:rPr>
        <w:t>1.2</w:t>
      </w:r>
      <w:r w:rsidRPr="000B2AE6">
        <w:rPr>
          <w:strike/>
          <w:color w:val="4F81BD" w:themeColor="accent1"/>
          <w:lang w:val="es-ES"/>
        </w:rPr>
        <w:tab/>
      </w:r>
      <w:r w:rsidRPr="000B2AE6">
        <w:rPr>
          <w:strike/>
          <w:color w:val="4F81BD" w:themeColor="accent1"/>
        </w:rPr>
        <w:t xml:space="preserve">En aquellos casos en que la duración mínima de los ensayos </w:t>
      </w:r>
      <w:r w:rsidR="006B15EA" w:rsidRPr="000B2AE6">
        <w:rPr>
          <w:strike/>
          <w:color w:val="4F81BD" w:themeColor="accent1"/>
        </w:rPr>
        <w:t>sea</w:t>
      </w:r>
      <w:r w:rsidRPr="000B2AE6">
        <w:rPr>
          <w:strike/>
          <w:color w:val="4F81BD" w:themeColor="accent1"/>
        </w:rPr>
        <w:t xml:space="preserve"> normalmente de dos ciclos de cultivo, se seleccionan de la colección de variedades las que son genéticamente similares a fin de compararlas con las variedades candidatas en el primer ciclo de cultivo.</w:t>
      </w:r>
      <w:r w:rsidRPr="000B2AE6">
        <w:rPr>
          <w:strike/>
          <w:color w:val="4F81BD" w:themeColor="accent1"/>
          <w:lang w:val="es-ES"/>
        </w:rPr>
        <w:t xml:space="preserve"> </w:t>
      </w:r>
      <w:r w:rsidRPr="000B2AE6">
        <w:rPr>
          <w:strike/>
          <w:color w:val="4F81BD" w:themeColor="accent1"/>
        </w:rPr>
        <w:t>En la fase siguiente, se utiliza la información suministrada por el solicitante en el cuestionario técnico para comprobar si alguna variedad genéticamente similar presenta diferencias en los caracteres DHE y, por tanto, no es necesario compararla en el ensayo de cultivo.</w:t>
      </w:r>
    </w:p>
    <w:p w14:paraId="4B5B8496" w14:textId="77777777" w:rsidR="00202947" w:rsidRPr="000B2AE6" w:rsidRDefault="00202947" w:rsidP="00202947">
      <w:pPr>
        <w:rPr>
          <w:strike/>
          <w:color w:val="4F81BD" w:themeColor="accent1"/>
          <w:lang w:val="es-ES"/>
        </w:rPr>
      </w:pPr>
    </w:p>
    <w:p w14:paraId="10FA4DCE" w14:textId="77777777" w:rsidR="00202947" w:rsidRPr="000B2AE6" w:rsidRDefault="00202947" w:rsidP="00202947">
      <w:pPr>
        <w:rPr>
          <w:strike/>
          <w:color w:val="4F81BD" w:themeColor="accent1"/>
          <w:lang w:val="es-ES"/>
        </w:rPr>
      </w:pPr>
      <w:r w:rsidRPr="000B2AE6">
        <w:rPr>
          <w:strike/>
          <w:color w:val="4F81BD" w:themeColor="accent1"/>
          <w:lang w:val="es-ES"/>
        </w:rPr>
        <w:t>1.3</w:t>
      </w:r>
      <w:r w:rsidRPr="000B2AE6">
        <w:rPr>
          <w:strike/>
          <w:color w:val="4F81BD" w:themeColor="accent1"/>
          <w:lang w:val="es-ES"/>
        </w:rPr>
        <w:tab/>
      </w:r>
      <w:r w:rsidRPr="000B2AE6">
        <w:rPr>
          <w:strike/>
          <w:color w:val="4F81BD" w:themeColor="accent1"/>
        </w:rPr>
        <w:t>Sobre la base de la descripción de los caracteres DHE de la variedad elaborada en el primer ciclo de cultivo, se realiza otra búsqueda en la colección para encontrar variedades similares que no se hayan comparado en ese primer ciclo y deban compararse con la variedad candidata en el segundo ciclo.</w:t>
      </w:r>
    </w:p>
    <w:p w14:paraId="6D878D1C" w14:textId="77777777" w:rsidR="00202947" w:rsidRPr="000B2AE6" w:rsidRDefault="00202947" w:rsidP="00202947">
      <w:pPr>
        <w:rPr>
          <w:strike/>
          <w:color w:val="4F81BD" w:themeColor="accent1"/>
          <w:lang w:val="es-ES"/>
        </w:rPr>
      </w:pPr>
    </w:p>
    <w:p w14:paraId="043D4AA2" w14:textId="77777777" w:rsidR="00202947" w:rsidRPr="000B2AE6" w:rsidRDefault="00202947" w:rsidP="00202947">
      <w:pPr>
        <w:rPr>
          <w:strike/>
          <w:color w:val="4F81BD" w:themeColor="accent1"/>
          <w:lang w:val="es-ES"/>
        </w:rPr>
      </w:pPr>
    </w:p>
    <w:p w14:paraId="3E64EC36" w14:textId="77777777" w:rsidR="00202947" w:rsidRPr="000B2AE6" w:rsidRDefault="00202947" w:rsidP="00202947">
      <w:pPr>
        <w:keepNext/>
        <w:outlineLvl w:val="1"/>
        <w:rPr>
          <w:strike/>
          <w:snapToGrid w:val="0"/>
          <w:color w:val="4F81BD" w:themeColor="accent1"/>
          <w:u w:val="single"/>
          <w:lang w:val="es-ES"/>
        </w:rPr>
      </w:pPr>
      <w:r w:rsidRPr="000B2AE6">
        <w:rPr>
          <w:strike/>
          <w:snapToGrid w:val="0"/>
          <w:color w:val="4F81BD" w:themeColor="accent1"/>
          <w:lang w:val="es-ES"/>
        </w:rPr>
        <w:t>2.</w:t>
      </w:r>
      <w:r w:rsidRPr="000B2AE6">
        <w:rPr>
          <w:strike/>
          <w:snapToGrid w:val="0"/>
          <w:color w:val="4F81BD" w:themeColor="accent1"/>
          <w:lang w:val="es-ES"/>
        </w:rPr>
        <w:tab/>
      </w:r>
      <w:r w:rsidRPr="000B2AE6">
        <w:rPr>
          <w:strike/>
          <w:snapToGrid w:val="0"/>
          <w:color w:val="4F81BD" w:themeColor="accent1"/>
          <w:u w:val="single"/>
        </w:rPr>
        <w:t>Procedimiento</w:t>
      </w:r>
    </w:p>
    <w:p w14:paraId="40C6B8C5" w14:textId="77777777" w:rsidR="00202947" w:rsidRPr="000B2AE6" w:rsidRDefault="00202947" w:rsidP="00202947">
      <w:pPr>
        <w:keepNext/>
        <w:outlineLvl w:val="2"/>
        <w:rPr>
          <w:i/>
          <w:strike/>
          <w:color w:val="4F81BD" w:themeColor="accent1"/>
        </w:rPr>
      </w:pPr>
    </w:p>
    <w:p w14:paraId="22AB3FA6" w14:textId="77777777" w:rsidR="00202947" w:rsidRPr="000B2AE6" w:rsidRDefault="00202947" w:rsidP="00202947">
      <w:pPr>
        <w:keepNext/>
        <w:outlineLvl w:val="2"/>
        <w:rPr>
          <w:i/>
          <w:strike/>
          <w:color w:val="4F81BD" w:themeColor="accent1"/>
          <w:lang w:val="es-ES"/>
        </w:rPr>
      </w:pPr>
      <w:r w:rsidRPr="000B2AE6">
        <w:rPr>
          <w:i/>
          <w:strike/>
          <w:color w:val="4F81BD" w:themeColor="accent1"/>
        </w:rPr>
        <w:t>Determinación de la similitud genética</w:t>
      </w:r>
    </w:p>
    <w:p w14:paraId="1EB5943B" w14:textId="77777777" w:rsidR="00202947" w:rsidRPr="000B2AE6" w:rsidRDefault="00202947" w:rsidP="00202947">
      <w:pPr>
        <w:rPr>
          <w:strike/>
          <w:color w:val="4F81BD" w:themeColor="accent1"/>
          <w:lang w:val="es-ES"/>
        </w:rPr>
      </w:pPr>
    </w:p>
    <w:p w14:paraId="37045581" w14:textId="77777777" w:rsidR="00202947" w:rsidRPr="000B2AE6" w:rsidRDefault="00202947" w:rsidP="00202947">
      <w:pPr>
        <w:rPr>
          <w:strike/>
          <w:color w:val="4F81BD" w:themeColor="accent1"/>
          <w:lang w:val="es-ES"/>
        </w:rPr>
      </w:pPr>
      <w:r w:rsidRPr="000B2AE6">
        <w:rPr>
          <w:strike/>
          <w:color w:val="4F81BD" w:themeColor="accent1"/>
          <w:lang w:val="es-ES"/>
        </w:rPr>
        <w:t>2.1</w:t>
      </w:r>
      <w:r w:rsidRPr="000B2AE6">
        <w:rPr>
          <w:strike/>
          <w:color w:val="4F81BD" w:themeColor="accent1"/>
          <w:lang w:val="es-ES"/>
        </w:rPr>
        <w:tab/>
      </w:r>
      <w:r w:rsidRPr="000B2AE6">
        <w:rPr>
          <w:strike/>
          <w:color w:val="4F81BD" w:themeColor="accent1"/>
        </w:rPr>
        <w:t>En cuanto se recibe el material vegetal, se obtiene el perfil de ADN de la variedad candidata.</w:t>
      </w:r>
    </w:p>
    <w:p w14:paraId="3C5106F0" w14:textId="77777777" w:rsidR="00202947" w:rsidRPr="000B2AE6" w:rsidRDefault="00202947" w:rsidP="00202947">
      <w:pPr>
        <w:rPr>
          <w:strike/>
          <w:color w:val="4F81BD" w:themeColor="accent1"/>
          <w:lang w:val="es-ES"/>
        </w:rPr>
      </w:pPr>
    </w:p>
    <w:p w14:paraId="0B83ED32" w14:textId="77777777" w:rsidR="00202947" w:rsidRPr="000B2AE6" w:rsidRDefault="00202947" w:rsidP="00202947">
      <w:pPr>
        <w:rPr>
          <w:strike/>
          <w:color w:val="4F81BD" w:themeColor="accent1"/>
          <w:lang w:val="es-ES"/>
        </w:rPr>
      </w:pPr>
      <w:r w:rsidRPr="000B2AE6">
        <w:rPr>
          <w:strike/>
          <w:color w:val="4F81BD" w:themeColor="accent1"/>
          <w:lang w:val="es-ES"/>
        </w:rPr>
        <w:t>2.2</w:t>
      </w:r>
      <w:r w:rsidRPr="000B2AE6">
        <w:rPr>
          <w:strike/>
          <w:color w:val="4F81BD" w:themeColor="accent1"/>
          <w:lang w:val="es-ES"/>
        </w:rPr>
        <w:tab/>
      </w:r>
      <w:r w:rsidRPr="000B2AE6">
        <w:rPr>
          <w:strike/>
          <w:color w:val="4F81BD" w:themeColor="accent1"/>
        </w:rPr>
        <w:t>El perfil de ADN se compara con los perfiles de todas las variedades que figuran en la colección de variedades y se seleccionan las que presentan similitud genética.</w:t>
      </w:r>
    </w:p>
    <w:p w14:paraId="5F2F5FFE" w14:textId="77777777" w:rsidR="00202947" w:rsidRPr="000B2AE6" w:rsidRDefault="00202947" w:rsidP="00202947">
      <w:pPr>
        <w:rPr>
          <w:strike/>
          <w:color w:val="4F81BD" w:themeColor="accent1"/>
          <w:lang w:val="es-ES"/>
        </w:rPr>
      </w:pPr>
    </w:p>
    <w:p w14:paraId="37828265" w14:textId="77777777" w:rsidR="00202947" w:rsidRPr="000B2AE6" w:rsidRDefault="00202947" w:rsidP="00202947">
      <w:pPr>
        <w:keepNext/>
        <w:outlineLvl w:val="2"/>
        <w:rPr>
          <w:i/>
          <w:strike/>
          <w:color w:val="4F81BD" w:themeColor="accent1"/>
          <w:lang w:val="es-ES"/>
        </w:rPr>
      </w:pPr>
      <w:r w:rsidRPr="000B2AE6">
        <w:rPr>
          <w:i/>
          <w:strike/>
          <w:color w:val="4F81BD" w:themeColor="accent1"/>
        </w:rPr>
        <w:t>Información del cuestionario técnico</w:t>
      </w:r>
    </w:p>
    <w:p w14:paraId="24D11E7B" w14:textId="77777777" w:rsidR="00202947" w:rsidRPr="000B2AE6" w:rsidRDefault="00202947" w:rsidP="00202947">
      <w:pPr>
        <w:rPr>
          <w:strike/>
          <w:color w:val="4F81BD" w:themeColor="accent1"/>
          <w:lang w:val="es-ES"/>
        </w:rPr>
      </w:pPr>
    </w:p>
    <w:p w14:paraId="058B1A98" w14:textId="77777777" w:rsidR="00202947" w:rsidRPr="000B2AE6" w:rsidRDefault="00202947" w:rsidP="00202947">
      <w:pPr>
        <w:rPr>
          <w:strike/>
          <w:color w:val="4F81BD" w:themeColor="accent1"/>
          <w:lang w:val="es-ES"/>
        </w:rPr>
      </w:pPr>
      <w:r w:rsidRPr="000B2AE6">
        <w:rPr>
          <w:strike/>
          <w:color w:val="4F81BD" w:themeColor="accent1"/>
          <w:lang w:val="es-ES"/>
        </w:rPr>
        <w:t>2.3</w:t>
      </w:r>
      <w:r w:rsidRPr="000B2AE6">
        <w:rPr>
          <w:strike/>
          <w:color w:val="4F81BD" w:themeColor="accent1"/>
          <w:lang w:val="es-ES"/>
        </w:rPr>
        <w:tab/>
      </w:r>
      <w:r w:rsidRPr="000B2AE6">
        <w:rPr>
          <w:strike/>
          <w:color w:val="4F81BD" w:themeColor="accent1"/>
        </w:rPr>
        <w:t>A continuación, se utiliza la información suministrada por el solicitante en el cuestionario técnico para comprobar si alguna variedad genéticamente similar presenta claras diferencias respecto de los caracteres DHE, en cuyo caso no será necesario compararla con las variedades candidatas en el ensayo de cultivo.</w:t>
      </w:r>
    </w:p>
    <w:p w14:paraId="4487FEC1" w14:textId="77777777" w:rsidR="00202947" w:rsidRPr="000B2AE6" w:rsidRDefault="00202947" w:rsidP="00202947">
      <w:pPr>
        <w:rPr>
          <w:strike/>
          <w:color w:val="4F81BD" w:themeColor="accent1"/>
          <w:lang w:val="es-ES"/>
        </w:rPr>
      </w:pPr>
    </w:p>
    <w:p w14:paraId="3044FB2B" w14:textId="77777777" w:rsidR="00202947" w:rsidRPr="000B2AE6" w:rsidRDefault="00202947" w:rsidP="00202947">
      <w:pPr>
        <w:keepNext/>
        <w:outlineLvl w:val="2"/>
        <w:rPr>
          <w:i/>
          <w:strike/>
          <w:color w:val="4F81BD" w:themeColor="accent1"/>
          <w:lang w:val="es-ES"/>
        </w:rPr>
      </w:pPr>
      <w:r w:rsidRPr="000B2AE6">
        <w:rPr>
          <w:i/>
          <w:strike/>
          <w:color w:val="4F81BD" w:themeColor="accent1"/>
        </w:rPr>
        <w:t>Ensayo de campo</w:t>
      </w:r>
    </w:p>
    <w:p w14:paraId="61647E48" w14:textId="77777777" w:rsidR="00202947" w:rsidRPr="000B2AE6" w:rsidRDefault="00202947" w:rsidP="00202947">
      <w:pPr>
        <w:rPr>
          <w:strike/>
          <w:color w:val="4F81BD" w:themeColor="accent1"/>
          <w:lang w:val="es-ES"/>
        </w:rPr>
      </w:pPr>
    </w:p>
    <w:p w14:paraId="674D6BF1" w14:textId="77777777" w:rsidR="00202947" w:rsidRPr="000B2AE6" w:rsidRDefault="00202947" w:rsidP="00202947">
      <w:pPr>
        <w:keepNext/>
        <w:ind w:left="567"/>
        <w:outlineLvl w:val="3"/>
        <w:rPr>
          <w:strike/>
          <w:color w:val="4F81BD" w:themeColor="accent1"/>
          <w:u w:val="single"/>
          <w:lang w:val="es-ES"/>
        </w:rPr>
      </w:pPr>
      <w:r w:rsidRPr="000B2AE6">
        <w:rPr>
          <w:strike/>
          <w:color w:val="4F81BD" w:themeColor="accent1"/>
          <w:u w:val="single"/>
        </w:rPr>
        <w:t>Primer ciclo de cultivo</w:t>
      </w:r>
    </w:p>
    <w:p w14:paraId="2032E9F3" w14:textId="77777777" w:rsidR="00202947" w:rsidRPr="000B2AE6" w:rsidRDefault="00202947" w:rsidP="00202947">
      <w:pPr>
        <w:rPr>
          <w:strike/>
          <w:color w:val="4F81BD" w:themeColor="accent1"/>
          <w:lang w:val="es-ES"/>
        </w:rPr>
      </w:pPr>
    </w:p>
    <w:p w14:paraId="5C45CA3F" w14:textId="77777777" w:rsidR="00202947" w:rsidRPr="000B2AE6" w:rsidRDefault="00202947" w:rsidP="00202947">
      <w:pPr>
        <w:rPr>
          <w:strike/>
          <w:color w:val="4F81BD" w:themeColor="accent1"/>
          <w:lang w:val="es-ES"/>
        </w:rPr>
      </w:pPr>
      <w:r w:rsidRPr="000B2AE6">
        <w:rPr>
          <w:strike/>
          <w:color w:val="4F81BD" w:themeColor="accent1"/>
          <w:lang w:val="es-ES"/>
        </w:rPr>
        <w:t>2.4</w:t>
      </w:r>
      <w:r w:rsidRPr="000B2AE6">
        <w:rPr>
          <w:strike/>
          <w:color w:val="4F81BD" w:themeColor="accent1"/>
          <w:lang w:val="es-ES"/>
        </w:rPr>
        <w:tab/>
      </w:r>
      <w:r w:rsidRPr="000B2AE6">
        <w:rPr>
          <w:strike/>
          <w:color w:val="4F81BD" w:themeColor="accent1"/>
        </w:rPr>
        <w:t>Las variedades candidatas y las genéticamente similares seleccionadas mediante el procedimiento descrito se cultivan en un mismo ensayo de campo.</w:t>
      </w:r>
      <w:r w:rsidRPr="000B2AE6">
        <w:rPr>
          <w:strike/>
          <w:color w:val="4F81BD" w:themeColor="accent1"/>
          <w:lang w:val="es-ES"/>
        </w:rPr>
        <w:t xml:space="preserve"> </w:t>
      </w:r>
      <w:r w:rsidRPr="000B2AE6">
        <w:rPr>
          <w:strike/>
          <w:color w:val="4F81BD" w:themeColor="accent1"/>
        </w:rPr>
        <w:t>Se elabora una completa descripción de los caracteres DHE de la variedad candidata y se compara con las descripciones de todas las variedades de la colección por medio de una base de datos que contiene descripciones elaboradas en el mismo lugar en años anteriores.</w:t>
      </w:r>
    </w:p>
    <w:p w14:paraId="7C6CAAD9" w14:textId="77777777" w:rsidR="00202947" w:rsidRPr="000B2AE6" w:rsidRDefault="00202947" w:rsidP="00202947">
      <w:pPr>
        <w:rPr>
          <w:strike/>
          <w:color w:val="4F81BD" w:themeColor="accent1"/>
          <w:lang w:val="es-ES"/>
        </w:rPr>
      </w:pPr>
    </w:p>
    <w:p w14:paraId="6FE35079" w14:textId="77777777" w:rsidR="00202947" w:rsidRPr="000B2AE6" w:rsidRDefault="00202947" w:rsidP="00202947">
      <w:pPr>
        <w:rPr>
          <w:i/>
          <w:strike/>
          <w:color w:val="4F81BD" w:themeColor="accent1"/>
          <w:lang w:val="es-ES"/>
        </w:rPr>
      </w:pPr>
      <w:r w:rsidRPr="000B2AE6">
        <w:rPr>
          <w:strike/>
          <w:color w:val="4F81BD" w:themeColor="accent1"/>
          <w:lang w:val="es-ES"/>
        </w:rPr>
        <w:tab/>
      </w:r>
      <w:r w:rsidRPr="000B2AE6">
        <w:rPr>
          <w:i/>
          <w:strike/>
          <w:color w:val="4F81BD" w:themeColor="accent1"/>
        </w:rPr>
        <w:t>Resultados posibles:</w:t>
      </w:r>
    </w:p>
    <w:p w14:paraId="7E9325B8" w14:textId="77777777" w:rsidR="00202947" w:rsidRPr="000B2AE6" w:rsidRDefault="00202947" w:rsidP="00202947">
      <w:pPr>
        <w:rPr>
          <w:strike/>
          <w:color w:val="4F81BD" w:themeColor="accent1"/>
          <w:lang w:val="es-ES"/>
        </w:rPr>
      </w:pPr>
    </w:p>
    <w:p w14:paraId="6E1AF61B" w14:textId="77777777" w:rsidR="00202947" w:rsidRPr="000B2AE6" w:rsidRDefault="00202947" w:rsidP="00202947">
      <w:pPr>
        <w:rPr>
          <w:strike/>
          <w:color w:val="4F81BD" w:themeColor="accent1"/>
          <w:lang w:val="es-ES"/>
        </w:rPr>
      </w:pPr>
      <w:r w:rsidRPr="000B2AE6">
        <w:rPr>
          <w:strike/>
          <w:color w:val="4F81BD" w:themeColor="accent1"/>
          <w:lang w:val="es-ES"/>
        </w:rPr>
        <w:t>2.5</w:t>
      </w:r>
      <w:r w:rsidRPr="000B2AE6">
        <w:rPr>
          <w:strike/>
          <w:color w:val="4F81BD" w:themeColor="accent1"/>
          <w:lang w:val="es-ES"/>
        </w:rPr>
        <w:tab/>
      </w:r>
      <w:r w:rsidRPr="000B2AE6">
        <w:rPr>
          <w:strike/>
          <w:color w:val="4F81BD" w:themeColor="accent1"/>
        </w:rPr>
        <w:t>Si la variedad candidata no es distinta de las variedades genéticamente similares en lo que respecta a los caracteres DHE, se continuará con el ensayo en otro ciclo de cultivo.</w:t>
      </w:r>
    </w:p>
    <w:p w14:paraId="1B606A2A" w14:textId="77777777" w:rsidR="00202947" w:rsidRPr="000B2AE6" w:rsidRDefault="00202947" w:rsidP="00202947">
      <w:pPr>
        <w:rPr>
          <w:strike/>
          <w:color w:val="4F81BD" w:themeColor="accent1"/>
          <w:lang w:val="es-ES"/>
        </w:rPr>
      </w:pPr>
    </w:p>
    <w:p w14:paraId="5CD58694" w14:textId="77777777" w:rsidR="00202947" w:rsidRPr="000B2AE6" w:rsidRDefault="00202947" w:rsidP="00202947">
      <w:pPr>
        <w:rPr>
          <w:strike/>
          <w:color w:val="4F81BD" w:themeColor="accent1"/>
          <w:lang w:val="es-ES"/>
        </w:rPr>
      </w:pPr>
      <w:r w:rsidRPr="000B2AE6">
        <w:rPr>
          <w:strike/>
          <w:color w:val="4F81BD" w:themeColor="accent1"/>
        </w:rPr>
        <w:lastRenderedPageBreak/>
        <w:t>2.6</w:t>
      </w:r>
      <w:r w:rsidRPr="000B2AE6">
        <w:rPr>
          <w:strike/>
          <w:color w:val="4F81BD" w:themeColor="accent1"/>
        </w:rPr>
        <w:tab/>
        <w:t>En cualquier caso, la descripción de la variedad candidata elaborada en el primer ciclo de cultivo se compara con las descripciones de las variedades de la colección por medio de una base de datos que contiene descripciones elaboradas en el mismo lugar.</w:t>
      </w:r>
    </w:p>
    <w:p w14:paraId="0698B3E3" w14:textId="77777777" w:rsidR="00202947" w:rsidRPr="000B2AE6" w:rsidRDefault="00202947" w:rsidP="00202947">
      <w:pPr>
        <w:rPr>
          <w:strike/>
          <w:color w:val="4F81BD" w:themeColor="accent1"/>
          <w:lang w:val="es-ES"/>
        </w:rPr>
      </w:pPr>
    </w:p>
    <w:p w14:paraId="2B39AFF5" w14:textId="77777777" w:rsidR="00202947" w:rsidRPr="000B2AE6" w:rsidRDefault="00202947" w:rsidP="00202947">
      <w:pPr>
        <w:rPr>
          <w:strike/>
          <w:color w:val="4F81BD" w:themeColor="accent1"/>
          <w:lang w:val="es-ES"/>
        </w:rPr>
      </w:pPr>
      <w:r w:rsidRPr="000B2AE6">
        <w:rPr>
          <w:strike/>
          <w:color w:val="4F81BD" w:themeColor="accent1"/>
          <w:lang w:val="es-ES"/>
        </w:rPr>
        <w:tab/>
        <w:t>a)</w:t>
      </w:r>
      <w:r w:rsidRPr="000B2AE6">
        <w:rPr>
          <w:strike/>
          <w:color w:val="4F81BD" w:themeColor="accent1"/>
          <w:lang w:val="es-ES"/>
        </w:rPr>
        <w:tab/>
      </w:r>
      <w:r w:rsidRPr="000B2AE6">
        <w:rPr>
          <w:strike/>
          <w:color w:val="4F81BD" w:themeColor="accent1"/>
        </w:rPr>
        <w:t>Si, al final del primer ciclo de cultivo, se determina que la variedad candidata es distinta de todas las variedades cultivadas en ese primer ciclo y de todas las demás variedades de la colección y que reúne los requisitos de homogeneidad y estabilidad, puede concluirse el examen DHE cuando termine el primer ciclo de cultivo.</w:t>
      </w:r>
    </w:p>
    <w:p w14:paraId="5F200F16" w14:textId="77777777" w:rsidR="00202947" w:rsidRPr="000B2AE6" w:rsidRDefault="00202947" w:rsidP="00202947">
      <w:pPr>
        <w:rPr>
          <w:strike/>
          <w:color w:val="4F81BD" w:themeColor="accent1"/>
          <w:lang w:val="es-ES"/>
        </w:rPr>
      </w:pPr>
    </w:p>
    <w:p w14:paraId="6BEFAAF6" w14:textId="77777777" w:rsidR="00202947" w:rsidRPr="000B2AE6" w:rsidRDefault="00202947" w:rsidP="00202947">
      <w:pPr>
        <w:rPr>
          <w:strike/>
          <w:color w:val="4F81BD" w:themeColor="accent1"/>
          <w:lang w:val="es-ES"/>
        </w:rPr>
      </w:pPr>
      <w:r w:rsidRPr="000B2AE6">
        <w:rPr>
          <w:strike/>
          <w:color w:val="4F81BD" w:themeColor="accent1"/>
          <w:lang w:val="es-ES"/>
        </w:rPr>
        <w:tab/>
        <w:t>b)</w:t>
      </w:r>
      <w:r w:rsidRPr="000B2AE6">
        <w:rPr>
          <w:strike/>
          <w:color w:val="4F81BD" w:themeColor="accent1"/>
          <w:lang w:val="es-ES"/>
        </w:rPr>
        <w:tab/>
      </w:r>
      <w:r w:rsidRPr="000B2AE6">
        <w:rPr>
          <w:strike/>
          <w:color w:val="4F81BD" w:themeColor="accent1"/>
        </w:rPr>
        <w:t>En todos los demás casos, deberá llevarse a cabo un segundo ciclo de cultivo.</w:t>
      </w:r>
    </w:p>
    <w:p w14:paraId="647E95C1" w14:textId="77777777" w:rsidR="00202947" w:rsidRPr="000B2AE6" w:rsidRDefault="00202947" w:rsidP="00202947">
      <w:pPr>
        <w:rPr>
          <w:strike/>
          <w:color w:val="4F81BD" w:themeColor="accent1"/>
          <w:lang w:val="es-ES"/>
        </w:rPr>
      </w:pPr>
    </w:p>
    <w:p w14:paraId="6743E6A7" w14:textId="77777777" w:rsidR="00202947" w:rsidRPr="000B2AE6" w:rsidRDefault="00202947" w:rsidP="00202947">
      <w:pPr>
        <w:keepNext/>
        <w:ind w:left="567"/>
        <w:outlineLvl w:val="3"/>
        <w:rPr>
          <w:strike/>
          <w:color w:val="4F81BD" w:themeColor="accent1"/>
          <w:u w:val="single"/>
          <w:lang w:val="es-ES"/>
        </w:rPr>
      </w:pPr>
      <w:r w:rsidRPr="000B2AE6">
        <w:rPr>
          <w:strike/>
          <w:color w:val="4F81BD" w:themeColor="accent1"/>
          <w:u w:val="single"/>
        </w:rPr>
        <w:t>Segundo ciclo de cultivo</w:t>
      </w:r>
    </w:p>
    <w:p w14:paraId="32F470D5" w14:textId="77777777" w:rsidR="00202947" w:rsidRPr="000B2AE6" w:rsidRDefault="00202947" w:rsidP="00202947">
      <w:pPr>
        <w:rPr>
          <w:strike/>
          <w:color w:val="4F81BD" w:themeColor="accent1"/>
          <w:lang w:val="es-ES"/>
        </w:rPr>
      </w:pPr>
    </w:p>
    <w:p w14:paraId="66995EE3" w14:textId="77777777" w:rsidR="00202947" w:rsidRPr="000B2AE6" w:rsidRDefault="00202947" w:rsidP="00202947">
      <w:pPr>
        <w:rPr>
          <w:strike/>
          <w:color w:val="4F81BD" w:themeColor="accent1"/>
          <w:lang w:val="es-ES"/>
        </w:rPr>
      </w:pPr>
      <w:r w:rsidRPr="000B2AE6">
        <w:rPr>
          <w:strike/>
          <w:color w:val="4F81BD" w:themeColor="accent1"/>
          <w:lang w:val="es-ES"/>
        </w:rPr>
        <w:t>2.7</w:t>
      </w:r>
      <w:r w:rsidRPr="000B2AE6">
        <w:rPr>
          <w:strike/>
          <w:color w:val="4F81BD" w:themeColor="accent1"/>
          <w:lang w:val="es-ES"/>
        </w:rPr>
        <w:tab/>
      </w:r>
      <w:r w:rsidRPr="000B2AE6">
        <w:rPr>
          <w:strike/>
          <w:color w:val="4F81BD" w:themeColor="accent1"/>
        </w:rPr>
        <w:t>En el segundo ciclo, se cultiva la variedad candidata junto con todas aquellas variedades de la colección respecto de las cuales se ha determinado que no es distinta al final del primer ciclo de cultivo.</w:t>
      </w:r>
    </w:p>
    <w:p w14:paraId="24DA1D8F" w14:textId="77777777" w:rsidR="00202947" w:rsidRPr="000B2AE6" w:rsidRDefault="00202947" w:rsidP="00202947">
      <w:pPr>
        <w:rPr>
          <w:strike/>
          <w:color w:val="4F81BD" w:themeColor="accent1"/>
          <w:lang w:val="es-ES"/>
        </w:rPr>
      </w:pPr>
    </w:p>
    <w:p w14:paraId="5EACAA6C" w14:textId="77777777" w:rsidR="00202947" w:rsidRPr="000B2AE6" w:rsidRDefault="00202947" w:rsidP="00202947">
      <w:pPr>
        <w:rPr>
          <w:strike/>
          <w:color w:val="4F81BD" w:themeColor="accent1"/>
          <w:lang w:val="es-ES"/>
        </w:rPr>
      </w:pPr>
      <w:r w:rsidRPr="000B2AE6">
        <w:rPr>
          <w:strike/>
          <w:color w:val="4F81BD" w:themeColor="accent1"/>
          <w:lang w:val="es-ES"/>
        </w:rPr>
        <w:t>2.8</w:t>
      </w:r>
      <w:r w:rsidRPr="000B2AE6">
        <w:rPr>
          <w:strike/>
          <w:color w:val="4F81BD" w:themeColor="accent1"/>
          <w:lang w:val="es-ES"/>
        </w:rPr>
        <w:tab/>
      </w:r>
      <w:r w:rsidRPr="000B2AE6">
        <w:rPr>
          <w:strike/>
          <w:color w:val="4F81BD" w:themeColor="accent1"/>
        </w:rPr>
        <w:t>Al término del segundo ciclo de cultivo se efectúa una evaluación de la distinción, la homogeneidad y la estabilidad.</w:t>
      </w:r>
      <w:r w:rsidRPr="000B2AE6">
        <w:rPr>
          <w:strike/>
          <w:color w:val="4F81BD" w:themeColor="accent1"/>
          <w:lang w:val="es-ES"/>
        </w:rPr>
        <w:t xml:space="preserve"> </w:t>
      </w:r>
      <w:r w:rsidRPr="000B2AE6">
        <w:rPr>
          <w:strike/>
          <w:color w:val="4F81BD" w:themeColor="accent1"/>
        </w:rPr>
        <w:t>Si no es posible adoptar entonces una decisión acerca de la distinción, la homogeneidad y la estabilidad, puede llevarse a cabo un nuevo ciclo de cultivo.</w:t>
      </w:r>
    </w:p>
    <w:p w14:paraId="2112E946" w14:textId="77777777" w:rsidR="00F40E8E" w:rsidRPr="00202947" w:rsidRDefault="00F40E8E" w:rsidP="00F40E8E">
      <w:pPr>
        <w:rPr>
          <w:lang w:val="es-ES"/>
        </w:rPr>
      </w:pPr>
    </w:p>
    <w:p w14:paraId="6D8BD574" w14:textId="77777777" w:rsidR="00F40E8E" w:rsidRDefault="00F40E8E" w:rsidP="00F40E8E"/>
    <w:p w14:paraId="2888B7BB" w14:textId="77777777" w:rsidR="00CE7935" w:rsidRPr="000B2AE6" w:rsidRDefault="00CE7935" w:rsidP="00F40E8E">
      <w:pPr>
        <w:jc w:val="right"/>
        <w:rPr>
          <w:rFonts w:cs="Arial"/>
          <w:strike/>
        </w:rPr>
      </w:pPr>
      <w:r w:rsidRPr="000B2AE6">
        <w:rPr>
          <w:strike/>
          <w:highlight w:val="lightGray"/>
        </w:rPr>
        <w:t>[Fin del Anexo II y del documento]</w:t>
      </w:r>
    </w:p>
    <w:p w14:paraId="1FFD4CB0" w14:textId="77777777" w:rsidR="00F40E8E" w:rsidRPr="0029029B" w:rsidRDefault="00F40E8E" w:rsidP="00F40E8E">
      <w:pPr>
        <w:rPr>
          <w:u w:val="single"/>
        </w:rPr>
      </w:pPr>
    </w:p>
    <w:sectPr w:rsidR="00F40E8E" w:rsidRPr="0029029B" w:rsidSect="00F81DA9">
      <w:headerReference w:type="default" r:id="rId30"/>
      <w:headerReference w:type="first" r:id="rId31"/>
      <w:pgSz w:w="11907" w:h="16840" w:code="9"/>
      <w:pgMar w:top="510" w:right="1134" w:bottom="1134" w:left="1134" w:header="510" w:footer="567"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7B6451" w14:textId="77777777" w:rsidR="00E27809" w:rsidRDefault="00E27809" w:rsidP="006655D3">
      <w:r>
        <w:separator/>
      </w:r>
    </w:p>
    <w:p w14:paraId="77C478AD" w14:textId="77777777" w:rsidR="00E27809" w:rsidRDefault="00E27809" w:rsidP="006655D3"/>
    <w:p w14:paraId="47566B6D" w14:textId="77777777" w:rsidR="00E27809" w:rsidRDefault="00E27809" w:rsidP="006655D3"/>
  </w:endnote>
  <w:endnote w:type="continuationSeparator" w:id="0">
    <w:p w14:paraId="6CA20658" w14:textId="77777777" w:rsidR="00E27809" w:rsidRDefault="00E27809" w:rsidP="006655D3">
      <w:r>
        <w:separator/>
      </w:r>
    </w:p>
    <w:p w14:paraId="1EDA4167" w14:textId="77777777" w:rsidR="00E27809" w:rsidRPr="005F385A" w:rsidRDefault="00E27809">
      <w:pPr>
        <w:pStyle w:val="Footer"/>
        <w:spacing w:after="60"/>
        <w:rPr>
          <w:sz w:val="18"/>
          <w:lang w:val="fr-CH"/>
        </w:rPr>
      </w:pPr>
      <w:r w:rsidRPr="005F385A">
        <w:rPr>
          <w:sz w:val="18"/>
          <w:lang w:val="fr-CH"/>
        </w:rPr>
        <w:t>[Suite de la note de la page précédente]</w:t>
      </w:r>
    </w:p>
    <w:p w14:paraId="360BC165" w14:textId="77777777" w:rsidR="00E27809" w:rsidRPr="005F385A" w:rsidRDefault="00E27809" w:rsidP="006655D3">
      <w:pPr>
        <w:rPr>
          <w:lang w:val="fr-CH"/>
        </w:rPr>
      </w:pPr>
    </w:p>
    <w:p w14:paraId="7C070346" w14:textId="77777777" w:rsidR="00E27809" w:rsidRPr="005F385A" w:rsidRDefault="00E27809" w:rsidP="006655D3">
      <w:pPr>
        <w:rPr>
          <w:lang w:val="fr-CH"/>
        </w:rPr>
      </w:pPr>
    </w:p>
  </w:endnote>
  <w:endnote w:type="continuationNotice" w:id="1">
    <w:p w14:paraId="3A082734" w14:textId="77777777" w:rsidR="00E27809" w:rsidRPr="005F385A" w:rsidRDefault="00E27809" w:rsidP="006655D3">
      <w:pPr>
        <w:rPr>
          <w:lang w:val="fr-CH"/>
        </w:rPr>
      </w:pPr>
      <w:r w:rsidRPr="005F385A">
        <w:rPr>
          <w:lang w:val="fr-CH"/>
        </w:rPr>
        <w:t>[Suite de la note page suivante]</w:t>
      </w:r>
    </w:p>
    <w:p w14:paraId="65D4CEE7" w14:textId="77777777" w:rsidR="00E27809" w:rsidRPr="005F385A" w:rsidRDefault="00E27809" w:rsidP="006655D3">
      <w:pPr>
        <w:rPr>
          <w:lang w:val="fr-CH"/>
        </w:rPr>
      </w:pPr>
    </w:p>
    <w:p w14:paraId="30126C08" w14:textId="77777777" w:rsidR="00E27809" w:rsidRPr="005F385A" w:rsidRDefault="00E27809" w:rsidP="006655D3">
      <w:pPr>
        <w:rPr>
          <w:lang w:val="fr-CH"/>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font>
  <w:font w:name="Angsana New">
    <w:panose1 w:val="02020603050405020304"/>
    <w:charset w:val="DE"/>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D83DE" w14:textId="77777777" w:rsidR="00E306B7" w:rsidRPr="00CA384F" w:rsidRDefault="00E306B7" w:rsidP="007C157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8B3612" w14:textId="77777777" w:rsidR="00E27809" w:rsidRDefault="00E27809" w:rsidP="006655D3">
      <w:r>
        <w:separator/>
      </w:r>
    </w:p>
  </w:footnote>
  <w:footnote w:type="continuationSeparator" w:id="0">
    <w:p w14:paraId="474D2191" w14:textId="77777777" w:rsidR="00E27809" w:rsidRDefault="00E27809" w:rsidP="006655D3">
      <w:r>
        <w:separator/>
      </w:r>
    </w:p>
  </w:footnote>
  <w:footnote w:type="continuationNotice" w:id="1">
    <w:p w14:paraId="23C54FF0" w14:textId="77777777" w:rsidR="00E27809" w:rsidRPr="00AB5028" w:rsidRDefault="00E27809" w:rsidP="00AB5028">
      <w:pPr>
        <w:pStyle w:val="Foote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E2444F" w14:textId="6149A408" w:rsidR="00E306B7" w:rsidRPr="00C61C6B" w:rsidRDefault="00F36BD6" w:rsidP="007C1573">
    <w:pPr>
      <w:pStyle w:val="Header"/>
      <w:rPr>
        <w:rFonts w:cs="Arial"/>
      </w:rPr>
    </w:pPr>
    <w:r>
      <w:t>TGP/15/4 Draft 1</w:t>
    </w:r>
    <w:r w:rsidR="001B2793">
      <w:t xml:space="preserve"> Rev.</w:t>
    </w:r>
  </w:p>
  <w:p w14:paraId="6763515B" w14:textId="77777777" w:rsidR="00E306B7" w:rsidRPr="00C61C6B" w:rsidRDefault="00E306B7" w:rsidP="007C1573">
    <w:pPr>
      <w:pStyle w:val="Header"/>
      <w:rPr>
        <w:rStyle w:val="PageNumber"/>
        <w:rFonts w:cs="Arial"/>
      </w:rPr>
    </w:pPr>
    <w:r>
      <w:t xml:space="preserve">página </w:t>
    </w:r>
    <w:r w:rsidR="007866EB" w:rsidRPr="00C61C6B">
      <w:rPr>
        <w:rStyle w:val="PageNumber"/>
        <w:rFonts w:cs="Arial"/>
      </w:rPr>
      <w:fldChar w:fldCharType="begin"/>
    </w:r>
    <w:r w:rsidRPr="00C61C6B">
      <w:rPr>
        <w:rStyle w:val="PageNumber"/>
        <w:rFonts w:cs="Arial"/>
      </w:rPr>
      <w:instrText xml:space="preserve"> PAGE </w:instrText>
    </w:r>
    <w:r w:rsidR="007866EB" w:rsidRPr="00C61C6B">
      <w:rPr>
        <w:rStyle w:val="PageNumber"/>
        <w:rFonts w:cs="Arial"/>
      </w:rPr>
      <w:fldChar w:fldCharType="separate"/>
    </w:r>
    <w:r w:rsidR="00D43796">
      <w:rPr>
        <w:rStyle w:val="PageNumber"/>
        <w:rFonts w:cs="Arial"/>
        <w:noProof/>
      </w:rPr>
      <w:t>4</w:t>
    </w:r>
    <w:r w:rsidR="007866EB" w:rsidRPr="00C61C6B">
      <w:rPr>
        <w:rStyle w:val="PageNumber"/>
        <w:rFonts w:cs="Arial"/>
      </w:rPr>
      <w:fldChar w:fldCharType="end"/>
    </w:r>
  </w:p>
  <w:p w14:paraId="6834F4E9" w14:textId="77777777" w:rsidR="00E306B7" w:rsidRDefault="00E306B7">
    <w:pPr>
      <w:pStyle w:val="Header"/>
      <w:rPr>
        <w:rFonts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7CE64" w14:textId="0498B78D" w:rsidR="00E306B7" w:rsidRPr="00731EBE" w:rsidRDefault="00F36BD6" w:rsidP="007C1573">
    <w:pPr>
      <w:pStyle w:val="Header"/>
      <w:rPr>
        <w:rFonts w:cs="Arial"/>
        <w:strike/>
        <w:highlight w:val="lightGray"/>
        <w:lang w:val="pt-PT"/>
      </w:rPr>
    </w:pPr>
    <w:r w:rsidRPr="00731EBE">
      <w:rPr>
        <w:strike/>
        <w:highlight w:val="lightGray"/>
        <w:lang w:val="pt-PT"/>
      </w:rPr>
      <w:t>TGP/15/4 Draft 1</w:t>
    </w:r>
    <w:r w:rsidR="001B2793">
      <w:rPr>
        <w:strike/>
        <w:highlight w:val="lightGray"/>
        <w:lang w:val="pt-PT"/>
      </w:rPr>
      <w:t xml:space="preserve"> Rev.</w:t>
    </w:r>
  </w:p>
  <w:p w14:paraId="2B558AE7" w14:textId="77777777" w:rsidR="00E306B7" w:rsidRPr="00731EBE" w:rsidRDefault="00207199">
    <w:pPr>
      <w:jc w:val="center"/>
      <w:rPr>
        <w:rFonts w:cs="Arial"/>
        <w:strike/>
        <w:lang w:val="pt-PT"/>
      </w:rPr>
    </w:pPr>
    <w:r w:rsidRPr="00731EBE">
      <w:rPr>
        <w:strike/>
        <w:highlight w:val="lightGray"/>
        <w:lang w:val="pt-PT"/>
      </w:rPr>
      <w:t xml:space="preserve">Anexo I, página </w:t>
    </w:r>
    <w:r w:rsidR="007866EB" w:rsidRPr="00731EBE">
      <w:rPr>
        <w:rFonts w:cs="Arial"/>
        <w:strike/>
        <w:highlight w:val="lightGray"/>
      </w:rPr>
      <w:fldChar w:fldCharType="begin"/>
    </w:r>
    <w:r w:rsidR="00E306B7" w:rsidRPr="00731EBE">
      <w:rPr>
        <w:rFonts w:cs="Arial"/>
        <w:strike/>
        <w:highlight w:val="lightGray"/>
        <w:lang w:val="pt-PT"/>
      </w:rPr>
      <w:instrText xml:space="preserve"> PAGE  \* MERGEFORMAT </w:instrText>
    </w:r>
    <w:r w:rsidR="007866EB" w:rsidRPr="00731EBE">
      <w:rPr>
        <w:rFonts w:cs="Arial"/>
        <w:strike/>
        <w:highlight w:val="lightGray"/>
      </w:rPr>
      <w:fldChar w:fldCharType="separate"/>
    </w:r>
    <w:r w:rsidR="00D43796" w:rsidRPr="00731EBE">
      <w:rPr>
        <w:rFonts w:cs="Arial"/>
        <w:strike/>
        <w:noProof/>
        <w:highlight w:val="lightGray"/>
        <w:lang w:val="pt-PT"/>
      </w:rPr>
      <w:t>3</w:t>
    </w:r>
    <w:r w:rsidR="007866EB" w:rsidRPr="00731EBE">
      <w:rPr>
        <w:rFonts w:cs="Arial"/>
        <w:strike/>
        <w:highlight w:val="lightGray"/>
      </w:rPr>
      <w:fldChar w:fldCharType="end"/>
    </w:r>
  </w:p>
  <w:p w14:paraId="0BBE78B8" w14:textId="77777777" w:rsidR="00E306B7" w:rsidRPr="003B5788" w:rsidRDefault="00E306B7">
    <w:pPr>
      <w:jc w:val="center"/>
      <w:rPr>
        <w:rFonts w:cs="Arial"/>
        <w:lang w:val="pt-PT"/>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711669" w14:textId="4647CAF3" w:rsidR="00E306B7" w:rsidRPr="00731EBE" w:rsidRDefault="00F36BD6" w:rsidP="007C1573">
    <w:pPr>
      <w:pStyle w:val="Header"/>
      <w:rPr>
        <w:rFonts w:cs="Arial"/>
        <w:strike/>
      </w:rPr>
    </w:pPr>
    <w:r w:rsidRPr="001B2793">
      <w:rPr>
        <w:strike/>
        <w:highlight w:val="lightGray"/>
      </w:rPr>
      <w:t>TGP/15/4 Draft 1</w:t>
    </w:r>
    <w:r w:rsidR="001B2793" w:rsidRPr="001B2793">
      <w:rPr>
        <w:strike/>
        <w:highlight w:val="lightGray"/>
      </w:rPr>
      <w:t xml:space="preserve"> Rev.</w:t>
    </w:r>
  </w:p>
  <w:p w14:paraId="1D75A2F9" w14:textId="77777777" w:rsidR="00E306B7" w:rsidRPr="00C61C6B" w:rsidRDefault="00E306B7">
    <w:pPr>
      <w:pStyle w:val="Header"/>
      <w:rPr>
        <w:rFonts w:cs="Arial"/>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trike/>
        <w:highlight w:val="lightGray"/>
      </w:rPr>
      <w:id w:val="2074159528"/>
      <w:docPartObj>
        <w:docPartGallery w:val="Page Numbers (Top of Page)"/>
        <w:docPartUnique/>
      </w:docPartObj>
    </w:sdtPr>
    <w:sdtEndPr>
      <w:rPr>
        <w:noProof/>
      </w:rPr>
    </w:sdtEndPr>
    <w:sdtContent>
      <w:p w14:paraId="4704C53B" w14:textId="23084490" w:rsidR="00E306B7" w:rsidRPr="00731EBE" w:rsidRDefault="00F36BD6" w:rsidP="00E306B7">
        <w:pPr>
          <w:pStyle w:val="Header"/>
          <w:rPr>
            <w:strike/>
            <w:highlight w:val="lightGray"/>
            <w:lang w:val="pt-PT"/>
          </w:rPr>
        </w:pPr>
        <w:r w:rsidRPr="00731EBE">
          <w:rPr>
            <w:strike/>
            <w:highlight w:val="lightGray"/>
            <w:lang w:val="pt-PT"/>
          </w:rPr>
          <w:t>TGP/15/4 Draft 1</w:t>
        </w:r>
        <w:r w:rsidR="001B2793">
          <w:rPr>
            <w:strike/>
            <w:highlight w:val="lightGray"/>
            <w:lang w:val="pt-PT"/>
          </w:rPr>
          <w:t xml:space="preserve"> Rev.</w:t>
        </w:r>
      </w:p>
      <w:p w14:paraId="1D0F4A98" w14:textId="77777777" w:rsidR="00E306B7" w:rsidRPr="00731EBE" w:rsidRDefault="00E306B7">
        <w:pPr>
          <w:pStyle w:val="Header"/>
          <w:rPr>
            <w:strike/>
            <w:lang w:val="pt-PT"/>
          </w:rPr>
        </w:pPr>
        <w:r w:rsidRPr="00731EBE">
          <w:rPr>
            <w:strike/>
            <w:highlight w:val="lightGray"/>
            <w:lang w:val="pt-PT"/>
          </w:rPr>
          <w:t xml:space="preserve">Anexo II, página </w:t>
        </w:r>
        <w:r w:rsidR="007866EB" w:rsidRPr="00731EBE">
          <w:rPr>
            <w:strike/>
            <w:highlight w:val="lightGray"/>
          </w:rPr>
          <w:fldChar w:fldCharType="begin"/>
        </w:r>
        <w:r w:rsidRPr="00731EBE">
          <w:rPr>
            <w:strike/>
            <w:highlight w:val="lightGray"/>
            <w:lang w:val="pt-PT"/>
          </w:rPr>
          <w:instrText xml:space="preserve"> PAGE   \* MERGEFORMAT </w:instrText>
        </w:r>
        <w:r w:rsidR="007866EB" w:rsidRPr="00731EBE">
          <w:rPr>
            <w:strike/>
            <w:highlight w:val="lightGray"/>
          </w:rPr>
          <w:fldChar w:fldCharType="separate"/>
        </w:r>
        <w:r w:rsidR="00D43796" w:rsidRPr="00731EBE">
          <w:rPr>
            <w:strike/>
            <w:noProof/>
            <w:highlight w:val="lightGray"/>
            <w:lang w:val="pt-PT"/>
          </w:rPr>
          <w:t>6</w:t>
        </w:r>
        <w:r w:rsidR="007866EB" w:rsidRPr="00731EBE">
          <w:rPr>
            <w:strike/>
            <w:noProof/>
            <w:highlight w:val="lightGray"/>
          </w:rPr>
          <w:fldChar w:fldCharType="end"/>
        </w:r>
      </w:p>
    </w:sdtContent>
  </w:sdt>
  <w:p w14:paraId="6EAD5ABE" w14:textId="77777777" w:rsidR="00995131" w:rsidRPr="003B5788" w:rsidRDefault="00995131">
    <w:pPr>
      <w:rPr>
        <w:lang w:val="pt-PT"/>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08FD7A" w14:textId="35E9509D" w:rsidR="00995131" w:rsidRPr="00731EBE" w:rsidRDefault="00F36BD6" w:rsidP="00E306B7">
    <w:pPr>
      <w:pStyle w:val="Header"/>
      <w:rPr>
        <w:strike/>
      </w:rPr>
    </w:pPr>
    <w:r w:rsidRPr="001B2793">
      <w:rPr>
        <w:strike/>
        <w:highlight w:val="lightGray"/>
      </w:rPr>
      <w:t>TGP/15/4 Draft 1</w:t>
    </w:r>
    <w:r w:rsidR="001B2793" w:rsidRPr="001B2793">
      <w:rPr>
        <w:strike/>
        <w:highlight w:val="lightGray"/>
      </w:rPr>
      <w:t xml:space="preserve"> Rev.</w:t>
    </w:r>
  </w:p>
  <w:p w14:paraId="58F0F5CE" w14:textId="77777777" w:rsidR="00995131" w:rsidRDefault="00995131" w:rsidP="00621C0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B947C0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E060B2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A147B7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172386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692110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A13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758CEF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5165F6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76C3588"/>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274FB0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0371D0"/>
    <w:multiLevelType w:val="multilevel"/>
    <w:tmpl w:val="D3C84D7C"/>
    <w:lvl w:ilvl="0">
      <w:start w:val="1"/>
      <w:numFmt w:val="lowerRoman"/>
      <w:lvlText w:val="(%1)"/>
      <w:lvlJc w:val="left"/>
      <w:pPr>
        <w:tabs>
          <w:tab w:val="num" w:pos="1080"/>
        </w:tabs>
        <w:ind w:left="1080" w:hanging="72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1" w15:restartNumberingAfterBreak="0">
    <w:nsid w:val="04E62763"/>
    <w:multiLevelType w:val="hybridMultilevel"/>
    <w:tmpl w:val="C1B26032"/>
    <w:lvl w:ilvl="0" w:tplc="F3860B74">
      <w:start w:val="2"/>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2" w15:restartNumberingAfterBreak="0">
    <w:nsid w:val="060A5B8E"/>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0A285BDF"/>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4" w15:restartNumberingAfterBreak="0">
    <w:nsid w:val="0FF56A0F"/>
    <w:multiLevelType w:val="hybridMultilevel"/>
    <w:tmpl w:val="26702408"/>
    <w:lvl w:ilvl="0" w:tplc="0C0A000F">
      <w:start w:val="1"/>
      <w:numFmt w:val="decimal"/>
      <w:lvlText w:val="%1."/>
      <w:lvlJc w:val="left"/>
      <w:pPr>
        <w:ind w:left="720" w:hanging="360"/>
      </w:pPr>
    </w:lvl>
    <w:lvl w:ilvl="1" w:tplc="0C0A0019">
      <w:start w:val="1"/>
      <w:numFmt w:val="decimal"/>
      <w:lvlText w:val="%2."/>
      <w:lvlJc w:val="left"/>
      <w:pPr>
        <w:tabs>
          <w:tab w:val="num" w:pos="1440"/>
        </w:tabs>
        <w:ind w:left="1440" w:hanging="360"/>
      </w:pPr>
    </w:lvl>
    <w:lvl w:ilvl="2" w:tplc="0C0A001B">
      <w:start w:val="1"/>
      <w:numFmt w:val="decimal"/>
      <w:lvlText w:val="%3."/>
      <w:lvlJc w:val="left"/>
      <w:pPr>
        <w:tabs>
          <w:tab w:val="num" w:pos="2160"/>
        </w:tabs>
        <w:ind w:left="2160" w:hanging="360"/>
      </w:pPr>
    </w:lvl>
    <w:lvl w:ilvl="3" w:tplc="0C0A000F">
      <w:start w:val="1"/>
      <w:numFmt w:val="decimal"/>
      <w:lvlText w:val="%4."/>
      <w:lvlJc w:val="left"/>
      <w:pPr>
        <w:tabs>
          <w:tab w:val="num" w:pos="2880"/>
        </w:tabs>
        <w:ind w:left="2880" w:hanging="360"/>
      </w:pPr>
    </w:lvl>
    <w:lvl w:ilvl="4" w:tplc="0C0A0019">
      <w:start w:val="1"/>
      <w:numFmt w:val="decimal"/>
      <w:lvlText w:val="%5."/>
      <w:lvlJc w:val="left"/>
      <w:pPr>
        <w:tabs>
          <w:tab w:val="num" w:pos="3600"/>
        </w:tabs>
        <w:ind w:left="3600" w:hanging="360"/>
      </w:pPr>
    </w:lvl>
    <w:lvl w:ilvl="5" w:tplc="0C0A001B">
      <w:start w:val="1"/>
      <w:numFmt w:val="decimal"/>
      <w:lvlText w:val="%6."/>
      <w:lvlJc w:val="left"/>
      <w:pPr>
        <w:tabs>
          <w:tab w:val="num" w:pos="4320"/>
        </w:tabs>
        <w:ind w:left="4320" w:hanging="360"/>
      </w:pPr>
    </w:lvl>
    <w:lvl w:ilvl="6" w:tplc="0C0A000F">
      <w:start w:val="1"/>
      <w:numFmt w:val="decimal"/>
      <w:lvlText w:val="%7."/>
      <w:lvlJc w:val="left"/>
      <w:pPr>
        <w:tabs>
          <w:tab w:val="num" w:pos="5040"/>
        </w:tabs>
        <w:ind w:left="5040" w:hanging="360"/>
      </w:pPr>
    </w:lvl>
    <w:lvl w:ilvl="7" w:tplc="0C0A0019">
      <w:start w:val="1"/>
      <w:numFmt w:val="decimal"/>
      <w:lvlText w:val="%8."/>
      <w:lvlJc w:val="left"/>
      <w:pPr>
        <w:tabs>
          <w:tab w:val="num" w:pos="5760"/>
        </w:tabs>
        <w:ind w:left="5760" w:hanging="360"/>
      </w:pPr>
    </w:lvl>
    <w:lvl w:ilvl="8" w:tplc="0C0A001B">
      <w:start w:val="1"/>
      <w:numFmt w:val="decimal"/>
      <w:lvlText w:val="%9."/>
      <w:lvlJc w:val="left"/>
      <w:pPr>
        <w:tabs>
          <w:tab w:val="num" w:pos="6480"/>
        </w:tabs>
        <w:ind w:left="6480" w:hanging="360"/>
      </w:pPr>
    </w:lvl>
  </w:abstractNum>
  <w:abstractNum w:abstractNumId="15" w15:restartNumberingAfterBreak="0">
    <w:nsid w:val="12F31C84"/>
    <w:multiLevelType w:val="hybridMultilevel"/>
    <w:tmpl w:val="A306CBAC"/>
    <w:lvl w:ilvl="0" w:tplc="040C0017">
      <w:start w:val="1"/>
      <w:numFmt w:val="lowerLetter"/>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6" w15:restartNumberingAfterBreak="0">
    <w:nsid w:val="22833C7A"/>
    <w:multiLevelType w:val="hybridMultilevel"/>
    <w:tmpl w:val="CC347F8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7" w15:restartNumberingAfterBreak="0">
    <w:nsid w:val="22B377CB"/>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8" w15:restartNumberingAfterBreak="0">
    <w:nsid w:val="27FB0F93"/>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9" w15:restartNumberingAfterBreak="0">
    <w:nsid w:val="5373329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0" w15:restartNumberingAfterBreak="0">
    <w:nsid w:val="62FF1FC1"/>
    <w:multiLevelType w:val="hybridMultilevel"/>
    <w:tmpl w:val="8DA0C3D8"/>
    <w:lvl w:ilvl="0" w:tplc="E8C4367C">
      <w:start w:val="1"/>
      <w:numFmt w:val="lowerRoman"/>
      <w:lvlText w:val="(%1)"/>
      <w:lvlJc w:val="left"/>
      <w:pPr>
        <w:tabs>
          <w:tab w:val="num" w:pos="3550"/>
        </w:tabs>
        <w:ind w:left="3550" w:hanging="1080"/>
      </w:pPr>
      <w:rPr>
        <w:rFonts w:hint="default"/>
      </w:rPr>
    </w:lvl>
    <w:lvl w:ilvl="1" w:tplc="04090019" w:tentative="1">
      <w:start w:val="1"/>
      <w:numFmt w:val="lowerLetter"/>
      <w:lvlText w:val="%2."/>
      <w:lvlJc w:val="left"/>
      <w:pPr>
        <w:tabs>
          <w:tab w:val="num" w:pos="3550"/>
        </w:tabs>
        <w:ind w:left="3550" w:hanging="360"/>
      </w:pPr>
    </w:lvl>
    <w:lvl w:ilvl="2" w:tplc="0409001B" w:tentative="1">
      <w:start w:val="1"/>
      <w:numFmt w:val="lowerRoman"/>
      <w:lvlText w:val="%3."/>
      <w:lvlJc w:val="right"/>
      <w:pPr>
        <w:tabs>
          <w:tab w:val="num" w:pos="4270"/>
        </w:tabs>
        <w:ind w:left="4270" w:hanging="180"/>
      </w:pPr>
    </w:lvl>
    <w:lvl w:ilvl="3" w:tplc="0409000F" w:tentative="1">
      <w:start w:val="1"/>
      <w:numFmt w:val="decimal"/>
      <w:lvlText w:val="%4."/>
      <w:lvlJc w:val="left"/>
      <w:pPr>
        <w:tabs>
          <w:tab w:val="num" w:pos="4990"/>
        </w:tabs>
        <w:ind w:left="4990" w:hanging="360"/>
      </w:pPr>
    </w:lvl>
    <w:lvl w:ilvl="4" w:tplc="04090019" w:tentative="1">
      <w:start w:val="1"/>
      <w:numFmt w:val="lowerLetter"/>
      <w:lvlText w:val="%5."/>
      <w:lvlJc w:val="left"/>
      <w:pPr>
        <w:tabs>
          <w:tab w:val="num" w:pos="5710"/>
        </w:tabs>
        <w:ind w:left="5710" w:hanging="360"/>
      </w:pPr>
    </w:lvl>
    <w:lvl w:ilvl="5" w:tplc="0409001B" w:tentative="1">
      <w:start w:val="1"/>
      <w:numFmt w:val="lowerRoman"/>
      <w:lvlText w:val="%6."/>
      <w:lvlJc w:val="right"/>
      <w:pPr>
        <w:tabs>
          <w:tab w:val="num" w:pos="6430"/>
        </w:tabs>
        <w:ind w:left="6430" w:hanging="180"/>
      </w:pPr>
    </w:lvl>
    <w:lvl w:ilvl="6" w:tplc="0409000F" w:tentative="1">
      <w:start w:val="1"/>
      <w:numFmt w:val="decimal"/>
      <w:lvlText w:val="%7."/>
      <w:lvlJc w:val="left"/>
      <w:pPr>
        <w:tabs>
          <w:tab w:val="num" w:pos="7150"/>
        </w:tabs>
        <w:ind w:left="7150" w:hanging="360"/>
      </w:pPr>
    </w:lvl>
    <w:lvl w:ilvl="7" w:tplc="04090019" w:tentative="1">
      <w:start w:val="1"/>
      <w:numFmt w:val="lowerLetter"/>
      <w:lvlText w:val="%8."/>
      <w:lvlJc w:val="left"/>
      <w:pPr>
        <w:tabs>
          <w:tab w:val="num" w:pos="7870"/>
        </w:tabs>
        <w:ind w:left="7870" w:hanging="360"/>
      </w:pPr>
    </w:lvl>
    <w:lvl w:ilvl="8" w:tplc="0409001B" w:tentative="1">
      <w:start w:val="1"/>
      <w:numFmt w:val="lowerRoman"/>
      <w:lvlText w:val="%9."/>
      <w:lvlJc w:val="right"/>
      <w:pPr>
        <w:tabs>
          <w:tab w:val="num" w:pos="8590"/>
        </w:tabs>
        <w:ind w:left="8590" w:hanging="180"/>
      </w:pPr>
    </w:lvl>
  </w:abstractNum>
  <w:abstractNum w:abstractNumId="21" w15:restartNumberingAfterBreak="0">
    <w:nsid w:val="6CFB2B96"/>
    <w:multiLevelType w:val="hybridMultilevel"/>
    <w:tmpl w:val="402A1E6A"/>
    <w:lvl w:ilvl="0" w:tplc="634AA75C">
      <w:start w:val="3"/>
      <w:numFmt w:val="lowerLetter"/>
      <w:lvlText w:val="(%1)"/>
      <w:lvlJc w:val="left"/>
      <w:pPr>
        <w:tabs>
          <w:tab w:val="num" w:pos="1080"/>
        </w:tabs>
        <w:ind w:left="1080" w:hanging="36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22" w15:restartNumberingAfterBreak="0">
    <w:nsid w:val="71657854"/>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3" w15:restartNumberingAfterBreak="0">
    <w:nsid w:val="72335A2F"/>
    <w:multiLevelType w:val="hybridMultilevel"/>
    <w:tmpl w:val="0EBCA2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4B7533A"/>
    <w:multiLevelType w:val="hybridMultilevel"/>
    <w:tmpl w:val="D6168A2A"/>
    <w:lvl w:ilvl="0" w:tplc="DCEA9C3A">
      <w:start w:val="1"/>
      <w:numFmt w:val="lowerLetter"/>
      <w:lvlText w:val="(%1)"/>
      <w:lvlJc w:val="left"/>
      <w:pPr>
        <w:ind w:left="720" w:hanging="360"/>
      </w:pPr>
    </w:lvl>
    <w:lvl w:ilvl="1" w:tplc="04070019">
      <w:start w:val="1"/>
      <w:numFmt w:val="decimal"/>
      <w:lvlText w:val="%2."/>
      <w:lvlJc w:val="left"/>
      <w:pPr>
        <w:tabs>
          <w:tab w:val="num" w:pos="1440"/>
        </w:tabs>
        <w:ind w:left="1440" w:hanging="360"/>
      </w:pPr>
    </w:lvl>
    <w:lvl w:ilvl="2" w:tplc="0407001B">
      <w:start w:val="1"/>
      <w:numFmt w:val="decimal"/>
      <w:lvlText w:val="%3."/>
      <w:lvlJc w:val="left"/>
      <w:pPr>
        <w:tabs>
          <w:tab w:val="num" w:pos="2160"/>
        </w:tabs>
        <w:ind w:left="2160" w:hanging="360"/>
      </w:pPr>
    </w:lvl>
    <w:lvl w:ilvl="3" w:tplc="0407000F">
      <w:start w:val="1"/>
      <w:numFmt w:val="decimal"/>
      <w:lvlText w:val="%4."/>
      <w:lvlJc w:val="left"/>
      <w:pPr>
        <w:tabs>
          <w:tab w:val="num" w:pos="2880"/>
        </w:tabs>
        <w:ind w:left="2880" w:hanging="360"/>
      </w:pPr>
    </w:lvl>
    <w:lvl w:ilvl="4" w:tplc="04070019">
      <w:start w:val="1"/>
      <w:numFmt w:val="decimal"/>
      <w:lvlText w:val="%5."/>
      <w:lvlJc w:val="left"/>
      <w:pPr>
        <w:tabs>
          <w:tab w:val="num" w:pos="3600"/>
        </w:tabs>
        <w:ind w:left="3600" w:hanging="360"/>
      </w:pPr>
    </w:lvl>
    <w:lvl w:ilvl="5" w:tplc="0407001B">
      <w:start w:val="1"/>
      <w:numFmt w:val="decimal"/>
      <w:lvlText w:val="%6."/>
      <w:lvlJc w:val="left"/>
      <w:pPr>
        <w:tabs>
          <w:tab w:val="num" w:pos="4320"/>
        </w:tabs>
        <w:ind w:left="4320" w:hanging="360"/>
      </w:pPr>
    </w:lvl>
    <w:lvl w:ilvl="6" w:tplc="0407000F">
      <w:start w:val="1"/>
      <w:numFmt w:val="decimal"/>
      <w:lvlText w:val="%7."/>
      <w:lvlJc w:val="left"/>
      <w:pPr>
        <w:tabs>
          <w:tab w:val="num" w:pos="5040"/>
        </w:tabs>
        <w:ind w:left="5040" w:hanging="360"/>
      </w:pPr>
    </w:lvl>
    <w:lvl w:ilvl="7" w:tplc="04070019">
      <w:start w:val="1"/>
      <w:numFmt w:val="decimal"/>
      <w:lvlText w:val="%8."/>
      <w:lvlJc w:val="left"/>
      <w:pPr>
        <w:tabs>
          <w:tab w:val="num" w:pos="5760"/>
        </w:tabs>
        <w:ind w:left="5760" w:hanging="360"/>
      </w:pPr>
    </w:lvl>
    <w:lvl w:ilvl="8" w:tplc="0407001B">
      <w:start w:val="1"/>
      <w:numFmt w:val="decimal"/>
      <w:lvlText w:val="%9."/>
      <w:lvlJc w:val="left"/>
      <w:pPr>
        <w:tabs>
          <w:tab w:val="num" w:pos="6480"/>
        </w:tabs>
        <w:ind w:left="6480" w:hanging="360"/>
      </w:pPr>
    </w:lvl>
  </w:abstractNum>
  <w:abstractNum w:abstractNumId="25" w15:restartNumberingAfterBreak="0">
    <w:nsid w:val="7840709B"/>
    <w:multiLevelType w:val="singleLevel"/>
    <w:tmpl w:val="6BC4A006"/>
    <w:lvl w:ilvl="0">
      <w:start w:val="1"/>
      <w:numFmt w:val="decimal"/>
      <w:pStyle w:val="Heading3tg"/>
      <w:lvlText w:val="%1."/>
      <w:lvlJc w:val="left"/>
      <w:pPr>
        <w:tabs>
          <w:tab w:val="num" w:pos="705"/>
        </w:tabs>
        <w:ind w:left="705" w:hanging="705"/>
      </w:pPr>
      <w:rPr>
        <w:rFonts w:hint="default"/>
        <w:u w:val="none"/>
      </w:rPr>
    </w:lvl>
  </w:abstractNum>
  <w:num w:numId="1" w16cid:durableId="479880972">
    <w:abstractNumId w:val="12"/>
  </w:num>
  <w:num w:numId="2" w16cid:durableId="457337387">
    <w:abstractNumId w:val="18"/>
  </w:num>
  <w:num w:numId="3" w16cid:durableId="1548951463">
    <w:abstractNumId w:val="17"/>
  </w:num>
  <w:num w:numId="4" w16cid:durableId="572083455">
    <w:abstractNumId w:val="22"/>
  </w:num>
  <w:num w:numId="5" w16cid:durableId="159395463">
    <w:abstractNumId w:val="13"/>
  </w:num>
  <w:num w:numId="6" w16cid:durableId="202908535">
    <w:abstractNumId w:val="19"/>
  </w:num>
  <w:num w:numId="7" w16cid:durableId="1228031542">
    <w:abstractNumId w:val="25"/>
  </w:num>
  <w:num w:numId="8" w16cid:durableId="1109159549">
    <w:abstractNumId w:val="10"/>
  </w:num>
  <w:num w:numId="9" w16cid:durableId="850333813">
    <w:abstractNumId w:val="9"/>
  </w:num>
  <w:num w:numId="10" w16cid:durableId="943340702">
    <w:abstractNumId w:val="7"/>
  </w:num>
  <w:num w:numId="11" w16cid:durableId="742533142">
    <w:abstractNumId w:val="6"/>
  </w:num>
  <w:num w:numId="12" w16cid:durableId="1232347652">
    <w:abstractNumId w:val="5"/>
  </w:num>
  <w:num w:numId="13" w16cid:durableId="1389576045">
    <w:abstractNumId w:val="4"/>
  </w:num>
  <w:num w:numId="14" w16cid:durableId="1472291488">
    <w:abstractNumId w:val="8"/>
  </w:num>
  <w:num w:numId="15" w16cid:durableId="891428751">
    <w:abstractNumId w:val="3"/>
  </w:num>
  <w:num w:numId="16" w16cid:durableId="86121503">
    <w:abstractNumId w:val="2"/>
  </w:num>
  <w:num w:numId="17" w16cid:durableId="1208182513">
    <w:abstractNumId w:val="1"/>
  </w:num>
  <w:num w:numId="18" w16cid:durableId="1720546802">
    <w:abstractNumId w:val="0"/>
  </w:num>
  <w:num w:numId="19" w16cid:durableId="46538528">
    <w:abstractNumId w:val="20"/>
  </w:num>
  <w:num w:numId="20" w16cid:durableId="608006300">
    <w:abstractNumId w:val="16"/>
  </w:num>
  <w:num w:numId="21" w16cid:durableId="977682719">
    <w:abstractNumId w:val="23"/>
  </w:num>
  <w:num w:numId="22" w16cid:durableId="779646068">
    <w:abstractNumId w:val="24"/>
  </w:num>
  <w:num w:numId="23" w16cid:durableId="565577688">
    <w:abstractNumId w:val="21"/>
  </w:num>
  <w:num w:numId="24" w16cid:durableId="583105567">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802335823">
    <w:abstractNumId w:val="11"/>
  </w:num>
  <w:num w:numId="26" w16cid:durableId="532770014">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stylePaneFormatFilter w:val="1801" w:allStyles="1" w:customStyles="0" w:latentStyles="0" w:stylesInUse="0" w:headingStyles="0" w:numberingStyles="0" w:tableStyles="0" w:directFormattingOnRuns="0" w:directFormattingOnParagraphs="0" w:directFormattingOnNumbering="0" w:directFormattingOnTables="1" w:clearFormatting="1" w:top3HeadingStyles="0"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style="v-text-anchor:middle" fillcolor="#f2f2f2" strokecolor="#7f7f7f">
      <v:fill color="#f2f2f2"/>
      <v:stroke color="#7f7f7f" weight="1pt"/>
      <v:textbox inset="2.5mm,0,0,0"/>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E1C24"/>
    <w:rsid w:val="00000CB9"/>
    <w:rsid w:val="00002B6A"/>
    <w:rsid w:val="00003ADE"/>
    <w:rsid w:val="0000443F"/>
    <w:rsid w:val="00010CF3"/>
    <w:rsid w:val="00011E27"/>
    <w:rsid w:val="0001488D"/>
    <w:rsid w:val="000148BC"/>
    <w:rsid w:val="00021037"/>
    <w:rsid w:val="00022E46"/>
    <w:rsid w:val="00024909"/>
    <w:rsid w:val="00024AB8"/>
    <w:rsid w:val="000250BC"/>
    <w:rsid w:val="00030854"/>
    <w:rsid w:val="00036028"/>
    <w:rsid w:val="00037F34"/>
    <w:rsid w:val="00040968"/>
    <w:rsid w:val="00044642"/>
    <w:rsid w:val="000446B9"/>
    <w:rsid w:val="00045080"/>
    <w:rsid w:val="00047D7F"/>
    <w:rsid w:val="00047E21"/>
    <w:rsid w:val="0006248B"/>
    <w:rsid w:val="00063D11"/>
    <w:rsid w:val="0006791D"/>
    <w:rsid w:val="0007356B"/>
    <w:rsid w:val="00076214"/>
    <w:rsid w:val="00080A8D"/>
    <w:rsid w:val="00085052"/>
    <w:rsid w:val="000852CA"/>
    <w:rsid w:val="00085505"/>
    <w:rsid w:val="00085A45"/>
    <w:rsid w:val="000900BF"/>
    <w:rsid w:val="00091A19"/>
    <w:rsid w:val="00093BF3"/>
    <w:rsid w:val="00094E01"/>
    <w:rsid w:val="0009590A"/>
    <w:rsid w:val="000A04B8"/>
    <w:rsid w:val="000A1E07"/>
    <w:rsid w:val="000A3B7C"/>
    <w:rsid w:val="000A46D0"/>
    <w:rsid w:val="000A63B7"/>
    <w:rsid w:val="000A68B4"/>
    <w:rsid w:val="000B2492"/>
    <w:rsid w:val="000B2AE6"/>
    <w:rsid w:val="000C07D0"/>
    <w:rsid w:val="000C7021"/>
    <w:rsid w:val="000D0BAA"/>
    <w:rsid w:val="000D268A"/>
    <w:rsid w:val="000D528D"/>
    <w:rsid w:val="000D551C"/>
    <w:rsid w:val="000D647D"/>
    <w:rsid w:val="000D6BBC"/>
    <w:rsid w:val="000D7780"/>
    <w:rsid w:val="000D7CA2"/>
    <w:rsid w:val="000E078D"/>
    <w:rsid w:val="000E1FD1"/>
    <w:rsid w:val="000F413B"/>
    <w:rsid w:val="000F542D"/>
    <w:rsid w:val="000F647B"/>
    <w:rsid w:val="000F6843"/>
    <w:rsid w:val="000F7A18"/>
    <w:rsid w:val="000F7B7F"/>
    <w:rsid w:val="0010207D"/>
    <w:rsid w:val="00104C61"/>
    <w:rsid w:val="00105929"/>
    <w:rsid w:val="0011085F"/>
    <w:rsid w:val="001117A4"/>
    <w:rsid w:val="001131D5"/>
    <w:rsid w:val="00113AFF"/>
    <w:rsid w:val="00117315"/>
    <w:rsid w:val="00123DBA"/>
    <w:rsid w:val="00130D68"/>
    <w:rsid w:val="001407AF"/>
    <w:rsid w:val="00141412"/>
    <w:rsid w:val="00141DB8"/>
    <w:rsid w:val="00151CB4"/>
    <w:rsid w:val="0015279F"/>
    <w:rsid w:val="001532D2"/>
    <w:rsid w:val="0015579B"/>
    <w:rsid w:val="0015614D"/>
    <w:rsid w:val="001569AD"/>
    <w:rsid w:val="001625CD"/>
    <w:rsid w:val="0016532E"/>
    <w:rsid w:val="00167822"/>
    <w:rsid w:val="001731D0"/>
    <w:rsid w:val="0017474A"/>
    <w:rsid w:val="001758C6"/>
    <w:rsid w:val="001805D7"/>
    <w:rsid w:val="00182B99"/>
    <w:rsid w:val="00184190"/>
    <w:rsid w:val="001847F8"/>
    <w:rsid w:val="00187E85"/>
    <w:rsid w:val="001A0AA6"/>
    <w:rsid w:val="001A344A"/>
    <w:rsid w:val="001B12F9"/>
    <w:rsid w:val="001B1730"/>
    <w:rsid w:val="001B2793"/>
    <w:rsid w:val="001B282F"/>
    <w:rsid w:val="001B37AA"/>
    <w:rsid w:val="001B4895"/>
    <w:rsid w:val="001B5948"/>
    <w:rsid w:val="001B76ED"/>
    <w:rsid w:val="001C01F4"/>
    <w:rsid w:val="001C2ADA"/>
    <w:rsid w:val="001D6281"/>
    <w:rsid w:val="001E1D61"/>
    <w:rsid w:val="001E3435"/>
    <w:rsid w:val="001E3B46"/>
    <w:rsid w:val="001E51BB"/>
    <w:rsid w:val="001F5E27"/>
    <w:rsid w:val="001F62AE"/>
    <w:rsid w:val="0020017F"/>
    <w:rsid w:val="00202947"/>
    <w:rsid w:val="002029C6"/>
    <w:rsid w:val="00205ADD"/>
    <w:rsid w:val="002067FA"/>
    <w:rsid w:val="00207199"/>
    <w:rsid w:val="00211B7C"/>
    <w:rsid w:val="0021332C"/>
    <w:rsid w:val="00213947"/>
    <w:rsid w:val="00213982"/>
    <w:rsid w:val="00214587"/>
    <w:rsid w:val="0021545B"/>
    <w:rsid w:val="002157A1"/>
    <w:rsid w:val="002178C8"/>
    <w:rsid w:val="00223113"/>
    <w:rsid w:val="00223576"/>
    <w:rsid w:val="00224E1B"/>
    <w:rsid w:val="00227397"/>
    <w:rsid w:val="002310C0"/>
    <w:rsid w:val="002316F1"/>
    <w:rsid w:val="002338A6"/>
    <w:rsid w:val="00237965"/>
    <w:rsid w:val="002406AD"/>
    <w:rsid w:val="0024416D"/>
    <w:rsid w:val="002451C1"/>
    <w:rsid w:val="00245504"/>
    <w:rsid w:val="0024623A"/>
    <w:rsid w:val="0025036A"/>
    <w:rsid w:val="00252F7A"/>
    <w:rsid w:val="0026729D"/>
    <w:rsid w:val="00274294"/>
    <w:rsid w:val="00277A4C"/>
    <w:rsid w:val="002800A0"/>
    <w:rsid w:val="002801B3"/>
    <w:rsid w:val="00281060"/>
    <w:rsid w:val="0028250A"/>
    <w:rsid w:val="002852D1"/>
    <w:rsid w:val="002853F5"/>
    <w:rsid w:val="00286ABE"/>
    <w:rsid w:val="0029029B"/>
    <w:rsid w:val="00294032"/>
    <w:rsid w:val="002940E8"/>
    <w:rsid w:val="00294A51"/>
    <w:rsid w:val="00296909"/>
    <w:rsid w:val="00297C78"/>
    <w:rsid w:val="002A6E50"/>
    <w:rsid w:val="002B14BC"/>
    <w:rsid w:val="002B3BC7"/>
    <w:rsid w:val="002B43DD"/>
    <w:rsid w:val="002C256A"/>
    <w:rsid w:val="002C4789"/>
    <w:rsid w:val="002C4E5B"/>
    <w:rsid w:val="002E0195"/>
    <w:rsid w:val="002E1D43"/>
    <w:rsid w:val="002E33EF"/>
    <w:rsid w:val="002E4023"/>
    <w:rsid w:val="002E586D"/>
    <w:rsid w:val="002F1FC3"/>
    <w:rsid w:val="002F245E"/>
    <w:rsid w:val="002F519B"/>
    <w:rsid w:val="002F6472"/>
    <w:rsid w:val="002F6C61"/>
    <w:rsid w:val="002F7F64"/>
    <w:rsid w:val="0030140A"/>
    <w:rsid w:val="00305A7F"/>
    <w:rsid w:val="00306586"/>
    <w:rsid w:val="00306C98"/>
    <w:rsid w:val="0031047E"/>
    <w:rsid w:val="0031417D"/>
    <w:rsid w:val="003152FE"/>
    <w:rsid w:val="0031534C"/>
    <w:rsid w:val="00322221"/>
    <w:rsid w:val="0032452E"/>
    <w:rsid w:val="0032649B"/>
    <w:rsid w:val="003273FC"/>
    <w:rsid w:val="00327436"/>
    <w:rsid w:val="00332177"/>
    <w:rsid w:val="003337D1"/>
    <w:rsid w:val="003337EF"/>
    <w:rsid w:val="00334D2A"/>
    <w:rsid w:val="00344BD6"/>
    <w:rsid w:val="00345DC4"/>
    <w:rsid w:val="003544E6"/>
    <w:rsid w:val="0035528D"/>
    <w:rsid w:val="003577CB"/>
    <w:rsid w:val="0036046C"/>
    <w:rsid w:val="00361821"/>
    <w:rsid w:val="00361EB5"/>
    <w:rsid w:val="00365765"/>
    <w:rsid w:val="00365BB2"/>
    <w:rsid w:val="00365FDE"/>
    <w:rsid w:val="00370355"/>
    <w:rsid w:val="00372585"/>
    <w:rsid w:val="00381161"/>
    <w:rsid w:val="003821A0"/>
    <w:rsid w:val="00384E18"/>
    <w:rsid w:val="003861A4"/>
    <w:rsid w:val="003869DB"/>
    <w:rsid w:val="003A0212"/>
    <w:rsid w:val="003A0B4E"/>
    <w:rsid w:val="003A7DE4"/>
    <w:rsid w:val="003B027E"/>
    <w:rsid w:val="003B3258"/>
    <w:rsid w:val="003B5788"/>
    <w:rsid w:val="003B5812"/>
    <w:rsid w:val="003B7C4E"/>
    <w:rsid w:val="003C3449"/>
    <w:rsid w:val="003D227C"/>
    <w:rsid w:val="003D2B4D"/>
    <w:rsid w:val="003D4BA0"/>
    <w:rsid w:val="003D54D5"/>
    <w:rsid w:val="003D5873"/>
    <w:rsid w:val="003D7E90"/>
    <w:rsid w:val="003E00E4"/>
    <w:rsid w:val="003E1C24"/>
    <w:rsid w:val="003E24A1"/>
    <w:rsid w:val="003E29AA"/>
    <w:rsid w:val="003E4CA3"/>
    <w:rsid w:val="003E7E58"/>
    <w:rsid w:val="00403D56"/>
    <w:rsid w:val="00406356"/>
    <w:rsid w:val="004139E2"/>
    <w:rsid w:val="00420F50"/>
    <w:rsid w:val="00423762"/>
    <w:rsid w:val="004310B2"/>
    <w:rsid w:val="0043571A"/>
    <w:rsid w:val="0044051F"/>
    <w:rsid w:val="00440FFC"/>
    <w:rsid w:val="0044135C"/>
    <w:rsid w:val="00444A88"/>
    <w:rsid w:val="00445188"/>
    <w:rsid w:val="00445C1E"/>
    <w:rsid w:val="00451574"/>
    <w:rsid w:val="004552E5"/>
    <w:rsid w:val="00456626"/>
    <w:rsid w:val="004641ED"/>
    <w:rsid w:val="00466F94"/>
    <w:rsid w:val="00472F4E"/>
    <w:rsid w:val="00474DA4"/>
    <w:rsid w:val="00475C72"/>
    <w:rsid w:val="00476B4D"/>
    <w:rsid w:val="004805FA"/>
    <w:rsid w:val="00482BCB"/>
    <w:rsid w:val="00483F49"/>
    <w:rsid w:val="0048762E"/>
    <w:rsid w:val="004907F8"/>
    <w:rsid w:val="0049486C"/>
    <w:rsid w:val="004949BD"/>
    <w:rsid w:val="00494CA3"/>
    <w:rsid w:val="004A2DA0"/>
    <w:rsid w:val="004A5BAE"/>
    <w:rsid w:val="004C30E2"/>
    <w:rsid w:val="004C5196"/>
    <w:rsid w:val="004D047D"/>
    <w:rsid w:val="004D7FF9"/>
    <w:rsid w:val="004E4D85"/>
    <w:rsid w:val="004E53D6"/>
    <w:rsid w:val="004F1F27"/>
    <w:rsid w:val="004F305A"/>
    <w:rsid w:val="00500B9A"/>
    <w:rsid w:val="00501C91"/>
    <w:rsid w:val="00504662"/>
    <w:rsid w:val="00512164"/>
    <w:rsid w:val="00520297"/>
    <w:rsid w:val="00524276"/>
    <w:rsid w:val="00524FC2"/>
    <w:rsid w:val="005338F9"/>
    <w:rsid w:val="005368DA"/>
    <w:rsid w:val="00537DDF"/>
    <w:rsid w:val="0054281C"/>
    <w:rsid w:val="00543C85"/>
    <w:rsid w:val="0054544E"/>
    <w:rsid w:val="00550D8A"/>
    <w:rsid w:val="0055268D"/>
    <w:rsid w:val="00552861"/>
    <w:rsid w:val="00555B1A"/>
    <w:rsid w:val="0056212E"/>
    <w:rsid w:val="005649AE"/>
    <w:rsid w:val="00570E3E"/>
    <w:rsid w:val="00572D60"/>
    <w:rsid w:val="00576BE4"/>
    <w:rsid w:val="00576FBC"/>
    <w:rsid w:val="00580E99"/>
    <w:rsid w:val="00582EE2"/>
    <w:rsid w:val="00594C58"/>
    <w:rsid w:val="005966EE"/>
    <w:rsid w:val="005A1C57"/>
    <w:rsid w:val="005A2466"/>
    <w:rsid w:val="005A319A"/>
    <w:rsid w:val="005A400A"/>
    <w:rsid w:val="005B1DE1"/>
    <w:rsid w:val="005D1EBE"/>
    <w:rsid w:val="005D7014"/>
    <w:rsid w:val="005E2477"/>
    <w:rsid w:val="005E7294"/>
    <w:rsid w:val="005F05B6"/>
    <w:rsid w:val="005F2C30"/>
    <w:rsid w:val="005F385A"/>
    <w:rsid w:val="00602981"/>
    <w:rsid w:val="00612379"/>
    <w:rsid w:val="006131EC"/>
    <w:rsid w:val="00613CE5"/>
    <w:rsid w:val="0061555F"/>
    <w:rsid w:val="00621C0E"/>
    <w:rsid w:val="00623296"/>
    <w:rsid w:val="00624019"/>
    <w:rsid w:val="0062476F"/>
    <w:rsid w:val="00632C1F"/>
    <w:rsid w:val="0064102C"/>
    <w:rsid w:val="00641200"/>
    <w:rsid w:val="0064276D"/>
    <w:rsid w:val="00644FD6"/>
    <w:rsid w:val="00645124"/>
    <w:rsid w:val="00646C7D"/>
    <w:rsid w:val="00647749"/>
    <w:rsid w:val="006521C0"/>
    <w:rsid w:val="00652417"/>
    <w:rsid w:val="00656665"/>
    <w:rsid w:val="0065781E"/>
    <w:rsid w:val="00657DE2"/>
    <w:rsid w:val="0066263F"/>
    <w:rsid w:val="00664FEC"/>
    <w:rsid w:val="006655D3"/>
    <w:rsid w:val="00672E7F"/>
    <w:rsid w:val="00676455"/>
    <w:rsid w:val="00677241"/>
    <w:rsid w:val="006775DB"/>
    <w:rsid w:val="006777EF"/>
    <w:rsid w:val="00680926"/>
    <w:rsid w:val="006847C8"/>
    <w:rsid w:val="00687EB4"/>
    <w:rsid w:val="00691A9A"/>
    <w:rsid w:val="00692F24"/>
    <w:rsid w:val="00694BE3"/>
    <w:rsid w:val="0069668B"/>
    <w:rsid w:val="006A4EEC"/>
    <w:rsid w:val="006A7274"/>
    <w:rsid w:val="006B15EA"/>
    <w:rsid w:val="006B17D2"/>
    <w:rsid w:val="006B4BD0"/>
    <w:rsid w:val="006B7CF6"/>
    <w:rsid w:val="006C224E"/>
    <w:rsid w:val="006C4C00"/>
    <w:rsid w:val="006C59CF"/>
    <w:rsid w:val="006D4692"/>
    <w:rsid w:val="006D780A"/>
    <w:rsid w:val="006E1896"/>
    <w:rsid w:val="006E3A97"/>
    <w:rsid w:val="006E4913"/>
    <w:rsid w:val="006E5781"/>
    <w:rsid w:val="006F334A"/>
    <w:rsid w:val="006F55C4"/>
    <w:rsid w:val="006F67E1"/>
    <w:rsid w:val="006F7CBD"/>
    <w:rsid w:val="00700ABF"/>
    <w:rsid w:val="0070614F"/>
    <w:rsid w:val="00707683"/>
    <w:rsid w:val="007113FE"/>
    <w:rsid w:val="00722BA8"/>
    <w:rsid w:val="00731EBE"/>
    <w:rsid w:val="00732DEC"/>
    <w:rsid w:val="00735BD5"/>
    <w:rsid w:val="00740512"/>
    <w:rsid w:val="0074280C"/>
    <w:rsid w:val="00744B92"/>
    <w:rsid w:val="00753096"/>
    <w:rsid w:val="007556F6"/>
    <w:rsid w:val="0075611D"/>
    <w:rsid w:val="007562B9"/>
    <w:rsid w:val="00756328"/>
    <w:rsid w:val="00760EEF"/>
    <w:rsid w:val="0076106B"/>
    <w:rsid w:val="007644F4"/>
    <w:rsid w:val="007645D5"/>
    <w:rsid w:val="00777956"/>
    <w:rsid w:val="00777EE5"/>
    <w:rsid w:val="00780F3A"/>
    <w:rsid w:val="007811C0"/>
    <w:rsid w:val="007812D8"/>
    <w:rsid w:val="00783775"/>
    <w:rsid w:val="00783D10"/>
    <w:rsid w:val="00784836"/>
    <w:rsid w:val="00784E02"/>
    <w:rsid w:val="007866EB"/>
    <w:rsid w:val="0079023E"/>
    <w:rsid w:val="00797A76"/>
    <w:rsid w:val="007A1E0E"/>
    <w:rsid w:val="007A2480"/>
    <w:rsid w:val="007A2854"/>
    <w:rsid w:val="007A2E2F"/>
    <w:rsid w:val="007A3C0F"/>
    <w:rsid w:val="007A54DE"/>
    <w:rsid w:val="007A6E5D"/>
    <w:rsid w:val="007B15FE"/>
    <w:rsid w:val="007C5353"/>
    <w:rsid w:val="007D0129"/>
    <w:rsid w:val="007D0B9D"/>
    <w:rsid w:val="007D19B0"/>
    <w:rsid w:val="007D2474"/>
    <w:rsid w:val="007D7B27"/>
    <w:rsid w:val="007E7588"/>
    <w:rsid w:val="007F498F"/>
    <w:rsid w:val="007F7CBA"/>
    <w:rsid w:val="00800C1D"/>
    <w:rsid w:val="00804596"/>
    <w:rsid w:val="008058A1"/>
    <w:rsid w:val="00805ED7"/>
    <w:rsid w:val="0080679D"/>
    <w:rsid w:val="008108B0"/>
    <w:rsid w:val="00810F87"/>
    <w:rsid w:val="00811B20"/>
    <w:rsid w:val="00814EF9"/>
    <w:rsid w:val="008157B2"/>
    <w:rsid w:val="00817F66"/>
    <w:rsid w:val="0082296E"/>
    <w:rsid w:val="00822E82"/>
    <w:rsid w:val="00823652"/>
    <w:rsid w:val="00824099"/>
    <w:rsid w:val="00825F57"/>
    <w:rsid w:val="00826027"/>
    <w:rsid w:val="00827A72"/>
    <w:rsid w:val="0083795D"/>
    <w:rsid w:val="00840A65"/>
    <w:rsid w:val="00852307"/>
    <w:rsid w:val="00853F02"/>
    <w:rsid w:val="00860D33"/>
    <w:rsid w:val="008633C4"/>
    <w:rsid w:val="0086442B"/>
    <w:rsid w:val="00866F5B"/>
    <w:rsid w:val="00867AC1"/>
    <w:rsid w:val="0087038C"/>
    <w:rsid w:val="00876C00"/>
    <w:rsid w:val="00880F0F"/>
    <w:rsid w:val="008810C9"/>
    <w:rsid w:val="00883D93"/>
    <w:rsid w:val="008922C9"/>
    <w:rsid w:val="008949F7"/>
    <w:rsid w:val="00895017"/>
    <w:rsid w:val="00896810"/>
    <w:rsid w:val="008A170E"/>
    <w:rsid w:val="008A4DF1"/>
    <w:rsid w:val="008A5258"/>
    <w:rsid w:val="008A549F"/>
    <w:rsid w:val="008A743F"/>
    <w:rsid w:val="008B2CFA"/>
    <w:rsid w:val="008B64FB"/>
    <w:rsid w:val="008B67EC"/>
    <w:rsid w:val="008B75DB"/>
    <w:rsid w:val="008C0970"/>
    <w:rsid w:val="008C210F"/>
    <w:rsid w:val="008C43CA"/>
    <w:rsid w:val="008C59AE"/>
    <w:rsid w:val="008C5A23"/>
    <w:rsid w:val="008C77DD"/>
    <w:rsid w:val="008D07A0"/>
    <w:rsid w:val="008D0956"/>
    <w:rsid w:val="008D14E8"/>
    <w:rsid w:val="008D2CF7"/>
    <w:rsid w:val="008D6917"/>
    <w:rsid w:val="008E1599"/>
    <w:rsid w:val="008F0487"/>
    <w:rsid w:val="008F097E"/>
    <w:rsid w:val="008F4EE1"/>
    <w:rsid w:val="00900C26"/>
    <w:rsid w:val="0090197F"/>
    <w:rsid w:val="00901A3F"/>
    <w:rsid w:val="00905CC6"/>
    <w:rsid w:val="00906DDC"/>
    <w:rsid w:val="00911CA9"/>
    <w:rsid w:val="00912020"/>
    <w:rsid w:val="0091205B"/>
    <w:rsid w:val="009146DE"/>
    <w:rsid w:val="00915498"/>
    <w:rsid w:val="00916272"/>
    <w:rsid w:val="0092080C"/>
    <w:rsid w:val="00923507"/>
    <w:rsid w:val="00924B07"/>
    <w:rsid w:val="0093152F"/>
    <w:rsid w:val="00932F4A"/>
    <w:rsid w:val="00934E09"/>
    <w:rsid w:val="00936253"/>
    <w:rsid w:val="009362C5"/>
    <w:rsid w:val="00940121"/>
    <w:rsid w:val="00942649"/>
    <w:rsid w:val="00944D7B"/>
    <w:rsid w:val="00946283"/>
    <w:rsid w:val="00947E51"/>
    <w:rsid w:val="0095220E"/>
    <w:rsid w:val="00952DD4"/>
    <w:rsid w:val="009569A8"/>
    <w:rsid w:val="00962CAC"/>
    <w:rsid w:val="0096342F"/>
    <w:rsid w:val="00964611"/>
    <w:rsid w:val="0096477D"/>
    <w:rsid w:val="00965DF1"/>
    <w:rsid w:val="00970FED"/>
    <w:rsid w:val="00971630"/>
    <w:rsid w:val="00971EDF"/>
    <w:rsid w:val="009728E1"/>
    <w:rsid w:val="00973275"/>
    <w:rsid w:val="00973CBA"/>
    <w:rsid w:val="009757B7"/>
    <w:rsid w:val="009807D3"/>
    <w:rsid w:val="00984926"/>
    <w:rsid w:val="00984F7B"/>
    <w:rsid w:val="00986A34"/>
    <w:rsid w:val="00987E0C"/>
    <w:rsid w:val="00991B51"/>
    <w:rsid w:val="00993CE3"/>
    <w:rsid w:val="00994EB4"/>
    <w:rsid w:val="00995131"/>
    <w:rsid w:val="00995FD9"/>
    <w:rsid w:val="00997029"/>
    <w:rsid w:val="009A2D8D"/>
    <w:rsid w:val="009A3585"/>
    <w:rsid w:val="009B49EB"/>
    <w:rsid w:val="009C3EF1"/>
    <w:rsid w:val="009C780A"/>
    <w:rsid w:val="009D0931"/>
    <w:rsid w:val="009D0F74"/>
    <w:rsid w:val="009D38DC"/>
    <w:rsid w:val="009D690D"/>
    <w:rsid w:val="009E0609"/>
    <w:rsid w:val="009E22C7"/>
    <w:rsid w:val="009E65B6"/>
    <w:rsid w:val="009F0D5B"/>
    <w:rsid w:val="009F1857"/>
    <w:rsid w:val="009F2C4A"/>
    <w:rsid w:val="009F3920"/>
    <w:rsid w:val="00A02521"/>
    <w:rsid w:val="00A042F2"/>
    <w:rsid w:val="00A0456E"/>
    <w:rsid w:val="00A04A74"/>
    <w:rsid w:val="00A07DBE"/>
    <w:rsid w:val="00A14082"/>
    <w:rsid w:val="00A25785"/>
    <w:rsid w:val="00A26568"/>
    <w:rsid w:val="00A37583"/>
    <w:rsid w:val="00A42666"/>
    <w:rsid w:val="00A42AC3"/>
    <w:rsid w:val="00A430CF"/>
    <w:rsid w:val="00A474E3"/>
    <w:rsid w:val="00A50827"/>
    <w:rsid w:val="00A518B7"/>
    <w:rsid w:val="00A54309"/>
    <w:rsid w:val="00A627CE"/>
    <w:rsid w:val="00A631A8"/>
    <w:rsid w:val="00A647FE"/>
    <w:rsid w:val="00A750FD"/>
    <w:rsid w:val="00A7534D"/>
    <w:rsid w:val="00A75746"/>
    <w:rsid w:val="00A76776"/>
    <w:rsid w:val="00A77192"/>
    <w:rsid w:val="00A826B9"/>
    <w:rsid w:val="00A84322"/>
    <w:rsid w:val="00A85C6D"/>
    <w:rsid w:val="00A86E70"/>
    <w:rsid w:val="00A925F9"/>
    <w:rsid w:val="00A92668"/>
    <w:rsid w:val="00A92D6A"/>
    <w:rsid w:val="00A95BAF"/>
    <w:rsid w:val="00AA5192"/>
    <w:rsid w:val="00AB0DB3"/>
    <w:rsid w:val="00AB2B93"/>
    <w:rsid w:val="00AB3E7A"/>
    <w:rsid w:val="00AB3EDA"/>
    <w:rsid w:val="00AB4CCF"/>
    <w:rsid w:val="00AB5028"/>
    <w:rsid w:val="00AB5962"/>
    <w:rsid w:val="00AB70E1"/>
    <w:rsid w:val="00AB7908"/>
    <w:rsid w:val="00AB7E5B"/>
    <w:rsid w:val="00AC2086"/>
    <w:rsid w:val="00AC57D1"/>
    <w:rsid w:val="00AD4B61"/>
    <w:rsid w:val="00AD789A"/>
    <w:rsid w:val="00AE0EF1"/>
    <w:rsid w:val="00AE2937"/>
    <w:rsid w:val="00AE3273"/>
    <w:rsid w:val="00AE3B95"/>
    <w:rsid w:val="00AE63F4"/>
    <w:rsid w:val="00AE7E47"/>
    <w:rsid w:val="00AF01FB"/>
    <w:rsid w:val="00AF06A8"/>
    <w:rsid w:val="00AF428C"/>
    <w:rsid w:val="00AF510E"/>
    <w:rsid w:val="00B072E3"/>
    <w:rsid w:val="00B07301"/>
    <w:rsid w:val="00B1160E"/>
    <w:rsid w:val="00B20179"/>
    <w:rsid w:val="00B224DE"/>
    <w:rsid w:val="00B2678C"/>
    <w:rsid w:val="00B26D2A"/>
    <w:rsid w:val="00B30D23"/>
    <w:rsid w:val="00B36AE8"/>
    <w:rsid w:val="00B43A23"/>
    <w:rsid w:val="00B45D87"/>
    <w:rsid w:val="00B46575"/>
    <w:rsid w:val="00B50FA3"/>
    <w:rsid w:val="00B5441B"/>
    <w:rsid w:val="00B54FEB"/>
    <w:rsid w:val="00B553DF"/>
    <w:rsid w:val="00B6238F"/>
    <w:rsid w:val="00B6263B"/>
    <w:rsid w:val="00B77194"/>
    <w:rsid w:val="00B80A0F"/>
    <w:rsid w:val="00B84BBD"/>
    <w:rsid w:val="00B90AA0"/>
    <w:rsid w:val="00B95EE4"/>
    <w:rsid w:val="00B9606E"/>
    <w:rsid w:val="00BA0A55"/>
    <w:rsid w:val="00BA43FB"/>
    <w:rsid w:val="00BA446E"/>
    <w:rsid w:val="00BA6BD5"/>
    <w:rsid w:val="00BA7C80"/>
    <w:rsid w:val="00BB02B7"/>
    <w:rsid w:val="00BB6E33"/>
    <w:rsid w:val="00BC127D"/>
    <w:rsid w:val="00BC1FE6"/>
    <w:rsid w:val="00BD22AF"/>
    <w:rsid w:val="00BD288D"/>
    <w:rsid w:val="00BD4C45"/>
    <w:rsid w:val="00BD4C4B"/>
    <w:rsid w:val="00BD553B"/>
    <w:rsid w:val="00BE2221"/>
    <w:rsid w:val="00BE27A9"/>
    <w:rsid w:val="00BE3D62"/>
    <w:rsid w:val="00BE3F1F"/>
    <w:rsid w:val="00BE4D76"/>
    <w:rsid w:val="00BE4EF2"/>
    <w:rsid w:val="00BE5929"/>
    <w:rsid w:val="00BF0CCC"/>
    <w:rsid w:val="00BF7754"/>
    <w:rsid w:val="00C00060"/>
    <w:rsid w:val="00C00430"/>
    <w:rsid w:val="00C00575"/>
    <w:rsid w:val="00C00ED1"/>
    <w:rsid w:val="00C02E35"/>
    <w:rsid w:val="00C05F97"/>
    <w:rsid w:val="00C061B6"/>
    <w:rsid w:val="00C13749"/>
    <w:rsid w:val="00C14128"/>
    <w:rsid w:val="00C21840"/>
    <w:rsid w:val="00C2446C"/>
    <w:rsid w:val="00C26124"/>
    <w:rsid w:val="00C30738"/>
    <w:rsid w:val="00C323D0"/>
    <w:rsid w:val="00C3548A"/>
    <w:rsid w:val="00C36AE5"/>
    <w:rsid w:val="00C37908"/>
    <w:rsid w:val="00C415D7"/>
    <w:rsid w:val="00C41F17"/>
    <w:rsid w:val="00C501E8"/>
    <w:rsid w:val="00C51D44"/>
    <w:rsid w:val="00C5280D"/>
    <w:rsid w:val="00C5337B"/>
    <w:rsid w:val="00C5791C"/>
    <w:rsid w:val="00C57AD9"/>
    <w:rsid w:val="00C60657"/>
    <w:rsid w:val="00C65583"/>
    <w:rsid w:val="00C657F1"/>
    <w:rsid w:val="00C66290"/>
    <w:rsid w:val="00C676CA"/>
    <w:rsid w:val="00C67D40"/>
    <w:rsid w:val="00C72B7A"/>
    <w:rsid w:val="00C77C32"/>
    <w:rsid w:val="00C81327"/>
    <w:rsid w:val="00C81842"/>
    <w:rsid w:val="00C827D8"/>
    <w:rsid w:val="00C87726"/>
    <w:rsid w:val="00C94DFB"/>
    <w:rsid w:val="00C96814"/>
    <w:rsid w:val="00C973F2"/>
    <w:rsid w:val="00CA304C"/>
    <w:rsid w:val="00CA774A"/>
    <w:rsid w:val="00CB1354"/>
    <w:rsid w:val="00CB79FE"/>
    <w:rsid w:val="00CC11B0"/>
    <w:rsid w:val="00CC51D2"/>
    <w:rsid w:val="00CD1382"/>
    <w:rsid w:val="00CD7B1A"/>
    <w:rsid w:val="00CE7935"/>
    <w:rsid w:val="00CF13B6"/>
    <w:rsid w:val="00CF4B8F"/>
    <w:rsid w:val="00CF7E36"/>
    <w:rsid w:val="00D01647"/>
    <w:rsid w:val="00D06C97"/>
    <w:rsid w:val="00D15E9F"/>
    <w:rsid w:val="00D35A65"/>
    <w:rsid w:val="00D35D5C"/>
    <w:rsid w:val="00D3708D"/>
    <w:rsid w:val="00D40426"/>
    <w:rsid w:val="00D40E05"/>
    <w:rsid w:val="00D40EC1"/>
    <w:rsid w:val="00D43796"/>
    <w:rsid w:val="00D44318"/>
    <w:rsid w:val="00D45B55"/>
    <w:rsid w:val="00D46488"/>
    <w:rsid w:val="00D477B4"/>
    <w:rsid w:val="00D527D3"/>
    <w:rsid w:val="00D55FD2"/>
    <w:rsid w:val="00D57C96"/>
    <w:rsid w:val="00D57FA0"/>
    <w:rsid w:val="00D6061A"/>
    <w:rsid w:val="00D63601"/>
    <w:rsid w:val="00D64E94"/>
    <w:rsid w:val="00D70948"/>
    <w:rsid w:val="00D769D1"/>
    <w:rsid w:val="00D77A63"/>
    <w:rsid w:val="00D802A5"/>
    <w:rsid w:val="00D81DE8"/>
    <w:rsid w:val="00D82543"/>
    <w:rsid w:val="00D8383E"/>
    <w:rsid w:val="00D90DAC"/>
    <w:rsid w:val="00D91203"/>
    <w:rsid w:val="00D91A35"/>
    <w:rsid w:val="00D93BFC"/>
    <w:rsid w:val="00D94FFB"/>
    <w:rsid w:val="00D95174"/>
    <w:rsid w:val="00DA3175"/>
    <w:rsid w:val="00DA6F36"/>
    <w:rsid w:val="00DB237D"/>
    <w:rsid w:val="00DB596E"/>
    <w:rsid w:val="00DC00EA"/>
    <w:rsid w:val="00DD0642"/>
    <w:rsid w:val="00DD1507"/>
    <w:rsid w:val="00DD2EF9"/>
    <w:rsid w:val="00DD5008"/>
    <w:rsid w:val="00DE0EFA"/>
    <w:rsid w:val="00DE2AB1"/>
    <w:rsid w:val="00DE42E1"/>
    <w:rsid w:val="00DE5DF2"/>
    <w:rsid w:val="00DF246E"/>
    <w:rsid w:val="00E01E8D"/>
    <w:rsid w:val="00E03AB8"/>
    <w:rsid w:val="00E05AF4"/>
    <w:rsid w:val="00E17B45"/>
    <w:rsid w:val="00E27809"/>
    <w:rsid w:val="00E306B7"/>
    <w:rsid w:val="00E32F7E"/>
    <w:rsid w:val="00E3312D"/>
    <w:rsid w:val="00E432B4"/>
    <w:rsid w:val="00E44B9D"/>
    <w:rsid w:val="00E456F7"/>
    <w:rsid w:val="00E51085"/>
    <w:rsid w:val="00E51A32"/>
    <w:rsid w:val="00E5324E"/>
    <w:rsid w:val="00E54AE6"/>
    <w:rsid w:val="00E56412"/>
    <w:rsid w:val="00E63C94"/>
    <w:rsid w:val="00E71BFC"/>
    <w:rsid w:val="00E72D49"/>
    <w:rsid w:val="00E74DED"/>
    <w:rsid w:val="00E7593C"/>
    <w:rsid w:val="00E7678A"/>
    <w:rsid w:val="00E767C2"/>
    <w:rsid w:val="00E83DC6"/>
    <w:rsid w:val="00E85A48"/>
    <w:rsid w:val="00E91AF0"/>
    <w:rsid w:val="00E935F1"/>
    <w:rsid w:val="00E940BC"/>
    <w:rsid w:val="00E94A81"/>
    <w:rsid w:val="00E97774"/>
    <w:rsid w:val="00EA1FFB"/>
    <w:rsid w:val="00EA7607"/>
    <w:rsid w:val="00EB048E"/>
    <w:rsid w:val="00EC4EC6"/>
    <w:rsid w:val="00EC6446"/>
    <w:rsid w:val="00EC75D8"/>
    <w:rsid w:val="00ED17CB"/>
    <w:rsid w:val="00ED3946"/>
    <w:rsid w:val="00EE04DD"/>
    <w:rsid w:val="00EE2D0B"/>
    <w:rsid w:val="00EE34DF"/>
    <w:rsid w:val="00EE55F6"/>
    <w:rsid w:val="00EF2AC6"/>
    <w:rsid w:val="00EF2F89"/>
    <w:rsid w:val="00EF302E"/>
    <w:rsid w:val="00EF30A6"/>
    <w:rsid w:val="00EF7C50"/>
    <w:rsid w:val="00F015BF"/>
    <w:rsid w:val="00F02927"/>
    <w:rsid w:val="00F04433"/>
    <w:rsid w:val="00F05B58"/>
    <w:rsid w:val="00F07133"/>
    <w:rsid w:val="00F10F5E"/>
    <w:rsid w:val="00F1237A"/>
    <w:rsid w:val="00F14677"/>
    <w:rsid w:val="00F2061E"/>
    <w:rsid w:val="00F20B1F"/>
    <w:rsid w:val="00F22CBD"/>
    <w:rsid w:val="00F2539C"/>
    <w:rsid w:val="00F32006"/>
    <w:rsid w:val="00F33D27"/>
    <w:rsid w:val="00F341B8"/>
    <w:rsid w:val="00F36BD6"/>
    <w:rsid w:val="00F40E8E"/>
    <w:rsid w:val="00F41A1F"/>
    <w:rsid w:val="00F45372"/>
    <w:rsid w:val="00F5368D"/>
    <w:rsid w:val="00F560F7"/>
    <w:rsid w:val="00F60572"/>
    <w:rsid w:val="00F6334D"/>
    <w:rsid w:val="00F64538"/>
    <w:rsid w:val="00F75162"/>
    <w:rsid w:val="00F760C4"/>
    <w:rsid w:val="00F7780C"/>
    <w:rsid w:val="00F81DA9"/>
    <w:rsid w:val="00F85794"/>
    <w:rsid w:val="00F871FD"/>
    <w:rsid w:val="00F92CCB"/>
    <w:rsid w:val="00FA067D"/>
    <w:rsid w:val="00FA239B"/>
    <w:rsid w:val="00FA291B"/>
    <w:rsid w:val="00FA49AB"/>
    <w:rsid w:val="00FA4BDE"/>
    <w:rsid w:val="00FA7C0B"/>
    <w:rsid w:val="00FB274F"/>
    <w:rsid w:val="00FB2E7D"/>
    <w:rsid w:val="00FB3042"/>
    <w:rsid w:val="00FB4D39"/>
    <w:rsid w:val="00FC26DB"/>
    <w:rsid w:val="00FC533A"/>
    <w:rsid w:val="00FC6EEB"/>
    <w:rsid w:val="00FC7507"/>
    <w:rsid w:val="00FC7E92"/>
    <w:rsid w:val="00FD167C"/>
    <w:rsid w:val="00FE2DEE"/>
    <w:rsid w:val="00FE39C7"/>
    <w:rsid w:val="00FE4EA5"/>
    <w:rsid w:val="00FE5D28"/>
    <w:rsid w:val="00FE7119"/>
    <w:rsid w:val="00FE7AE9"/>
    <w:rsid w:val="00FF057D"/>
    <w:rsid w:val="00FF3C0F"/>
    <w:rsid w:val="00FF4DEF"/>
    <w:rsid w:val="00FF5FB8"/>
  </w:rsids>
  <m:mathPr>
    <m:mathFont m:val="Cambria Math"/>
    <m:brkBin m:val="before"/>
    <m:brkBinSub m:val="--"/>
    <m:smallFrac m:val="0"/>
    <m:dispDef/>
    <m:lMargin m:val="0"/>
    <m:rMargin m:val="0"/>
    <m:defJc m:val="centerGroup"/>
    <m:wrapIndent m:val="1440"/>
    <m:intLim m:val="subSup"/>
    <m:naryLim m:val="undOvr"/>
  </m:mathPr>
  <w:themeFontLang w:val="es-ES" w:eastAsia="ja-JP"/>
  <w:clrSchemeMapping w:bg1="light1" w:t1="dark1" w:bg2="light2" w:t2="dark2" w:accent1="accent1" w:accent2="accent2" w:accent3="accent3" w:accent4="accent4" w:accent5="accent5" w:accent6="accent6" w:hyperlink="hyperlink" w:followedHyperlink="followedHyperlink"/>
  <w:shapeDefaults>
    <o:shapedefaults v:ext="edit" spidmax="2050" style="v-text-anchor:middle" fillcolor="#f2f2f2" strokecolor="#7f7f7f">
      <v:fill color="#f2f2f2"/>
      <v:stroke color="#7f7f7f" weight="1pt"/>
      <v:textbox inset="2.5mm,0,0,0"/>
    </o:shapedefaults>
    <o:shapelayout v:ext="edit">
      <o:idmap v:ext="edit" data="2"/>
    </o:shapelayout>
  </w:shapeDefaults>
  <w:decimalSymbol w:val="."/>
  <w:listSeparator w:val=","/>
  <w14:docId w14:val="292C2615"/>
  <w15:docId w15:val="{FE3E7277-C696-4A2A-81EE-16FE0E2DCD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s-ES" w:eastAsia="es-ES" w:bidi="es-ES"/>
      </w:rPr>
    </w:rPrDefault>
    <w:pPrDefault/>
  </w:docDefaults>
  <w:latentStyles w:defLockedState="0" w:defUIPriority="0" w:defSemiHidden="0" w:defUnhideWhenUsed="0" w:defQFormat="0" w:count="376">
    <w:lsdException w:name="Normal" w:qFormat="1"/>
    <w:lsdException w:name="heading 1" w:qFormat="1"/>
    <w:lsdException w:name="heading 2" w:uiPriority="9" w:qFormat="1"/>
    <w:lsdException w:name="heading 3" w:qFormat="1"/>
    <w:lsdException w:name="heading 4"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54FEB"/>
    <w:pPr>
      <w:jc w:val="both"/>
    </w:pPr>
    <w:rPr>
      <w:rFonts w:ascii="Arial" w:hAnsi="Arial"/>
      <w:lang w:val="es-ES_tradnl"/>
    </w:rPr>
  </w:style>
  <w:style w:type="paragraph" w:styleId="Heading1">
    <w:name w:val="heading 1"/>
    <w:next w:val="Normal"/>
    <w:autoRedefine/>
    <w:qFormat/>
    <w:rsid w:val="00277A4C"/>
    <w:pPr>
      <w:keepNext/>
      <w:spacing w:after="360"/>
      <w:jc w:val="both"/>
      <w:outlineLvl w:val="0"/>
    </w:pPr>
    <w:rPr>
      <w:rFonts w:ascii="Arial Bold" w:hAnsi="Arial Bold"/>
      <w:b/>
      <w:caps/>
    </w:rPr>
  </w:style>
  <w:style w:type="paragraph" w:styleId="Heading2">
    <w:name w:val="heading 2"/>
    <w:next w:val="Normal"/>
    <w:link w:val="Heading2Char"/>
    <w:autoRedefine/>
    <w:uiPriority w:val="9"/>
    <w:qFormat/>
    <w:rsid w:val="00FE5D28"/>
    <w:pPr>
      <w:keepNext/>
      <w:spacing w:after="240"/>
      <w:jc w:val="both"/>
      <w:outlineLvl w:val="1"/>
    </w:pPr>
    <w:rPr>
      <w:rFonts w:ascii="Arial" w:hAnsi="Arial"/>
      <w:b/>
    </w:rPr>
  </w:style>
  <w:style w:type="paragraph" w:styleId="Heading3">
    <w:name w:val="heading 3"/>
    <w:next w:val="Normal"/>
    <w:qFormat/>
    <w:rsid w:val="00C323D0"/>
    <w:pPr>
      <w:keepNext/>
      <w:spacing w:after="240"/>
      <w:jc w:val="both"/>
      <w:outlineLvl w:val="2"/>
    </w:pPr>
    <w:rPr>
      <w:rFonts w:ascii="Arial" w:hAnsi="Arial"/>
      <w:u w:val="single"/>
    </w:rPr>
  </w:style>
  <w:style w:type="paragraph" w:styleId="Heading4">
    <w:name w:val="heading 4"/>
    <w:next w:val="Normal"/>
    <w:autoRedefine/>
    <w:qFormat/>
    <w:rsid w:val="00FB4D39"/>
    <w:pPr>
      <w:keepNext/>
      <w:spacing w:after="240"/>
      <w:jc w:val="both"/>
      <w:outlineLvl w:val="3"/>
    </w:pPr>
    <w:rPr>
      <w:rFonts w:ascii="Arial" w:hAnsi="Arial"/>
      <w:i/>
    </w:rPr>
  </w:style>
  <w:style w:type="paragraph" w:styleId="Heading5">
    <w:name w:val="heading 5"/>
    <w:next w:val="Normal"/>
    <w:autoRedefine/>
    <w:rsid w:val="00BE3D62"/>
    <w:pPr>
      <w:keepNext/>
      <w:spacing w:after="240"/>
      <w:ind w:left="851" w:hanging="851"/>
      <w:jc w:val="both"/>
      <w:outlineLvl w:val="4"/>
    </w:pPr>
    <w:rPr>
      <w:rFonts w:ascii="Arial" w:hAnsi="Arial"/>
      <w:i/>
      <w:szCs w:val="18"/>
    </w:rPr>
  </w:style>
  <w:style w:type="paragraph" w:styleId="Heading6">
    <w:name w:val="heading 6"/>
    <w:basedOn w:val="Normal"/>
    <w:next w:val="Normal"/>
    <w:link w:val="Heading6Char"/>
    <w:autoRedefine/>
    <w:qFormat/>
    <w:rsid w:val="00A647FE"/>
    <w:pPr>
      <w:keepNext/>
      <w:tabs>
        <w:tab w:val="left" w:pos="1985"/>
      </w:tabs>
      <w:ind w:left="1702" w:hanging="851"/>
      <w:outlineLvl w:val="5"/>
    </w:pPr>
    <w:rPr>
      <w:rFonts w:cs="Angsana New"/>
      <w:i/>
      <w:iCs/>
      <w:szCs w:val="24"/>
      <w:u w:val="single"/>
    </w:rPr>
  </w:style>
  <w:style w:type="paragraph" w:styleId="Heading7">
    <w:name w:val="heading 7"/>
    <w:basedOn w:val="Normal"/>
    <w:next w:val="Normal"/>
    <w:qFormat/>
    <w:rsid w:val="00AB0DB3"/>
    <w:pPr>
      <w:keepNext/>
      <w:spacing w:before="60" w:after="60"/>
      <w:outlineLvl w:val="6"/>
    </w:pPr>
  </w:style>
  <w:style w:type="paragraph" w:styleId="Heading8">
    <w:name w:val="heading 8"/>
    <w:basedOn w:val="Normal"/>
    <w:next w:val="Normal"/>
    <w:link w:val="Heading8Char"/>
    <w:autoRedefine/>
    <w:qFormat/>
    <w:rsid w:val="00A647FE"/>
    <w:pPr>
      <w:keepNext/>
      <w:widowControl w:val="0"/>
      <w:ind w:left="993" w:hanging="993"/>
      <w:outlineLvl w:val="7"/>
    </w:pPr>
    <w:rPr>
      <w:rFonts w:cs="Angsana New"/>
      <w:i/>
      <w:iCs/>
      <w:szCs w:val="22"/>
    </w:rPr>
  </w:style>
  <w:style w:type="paragraph" w:styleId="Heading9">
    <w:name w:val="heading 9"/>
    <w:basedOn w:val="Normal"/>
    <w:next w:val="Normal"/>
    <w:qFormat/>
    <w:rsid w:val="008A170E"/>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link w:val="HeaderChar"/>
    <w:uiPriority w:val="99"/>
    <w:rsid w:val="00621C0E"/>
    <w:pPr>
      <w:jc w:val="center"/>
    </w:pPr>
    <w:rPr>
      <w:rFonts w:ascii="Arial" w:hAnsi="Arial"/>
    </w:rPr>
  </w:style>
  <w:style w:type="paragraph" w:styleId="Footer">
    <w:name w:val="footer"/>
    <w:aliases w:val="doc_path_name"/>
    <w:autoRedefine/>
    <w:rsid w:val="008A170E"/>
    <w:pPr>
      <w:jc w:val="both"/>
    </w:pPr>
    <w:rPr>
      <w:rFonts w:ascii="Arial" w:hAnsi="Arial"/>
      <w:sz w:val="14"/>
    </w:rPr>
  </w:style>
  <w:style w:type="character" w:styleId="PageNumber">
    <w:name w:val="page number"/>
    <w:basedOn w:val="DefaultParagraphFont"/>
    <w:rsid w:val="008A170E"/>
    <w:rPr>
      <w:rFonts w:ascii="Arial" w:hAnsi="Arial"/>
      <w:sz w:val="20"/>
    </w:rPr>
  </w:style>
  <w:style w:type="paragraph" w:styleId="Title">
    <w:name w:val="Title"/>
    <w:basedOn w:val="Normal"/>
    <w:qFormat/>
    <w:rsid w:val="008A170E"/>
    <w:pPr>
      <w:spacing w:after="300"/>
      <w:jc w:val="center"/>
    </w:pPr>
    <w:rPr>
      <w:b/>
      <w:caps/>
      <w:kern w:val="28"/>
      <w:sz w:val="30"/>
    </w:rPr>
  </w:style>
  <w:style w:type="paragraph" w:customStyle="1" w:styleId="preparedby">
    <w:name w:val="preparedby"/>
    <w:basedOn w:val="Normal"/>
    <w:next w:val="Normal"/>
    <w:semiHidden/>
    <w:rsid w:val="00784E02"/>
    <w:pPr>
      <w:spacing w:after="600"/>
      <w:jc w:val="center"/>
    </w:pPr>
    <w:rPr>
      <w:i/>
    </w:rPr>
  </w:style>
  <w:style w:type="paragraph" w:customStyle="1" w:styleId="Docoriginal">
    <w:name w:val="Doc_original"/>
    <w:basedOn w:val="Code"/>
    <w:link w:val="DocoriginalChar"/>
    <w:rsid w:val="00784E02"/>
    <w:pPr>
      <w:spacing w:before="240" w:line="240" w:lineRule="exact"/>
      <w:ind w:left="0"/>
      <w:contextualSpacing/>
      <w:jc w:val="left"/>
    </w:pPr>
    <w:rPr>
      <w:sz w:val="18"/>
    </w:rPr>
  </w:style>
  <w:style w:type="paragraph" w:customStyle="1" w:styleId="DecisionParagraphs">
    <w:name w:val="DecisionParagraphs"/>
    <w:basedOn w:val="Normal"/>
    <w:rsid w:val="008A170E"/>
    <w:pPr>
      <w:tabs>
        <w:tab w:val="left" w:pos="5387"/>
      </w:tabs>
      <w:ind w:left="4820"/>
    </w:pPr>
    <w:rPr>
      <w:i/>
    </w:rPr>
  </w:style>
  <w:style w:type="paragraph" w:styleId="FootnoteText">
    <w:name w:val="footnote text"/>
    <w:autoRedefine/>
    <w:rsid w:val="00AB5028"/>
    <w:pPr>
      <w:spacing w:before="60" w:line="200" w:lineRule="exact"/>
      <w:ind w:left="284" w:hanging="284"/>
      <w:jc w:val="both"/>
    </w:pPr>
    <w:rPr>
      <w:rFonts w:ascii="Arial" w:hAnsi="Arial"/>
      <w:sz w:val="16"/>
    </w:rPr>
  </w:style>
  <w:style w:type="character" w:styleId="FootnoteReference">
    <w:name w:val="footnote reference"/>
    <w:basedOn w:val="DefaultParagraphFont"/>
    <w:semiHidden/>
    <w:rsid w:val="008A170E"/>
    <w:rPr>
      <w:vertAlign w:val="superscript"/>
    </w:rPr>
  </w:style>
  <w:style w:type="paragraph" w:styleId="Closing">
    <w:name w:val="Closing"/>
    <w:basedOn w:val="Normal"/>
    <w:rsid w:val="008A170E"/>
    <w:pPr>
      <w:ind w:left="4536"/>
      <w:jc w:val="center"/>
    </w:pPr>
  </w:style>
  <w:style w:type="paragraph" w:styleId="Index1">
    <w:name w:val="index 1"/>
    <w:basedOn w:val="Normal"/>
    <w:next w:val="Normal"/>
    <w:semiHidden/>
    <w:rsid w:val="008A170E"/>
    <w:pPr>
      <w:tabs>
        <w:tab w:val="right" w:leader="dot" w:pos="9071"/>
      </w:tabs>
      <w:ind w:left="284" w:hanging="284"/>
    </w:pPr>
    <w:rPr>
      <w:sz w:val="24"/>
    </w:rPr>
  </w:style>
  <w:style w:type="paragraph" w:styleId="Index2">
    <w:name w:val="index 2"/>
    <w:basedOn w:val="Normal"/>
    <w:next w:val="Normal"/>
    <w:semiHidden/>
    <w:rsid w:val="008A170E"/>
    <w:pPr>
      <w:tabs>
        <w:tab w:val="right" w:leader="dot" w:pos="9071"/>
      </w:tabs>
      <w:ind w:left="568" w:hanging="284"/>
    </w:pPr>
    <w:rPr>
      <w:sz w:val="24"/>
    </w:rPr>
  </w:style>
  <w:style w:type="paragraph" w:styleId="Index3">
    <w:name w:val="index 3"/>
    <w:basedOn w:val="Normal"/>
    <w:next w:val="Normal"/>
    <w:semiHidden/>
    <w:rsid w:val="008A170E"/>
    <w:pPr>
      <w:tabs>
        <w:tab w:val="right" w:leader="dot" w:pos="9071"/>
      </w:tabs>
      <w:ind w:left="851" w:hanging="284"/>
    </w:pPr>
    <w:rPr>
      <w:sz w:val="24"/>
    </w:rPr>
  </w:style>
  <w:style w:type="paragraph" w:styleId="MacroText">
    <w:name w:val="macro"/>
    <w:semiHidden/>
    <w:rsid w:val="008A170E"/>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styleId="Signature">
    <w:name w:val="Signature"/>
    <w:basedOn w:val="Normal"/>
    <w:rsid w:val="008A170E"/>
    <w:pPr>
      <w:ind w:left="4536"/>
      <w:jc w:val="center"/>
    </w:pPr>
  </w:style>
  <w:style w:type="character" w:customStyle="1" w:styleId="Doclang">
    <w:name w:val="Doc_lang"/>
    <w:basedOn w:val="DefaultParagraphFont"/>
    <w:rsid w:val="008A170E"/>
    <w:rPr>
      <w:rFonts w:ascii="Arial" w:hAnsi="Arial"/>
      <w:sz w:val="20"/>
      <w:lang w:val="es-ES"/>
    </w:rPr>
  </w:style>
  <w:style w:type="paragraph" w:customStyle="1" w:styleId="Session">
    <w:name w:val="Session"/>
    <w:basedOn w:val="Normal"/>
    <w:rsid w:val="00784E02"/>
    <w:pPr>
      <w:spacing w:before="60"/>
      <w:jc w:val="center"/>
    </w:pPr>
    <w:rPr>
      <w:b/>
    </w:rPr>
  </w:style>
  <w:style w:type="paragraph" w:customStyle="1" w:styleId="Organizer">
    <w:name w:val="Organizer"/>
    <w:basedOn w:val="Normal"/>
    <w:rsid w:val="008A170E"/>
    <w:pPr>
      <w:spacing w:after="600"/>
      <w:ind w:left="-993" w:right="-994"/>
      <w:jc w:val="center"/>
    </w:pPr>
    <w:rPr>
      <w:b/>
      <w:caps/>
      <w:kern w:val="26"/>
      <w:sz w:val="26"/>
    </w:rPr>
  </w:style>
  <w:style w:type="paragraph" w:styleId="BodyText">
    <w:name w:val="Body Text"/>
    <w:basedOn w:val="Normal"/>
    <w:rsid w:val="008A170E"/>
  </w:style>
  <w:style w:type="paragraph" w:customStyle="1" w:styleId="StyleDocoriginalNotBold">
    <w:name w:val="Style Doc_original + Not Bold"/>
    <w:basedOn w:val="Docoriginal"/>
    <w:link w:val="StyleDocoriginalNotBoldChar"/>
    <w:autoRedefine/>
    <w:rsid w:val="008A170E"/>
    <w:pPr>
      <w:ind w:left="1589"/>
    </w:pPr>
  </w:style>
  <w:style w:type="paragraph" w:customStyle="1" w:styleId="upove">
    <w:name w:val="upov_e"/>
    <w:basedOn w:val="Normal"/>
    <w:rsid w:val="00784E02"/>
    <w:pPr>
      <w:spacing w:before="120"/>
    </w:pPr>
    <w:rPr>
      <w:sz w:val="16"/>
    </w:rPr>
  </w:style>
  <w:style w:type="paragraph" w:customStyle="1" w:styleId="TitleofDoc">
    <w:name w:val="Title of Doc"/>
    <w:basedOn w:val="Normal"/>
    <w:link w:val="TitleofDocChar"/>
    <w:rsid w:val="00EC4EC6"/>
    <w:pPr>
      <w:jc w:val="left"/>
    </w:pPr>
  </w:style>
  <w:style w:type="paragraph" w:customStyle="1" w:styleId="preparedby0">
    <w:name w:val="prepared by"/>
    <w:basedOn w:val="Normal"/>
    <w:rsid w:val="00784E02"/>
    <w:pPr>
      <w:spacing w:before="600" w:after="600"/>
      <w:jc w:val="center"/>
    </w:pPr>
    <w:rPr>
      <w:i/>
    </w:rPr>
  </w:style>
  <w:style w:type="paragraph" w:customStyle="1" w:styleId="PlaceAndDate">
    <w:name w:val="PlaceAndDate"/>
    <w:basedOn w:val="Session"/>
    <w:rsid w:val="00784E02"/>
  </w:style>
  <w:style w:type="paragraph" w:styleId="EndnoteText">
    <w:name w:val="endnote text"/>
    <w:basedOn w:val="Normal"/>
    <w:link w:val="EndnoteTextChar"/>
    <w:semiHidden/>
    <w:rsid w:val="008A170E"/>
  </w:style>
  <w:style w:type="character" w:styleId="EndnoteReference">
    <w:name w:val="endnote reference"/>
    <w:basedOn w:val="DefaultParagraphFont"/>
    <w:semiHidden/>
    <w:rsid w:val="008A170E"/>
    <w:rPr>
      <w:vertAlign w:val="superscript"/>
    </w:rPr>
  </w:style>
  <w:style w:type="paragraph" w:customStyle="1" w:styleId="SessionMeetingPlace">
    <w:name w:val="Session_MeetingPlace"/>
    <w:basedOn w:val="Normal"/>
    <w:semiHidden/>
    <w:rsid w:val="00784E02"/>
    <w:pPr>
      <w:spacing w:before="480"/>
      <w:jc w:val="center"/>
    </w:pPr>
    <w:rPr>
      <w:b/>
      <w:bCs/>
      <w:kern w:val="28"/>
      <w:sz w:val="24"/>
    </w:rPr>
  </w:style>
  <w:style w:type="paragraph" w:customStyle="1" w:styleId="Original">
    <w:name w:val="Original"/>
    <w:basedOn w:val="Normal"/>
    <w:rsid w:val="00784E02"/>
    <w:pPr>
      <w:spacing w:before="60"/>
      <w:ind w:left="1276"/>
    </w:pPr>
    <w:rPr>
      <w:b/>
      <w:sz w:val="22"/>
    </w:rPr>
  </w:style>
  <w:style w:type="paragraph" w:styleId="Date">
    <w:name w:val="Date"/>
    <w:basedOn w:val="Normal"/>
    <w:rsid w:val="00784E02"/>
    <w:pPr>
      <w:spacing w:line="340" w:lineRule="exact"/>
      <w:ind w:left="1276"/>
    </w:pPr>
    <w:rPr>
      <w:b/>
      <w:sz w:val="22"/>
    </w:rPr>
  </w:style>
  <w:style w:type="paragraph" w:customStyle="1" w:styleId="Code">
    <w:name w:val="Code"/>
    <w:basedOn w:val="Normal"/>
    <w:link w:val="CodeChar"/>
    <w:semiHidden/>
    <w:rsid w:val="00D3708D"/>
    <w:pPr>
      <w:spacing w:line="340" w:lineRule="atLeast"/>
      <w:ind w:left="1276"/>
    </w:pPr>
    <w:rPr>
      <w:b/>
      <w:bCs/>
      <w:spacing w:val="10"/>
    </w:rPr>
  </w:style>
  <w:style w:type="paragraph" w:customStyle="1" w:styleId="Country">
    <w:name w:val="Country"/>
    <w:basedOn w:val="Normal"/>
    <w:semiHidden/>
    <w:rsid w:val="008A170E"/>
    <w:pPr>
      <w:spacing w:before="60" w:after="480"/>
      <w:jc w:val="center"/>
    </w:pPr>
  </w:style>
  <w:style w:type="paragraph" w:customStyle="1" w:styleId="Lettrine">
    <w:name w:val="Lettrine"/>
    <w:basedOn w:val="Normal"/>
    <w:rsid w:val="00784E02"/>
    <w:pPr>
      <w:spacing w:line="340" w:lineRule="atLeast"/>
      <w:jc w:val="right"/>
    </w:pPr>
    <w:rPr>
      <w:b/>
      <w:bCs/>
      <w:sz w:val="36"/>
    </w:rPr>
  </w:style>
  <w:style w:type="paragraph" w:customStyle="1" w:styleId="LogoUPOV">
    <w:name w:val="LogoUPOV"/>
    <w:basedOn w:val="Normal"/>
    <w:rsid w:val="00784E02"/>
    <w:pPr>
      <w:spacing w:before="600" w:after="80"/>
      <w:jc w:val="center"/>
    </w:pPr>
    <w:rPr>
      <w:snapToGrid w:val="0"/>
    </w:rPr>
  </w:style>
  <w:style w:type="paragraph" w:customStyle="1" w:styleId="Sessiontc">
    <w:name w:val="Session_tc"/>
    <w:basedOn w:val="StyleSessionAllcaps"/>
    <w:rsid w:val="00784E02"/>
    <w:pPr>
      <w:spacing w:before="0" w:line="280" w:lineRule="exact"/>
      <w:jc w:val="left"/>
    </w:pPr>
    <w:rPr>
      <w:caps w:val="0"/>
      <w:sz w:val="20"/>
    </w:rPr>
  </w:style>
  <w:style w:type="paragraph" w:customStyle="1" w:styleId="TitreUpov">
    <w:name w:val="TitreUpov"/>
    <w:basedOn w:val="Normal"/>
    <w:semiHidden/>
    <w:rsid w:val="00D3708D"/>
    <w:pPr>
      <w:spacing w:before="60"/>
      <w:jc w:val="center"/>
    </w:pPr>
    <w:rPr>
      <w:b/>
      <w:sz w:val="24"/>
    </w:rPr>
  </w:style>
  <w:style w:type="paragraph" w:customStyle="1" w:styleId="StyleSessionAllcaps">
    <w:name w:val="Style Session + All caps"/>
    <w:basedOn w:val="Session"/>
    <w:semiHidden/>
    <w:rsid w:val="008A170E"/>
    <w:pPr>
      <w:spacing w:before="480"/>
    </w:pPr>
    <w:rPr>
      <w:bCs/>
      <w:caps/>
      <w:kern w:val="28"/>
      <w:sz w:val="24"/>
    </w:rPr>
  </w:style>
  <w:style w:type="paragraph" w:customStyle="1" w:styleId="plcountry">
    <w:name w:val="plcountry"/>
    <w:basedOn w:val="Normal"/>
    <w:rsid w:val="008A170E"/>
    <w:pPr>
      <w:keepNext/>
      <w:keepLines/>
      <w:spacing w:before="180" w:after="120"/>
      <w:jc w:val="left"/>
    </w:pPr>
    <w:rPr>
      <w:caps/>
      <w:noProof/>
      <w:snapToGrid w:val="0"/>
      <w:u w:val="single"/>
    </w:rPr>
  </w:style>
  <w:style w:type="paragraph" w:customStyle="1" w:styleId="pldetails">
    <w:name w:val="pldetails"/>
    <w:basedOn w:val="Normal"/>
    <w:rsid w:val="008A170E"/>
    <w:pPr>
      <w:keepLines/>
      <w:spacing w:before="60" w:after="60"/>
      <w:jc w:val="left"/>
    </w:pPr>
    <w:rPr>
      <w:noProof/>
      <w:snapToGrid w:val="0"/>
    </w:rPr>
  </w:style>
  <w:style w:type="paragraph" w:customStyle="1" w:styleId="plheading">
    <w:name w:val="plheading"/>
    <w:basedOn w:val="Normal"/>
    <w:rsid w:val="008A170E"/>
    <w:pPr>
      <w:keepNext/>
      <w:spacing w:before="480" w:after="120"/>
      <w:jc w:val="center"/>
    </w:pPr>
    <w:rPr>
      <w:caps/>
      <w:snapToGrid w:val="0"/>
      <w:u w:val="single"/>
    </w:rPr>
  </w:style>
  <w:style w:type="paragraph" w:customStyle="1" w:styleId="Sessiontcplacedate">
    <w:name w:val="Session_tc_place_date"/>
    <w:basedOn w:val="SessionMeetingPlace"/>
    <w:rsid w:val="00784E02"/>
    <w:pPr>
      <w:spacing w:before="240"/>
      <w:contextualSpacing/>
      <w:jc w:val="left"/>
    </w:pPr>
    <w:rPr>
      <w:sz w:val="20"/>
    </w:rPr>
  </w:style>
  <w:style w:type="paragraph" w:customStyle="1" w:styleId="Titleofdoc0">
    <w:name w:val="Title_of_doc"/>
    <w:basedOn w:val="TitleofDoc"/>
    <w:rsid w:val="00EC4EC6"/>
    <w:pPr>
      <w:spacing w:before="600" w:after="240"/>
    </w:pPr>
    <w:rPr>
      <w:b/>
    </w:rPr>
  </w:style>
  <w:style w:type="paragraph" w:customStyle="1" w:styleId="preparedby1">
    <w:name w:val="prepared_by"/>
    <w:basedOn w:val="preparedby0"/>
    <w:rsid w:val="00784E02"/>
    <w:pPr>
      <w:spacing w:before="0" w:after="240"/>
      <w:jc w:val="left"/>
    </w:pPr>
    <w:rPr>
      <w:iCs/>
    </w:rPr>
  </w:style>
  <w:style w:type="character" w:customStyle="1" w:styleId="CodeChar">
    <w:name w:val="Code Char"/>
    <w:basedOn w:val="DefaultParagraphFont"/>
    <w:link w:val="Code"/>
    <w:rsid w:val="00D3708D"/>
    <w:rPr>
      <w:rFonts w:ascii="Arial" w:hAnsi="Arial"/>
      <w:b/>
      <w:bCs/>
      <w:spacing w:val="10"/>
      <w:lang w:val="es-ES" w:eastAsia="es-ES" w:bidi="es-ES"/>
    </w:rPr>
  </w:style>
  <w:style w:type="paragraph" w:customStyle="1" w:styleId="endofdoc">
    <w:name w:val="end_of_doc"/>
    <w:autoRedefine/>
    <w:rsid w:val="008A170E"/>
    <w:pPr>
      <w:spacing w:before="480"/>
      <w:ind w:left="567" w:hanging="567"/>
      <w:jc w:val="right"/>
    </w:pPr>
    <w:rPr>
      <w:rFonts w:ascii="Arial" w:hAnsi="Arial"/>
    </w:rPr>
  </w:style>
  <w:style w:type="character" w:customStyle="1" w:styleId="DocoriginalChar">
    <w:name w:val="Doc_original Char"/>
    <w:basedOn w:val="CodeChar"/>
    <w:link w:val="Docoriginal"/>
    <w:rsid w:val="00784E02"/>
    <w:rPr>
      <w:rFonts w:ascii="Arial" w:hAnsi="Arial"/>
      <w:b/>
      <w:bCs/>
      <w:spacing w:val="10"/>
      <w:sz w:val="18"/>
      <w:lang w:val="es-ES" w:eastAsia="es-ES" w:bidi="es-ES"/>
    </w:rPr>
  </w:style>
  <w:style w:type="character" w:customStyle="1" w:styleId="StyleDocoriginalNotBoldChar">
    <w:name w:val="Style Doc_original + Not Bold Char"/>
    <w:basedOn w:val="DocoriginalChar"/>
    <w:link w:val="StyleDocoriginalNotBold"/>
    <w:rsid w:val="008A170E"/>
    <w:rPr>
      <w:rFonts w:ascii="Arial" w:hAnsi="Arial"/>
      <w:b/>
      <w:bCs/>
      <w:spacing w:val="10"/>
      <w:sz w:val="18"/>
      <w:lang w:val="es-ES" w:eastAsia="es-ES" w:bidi="es-ES"/>
    </w:rPr>
  </w:style>
  <w:style w:type="paragraph" w:customStyle="1" w:styleId="StyleDocnumber">
    <w:name w:val="Style Doc_number"/>
    <w:basedOn w:val="Docoriginal"/>
    <w:rsid w:val="008A170E"/>
    <w:pPr>
      <w:ind w:left="1589"/>
    </w:pPr>
  </w:style>
  <w:style w:type="paragraph" w:customStyle="1" w:styleId="StyleDocoriginal">
    <w:name w:val="Style Doc_original"/>
    <w:basedOn w:val="Docoriginal"/>
    <w:link w:val="StyleDocoriginalChar"/>
    <w:rsid w:val="008A170E"/>
  </w:style>
  <w:style w:type="character" w:customStyle="1" w:styleId="StyleDocoriginalChar">
    <w:name w:val="Style Doc_original Char"/>
    <w:basedOn w:val="DocoriginalChar"/>
    <w:link w:val="StyleDocoriginal"/>
    <w:rsid w:val="008A170E"/>
    <w:rPr>
      <w:rFonts w:ascii="Arial" w:hAnsi="Arial"/>
      <w:b/>
      <w:bCs/>
      <w:spacing w:val="10"/>
      <w:sz w:val="18"/>
      <w:lang w:val="es-ES" w:eastAsia="es-ES" w:bidi="es-ES"/>
    </w:rPr>
  </w:style>
  <w:style w:type="paragraph" w:customStyle="1" w:styleId="StyleStyleDocoriginalNotBoldNotBold">
    <w:name w:val="Style Style Doc_original + Not Bold + Not Bold"/>
    <w:basedOn w:val="StyleDocoriginalNotBold"/>
    <w:link w:val="StyleStyleDocoriginalNotBoldNotBoldChar"/>
    <w:rsid w:val="00281060"/>
    <w:rPr>
      <w:b w:val="0"/>
      <w:bCs w:val="0"/>
      <w:spacing w:val="0"/>
    </w:rPr>
  </w:style>
  <w:style w:type="character" w:customStyle="1" w:styleId="StyleStyleDocoriginalNotBoldNotBoldChar">
    <w:name w:val="Style Style Doc_original + Not Bold + Not Bold Char"/>
    <w:basedOn w:val="StyleDocoriginalNotBoldChar"/>
    <w:link w:val="StyleStyleDocoriginalNotBoldNotBold"/>
    <w:rsid w:val="00281060"/>
    <w:rPr>
      <w:rFonts w:ascii="Arial" w:hAnsi="Arial"/>
      <w:b/>
      <w:bCs/>
      <w:spacing w:val="10"/>
      <w:sz w:val="18"/>
      <w:lang w:val="es-ES" w:eastAsia="es-ES" w:bidi="es-ES"/>
    </w:rPr>
  </w:style>
  <w:style w:type="character" w:customStyle="1" w:styleId="StyleDocoriginalNotBold1">
    <w:name w:val="Style Doc_original + Not Bold1"/>
    <w:basedOn w:val="DefaultParagraphFont"/>
    <w:rsid w:val="008A170E"/>
    <w:rPr>
      <w:rFonts w:ascii="Arial" w:hAnsi="Arial"/>
      <w:b/>
      <w:bCs/>
      <w:spacing w:val="10"/>
      <w:lang w:val="es-ES" w:eastAsia="es-ES" w:bidi="es-ES"/>
    </w:rPr>
  </w:style>
  <w:style w:type="character" w:customStyle="1" w:styleId="StyleDoclangBold">
    <w:name w:val="Style Doc_lang + Bold"/>
    <w:basedOn w:val="Doclang"/>
    <w:rsid w:val="008A170E"/>
    <w:rPr>
      <w:rFonts w:ascii="Arial" w:hAnsi="Arial"/>
      <w:b/>
      <w:bCs/>
      <w:sz w:val="20"/>
      <w:lang w:val="es-ES"/>
    </w:rPr>
  </w:style>
  <w:style w:type="paragraph" w:styleId="TOC2">
    <w:name w:val="toc 2"/>
    <w:basedOn w:val="Normal"/>
    <w:next w:val="Normal"/>
    <w:uiPriority w:val="39"/>
    <w:rsid w:val="00E51085"/>
    <w:pPr>
      <w:tabs>
        <w:tab w:val="left" w:pos="709"/>
        <w:tab w:val="right" w:leader="dot" w:pos="9639"/>
      </w:tabs>
      <w:spacing w:after="60"/>
      <w:ind w:left="709" w:hanging="471"/>
      <w:jc w:val="left"/>
    </w:pPr>
    <w:rPr>
      <w:noProof/>
      <w:szCs w:val="24"/>
      <w:lang w:val="en-GB" w:eastAsia="es-ES_tradnl" w:bidi="ar-SA"/>
    </w:rPr>
  </w:style>
  <w:style w:type="paragraph" w:styleId="TOC3">
    <w:name w:val="toc 3"/>
    <w:next w:val="Normal"/>
    <w:autoRedefine/>
    <w:uiPriority w:val="39"/>
    <w:rsid w:val="00E51085"/>
    <w:pPr>
      <w:tabs>
        <w:tab w:val="right" w:leader="dot" w:pos="9639"/>
      </w:tabs>
      <w:spacing w:before="120" w:after="120"/>
      <w:ind w:left="709" w:right="567"/>
    </w:pPr>
    <w:rPr>
      <w:rFonts w:ascii="Arial" w:hAnsi="Arial"/>
      <w:i/>
      <w:noProof/>
      <w:sz w:val="18"/>
      <w:szCs w:val="18"/>
      <w:lang w:val="fr-FR" w:eastAsia="en-US" w:bidi="ar-SA"/>
    </w:rPr>
  </w:style>
  <w:style w:type="character" w:styleId="Hyperlink">
    <w:name w:val="Hyperlink"/>
    <w:basedOn w:val="DefaultParagraphFont"/>
    <w:uiPriority w:val="99"/>
    <w:rsid w:val="008A170E"/>
    <w:rPr>
      <w:rFonts w:ascii="Arial" w:hAnsi="Arial"/>
      <w:color w:val="0000FF"/>
      <w:u w:val="single"/>
    </w:rPr>
  </w:style>
  <w:style w:type="paragraph" w:styleId="TOC4">
    <w:name w:val="toc 4"/>
    <w:next w:val="Normal"/>
    <w:autoRedefine/>
    <w:uiPriority w:val="39"/>
    <w:rsid w:val="00D94FFB"/>
    <w:pPr>
      <w:tabs>
        <w:tab w:val="left" w:pos="2126"/>
        <w:tab w:val="right" w:leader="dot" w:pos="9639"/>
      </w:tabs>
      <w:ind w:left="1843" w:right="851" w:hanging="709"/>
      <w:contextualSpacing/>
    </w:pPr>
    <w:rPr>
      <w:rFonts w:ascii="Arial" w:hAnsi="Arial"/>
      <w:i/>
      <w:noProof/>
      <w:sz w:val="18"/>
    </w:rPr>
  </w:style>
  <w:style w:type="paragraph" w:styleId="TOC1">
    <w:name w:val="toc 1"/>
    <w:next w:val="Normal"/>
    <w:autoRedefine/>
    <w:uiPriority w:val="39"/>
    <w:rsid w:val="00E51085"/>
    <w:pPr>
      <w:keepNext/>
      <w:tabs>
        <w:tab w:val="right" w:leader="dot" w:pos="9639"/>
      </w:tabs>
      <w:spacing w:before="240" w:after="240"/>
      <w:ind w:left="284" w:right="284" w:hanging="284"/>
    </w:pPr>
    <w:rPr>
      <w:rFonts w:ascii="Arial" w:hAnsi="Arial"/>
      <w:caps/>
      <w:noProof/>
      <w:lang w:val="en-US" w:eastAsia="en-US" w:bidi="ar-SA"/>
    </w:rPr>
  </w:style>
  <w:style w:type="paragraph" w:styleId="TOC5">
    <w:name w:val="toc 5"/>
    <w:next w:val="Normal"/>
    <w:autoRedefine/>
    <w:uiPriority w:val="39"/>
    <w:rsid w:val="00D94FFB"/>
    <w:pPr>
      <w:tabs>
        <w:tab w:val="left" w:pos="2141"/>
        <w:tab w:val="right" w:leader="dot" w:pos="9639"/>
      </w:tabs>
      <w:ind w:left="2126" w:right="851" w:hanging="425"/>
      <w:contextualSpacing/>
      <w:jc w:val="both"/>
    </w:pPr>
    <w:rPr>
      <w:rFonts w:ascii="Arial" w:hAnsi="Arial"/>
      <w:noProof/>
      <w:sz w:val="18"/>
    </w:rPr>
  </w:style>
  <w:style w:type="paragraph" w:customStyle="1" w:styleId="StyleTitleofSectionArial10ptBefore0ptAfter0pt">
    <w:name w:val="Style Title of Section + Arial 10 pt Before:  0 pt After:  0 pt..."/>
    <w:basedOn w:val="Normal"/>
    <w:autoRedefine/>
    <w:rsid w:val="006D4692"/>
    <w:pPr>
      <w:pBdr>
        <w:top w:val="single" w:sz="4" w:space="0" w:color="auto"/>
        <w:left w:val="single" w:sz="4" w:space="3" w:color="auto"/>
        <w:bottom w:val="single" w:sz="4" w:space="1" w:color="auto"/>
        <w:right w:val="single" w:sz="4" w:space="4" w:color="auto"/>
      </w:pBdr>
      <w:shd w:val="clear" w:color="auto" w:fill="D9D9D9"/>
      <w:jc w:val="center"/>
    </w:pPr>
    <w:rPr>
      <w:b/>
      <w:bCs/>
    </w:rPr>
  </w:style>
  <w:style w:type="paragraph" w:styleId="CommentText">
    <w:name w:val="annotation text"/>
    <w:basedOn w:val="Normal"/>
    <w:semiHidden/>
    <w:rsid w:val="00047D7F"/>
    <w:pPr>
      <w:jc w:val="left"/>
    </w:pPr>
    <w:rPr>
      <w:rFonts w:ascii="Times New Roman" w:hAnsi="Times New Roman"/>
      <w:sz w:val="22"/>
    </w:rPr>
  </w:style>
  <w:style w:type="paragraph" w:customStyle="1" w:styleId="TitleofSection">
    <w:name w:val="Title of Section"/>
    <w:basedOn w:val="TitleofDoc"/>
    <w:rsid w:val="00AD789A"/>
    <w:pPr>
      <w:spacing w:before="120" w:after="120"/>
    </w:pPr>
    <w:rPr>
      <w:b/>
      <w:bCs/>
      <w:caps/>
    </w:rPr>
  </w:style>
  <w:style w:type="paragraph" w:customStyle="1" w:styleId="Normaltg">
    <w:name w:val="Normaltg"/>
    <w:basedOn w:val="Normal"/>
    <w:rsid w:val="00AD789A"/>
    <w:pPr>
      <w:tabs>
        <w:tab w:val="left" w:pos="709"/>
        <w:tab w:val="left" w:pos="1418"/>
      </w:tabs>
    </w:pPr>
  </w:style>
  <w:style w:type="paragraph" w:styleId="BalloonText">
    <w:name w:val="Balloon Text"/>
    <w:basedOn w:val="Normal"/>
    <w:semiHidden/>
    <w:rsid w:val="005F2C30"/>
    <w:rPr>
      <w:rFonts w:ascii="Tahoma" w:hAnsi="Tahoma" w:cs="Tahoma"/>
      <w:sz w:val="16"/>
      <w:szCs w:val="16"/>
    </w:rPr>
  </w:style>
  <w:style w:type="character" w:customStyle="1" w:styleId="Heading6Char">
    <w:name w:val="Heading 6 Char"/>
    <w:basedOn w:val="DefaultParagraphFont"/>
    <w:link w:val="Heading6"/>
    <w:rsid w:val="00A647FE"/>
    <w:rPr>
      <w:rFonts w:ascii="Arial" w:hAnsi="Arial" w:cs="Angsana New"/>
      <w:i/>
      <w:iCs/>
      <w:szCs w:val="24"/>
      <w:u w:val="single"/>
      <w:lang w:eastAsia="es-ES" w:bidi="es-ES"/>
    </w:rPr>
  </w:style>
  <w:style w:type="character" w:customStyle="1" w:styleId="Heading8Char">
    <w:name w:val="Heading 8 Char"/>
    <w:basedOn w:val="DefaultParagraphFont"/>
    <w:link w:val="Heading8"/>
    <w:rsid w:val="00A647FE"/>
    <w:rPr>
      <w:rFonts w:ascii="Arial" w:hAnsi="Arial" w:cs="Angsana New"/>
      <w:i/>
      <w:iCs/>
      <w:szCs w:val="22"/>
      <w:lang w:eastAsia="es-ES" w:bidi="es-ES"/>
    </w:rPr>
  </w:style>
  <w:style w:type="paragraph" w:styleId="TOC6">
    <w:name w:val="toc 6"/>
    <w:basedOn w:val="Normal"/>
    <w:next w:val="Normal"/>
    <w:autoRedefine/>
    <w:uiPriority w:val="39"/>
    <w:rsid w:val="008922C9"/>
    <w:pPr>
      <w:tabs>
        <w:tab w:val="left" w:pos="2694"/>
        <w:tab w:val="right" w:leader="dot" w:pos="9061"/>
      </w:tabs>
      <w:ind w:left="1701"/>
      <w:jc w:val="left"/>
    </w:pPr>
    <w:rPr>
      <w:rFonts w:ascii="Times New Roman" w:hAnsi="Times New Roman" w:cs="Angsana New"/>
      <w:noProof/>
      <w:sz w:val="18"/>
      <w:szCs w:val="18"/>
    </w:rPr>
  </w:style>
  <w:style w:type="paragraph" w:styleId="TOC7">
    <w:name w:val="toc 7"/>
    <w:basedOn w:val="Normal"/>
    <w:next w:val="Normal"/>
    <w:autoRedefine/>
    <w:uiPriority w:val="39"/>
    <w:rsid w:val="008922C9"/>
    <w:pPr>
      <w:ind w:left="1440"/>
      <w:jc w:val="left"/>
    </w:pPr>
    <w:rPr>
      <w:rFonts w:ascii="Times New Roman" w:hAnsi="Times New Roman" w:cs="Angsana New"/>
      <w:sz w:val="18"/>
      <w:szCs w:val="18"/>
    </w:rPr>
  </w:style>
  <w:style w:type="paragraph" w:styleId="TOC8">
    <w:name w:val="toc 8"/>
    <w:basedOn w:val="Normal"/>
    <w:next w:val="Normal"/>
    <w:uiPriority w:val="39"/>
    <w:rsid w:val="00EF7C50"/>
    <w:pPr>
      <w:tabs>
        <w:tab w:val="left" w:pos="567"/>
        <w:tab w:val="right" w:leader="dot" w:pos="9639"/>
      </w:tabs>
      <w:spacing w:before="60" w:after="120"/>
      <w:ind w:left="425" w:right="851" w:hanging="425"/>
      <w:jc w:val="left"/>
    </w:pPr>
    <w:rPr>
      <w:caps/>
      <w:noProof/>
      <w:sz w:val="18"/>
    </w:rPr>
  </w:style>
  <w:style w:type="paragraph" w:styleId="TOC9">
    <w:name w:val="toc 9"/>
    <w:basedOn w:val="Normal"/>
    <w:next w:val="Normal"/>
    <w:link w:val="TOC9Char"/>
    <w:uiPriority w:val="39"/>
    <w:rsid w:val="00EF7C50"/>
    <w:pPr>
      <w:tabs>
        <w:tab w:val="right" w:leader="dot" w:pos="9639"/>
      </w:tabs>
      <w:spacing w:before="60" w:after="120"/>
      <w:ind w:left="992" w:right="851" w:hanging="567"/>
      <w:contextualSpacing/>
      <w:jc w:val="left"/>
    </w:pPr>
    <w:rPr>
      <w:smallCaps/>
      <w:noProof/>
      <w:sz w:val="18"/>
    </w:rPr>
  </w:style>
  <w:style w:type="paragraph" w:customStyle="1" w:styleId="tqparabox">
    <w:name w:val="tqparabox"/>
    <w:basedOn w:val="Normal"/>
    <w:rsid w:val="008922C9"/>
    <w:pPr>
      <w:tabs>
        <w:tab w:val="left" w:pos="567"/>
        <w:tab w:val="left" w:pos="1134"/>
        <w:tab w:val="left" w:pos="2976"/>
        <w:tab w:val="left" w:pos="5856"/>
        <w:tab w:val="left" w:pos="7296"/>
      </w:tabs>
      <w:spacing w:before="40" w:after="40"/>
      <w:ind w:left="567"/>
      <w:jc w:val="left"/>
    </w:pPr>
    <w:rPr>
      <w:rFonts w:ascii="Times New Roman" w:hAnsi="Times New Roman" w:cs="Angsana New"/>
      <w:sz w:val="24"/>
      <w:szCs w:val="24"/>
    </w:rPr>
  </w:style>
  <w:style w:type="paragraph" w:customStyle="1" w:styleId="Normalt">
    <w:name w:val="Normalt"/>
    <w:basedOn w:val="Normal"/>
    <w:rsid w:val="008922C9"/>
    <w:pPr>
      <w:spacing w:before="120" w:after="120"/>
      <w:jc w:val="left"/>
    </w:pPr>
    <w:rPr>
      <w:rFonts w:ascii="Times New Roman" w:hAnsi="Times New Roman" w:cs="Angsana New"/>
      <w:snapToGrid w:val="0"/>
    </w:rPr>
  </w:style>
  <w:style w:type="paragraph" w:customStyle="1" w:styleId="Normaltb">
    <w:name w:val="Normaltb"/>
    <w:basedOn w:val="Normalt"/>
    <w:rsid w:val="008922C9"/>
    <w:pPr>
      <w:keepNext/>
    </w:pPr>
    <w:rPr>
      <w:b/>
      <w:bCs/>
    </w:rPr>
  </w:style>
  <w:style w:type="paragraph" w:customStyle="1" w:styleId="Annex">
    <w:name w:val="Annex"/>
    <w:basedOn w:val="Heading1"/>
    <w:next w:val="Normal"/>
    <w:rsid w:val="009362C5"/>
    <w:pPr>
      <w:pBdr>
        <w:top w:val="single" w:sz="6" w:space="1" w:color="auto" w:shadow="1"/>
        <w:left w:val="single" w:sz="6" w:space="4" w:color="auto" w:shadow="1"/>
        <w:bottom w:val="single" w:sz="6" w:space="1" w:color="auto" w:shadow="1"/>
        <w:right w:val="single" w:sz="6" w:space="4" w:color="auto" w:shadow="1"/>
      </w:pBdr>
      <w:spacing w:before="4800" w:line="480" w:lineRule="auto"/>
      <w:ind w:left="1134" w:right="1133"/>
      <w:jc w:val="center"/>
    </w:pPr>
    <w:rPr>
      <w:rFonts w:ascii="Arial" w:hAnsi="Arial" w:cs="Angsana New"/>
      <w:bCs/>
      <w:sz w:val="32"/>
      <w:szCs w:val="32"/>
    </w:rPr>
  </w:style>
  <w:style w:type="paragraph" w:customStyle="1" w:styleId="Heading3tg">
    <w:name w:val="Heading 3tg"/>
    <w:basedOn w:val="Heading3"/>
    <w:rsid w:val="00AB70E1"/>
    <w:pPr>
      <w:numPr>
        <w:numId w:val="7"/>
      </w:numPr>
      <w:tabs>
        <w:tab w:val="clear" w:pos="705"/>
      </w:tabs>
      <w:ind w:left="709" w:hanging="709"/>
    </w:pPr>
    <w:rPr>
      <w:rFonts w:cs="Angsana New"/>
      <w:szCs w:val="24"/>
    </w:rPr>
  </w:style>
  <w:style w:type="paragraph" w:customStyle="1" w:styleId="Heading4tg">
    <w:name w:val="Heading 4tg"/>
    <w:basedOn w:val="Heading4"/>
    <w:rsid w:val="00EF7C50"/>
    <w:pPr>
      <w:keepLines/>
      <w:tabs>
        <w:tab w:val="left" w:pos="709"/>
      </w:tabs>
      <w:ind w:left="709" w:hanging="709"/>
    </w:pPr>
    <w:rPr>
      <w:rFonts w:cs="Angsana New"/>
      <w:iCs/>
      <w:szCs w:val="24"/>
    </w:rPr>
  </w:style>
  <w:style w:type="paragraph" w:customStyle="1" w:styleId="TOC1tg">
    <w:name w:val="TOC 1tg"/>
    <w:basedOn w:val="TOC1"/>
    <w:rsid w:val="008922C9"/>
    <w:pPr>
      <w:tabs>
        <w:tab w:val="clear" w:pos="9639"/>
        <w:tab w:val="left" w:pos="567"/>
        <w:tab w:val="right" w:leader="dot" w:pos="9072"/>
      </w:tabs>
      <w:spacing w:before="120"/>
      <w:ind w:left="0" w:firstLine="0"/>
    </w:pPr>
    <w:rPr>
      <w:rFonts w:ascii="Times New Roman" w:hAnsi="Times New Roman" w:cs="Angsana New"/>
    </w:rPr>
  </w:style>
  <w:style w:type="paragraph" w:customStyle="1" w:styleId="TOC2tg">
    <w:name w:val="TOC 2tg"/>
    <w:basedOn w:val="TOC2"/>
    <w:rsid w:val="008922C9"/>
    <w:pPr>
      <w:tabs>
        <w:tab w:val="clear" w:pos="9639"/>
        <w:tab w:val="left" w:pos="1134"/>
        <w:tab w:val="right" w:leader="dot" w:pos="9072"/>
      </w:tabs>
      <w:ind w:left="1134"/>
    </w:pPr>
    <w:rPr>
      <w:rFonts w:ascii="Times New Roman" w:hAnsi="Times New Roman" w:cs="Angsana New"/>
      <w:smallCaps/>
    </w:rPr>
  </w:style>
  <w:style w:type="paragraph" w:customStyle="1" w:styleId="Draft">
    <w:name w:val="Draft"/>
    <w:basedOn w:val="Normal"/>
    <w:next w:val="Normal"/>
    <w:rsid w:val="00286ABE"/>
    <w:pPr>
      <w:spacing w:before="120" w:after="120"/>
      <w:jc w:val="center"/>
    </w:pPr>
    <w:rPr>
      <w:caps/>
      <w:sz w:val="28"/>
    </w:rPr>
  </w:style>
  <w:style w:type="paragraph" w:styleId="BodyText2">
    <w:name w:val="Body Text 2"/>
    <w:basedOn w:val="Normal"/>
    <w:link w:val="BodyText2Char"/>
    <w:rsid w:val="00A42666"/>
    <w:rPr>
      <w:rFonts w:cs="Angsana New"/>
      <w:color w:val="000000"/>
      <w:szCs w:val="24"/>
    </w:rPr>
  </w:style>
  <w:style w:type="character" w:customStyle="1" w:styleId="BodyText2Char">
    <w:name w:val="Body Text 2 Char"/>
    <w:basedOn w:val="DefaultParagraphFont"/>
    <w:link w:val="BodyText2"/>
    <w:rsid w:val="00A42666"/>
    <w:rPr>
      <w:rFonts w:ascii="Arial" w:hAnsi="Arial" w:cs="Angsana New"/>
      <w:color w:val="000000"/>
      <w:szCs w:val="24"/>
      <w:lang w:eastAsia="es-ES" w:bidi="es-ES"/>
    </w:rPr>
  </w:style>
  <w:style w:type="paragraph" w:styleId="BodyTextIndent">
    <w:name w:val="Body Text Indent"/>
    <w:basedOn w:val="Normal"/>
    <w:link w:val="BodyTextIndentChar"/>
    <w:rsid w:val="00A42666"/>
    <w:pPr>
      <w:ind w:left="2977" w:hanging="993"/>
    </w:pPr>
    <w:rPr>
      <w:rFonts w:cs="Angsana New"/>
      <w:szCs w:val="24"/>
    </w:rPr>
  </w:style>
  <w:style w:type="character" w:customStyle="1" w:styleId="BodyTextIndentChar">
    <w:name w:val="Body Text Indent Char"/>
    <w:basedOn w:val="DefaultParagraphFont"/>
    <w:link w:val="BodyTextIndent"/>
    <w:rsid w:val="00A42666"/>
    <w:rPr>
      <w:rFonts w:ascii="Arial" w:hAnsi="Arial" w:cs="Angsana New"/>
      <w:szCs w:val="24"/>
      <w:lang w:eastAsia="es-ES" w:bidi="es-ES"/>
    </w:rPr>
  </w:style>
  <w:style w:type="paragraph" w:styleId="BodyTextIndent2">
    <w:name w:val="Body Text Indent 2"/>
    <w:basedOn w:val="Normal"/>
    <w:link w:val="BodyTextIndent2Char"/>
    <w:rsid w:val="00A42666"/>
    <w:pPr>
      <w:pBdr>
        <w:top w:val="single" w:sz="4" w:space="1" w:color="auto"/>
        <w:left w:val="single" w:sz="4" w:space="4" w:color="auto"/>
        <w:bottom w:val="single" w:sz="4" w:space="1" w:color="auto"/>
        <w:right w:val="single" w:sz="4" w:space="4" w:color="auto"/>
      </w:pBdr>
      <w:ind w:left="1701" w:hanging="1344"/>
    </w:pPr>
    <w:rPr>
      <w:rFonts w:cs="Angsana New"/>
      <w:szCs w:val="24"/>
    </w:rPr>
  </w:style>
  <w:style w:type="character" w:customStyle="1" w:styleId="BodyTextIndent2Char">
    <w:name w:val="Body Text Indent 2 Char"/>
    <w:basedOn w:val="DefaultParagraphFont"/>
    <w:link w:val="BodyTextIndent2"/>
    <w:rsid w:val="00A42666"/>
    <w:rPr>
      <w:rFonts w:ascii="Arial" w:hAnsi="Arial" w:cs="Angsana New"/>
      <w:szCs w:val="24"/>
      <w:lang w:eastAsia="es-ES" w:bidi="es-ES"/>
    </w:rPr>
  </w:style>
  <w:style w:type="paragraph" w:styleId="BodyTextIndent3">
    <w:name w:val="Body Text Indent 3"/>
    <w:basedOn w:val="Normal"/>
    <w:link w:val="BodyTextIndent3Char"/>
    <w:rsid w:val="00A42666"/>
    <w:pPr>
      <w:ind w:left="1985"/>
    </w:pPr>
    <w:rPr>
      <w:rFonts w:cs="Angsana New"/>
      <w:szCs w:val="24"/>
    </w:rPr>
  </w:style>
  <w:style w:type="character" w:customStyle="1" w:styleId="BodyTextIndent3Char">
    <w:name w:val="Body Text Indent 3 Char"/>
    <w:basedOn w:val="DefaultParagraphFont"/>
    <w:link w:val="BodyTextIndent3"/>
    <w:rsid w:val="00A42666"/>
    <w:rPr>
      <w:rFonts w:ascii="Arial" w:hAnsi="Arial" w:cs="Angsana New"/>
      <w:szCs w:val="24"/>
      <w:lang w:eastAsia="es-ES" w:bidi="es-ES"/>
    </w:rPr>
  </w:style>
  <w:style w:type="paragraph" w:styleId="BodyText3">
    <w:name w:val="Body Text 3"/>
    <w:basedOn w:val="Normal"/>
    <w:link w:val="BodyText3Char"/>
    <w:rsid w:val="00A42666"/>
    <w:pPr>
      <w:jc w:val="center"/>
    </w:pPr>
    <w:rPr>
      <w:rFonts w:cs="Angsana New"/>
      <w:szCs w:val="24"/>
    </w:rPr>
  </w:style>
  <w:style w:type="character" w:customStyle="1" w:styleId="BodyText3Char">
    <w:name w:val="Body Text 3 Char"/>
    <w:basedOn w:val="DefaultParagraphFont"/>
    <w:link w:val="BodyText3"/>
    <w:rsid w:val="00A42666"/>
    <w:rPr>
      <w:rFonts w:ascii="Arial" w:hAnsi="Arial" w:cs="Angsana New"/>
      <w:szCs w:val="24"/>
      <w:lang w:eastAsia="es-ES" w:bidi="es-ES"/>
    </w:rPr>
  </w:style>
  <w:style w:type="paragraph" w:styleId="DocumentMap">
    <w:name w:val="Document Map"/>
    <w:basedOn w:val="Normal"/>
    <w:link w:val="DocumentMapChar"/>
    <w:rsid w:val="008922C9"/>
    <w:pPr>
      <w:shd w:val="clear" w:color="auto" w:fill="000080"/>
    </w:pPr>
    <w:rPr>
      <w:rFonts w:ascii="Tahoma" w:hAnsi="Tahoma" w:cs="Tahoma"/>
      <w:sz w:val="24"/>
      <w:szCs w:val="24"/>
    </w:rPr>
  </w:style>
  <w:style w:type="character" w:customStyle="1" w:styleId="DocumentMapChar">
    <w:name w:val="Document Map Char"/>
    <w:basedOn w:val="DefaultParagraphFont"/>
    <w:link w:val="DocumentMap"/>
    <w:rsid w:val="008922C9"/>
    <w:rPr>
      <w:rFonts w:ascii="Tahoma" w:hAnsi="Tahoma" w:cs="Tahoma"/>
      <w:sz w:val="24"/>
      <w:szCs w:val="24"/>
      <w:shd w:val="clear" w:color="auto" w:fill="000080"/>
      <w:lang w:eastAsia="es-ES" w:bidi="es-ES"/>
    </w:rPr>
  </w:style>
  <w:style w:type="paragraph" w:styleId="BlockText">
    <w:name w:val="Block Text"/>
    <w:basedOn w:val="Normal"/>
    <w:rsid w:val="00A42666"/>
    <w:pPr>
      <w:ind w:left="1985" w:right="-2"/>
    </w:pPr>
    <w:rPr>
      <w:rFonts w:cs="Angsana New"/>
      <w:szCs w:val="24"/>
    </w:rPr>
  </w:style>
  <w:style w:type="table" w:styleId="TableGrid">
    <w:name w:val="Table Grid"/>
    <w:basedOn w:val="TableNormal"/>
    <w:rsid w:val="008922C9"/>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OC9Char">
    <w:name w:val="TOC 9 Char"/>
    <w:basedOn w:val="DefaultParagraphFont"/>
    <w:link w:val="TOC9"/>
    <w:uiPriority w:val="39"/>
    <w:rsid w:val="00EF7C50"/>
    <w:rPr>
      <w:rFonts w:ascii="Arial" w:hAnsi="Arial"/>
      <w:smallCaps/>
      <w:noProof/>
      <w:sz w:val="18"/>
      <w:lang w:val="es-ES" w:eastAsia="es-ES"/>
    </w:rPr>
  </w:style>
  <w:style w:type="paragraph" w:customStyle="1" w:styleId="StyleHeading2Justified">
    <w:name w:val="Style Heading 2 + Justified"/>
    <w:basedOn w:val="Heading2"/>
    <w:rsid w:val="008922C9"/>
    <w:pPr>
      <w:pBdr>
        <w:top w:val="single" w:sz="4" w:space="1" w:color="auto"/>
        <w:left w:val="single" w:sz="4" w:space="4" w:color="auto"/>
        <w:bottom w:val="single" w:sz="4" w:space="1" w:color="auto"/>
        <w:right w:val="single" w:sz="4" w:space="4" w:color="auto"/>
      </w:pBdr>
      <w:tabs>
        <w:tab w:val="left" w:pos="992"/>
      </w:tabs>
      <w:ind w:left="992" w:hanging="992"/>
    </w:pPr>
    <w:rPr>
      <w:rFonts w:ascii="Times New Roman" w:hAnsi="Times New Roman"/>
      <w:b w:val="0"/>
      <w:bCs/>
      <w:sz w:val="24"/>
    </w:rPr>
  </w:style>
  <w:style w:type="character" w:customStyle="1" w:styleId="Heading2Char">
    <w:name w:val="Heading 2 Char"/>
    <w:basedOn w:val="DefaultParagraphFont"/>
    <w:link w:val="Heading2"/>
    <w:uiPriority w:val="9"/>
    <w:rsid w:val="00FE5D28"/>
    <w:rPr>
      <w:rFonts w:ascii="Arial" w:hAnsi="Arial"/>
      <w:b/>
    </w:rPr>
  </w:style>
  <w:style w:type="paragraph" w:styleId="ListParagraph">
    <w:name w:val="List Paragraph"/>
    <w:basedOn w:val="Normal"/>
    <w:uiPriority w:val="34"/>
    <w:qFormat/>
    <w:rsid w:val="002B14BC"/>
    <w:pPr>
      <w:ind w:left="720"/>
      <w:contextualSpacing/>
    </w:pPr>
  </w:style>
  <w:style w:type="character" w:styleId="FollowedHyperlink">
    <w:name w:val="FollowedHyperlink"/>
    <w:basedOn w:val="DefaultParagraphFont"/>
    <w:rsid w:val="00E97774"/>
    <w:rPr>
      <w:color w:val="800080" w:themeColor="followedHyperlink"/>
      <w:u w:val="single"/>
    </w:rPr>
  </w:style>
  <w:style w:type="paragraph" w:styleId="Caption">
    <w:name w:val="caption"/>
    <w:basedOn w:val="Normal"/>
    <w:next w:val="Normal"/>
    <w:unhideWhenUsed/>
    <w:qFormat/>
    <w:rsid w:val="00FA291B"/>
    <w:pPr>
      <w:spacing w:after="200"/>
    </w:pPr>
    <w:rPr>
      <w:b/>
      <w:bCs/>
      <w:color w:val="4F81BD" w:themeColor="accent1"/>
      <w:sz w:val="18"/>
      <w:szCs w:val="18"/>
    </w:rPr>
  </w:style>
  <w:style w:type="character" w:customStyle="1" w:styleId="HeaderChar">
    <w:name w:val="Header Char"/>
    <w:basedOn w:val="DefaultParagraphFont"/>
    <w:link w:val="Header"/>
    <w:uiPriority w:val="99"/>
    <w:rsid w:val="008D07A0"/>
    <w:rPr>
      <w:rFonts w:ascii="Arial" w:hAnsi="Arial"/>
      <w:lang w:val="es-ES"/>
    </w:rPr>
  </w:style>
  <w:style w:type="character" w:customStyle="1" w:styleId="EndnoteTextChar">
    <w:name w:val="Endnote Text Char"/>
    <w:basedOn w:val="DefaultParagraphFont"/>
    <w:link w:val="EndnoteText"/>
    <w:semiHidden/>
    <w:rsid w:val="008D07A0"/>
    <w:rPr>
      <w:rFonts w:ascii="Arial" w:hAnsi="Arial"/>
    </w:rPr>
  </w:style>
  <w:style w:type="paragraph" w:customStyle="1" w:styleId="Disclaimer">
    <w:name w:val="Disclaimer"/>
    <w:next w:val="Normal"/>
    <w:qFormat/>
    <w:rsid w:val="00784E02"/>
    <w:pPr>
      <w:spacing w:after="600"/>
    </w:pPr>
    <w:rPr>
      <w:rFonts w:ascii="Arial" w:hAnsi="Arial"/>
      <w:i/>
      <w:iCs/>
      <w:color w:val="A6A6A6" w:themeColor="background1" w:themeShade="A6"/>
    </w:rPr>
  </w:style>
  <w:style w:type="paragraph" w:customStyle="1" w:styleId="Doccode">
    <w:name w:val="Doc_code"/>
    <w:qFormat/>
    <w:rsid w:val="00784E02"/>
    <w:rPr>
      <w:rFonts w:ascii="Arial" w:hAnsi="Arial"/>
      <w:b/>
      <w:bCs/>
      <w:spacing w:val="10"/>
      <w:sz w:val="18"/>
    </w:rPr>
  </w:style>
  <w:style w:type="paragraph" w:customStyle="1" w:styleId="tgchartextcentered">
    <w:name w:val="tg_char_text_centered"/>
    <w:basedOn w:val="Normal"/>
    <w:rsid w:val="00AB3EDA"/>
    <w:pPr>
      <w:spacing w:before="80" w:after="80"/>
      <w:jc w:val="center"/>
    </w:pPr>
    <w:rPr>
      <w:b/>
      <w:sz w:val="16"/>
    </w:rPr>
  </w:style>
  <w:style w:type="paragraph" w:customStyle="1" w:styleId="tgchartext">
    <w:name w:val="tg_char_text"/>
    <w:basedOn w:val="Normal"/>
    <w:rsid w:val="00AB3EDA"/>
    <w:pPr>
      <w:spacing w:before="80" w:after="80"/>
      <w:jc w:val="left"/>
    </w:pPr>
    <w:rPr>
      <w:sz w:val="16"/>
    </w:rPr>
  </w:style>
  <w:style w:type="character" w:customStyle="1" w:styleId="TitleofDocChar">
    <w:name w:val="Title of Doc Char"/>
    <w:basedOn w:val="DefaultParagraphFont"/>
    <w:link w:val="TitleofDoc"/>
    <w:rsid w:val="00E306B7"/>
    <w:rPr>
      <w:rFonts w:ascii="Arial" w:hAnsi="Arial"/>
    </w:rPr>
  </w:style>
  <w:style w:type="paragraph" w:styleId="NormalWeb">
    <w:name w:val="Normal (Web)"/>
    <w:basedOn w:val="Normal"/>
    <w:uiPriority w:val="99"/>
    <w:unhideWhenUsed/>
    <w:rsid w:val="00B26D2A"/>
    <w:pPr>
      <w:spacing w:before="100" w:beforeAutospacing="1" w:after="100" w:afterAutospacing="1"/>
      <w:jc w:val="left"/>
    </w:pPr>
    <w:rPr>
      <w:rFonts w:ascii="Times New Roman" w:eastAsiaTheme="minorEastAsia" w:hAnsi="Times New Roman"/>
      <w:sz w:val="24"/>
      <w:szCs w:val="24"/>
    </w:rPr>
  </w:style>
  <w:style w:type="paragraph" w:styleId="Revision">
    <w:name w:val="Revision"/>
    <w:hidden/>
    <w:uiPriority w:val="99"/>
    <w:semiHidden/>
    <w:rsid w:val="001B2793"/>
    <w:rPr>
      <w:rFonts w:ascii="Arial" w:hAnsi="Arial"/>
      <w:lang w:val="es-ES_trad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50886746">
      <w:bodyDiv w:val="1"/>
      <w:marLeft w:val="0"/>
      <w:marRight w:val="0"/>
      <w:marTop w:val="0"/>
      <w:marBottom w:val="0"/>
      <w:divBdr>
        <w:top w:val="none" w:sz="0" w:space="0" w:color="auto"/>
        <w:left w:val="none" w:sz="0" w:space="0" w:color="auto"/>
        <w:bottom w:val="none" w:sz="0" w:space="0" w:color="auto"/>
        <w:right w:val="none" w:sz="0" w:space="0" w:color="auto"/>
      </w:divBdr>
    </w:div>
    <w:div w:id="169942552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emf"/><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oleObject" Target="embeddings/oleObject3.bin"/><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oleObject" Target="embeddings/oleObject1.bin"/><Relationship Id="rId25" Type="http://schemas.openxmlformats.org/officeDocument/2006/relationships/header" Target="header3.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image" Target="media/image4.emf"/><Relationship Id="rId29" Type="http://schemas.openxmlformats.org/officeDocument/2006/relationships/oleObject" Target="embeddings/oleObject6.bin"/><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2.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upov.int/about/es/organigram.html" TargetMode="External"/><Relationship Id="rId23" Type="http://schemas.openxmlformats.org/officeDocument/2006/relationships/header" Target="header1.xml"/><Relationship Id="rId28" Type="http://schemas.openxmlformats.org/officeDocument/2006/relationships/oleObject" Target="embeddings/oleObject5.bin"/><Relationship Id="rId10" Type="http://schemas.openxmlformats.org/officeDocument/2006/relationships/webSettings" Target="webSettings.xml"/><Relationship Id="rId19" Type="http://schemas.openxmlformats.org/officeDocument/2006/relationships/oleObject" Target="embeddings/oleObject2.bin"/><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upov.int/documents/d/upov/tgp-documents-en-tgp_15.pdf" TargetMode="External"/><Relationship Id="rId22" Type="http://schemas.openxmlformats.org/officeDocument/2006/relationships/hyperlink" Target="mailto:info@naktuinbouw.nl" TargetMode="External"/><Relationship Id="rId27" Type="http://schemas.openxmlformats.org/officeDocument/2006/relationships/oleObject" Target="embeddings/oleObject4.bin"/><Relationship Id="rId30" Type="http://schemas.openxmlformats.org/officeDocument/2006/relationships/header" Target="header4.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UPOV Document" ma:contentTypeID="0x01010055C8466DB2DC0041BD825C52736E99FC001A116FCF373EC742BDAD8FDE50CE3C41" ma:contentTypeVersion="90" ma:contentTypeDescription="" ma:contentTypeScope="" ma:versionID="c9b0de8a5c49ec4f4dc24a9e561f3971">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144cf8e58f54763adbbca0e0217e159b"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haredContentType xmlns="Microsoft.SharePoint.Taxonomy.ContentTypeSync" SourceId="f7a99264-aac8-44dd-b14f-8017e78a225a"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3</Value>
      <Value>9</Value>
      <Value>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Development Files</TermName>
          <TermId xmlns="http://schemas.microsoft.com/office/infopath/2007/PartnerControls">f71841d7-d761-4c37-b004-5446a898ad53</TermId>
        </TermInfo>
      </Terms>
    </oec7080f59824b85bfab9bab42c36e68>
    <Excluded xmlns="56500874-bba0-4b48-9090-b201492e8473">false</Excluded>
    <_dlc_DocId xmlns="178a353b-07a4-4986-a4a2-cbf49365616c">UPOVBFP-1868347946-4710</_dlc_DocId>
    <_dlc_DocIdUrl xmlns="178a353b-07a4-4986-a4a2-cbf49365616c">
      <Url>https://wipoprod.sharepoint.com/sites/SPS-INT-BFP-UPOV-InfoGuid/_layouts/15/DocIdRedir.aspx?ID=UPOVBFP-1868347946-4710</Url>
      <Description>UPOVBFP-1868347946-4710</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47E8359-BA2D-4C95-A205-29AFFE7912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3678BD-068E-44C1-B6DB-DCFDEC5A35B6}">
  <ds:schemaRefs>
    <ds:schemaRef ds:uri="http://schemas.openxmlformats.org/officeDocument/2006/bibliography"/>
  </ds:schemaRefs>
</ds:datastoreItem>
</file>

<file path=customXml/itemProps3.xml><?xml version="1.0" encoding="utf-8"?>
<ds:datastoreItem xmlns:ds="http://schemas.openxmlformats.org/officeDocument/2006/customXml" ds:itemID="{46A7C9D5-0908-43BA-970E-7A956158F8FA}">
  <ds:schemaRefs>
    <ds:schemaRef ds:uri="Microsoft.SharePoint.Taxonomy.ContentTypeSync"/>
  </ds:schemaRefs>
</ds:datastoreItem>
</file>

<file path=customXml/itemProps4.xml><?xml version="1.0" encoding="utf-8"?>
<ds:datastoreItem xmlns:ds="http://schemas.openxmlformats.org/officeDocument/2006/customXml" ds:itemID="{7A6694F9-9594-4787-A88F-4D9B489B9F23}">
  <ds:schemaRefs>
    <ds:schemaRef ds:uri="http://schemas.microsoft.com/sharepoint/v3/contenttype/forms"/>
  </ds:schemaRefs>
</ds:datastoreItem>
</file>

<file path=customXml/itemProps5.xml><?xml version="1.0" encoding="utf-8"?>
<ds:datastoreItem xmlns:ds="http://schemas.openxmlformats.org/officeDocument/2006/customXml" ds:itemID="{D848B226-DE89-4A55-83D4-DA866B9D9F21}">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6.xml><?xml version="1.0" encoding="utf-8"?>
<ds:datastoreItem xmlns:ds="http://schemas.openxmlformats.org/officeDocument/2006/customXml" ds:itemID="{919875EF-9DB8-49E0-A6FD-BEE293316C8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49</TotalTime>
  <Pages>26</Pages>
  <Words>10130</Words>
  <Characters>55719</Characters>
  <Application>Microsoft Office Word</Application>
  <DocSecurity>0</DocSecurity>
  <Lines>1392</Lines>
  <Paragraphs>627</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TGP/15/3 Draft 1</vt:lpstr>
      <vt:lpstr>TGP/15/2 Draft 1</vt:lpstr>
    </vt:vector>
  </TitlesOfParts>
  <Company>UPOV</Company>
  <LinksUpToDate>false</LinksUpToDate>
  <CharactersWithSpaces>65222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TGP/15/4 Draft 1 Rev.</dc:title>
  <dc:creator>UPOV</dc:creator>
  <cp:lastModifiedBy>SANCHEZ VIZCAINO GOMEZ Rosa Maria</cp:lastModifiedBy>
  <cp:revision>34</cp:revision>
  <cp:lastPrinted>2026-10-16T17:16:00Z</cp:lastPrinted>
  <dcterms:created xsi:type="dcterms:W3CDTF">2026-10-14T13:47:00Z</dcterms:created>
  <dcterms:modified xsi:type="dcterms:W3CDTF">2026-10-16T17:16:00Z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0x01010055C8466DB2DC0041BD825C52736E99FC001A116FCF373EC742BDAD8FDE50CE3C41</vt:lpwstr>
  </property>
  <property fmtid="{D5CDD505-2E9C-101B-9397-08002B2CF9AE}" pid="3" name="BusinessUnit">
    <vt:lpwstr>3;#International Union for the Protection of New Varieties of Plants|b5148cec-dea8-4a3e-91f7-349f7e3ddab8</vt:lpwstr>
  </property>
  <property fmtid="{D5CDD505-2E9C-101B-9397-08002B2CF9AE}" pid="4" name="RMClassification">
    <vt:lpwstr>9;#05 Development Files|f71841d7-d761-4c37-b004-5446a898ad53</vt:lpwstr>
  </property>
  <property fmtid="{D5CDD505-2E9C-101B-9397-08002B2CF9AE}" pid="5" name="Languages">
    <vt:lpwstr>1;#English|950e6fa2-2df0-4983-a604-54e57c7a6d93</vt:lpwstr>
  </property>
  <property fmtid="{D5CDD505-2E9C-101B-9397-08002B2CF9AE}" pid="6" name="UPOVTopics">
    <vt:lpwstr/>
  </property>
  <property fmtid="{D5CDD505-2E9C-101B-9397-08002B2CF9AE}" pid="7" name="MediaServiceImageTags">
    <vt:lpwstr/>
  </property>
  <property fmtid="{D5CDD505-2E9C-101B-9397-08002B2CF9AE}" pid="8" name="lcf76f155ced4ddcb4097134ff3c332f">
    <vt:lpwstr/>
  </property>
  <property fmtid="{D5CDD505-2E9C-101B-9397-08002B2CF9AE}" pid="9" name="docLang">
    <vt:lpwstr>es</vt:lpwstr>
  </property>
  <property fmtid="{D5CDD505-2E9C-101B-9397-08002B2CF9AE}" pid="10" name="_dlc_DocIdItemGuid">
    <vt:lpwstr>5812a05d-4109-4a24-ab55-896b49548116</vt:lpwstr>
  </property>
</Properties>
</file>