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6.xml" ContentType="application/vnd.openxmlformats-officedocument.wordprocessingml.foot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1"/>
        <w:gridCol w:w="3117"/>
      </w:tblGrid>
      <w:tr w:rsidR="007B2A8D" w:rsidRPr="007B2A8D" w14:paraId="65255B8C" w14:textId="77777777" w:rsidTr="00AD3234">
        <w:tc>
          <w:tcPr>
            <w:tcW w:w="6522" w:type="dxa"/>
          </w:tcPr>
          <w:p w14:paraId="224B1066" w14:textId="77777777" w:rsidR="007B2A8D" w:rsidRPr="007B2A8D" w:rsidRDefault="007B2A8D" w:rsidP="00AD3234">
            <w:r w:rsidRPr="007B2A8D">
              <w:drawing>
                <wp:inline distT="0" distB="0" distL="0" distR="0" wp14:anchorId="586ADFAA" wp14:editId="17135720">
                  <wp:extent cx="933450" cy="266700"/>
                  <wp:effectExtent l="0" t="0" r="0" b="0"/>
                  <wp:docPr id="3680669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3879380" name="Picture 1"/>
                          <pic:cNvPicPr>
                            <a:picLocks noChangeAspect="1"/>
                          </pic:cNvPicPr>
                        </pic:nvPicPr>
                        <pic:blipFill>
                          <a:blip r:embed="rId13">
                            <a:extLst>
                              <a:ext uri="{28A0092B-C50C-407E-A947-70E740481C1C}">
                                <a14:useLocalDpi xmlns:a14="http://schemas.microsoft.com/office/drawing/2010/main" val="0"/>
                              </a:ext>
                            </a:extLst>
                          </a:blip>
                          <a:stretch>
                            <a:fillRect/>
                          </a:stretch>
                        </pic:blipFill>
                        <pic:spPr>
                          <a:xfrm>
                            <a:off x="0" y="0"/>
                            <a:ext cx="933450" cy="266700"/>
                          </a:xfrm>
                          <a:prstGeom prst="rect">
                            <a:avLst/>
                          </a:prstGeom>
                        </pic:spPr>
                      </pic:pic>
                    </a:graphicData>
                  </a:graphic>
                </wp:inline>
              </w:drawing>
            </w:r>
          </w:p>
        </w:tc>
        <w:tc>
          <w:tcPr>
            <w:tcW w:w="3117" w:type="dxa"/>
          </w:tcPr>
          <w:p w14:paraId="34C0D7D8" w14:textId="77777777" w:rsidR="007B2A8D" w:rsidRPr="007B2A8D" w:rsidRDefault="007B2A8D" w:rsidP="00AD3234">
            <w:pPr>
              <w:pStyle w:val="Lettrine"/>
            </w:pPr>
            <w:r w:rsidRPr="007B2A8D">
              <w:t>S</w:t>
            </w:r>
          </w:p>
        </w:tc>
      </w:tr>
      <w:tr w:rsidR="007B2A8D" w:rsidRPr="007B2A8D" w14:paraId="41E50A73" w14:textId="77777777" w:rsidTr="00AD3234">
        <w:trPr>
          <w:trHeight w:val="219"/>
        </w:trPr>
        <w:tc>
          <w:tcPr>
            <w:tcW w:w="6522" w:type="dxa"/>
          </w:tcPr>
          <w:p w14:paraId="65360125" w14:textId="77777777" w:rsidR="007B2A8D" w:rsidRPr="007B2A8D" w:rsidRDefault="007B2A8D" w:rsidP="00AD3234">
            <w:pPr>
              <w:pStyle w:val="upove"/>
            </w:pPr>
            <w:r w:rsidRPr="007B2A8D">
              <w:t>Unión Internacional para la Protección de las Obtenciones Vegetales</w:t>
            </w:r>
          </w:p>
        </w:tc>
        <w:tc>
          <w:tcPr>
            <w:tcW w:w="3117" w:type="dxa"/>
          </w:tcPr>
          <w:p w14:paraId="63D6C8DF" w14:textId="77777777" w:rsidR="007B2A8D" w:rsidRPr="007B2A8D" w:rsidRDefault="007B2A8D" w:rsidP="00AD3234"/>
        </w:tc>
      </w:tr>
    </w:tbl>
    <w:p w14:paraId="0ACEA5C9" w14:textId="77777777" w:rsidR="007B2A8D" w:rsidRPr="007B2A8D" w:rsidRDefault="007B2A8D" w:rsidP="007B2A8D"/>
    <w:p w14:paraId="34BAD8DA" w14:textId="77777777" w:rsidR="007B2A8D" w:rsidRPr="007B2A8D" w:rsidRDefault="007B2A8D" w:rsidP="007B2A8D"/>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1"/>
        <w:gridCol w:w="3127"/>
      </w:tblGrid>
      <w:tr w:rsidR="007B2A8D" w:rsidRPr="007B2A8D" w14:paraId="03CB99A6" w14:textId="77777777" w:rsidTr="00BC1E7C">
        <w:tc>
          <w:tcPr>
            <w:tcW w:w="6511" w:type="dxa"/>
          </w:tcPr>
          <w:p w14:paraId="7F1DEBF2" w14:textId="77777777" w:rsidR="007B2A8D" w:rsidRPr="007B2A8D" w:rsidRDefault="007B2A8D" w:rsidP="00AD3234">
            <w:pPr>
              <w:pStyle w:val="Sessiontc"/>
              <w:spacing w:line="240" w:lineRule="auto"/>
            </w:pPr>
            <w:r w:rsidRPr="007B2A8D">
              <w:t>Consejo</w:t>
            </w:r>
          </w:p>
          <w:p w14:paraId="39F1B16E" w14:textId="77777777" w:rsidR="007B2A8D" w:rsidRPr="007B2A8D" w:rsidRDefault="007B2A8D" w:rsidP="00AD3234">
            <w:pPr>
              <w:pStyle w:val="Sessiontcplacedate"/>
            </w:pPr>
            <w:r w:rsidRPr="007B2A8D">
              <w:t>Sexagésima sesión ordinaria</w:t>
            </w:r>
          </w:p>
          <w:p w14:paraId="08308F06" w14:textId="77777777" w:rsidR="007B2A8D" w:rsidRPr="007B2A8D" w:rsidRDefault="007B2A8D" w:rsidP="00AD3234">
            <w:pPr>
              <w:pStyle w:val="Sessiontcplacedate"/>
              <w:rPr>
                <w:sz w:val="22"/>
              </w:rPr>
            </w:pPr>
            <w:r w:rsidRPr="007B2A8D">
              <w:t>Ginebra, 23 de octubre de 2026</w:t>
            </w:r>
          </w:p>
        </w:tc>
        <w:tc>
          <w:tcPr>
            <w:tcW w:w="3127" w:type="dxa"/>
          </w:tcPr>
          <w:p w14:paraId="49EB8649" w14:textId="3D413CCB" w:rsidR="007B2A8D" w:rsidRPr="007B2A8D" w:rsidRDefault="007B2A8D" w:rsidP="00AD3234">
            <w:pPr>
              <w:pStyle w:val="Doccode"/>
              <w:rPr>
                <w:lang w:val="es-ES_tradnl"/>
              </w:rPr>
            </w:pPr>
            <w:r w:rsidRPr="007B2A8D">
              <w:rPr>
                <w:lang w:val="es-ES_tradnl"/>
              </w:rPr>
              <w:t>C/60/1</w:t>
            </w:r>
            <w:r w:rsidRPr="007B2A8D">
              <w:rPr>
                <w:lang w:val="es-ES_tradnl"/>
              </w:rPr>
              <w:t>4</w:t>
            </w:r>
          </w:p>
          <w:p w14:paraId="6B8B85B2" w14:textId="77777777" w:rsidR="007B2A8D" w:rsidRPr="007B2A8D" w:rsidRDefault="007B2A8D" w:rsidP="00AD3234">
            <w:pPr>
              <w:pStyle w:val="Docoriginal"/>
            </w:pPr>
            <w:r w:rsidRPr="007B2A8D">
              <w:t>Original:</w:t>
            </w:r>
            <w:r w:rsidRPr="007B2A8D">
              <w:rPr>
                <w:b w:val="0"/>
              </w:rPr>
              <w:t xml:space="preserve"> </w:t>
            </w:r>
            <w:r w:rsidRPr="007B2A8D">
              <w:rPr>
                <w:b w:val="0"/>
                <w:spacing w:val="0"/>
              </w:rPr>
              <w:t>Inglés</w:t>
            </w:r>
          </w:p>
          <w:p w14:paraId="6294DC12" w14:textId="77777777" w:rsidR="007B2A8D" w:rsidRPr="007B2A8D" w:rsidRDefault="007B2A8D" w:rsidP="00AD3234">
            <w:pPr>
              <w:pStyle w:val="Docoriginal"/>
            </w:pPr>
            <w:r w:rsidRPr="007B2A8D">
              <w:t>Fecha:</w:t>
            </w:r>
            <w:r w:rsidRPr="007B2A8D">
              <w:rPr>
                <w:b w:val="0"/>
                <w:spacing w:val="0"/>
              </w:rPr>
              <w:t xml:space="preserve"> 6 de agosto de 2026</w:t>
            </w:r>
          </w:p>
        </w:tc>
      </w:tr>
    </w:tbl>
    <w:p w14:paraId="34D2397E" w14:textId="2FBF5993" w:rsidR="007B2A8D" w:rsidRPr="007B2A8D" w:rsidRDefault="00BC1E7C" w:rsidP="00BC1E7C">
      <w:pPr>
        <w:pStyle w:val="Titleofdoc"/>
      </w:pPr>
      <w:r>
        <w:t>Informe del Auditor Externo sobre el Plan de seguro médico tras la separación del servicio de la OMPI/UPOV</w:t>
      </w:r>
    </w:p>
    <w:p w14:paraId="7FF4557C" w14:textId="77777777" w:rsidR="007B2A8D" w:rsidRPr="007B2A8D" w:rsidRDefault="007B2A8D" w:rsidP="007B2A8D">
      <w:pPr>
        <w:pStyle w:val="preparedby"/>
        <w:jc w:val="left"/>
      </w:pPr>
      <w:r w:rsidRPr="007B2A8D">
        <w:t>Documento preparado por la Oficina de la Unión</w:t>
      </w:r>
    </w:p>
    <w:p w14:paraId="5B807786" w14:textId="77777777" w:rsidR="007B2A8D" w:rsidRPr="007B2A8D" w:rsidRDefault="007B2A8D" w:rsidP="007B2A8D">
      <w:pPr>
        <w:pStyle w:val="Disclaimer"/>
        <w:rPr>
          <w:lang w:val="es-ES_tradnl"/>
        </w:rPr>
      </w:pPr>
      <w:r w:rsidRPr="007B2A8D">
        <w:rPr>
          <w:lang w:val="es-ES_tradnl"/>
        </w:rPr>
        <w:t>Descargo de responsabilidad: el presente documento no constituye un documento de política u orientación de la UPOV</w:t>
      </w:r>
    </w:p>
    <w:p w14:paraId="5D98FB82" w14:textId="23740B39" w:rsidR="008D3486" w:rsidRDefault="008D3486" w:rsidP="008D3486">
      <w:pPr>
        <w:rPr>
          <w:snapToGrid w:val="0"/>
        </w:rPr>
      </w:pPr>
      <w:r>
        <w:rPr>
          <w:snapToGrid w:val="0"/>
        </w:rPr>
        <w:fldChar w:fldCharType="begin"/>
      </w:r>
      <w:r>
        <w:rPr>
          <w:snapToGrid w:val="0"/>
        </w:rPr>
        <w:instrText xml:space="preserve"> AUTONUM  </w:instrText>
      </w:r>
      <w:r>
        <w:rPr>
          <w:snapToGrid w:val="0"/>
        </w:rPr>
        <w:fldChar w:fldCharType="end"/>
      </w:r>
      <w:r>
        <w:rPr>
          <w:snapToGrid w:val="0"/>
        </w:rPr>
        <w:tab/>
      </w:r>
      <w:r w:rsidR="004D223E" w:rsidRPr="006C1272">
        <w:rPr>
          <w:snapToGrid w:val="0"/>
        </w:rPr>
        <w:t xml:space="preserve">En su centésima tercera sesión, celebrada en Ginebra el 23 de octubre de 2025, el Comité Consultivo recibió información actualizada sobre el establecimiento de un plan </w:t>
      </w:r>
      <w:proofErr w:type="spellStart"/>
      <w:r w:rsidR="004D223E" w:rsidRPr="006C1272">
        <w:rPr>
          <w:snapToGrid w:val="0"/>
        </w:rPr>
        <w:t>multiempleador</w:t>
      </w:r>
      <w:proofErr w:type="spellEnd"/>
      <w:r w:rsidR="004D223E" w:rsidRPr="006C1272">
        <w:rPr>
          <w:snapToGrid w:val="0"/>
        </w:rPr>
        <w:t xml:space="preserve">, denominado “Plan de seguro médico pagadero tras la separación del servicio (Plan de ASHI) de la OMPI/UPOV”.  El objetivo del Plan de ASHI es administrar los recursos financieros proporcionados por la Organización Mundial de la Propiedad Intelectual (OMPI) y la UPOV con el fin de financiar el pasivo de cada Organización relacionado con el seguro médico pagadero tras la separación del servicio (ASHI) proporcionado a los beneficiarios que reúnan los requisitos necesarios (véase el documento </w:t>
      </w:r>
      <w:hyperlink r:id="rId14" w:history="1">
        <w:r w:rsidR="004D223E" w:rsidRPr="006C1272">
          <w:rPr>
            <w:rStyle w:val="Hyperlink"/>
            <w:snapToGrid w:val="0"/>
          </w:rPr>
          <w:t>CC/103/3</w:t>
        </w:r>
      </w:hyperlink>
      <w:r w:rsidR="004D223E" w:rsidRPr="006C1272">
        <w:rPr>
          <w:snapToGrid w:val="0"/>
        </w:rPr>
        <w:t>).</w:t>
      </w:r>
    </w:p>
    <w:p w14:paraId="50F59A05" w14:textId="77777777" w:rsidR="008D3486" w:rsidRDefault="008D3486" w:rsidP="008D3486">
      <w:pPr>
        <w:rPr>
          <w:snapToGrid w:val="0"/>
        </w:rPr>
      </w:pPr>
    </w:p>
    <w:p w14:paraId="79228BF4" w14:textId="7690A01C" w:rsidR="008D3486" w:rsidRPr="001C1CB2" w:rsidRDefault="008D3486" w:rsidP="008D3486">
      <w:pPr>
        <w:rPr>
          <w:snapToGrid w:val="0"/>
        </w:rPr>
      </w:pPr>
      <w:r>
        <w:rPr>
          <w:snapToGrid w:val="0"/>
        </w:rPr>
        <w:fldChar w:fldCharType="begin"/>
      </w:r>
      <w:r>
        <w:rPr>
          <w:snapToGrid w:val="0"/>
        </w:rPr>
        <w:instrText xml:space="preserve"> AUTONUM  </w:instrText>
      </w:r>
      <w:r>
        <w:rPr>
          <w:snapToGrid w:val="0"/>
        </w:rPr>
        <w:fldChar w:fldCharType="end"/>
      </w:r>
      <w:r>
        <w:rPr>
          <w:snapToGrid w:val="0"/>
        </w:rPr>
        <w:tab/>
      </w:r>
      <w:r w:rsidRPr="001C1CB2">
        <w:rPr>
          <w:snapToGrid w:val="0"/>
        </w:rPr>
        <w:t xml:space="preserve">De conformidad con </w:t>
      </w:r>
      <w:r>
        <w:rPr>
          <w:snapToGrid w:val="0"/>
        </w:rPr>
        <w:t xml:space="preserve">los párrafos 10 y 11 del </w:t>
      </w:r>
      <w:r w:rsidRPr="001C1CB2">
        <w:rPr>
          <w:snapToGrid w:val="0"/>
        </w:rPr>
        <w:t xml:space="preserve">documento </w:t>
      </w:r>
      <w:r>
        <w:rPr>
          <w:snapToGrid w:val="0"/>
        </w:rPr>
        <w:t>CC/103/3</w:t>
      </w:r>
      <w:r w:rsidRPr="001C1CB2">
        <w:rPr>
          <w:snapToGrid w:val="0"/>
        </w:rPr>
        <w:t xml:space="preserve">, el </w:t>
      </w:r>
      <w:r w:rsidR="00382753">
        <w:rPr>
          <w:snapToGrid w:val="0"/>
        </w:rPr>
        <w:t>i</w:t>
      </w:r>
      <w:r w:rsidR="0081759D" w:rsidRPr="006C1272">
        <w:rPr>
          <w:snapToGrid w:val="0"/>
        </w:rPr>
        <w:t>nforme anual sobre el Plan de ASHI</w:t>
      </w:r>
      <w:r w:rsidR="0081759D" w:rsidRPr="001C1CB2">
        <w:rPr>
          <w:snapToGrid w:val="0"/>
        </w:rPr>
        <w:t xml:space="preserve"> </w:t>
      </w:r>
      <w:r w:rsidR="00BC56B7">
        <w:rPr>
          <w:snapToGrid w:val="0"/>
        </w:rPr>
        <w:t xml:space="preserve">de la </w:t>
      </w:r>
      <w:r w:rsidR="00BC56B7" w:rsidRPr="006C1272">
        <w:rPr>
          <w:snapToGrid w:val="0"/>
        </w:rPr>
        <w:t xml:space="preserve">OMPI/UPOV </w:t>
      </w:r>
      <w:r w:rsidRPr="001C1CB2">
        <w:rPr>
          <w:snapToGrid w:val="0"/>
        </w:rPr>
        <w:t xml:space="preserve">estará sujeto a la supervisión del Comité del Programa y Presupuesto </w:t>
      </w:r>
      <w:r>
        <w:rPr>
          <w:snapToGrid w:val="0"/>
        </w:rPr>
        <w:t>(</w:t>
      </w:r>
      <w:r w:rsidRPr="001C1CB2">
        <w:rPr>
          <w:snapToGrid w:val="0"/>
        </w:rPr>
        <w:t>PBC</w:t>
      </w:r>
      <w:r>
        <w:rPr>
          <w:snapToGrid w:val="0"/>
        </w:rPr>
        <w:t>) de la</w:t>
      </w:r>
      <w:r w:rsidR="00C02433">
        <w:rPr>
          <w:snapToGrid w:val="0"/>
        </w:rPr>
        <w:t> </w:t>
      </w:r>
      <w:r>
        <w:rPr>
          <w:snapToGrid w:val="0"/>
        </w:rPr>
        <w:t xml:space="preserve">OMPI </w:t>
      </w:r>
      <w:r w:rsidRPr="001C1CB2">
        <w:rPr>
          <w:snapToGrid w:val="0"/>
        </w:rPr>
        <w:t>y del Comité Consultivo</w:t>
      </w:r>
      <w:r>
        <w:rPr>
          <w:snapToGrid w:val="0"/>
        </w:rPr>
        <w:t xml:space="preserve">, </w:t>
      </w:r>
      <w:r w:rsidRPr="001C1CB2">
        <w:rPr>
          <w:snapToGrid w:val="0"/>
        </w:rPr>
        <w:t xml:space="preserve">que, entre otras cosas, examinarán la auditoría independiente de los estados financieros del plan, </w:t>
      </w:r>
      <w:r w:rsidR="009D5C6D">
        <w:rPr>
          <w:snapToGrid w:val="0"/>
        </w:rPr>
        <w:t xml:space="preserve">y </w:t>
      </w:r>
      <w:r w:rsidR="009D5C6D" w:rsidRPr="00E7422B">
        <w:rPr>
          <w:snapToGrid w:val="0"/>
        </w:rPr>
        <w:t xml:space="preserve">El Auditor Externo </w:t>
      </w:r>
      <w:r w:rsidR="00E7422B" w:rsidRPr="00E7422B">
        <w:rPr>
          <w:snapToGrid w:val="0"/>
        </w:rPr>
        <w:t>realizará una auditoría anual del Plan de ASHI</w:t>
      </w:r>
      <w:r w:rsidR="009D5C6D">
        <w:rPr>
          <w:snapToGrid w:val="0"/>
        </w:rPr>
        <w:t>.</w:t>
      </w:r>
    </w:p>
    <w:p w14:paraId="3D5FFD30" w14:textId="77777777" w:rsidR="008D3486" w:rsidRPr="001C1CB2" w:rsidRDefault="008D3486" w:rsidP="008D3486">
      <w:pPr>
        <w:rPr>
          <w:snapToGrid w:val="0"/>
        </w:rPr>
      </w:pPr>
    </w:p>
    <w:p w14:paraId="2680E37F" w14:textId="3968D629" w:rsidR="008D3486" w:rsidRDefault="008D3486" w:rsidP="008D3486">
      <w:pPr>
        <w:rPr>
          <w:snapToGrid w:val="0"/>
        </w:rPr>
      </w:pPr>
      <w:r>
        <w:rPr>
          <w:snapToGrid w:val="0"/>
        </w:rPr>
        <w:fldChar w:fldCharType="begin"/>
      </w:r>
      <w:r>
        <w:rPr>
          <w:snapToGrid w:val="0"/>
        </w:rPr>
        <w:instrText xml:space="preserve"> AUTONUM  </w:instrText>
      </w:r>
      <w:r>
        <w:rPr>
          <w:snapToGrid w:val="0"/>
        </w:rPr>
        <w:fldChar w:fldCharType="end"/>
      </w:r>
      <w:r>
        <w:rPr>
          <w:snapToGrid w:val="0"/>
        </w:rPr>
        <w:tab/>
        <w:t xml:space="preserve">El </w:t>
      </w:r>
      <w:r w:rsidR="002F02DF">
        <w:rPr>
          <w:snapToGrid w:val="0"/>
        </w:rPr>
        <w:t xml:space="preserve">Anexo </w:t>
      </w:r>
      <w:r>
        <w:rPr>
          <w:snapToGrid w:val="0"/>
        </w:rPr>
        <w:t xml:space="preserve">del </w:t>
      </w:r>
      <w:r w:rsidRPr="001C1CB2">
        <w:rPr>
          <w:snapToGrid w:val="0"/>
        </w:rPr>
        <w:t xml:space="preserve">presente documento contiene el </w:t>
      </w:r>
      <w:r w:rsidR="00382753" w:rsidRPr="001C1CB2">
        <w:rPr>
          <w:snapToGrid w:val="0"/>
        </w:rPr>
        <w:t xml:space="preserve">Informe </w:t>
      </w:r>
      <w:r w:rsidRPr="001C1CB2">
        <w:rPr>
          <w:snapToGrid w:val="0"/>
        </w:rPr>
        <w:t xml:space="preserve">del Auditor Externo sobre los estados financieros del </w:t>
      </w:r>
      <w:r w:rsidR="002F02DF">
        <w:rPr>
          <w:snapToGrid w:val="0"/>
        </w:rPr>
        <w:t xml:space="preserve">Plan de </w:t>
      </w:r>
      <w:r w:rsidRPr="001C1CB2">
        <w:rPr>
          <w:snapToGrid w:val="0"/>
        </w:rPr>
        <w:t xml:space="preserve">ASHI </w:t>
      </w:r>
      <w:r w:rsidR="002F02DF">
        <w:rPr>
          <w:snapToGrid w:val="0"/>
        </w:rPr>
        <w:t>para e</w:t>
      </w:r>
      <w:r w:rsidRPr="001C1CB2">
        <w:rPr>
          <w:snapToGrid w:val="0"/>
        </w:rPr>
        <w:t xml:space="preserve">l ejercicio </w:t>
      </w:r>
      <w:r w:rsidR="002F02DF">
        <w:rPr>
          <w:snapToGrid w:val="0"/>
        </w:rPr>
        <w:t xml:space="preserve">concluido </w:t>
      </w:r>
      <w:r w:rsidRPr="001C1CB2">
        <w:rPr>
          <w:snapToGrid w:val="0"/>
        </w:rPr>
        <w:t>el 31 de diciembre de 2025.</w:t>
      </w:r>
    </w:p>
    <w:p w14:paraId="39A4366F" w14:textId="77777777" w:rsidR="008D3486" w:rsidRDefault="008D3486" w:rsidP="008D3486">
      <w:pPr>
        <w:rPr>
          <w:snapToGrid w:val="0"/>
        </w:rPr>
      </w:pPr>
    </w:p>
    <w:p w14:paraId="6BC91C1C" w14:textId="43F2F286" w:rsidR="008D3486" w:rsidRPr="00972C11" w:rsidRDefault="008D3486" w:rsidP="008D3486">
      <w:pPr>
        <w:pStyle w:val="DecisionParagraphs"/>
      </w:pPr>
      <w:r w:rsidRPr="00CF16B0">
        <w:fldChar w:fldCharType="begin"/>
      </w:r>
      <w:r w:rsidRPr="00CF16B0">
        <w:instrText xml:space="preserve"> AUTONUM  </w:instrText>
      </w:r>
      <w:r w:rsidRPr="00CF16B0">
        <w:fldChar w:fldCharType="end"/>
      </w:r>
      <w:r w:rsidRPr="00CF16B0">
        <w:tab/>
        <w:t xml:space="preserve">Se invita al Consejo a tomar nota del </w:t>
      </w:r>
      <w:r w:rsidRPr="00CF16B0">
        <w:br/>
      </w:r>
      <w:r w:rsidR="00017C13" w:rsidRPr="00017C13">
        <w:t>“</w:t>
      </w:r>
      <w:r w:rsidR="001A1FCA">
        <w:t>Informe del Auditor</w:t>
      </w:r>
      <w:r w:rsidR="00A00E1F">
        <w:t xml:space="preserve"> Externo sobre el </w:t>
      </w:r>
      <w:r w:rsidR="00017C13" w:rsidRPr="00017C13">
        <w:t>Plan de seguro médico pagadero tras la separación del servicio (Plan</w:t>
      </w:r>
      <w:r w:rsidR="00A00E1F">
        <w:t> </w:t>
      </w:r>
      <w:r w:rsidR="00017C13" w:rsidRPr="00017C13">
        <w:t>de ASHI) de la OMPI/UPOV”</w:t>
      </w:r>
      <w:r w:rsidR="00017C13">
        <w:t>.</w:t>
      </w:r>
    </w:p>
    <w:p w14:paraId="5C76E638" w14:textId="77777777" w:rsidR="007B2A8D" w:rsidRPr="007B2A8D" w:rsidRDefault="007B2A8D" w:rsidP="007B2A8D">
      <w:pPr>
        <w:spacing w:before="720"/>
        <w:jc w:val="right"/>
      </w:pPr>
      <w:r w:rsidRPr="007B2A8D">
        <w:t>[Sigue el Anexo]</w:t>
      </w:r>
    </w:p>
    <w:p w14:paraId="6164C628" w14:textId="77777777" w:rsidR="00C311F1" w:rsidRPr="007B2A8D" w:rsidRDefault="00C311F1"/>
    <w:p w14:paraId="45EEFC56" w14:textId="77777777" w:rsidR="00F9251C" w:rsidRPr="007B2A8D" w:rsidRDefault="00F9251C" w:rsidP="00797F56">
      <w:pPr>
        <w:rPr>
          <w:iCs/>
        </w:rPr>
      </w:pPr>
      <w:bookmarkStart w:id="0" w:name="_Hlk222997423"/>
    </w:p>
    <w:p w14:paraId="2670E58D" w14:textId="77777777" w:rsidR="00F9251C" w:rsidRPr="007B2A8D" w:rsidRDefault="00F9251C" w:rsidP="00797F56">
      <w:pPr>
        <w:rPr>
          <w:iCs/>
        </w:rPr>
        <w:sectPr w:rsidR="00F9251C" w:rsidRPr="007B2A8D" w:rsidSect="00F9251C">
          <w:headerReference w:type="even" r:id="rId15"/>
          <w:headerReference w:type="default" r:id="rId16"/>
          <w:footerReference w:type="even" r:id="rId17"/>
          <w:footerReference w:type="first" r:id="rId18"/>
          <w:pgSz w:w="11906" w:h="16838"/>
          <w:pgMar w:top="510" w:right="1134" w:bottom="1134" w:left="1134" w:header="709" w:footer="709" w:gutter="0"/>
          <w:pgNumType w:start="1"/>
          <w:cols w:space="708"/>
          <w:titlePg/>
          <w:docGrid w:linePitch="360"/>
        </w:sectPr>
      </w:pPr>
    </w:p>
    <w:p w14:paraId="5218CAAD" w14:textId="1E1B3275" w:rsidR="00797F56" w:rsidRPr="007B2A8D" w:rsidRDefault="00797F56" w:rsidP="00797F56">
      <w:pPr>
        <w:rPr>
          <w:iCs/>
        </w:rPr>
      </w:pPr>
    </w:p>
    <w:p w14:paraId="42113364" w14:textId="77777777" w:rsidR="0014387D" w:rsidRPr="007B2A8D" w:rsidRDefault="0014387D" w:rsidP="0014387D">
      <w:pPr>
        <w:rPr>
          <w:rFonts w:ascii="Aptos" w:eastAsia="Aptos" w:hAnsi="Aptos"/>
          <w:kern w:val="2"/>
          <w:sz w:val="24"/>
          <w:szCs w:val="24"/>
          <w14:ligatures w14:val="standardContextual"/>
        </w:rPr>
      </w:pPr>
      <w:r w:rsidRPr="007B2A8D">
        <w:rPr>
          <w:rFonts w:ascii="Aptos" w:eastAsia="Aptos" w:hAnsi="Aptos"/>
          <w:kern w:val="2"/>
          <w:sz w:val="24"/>
          <w:szCs w:val="24"/>
          <w14:ligatures w14:val="standardContextual"/>
        </w:rPr>
        <w:drawing>
          <wp:anchor distT="0" distB="0" distL="114300" distR="114300" simplePos="0" relativeHeight="251658245" behindDoc="0" locked="0" layoutInCell="1" allowOverlap="1" wp14:anchorId="0DF2D74C" wp14:editId="383A3F59">
            <wp:simplePos x="0" y="0"/>
            <wp:positionH relativeFrom="leftMargin">
              <wp:posOffset>353695</wp:posOffset>
            </wp:positionH>
            <wp:positionV relativeFrom="paragraph">
              <wp:posOffset>211455</wp:posOffset>
            </wp:positionV>
            <wp:extent cx="425450" cy="431800"/>
            <wp:effectExtent l="0" t="0" r="6350" b="0"/>
            <wp:wrapThrough wrapText="bothSides">
              <wp:wrapPolygon edited="0">
                <wp:start x="0" y="0"/>
                <wp:lineTo x="0" y="15247"/>
                <wp:lineTo x="2579" y="20329"/>
                <wp:lineTo x="5803" y="20965"/>
                <wp:lineTo x="15475" y="20965"/>
                <wp:lineTo x="18699" y="20329"/>
                <wp:lineTo x="21278" y="15247"/>
                <wp:lineTo x="21278" y="0"/>
                <wp:lineTo x="0" y="0"/>
              </wp:wrapPolygon>
            </wp:wrapThrough>
            <wp:docPr id="834132170" name="Picture 834132170" descr="A golden eagle with a red and white shiel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4132170" name="Picture 834132170" descr="A golden eagle with a red and white shield&#10;&#10;AI-generated content may be incorrect."/>
                    <pic:cNvPicPr>
                      <a:picLocks noChangeAspect="1"/>
                    </pic:cNvPicPr>
                  </pic:nvPicPr>
                  <pic:blipFill>
                    <a:blip r:embed="rId19" cstate="print">
                      <a:extLst>
                        <a:ext uri="{28A0092B-C50C-407E-A947-70E740481C1C}">
                          <a14:useLocalDpi xmlns:a14="http://schemas.microsoft.com/office/drawing/2010/main" val="0"/>
                        </a:ext>
                      </a:extLst>
                    </a:blip>
                    <a:stretch>
                      <a:fillRect/>
                    </a:stretch>
                  </pic:blipFill>
                  <pic:spPr>
                    <a:xfrm>
                      <a:off x="0" y="0"/>
                      <a:ext cx="425450" cy="431800"/>
                    </a:xfrm>
                    <a:prstGeom prst="rect">
                      <a:avLst/>
                    </a:prstGeom>
                  </pic:spPr>
                </pic:pic>
              </a:graphicData>
            </a:graphic>
            <wp14:sizeRelH relativeFrom="margin">
              <wp14:pctWidth>0</wp14:pctWidth>
            </wp14:sizeRelH>
            <wp14:sizeRelV relativeFrom="margin">
              <wp14:pctHeight>0</wp14:pctHeight>
            </wp14:sizeRelV>
          </wp:anchor>
        </w:drawing>
      </w:r>
      <w:r w:rsidRPr="007B2A8D">
        <w:rPr>
          <w:rFonts w:ascii="Aptos" w:eastAsia="Aptos" w:hAnsi="Aptos"/>
          <w:kern w:val="2"/>
          <w:sz w:val="24"/>
          <w:szCs w:val="24"/>
          <w14:ligatures w14:val="standardContextual"/>
        </w:rPr>
        <mc:AlternateContent>
          <mc:Choice Requires="wpg">
            <w:drawing>
              <wp:anchor distT="0" distB="0" distL="114300" distR="114300" simplePos="0" relativeHeight="251658244" behindDoc="0" locked="0" layoutInCell="1" allowOverlap="1" wp14:anchorId="2D9D10C6" wp14:editId="7D9954CB">
                <wp:simplePos x="0" y="0"/>
                <wp:positionH relativeFrom="column">
                  <wp:posOffset>-33715</wp:posOffset>
                </wp:positionH>
                <wp:positionV relativeFrom="paragraph">
                  <wp:posOffset>147320</wp:posOffset>
                </wp:positionV>
                <wp:extent cx="4865526" cy="611301"/>
                <wp:effectExtent l="0" t="0" r="0" b="0"/>
                <wp:wrapNone/>
                <wp:docPr id="450306450" name="Group 17"/>
                <wp:cNvGraphicFramePr/>
                <a:graphic xmlns:a="http://schemas.openxmlformats.org/drawingml/2006/main">
                  <a:graphicData uri="http://schemas.microsoft.com/office/word/2010/wordprocessingGroup">
                    <wpg:wgp>
                      <wpg:cNvGrpSpPr/>
                      <wpg:grpSpPr>
                        <a:xfrm>
                          <a:off x="0" y="0"/>
                          <a:ext cx="4865526" cy="611301"/>
                          <a:chOff x="396815" y="0"/>
                          <a:chExt cx="4865526" cy="611301"/>
                        </a:xfrm>
                      </wpg:grpSpPr>
                      <wps:wsp>
                        <wps:cNvPr id="1998171781" name="Text Box 1"/>
                        <wps:cNvSpPr txBox="1"/>
                        <wps:spPr>
                          <a:xfrm>
                            <a:off x="1742536" y="69011"/>
                            <a:ext cx="3519805" cy="542290"/>
                          </a:xfrm>
                          <a:prstGeom prst="rect">
                            <a:avLst/>
                          </a:prstGeom>
                          <a:noFill/>
                          <a:ln>
                            <a:noFill/>
                          </a:ln>
                        </wps:spPr>
                        <wps:txbx>
                          <w:txbxContent>
                            <w:p w14:paraId="7C8566D0" w14:textId="4E9C91E5" w:rsidR="0014387D" w:rsidRPr="00FB09F4" w:rsidRDefault="0054198E" w:rsidP="0014387D">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EL TRIBUNAL DE CUENTAS DE</w:t>
                              </w:r>
                            </w:p>
                            <w:p w14:paraId="24C641B6" w14:textId="5B0C3E6C" w:rsidR="0014387D" w:rsidRPr="00FB09F4" w:rsidRDefault="00FF6B6E" w:rsidP="0014387D">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LA REPÚBLICA DE INDONESIA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43461494" name="Text Box 15"/>
                        <wps:cNvSpPr txBox="1"/>
                        <wps:spPr>
                          <a:xfrm>
                            <a:off x="396815" y="0"/>
                            <a:ext cx="1781810" cy="542290"/>
                          </a:xfrm>
                          <a:prstGeom prst="rect">
                            <a:avLst/>
                          </a:prstGeom>
                          <a:noFill/>
                          <a:ln>
                            <a:noFill/>
                          </a:ln>
                        </wps:spPr>
                        <wps:txbx>
                          <w:txbxContent>
                            <w:p w14:paraId="2484540C" w14:textId="77777777" w:rsidR="0014387D" w:rsidRPr="00CD66EC" w:rsidRDefault="0014387D" w:rsidP="0014387D">
                              <w:pPr>
                                <w:rPr>
                                  <w:rFonts w:ascii="Helvetica" w:hAnsi="Helvetica"/>
                                  <w:b/>
                                  <w:bCs/>
                                  <w:color w:val="000000"/>
                                  <w:sz w:val="60"/>
                                  <w:szCs w:val="60"/>
                                  <w14:textOutline w14:w="0" w14:cap="flat" w14:cmpd="sng" w14:algn="ctr">
                                    <w14:noFill/>
                                    <w14:prstDash w14:val="solid"/>
                                    <w14:round/>
                                  </w14:textOutline>
                                </w:rPr>
                              </w:pPr>
                              <w:r w:rsidRPr="00CD66EC">
                                <w:rPr>
                                  <w:rFonts w:ascii="Helvetica" w:hAnsi="Helvetica"/>
                                  <w:b/>
                                  <w:bCs/>
                                  <w:color w:val="000000"/>
                                  <w:sz w:val="60"/>
                                  <w:szCs w:val="60"/>
                                  <w14:textOutline w14:w="0" w14:cap="flat" w14:cmpd="sng" w14:algn="ctr">
                                    <w14:noFill/>
                                    <w14:prstDash w14:val="solid"/>
                                    <w14:round/>
                                  </w14:textOutline>
                                </w:rPr>
                                <w:t>BPK RI</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anchor>
            </w:drawing>
          </mc:Choice>
          <mc:Fallback>
            <w:pict>
              <v:group w14:anchorId="2D9D10C6" id="Group 17" o:spid="_x0000_s1026" style="position:absolute;left:0;text-align:left;margin-left:-2.65pt;margin-top:11.6pt;width:383.1pt;height:48.15pt;z-index:251658244;mso-width-relative:margin" coordorigin="3968" coordsize="48655,611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vrHxwgIAADoIAAAOAAAAZHJzL2Uyb0RvYy54bWzslU1v3CAQhu+V+h8Q98bGa+/aVrzRNmmi&#10;SlESKYlyZjFeW7KBAhs7/fUd8HrzqUpN1fbSiw3DADMP78Dh0dC16J5r00hRYHIQYsQFk2UjNgW+&#10;vTn9lGJkLBUlbaXgBX7gBh8tP3447FXOI1nLtuQawSLC5L0qcG2tyoPAsJp31BxIxQUMVlJ31EJX&#10;b4JS0x5W79ogCsN50EtdKi0ZNwasJ+MgXvr1q4oze1lVhlvUFhhis/6r/XftvsHykOYbTVXdsF0Y&#10;9B1RdLQRsOl+qRNqKdrq5tVSXcO0NLKyB0x2gayqhnGfA2RDwhfZnGm5VT6XTd5v1B4ToH3B6d3L&#10;sov7M62u1ZUGEr3aAAvfc7kMle7cH6JEg0f2sEfGB4sYGON0niTRHCMGY3NCZiEZmbIawLtps2ye&#10;kgSjx7ms/vLz2cG0d/Asol6BRswjBvN7GK5rqrina3LAcKVRU4KEsywlC7JICUaCdiDZG5frZzkg&#10;n5kLArwdMWQHMMMUl7GzGzC+AY4s4iiZASOHKAvJjtCEcJaQLA2BkEOYxFGUeVnuIdBcaWPPuOyQ&#10;axRYg6q92Oj9ubGwN7hOLm57IU+btvXKbsUzAzg6C2CdgnUtO6yHXQZrWT5AYlqOhWIUO21gz3Nq&#10;7BXVUBlQQ1Dt9hI+VSv7AstdC6Na6u9v2Z0/nBSMYtRDpRXYfNtSzTFqvwo4w4zEsStN34mTRQQd&#10;/XRk/XREbLtjCcUMxwPR+abzt+3UrLTs7uBSWLldYYgKBnsX2E7NYzvWP1wqjK9W3gmKUVF7Lq4V&#10;c0s7aI7ozXBHtdpht3BgF3JSDc1f0B99R9yrrZVV44/GAR6p7riDgke1/HEpR2E8i+ckzuLXUk4m&#10;zf6ill9X8yRjVzIpAeD/UsZjCU+5/Vfz31Gzv6bhgfI30e4xdS/g075X/+OTv/wBAAD//wMAUEsD&#10;BBQABgAIAAAAIQDoMqTc4AAAAAkBAAAPAAAAZHJzL2Rvd25yZXYueG1sTI9Na8JAEIbvhf6HZQq9&#10;6eaD2BqzEZG2JymoheJtTcYkmJ0N2TWJ/77TU3sc3of3fSZbT6YVA/ausaQgnAcgkApbNlQp+Dq+&#10;z15BOK+p1K0lVHBHB+v88SHTaWlH2uNw8JXgEnKpVlB736VSuqJGo93cdkicXWxvtOezr2TZ65HL&#10;TSujIFhIoxvihVp3uK2xuB5uRsHHqMdNHL4Nu+tlez8dk8/vXYhKPT9NmxUIj5P/g+FXn9UhZ6ez&#10;vVHpRKtglsRMKojiCATnL4tgCeLMYLhMQOaZ/P9B/gMAAP//AwBQSwECLQAUAAYACAAAACEAtoM4&#10;kv4AAADhAQAAEwAAAAAAAAAAAAAAAAAAAAAAW0NvbnRlbnRfVHlwZXNdLnhtbFBLAQItABQABgAI&#10;AAAAIQA4/SH/1gAAAJQBAAALAAAAAAAAAAAAAAAAAC8BAABfcmVscy8ucmVsc1BLAQItABQABgAI&#10;AAAAIQAtvrHxwgIAADoIAAAOAAAAAAAAAAAAAAAAAC4CAABkcnMvZTJvRG9jLnhtbFBLAQItABQA&#10;BgAIAAAAIQDoMqTc4AAAAAkBAAAPAAAAAAAAAAAAAAAAABwFAABkcnMvZG93bnJldi54bWxQSwUG&#10;AAAAAAQABADzAAAAKQYAAAAA&#10;">
                <v:shapetype id="_x0000_t202" coordsize="21600,21600" o:spt="202" path="m,l,21600r21600,l21600,xe">
                  <v:stroke joinstyle="miter"/>
                  <v:path gradientshapeok="t" o:connecttype="rect"/>
                </v:shapetype>
                <v:shape id="_x0000_s1027" type="#_x0000_t202" style="position:absolute;left:17425;top:690;width:35198;height:54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S7xxwAAAOMAAAAPAAAAZHJzL2Rvd25yZXYueG1sRE9La8JA&#10;EL4X/A/LCL3V3RRbk+gqUin0ZKkv8DZkxySYnQ3ZrUn/vVso9DjfexarwTbiRp2vHWtIJgoEceFM&#10;zaWGw/79KQXhA7LBxjFp+CEPq+XoYYG5cT1/0W0XShFD2OeooQqhzaX0RUUW/cS1xJG7uM5iiGdX&#10;StNhH8NtI5+VepUWa44NFbb0VlFx3X1bDcft5Xyaqs9yY1/a3g1Kss2k1o/jYT0HEWgI/+I/94eJ&#10;87MsTWbJLE3g96cIgFzeAQAA//8DAFBLAQItABQABgAIAAAAIQDb4fbL7gAAAIUBAAATAAAAAAAA&#10;AAAAAAAAAAAAAABbQ29udGVudF9UeXBlc10ueG1sUEsBAi0AFAAGAAgAAAAhAFr0LFu/AAAAFQEA&#10;AAsAAAAAAAAAAAAAAAAAHwEAAF9yZWxzLy5yZWxzUEsBAi0AFAAGAAgAAAAhAGv5LvHHAAAA4wAA&#10;AA8AAAAAAAAAAAAAAAAABwIAAGRycy9kb3ducmV2LnhtbFBLBQYAAAAAAwADALcAAAD7AgAAAAA=&#10;" filled="f" stroked="f">
                  <v:textbox>
                    <w:txbxContent>
                      <w:p w14:paraId="7C8566D0" w14:textId="4E9C91E5" w:rsidR="0014387D" w:rsidRPr="00FB09F4" w:rsidRDefault="0054198E" w:rsidP="0014387D">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EL TRIBUNAL DE CUENTAS DE</w:t>
                        </w:r>
                      </w:p>
                      <w:p w14:paraId="24C641B6" w14:textId="5B0C3E6C" w:rsidR="0014387D" w:rsidRPr="00FB09F4" w:rsidRDefault="00FF6B6E" w:rsidP="0014387D">
                        <w:pPr>
                          <w:rPr>
                            <w:rFonts w:ascii="Helvetica" w:hAnsi="Helvetica"/>
                            <w:color w:val="000000"/>
                            <w14:textOutline w14:w="0" w14:cap="flat" w14:cmpd="sng" w14:algn="ctr">
                              <w14:noFill/>
                              <w14:prstDash w14:val="solid"/>
                              <w14:round/>
                            </w14:textOutline>
                          </w:rPr>
                        </w:pPr>
                        <w:r>
                          <w:rPr>
                            <w:rFonts w:ascii="Helvetica" w:hAnsi="Helvetica"/>
                            <w:color w:val="000000"/>
                            <w14:textOutline w14:w="0" w14:cap="flat" w14:cmpd="sng" w14:algn="ctr">
                              <w14:noFill/>
                              <w14:prstDash w14:val="solid"/>
                              <w14:round/>
                            </w14:textOutline>
                          </w:rPr>
                          <w:t>LA REPÚBLICA DE INDONESIA</w:t>
                        </w:r>
                      </w:p>
                    </w:txbxContent>
                  </v:textbox>
                </v:shape>
                <v:shape id="Text Box 15" o:spid="_x0000_s1028" type="#_x0000_t202" style="position:absolute;left:3968;width:17818;height:54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LbygAAAOMAAAAPAAAAZHJzL2Rvd25yZXYueG1sRI9BawIx&#10;FITvBf9DeIXeaqKNUlejSEuhJ4taBW+PzXN36eZl2aTu9t+bguBxmJlvmMWqd7W4UBsqzwZGQwWC&#10;OPe24sLA9/7j+RVEiMgWa89k4I8CrJaDhwVm1ne8pcsuFiJBOGRooIyxyaQMeUkOw9A3xMk7+9Zh&#10;TLItpG2xS3BXy7FSU+mw4rRQYkNvJeU/u19n4LA5n45afRXvbtJ0vleS3Uwa8/TYr+cgIvXxHr61&#10;P62BsdIvejrSMw3/n9IfkMsrAAAA//8DAFBLAQItABQABgAIAAAAIQDb4fbL7gAAAIUBAAATAAAA&#10;AAAAAAAAAAAAAAAAAABbQ29udGVudF9UeXBlc10ueG1sUEsBAi0AFAAGAAgAAAAhAFr0LFu/AAAA&#10;FQEAAAsAAAAAAAAAAAAAAAAAHwEAAF9yZWxzLy5yZWxzUEsBAi0AFAAGAAgAAAAhAH6D4tvKAAAA&#10;4wAAAA8AAAAAAAAAAAAAAAAABwIAAGRycy9kb3ducmV2LnhtbFBLBQYAAAAAAwADALcAAAD+AgAA&#10;AAA=&#10;" filled="f" stroked="f">
                  <v:textbox>
                    <w:txbxContent>
                      <w:p w14:paraId="2484540C" w14:textId="77777777" w:rsidR="0014387D" w:rsidRPr="00CD66EC" w:rsidRDefault="0014387D" w:rsidP="0014387D">
                        <w:pPr>
                          <w:rPr>
                            <w:rFonts w:ascii="Helvetica" w:hAnsi="Helvetica"/>
                            <w:b/>
                            <w:bCs/>
                            <w:color w:val="000000"/>
                            <w:sz w:val="60"/>
                            <w:szCs w:val="60"/>
                            <w14:textOutline w14:w="0" w14:cap="flat" w14:cmpd="sng" w14:algn="ctr">
                              <w14:noFill/>
                              <w14:prstDash w14:val="solid"/>
                              <w14:round/>
                            </w14:textOutline>
                          </w:rPr>
                        </w:pPr>
                        <w:r w:rsidRPr="00CD66EC">
                          <w:rPr>
                            <w:rFonts w:ascii="Helvetica" w:hAnsi="Helvetica"/>
                            <w:b/>
                            <w:bCs/>
                            <w:color w:val="000000"/>
                            <w:sz w:val="60"/>
                            <w:szCs w:val="60"/>
                            <w14:textOutline w14:w="0" w14:cap="flat" w14:cmpd="sng" w14:algn="ctr">
                              <w14:noFill/>
                              <w14:prstDash w14:val="solid"/>
                              <w14:round/>
                            </w14:textOutline>
                          </w:rPr>
                          <w:t>BPK RI</w:t>
                        </w:r>
                      </w:p>
                    </w:txbxContent>
                  </v:textbox>
                </v:shape>
              </v:group>
            </w:pict>
          </mc:Fallback>
        </mc:AlternateContent>
      </w:r>
      <w:r w:rsidRPr="007B2A8D">
        <w:rPr>
          <w:rFonts w:ascii="Aptos" w:eastAsia="Aptos" w:hAnsi="Aptos"/>
          <w:kern w:val="2"/>
          <w:sz w:val="24"/>
          <w:szCs w:val="24"/>
          <w14:ligatures w14:val="standardContextual"/>
        </w:rPr>
        <mc:AlternateContent>
          <mc:Choice Requires="wps">
            <w:drawing>
              <wp:anchor distT="0" distB="0" distL="114300" distR="114300" simplePos="0" relativeHeight="251658240" behindDoc="0" locked="0" layoutInCell="1" allowOverlap="1" wp14:anchorId="7E56D9EA" wp14:editId="64F2F50B">
                <wp:simplePos x="0" y="0"/>
                <wp:positionH relativeFrom="column">
                  <wp:posOffset>-917198</wp:posOffset>
                </wp:positionH>
                <wp:positionV relativeFrom="paragraph">
                  <wp:posOffset>9497695</wp:posOffset>
                </wp:positionV>
                <wp:extent cx="7884795" cy="254000"/>
                <wp:effectExtent l="0" t="0" r="1905" b="0"/>
                <wp:wrapNone/>
                <wp:docPr id="1201608928" name="Rectangle 14"/>
                <wp:cNvGraphicFramePr/>
                <a:graphic xmlns:a="http://schemas.openxmlformats.org/drawingml/2006/main">
                  <a:graphicData uri="http://schemas.microsoft.com/office/word/2010/wordprocessingShape">
                    <wps:wsp>
                      <wps:cNvSpPr/>
                      <wps:spPr>
                        <a:xfrm>
                          <a:off x="0" y="0"/>
                          <a:ext cx="7884795" cy="254000"/>
                        </a:xfrm>
                        <a:prstGeom prst="rect">
                          <a:avLst/>
                        </a:prstGeom>
                        <a:solidFill>
                          <a:srgbClr val="0E2841">
                            <a:lumMod val="75000"/>
                            <a:lumOff val="25000"/>
                          </a:srgbClr>
                        </a:solidFill>
                        <a:ln w="1905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87290B2" id="Rectangle 14" o:spid="_x0000_s1026" style="position:absolute;margin-left:-72.2pt;margin-top:747.85pt;width:620.85pt;height:20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xguybAIAANsEAAAOAAAAZHJzL2Uyb0RvYy54bWysVFtv2yAUfp+0/4B4X+1EyZJadaooWadJ&#10;XVuprfpMMMRIwGFA4nS/fgfsJF23p2kv+Nw4l4/v+Or6YDTZCx8U2JqOLkpKhOXQKLut6fPTzac5&#10;JSEy2zANVtT0VQR6vfj44apzlRhDC7oRnmASG6rO1bSN0VVFEXgrDAsX4IRFpwRvWETVb4vGsw6z&#10;G12My/Jz0YFvnAcuQkDrunfSRc4vpeDxXsogItE1xd5iPn0+N+ksFles2nrmWsWHNtg/dGGYslj0&#10;lGrNIiM7r/5IZRT3EEDGCw6mACkVF3kGnGZUvpvmsWVO5FkQnOBOMIX/l5bf7R/dg0cYOheqgGKa&#10;4iC9SV/sjxwyWK8nsMQhEo7G2Xw+mV1OKeHoG08nZZnRLM63nQ/xqwBDklBTj4+RMWL72xCxIoYe&#10;Q1KxAFo1N0rrrPjtZqU92bP0cF/G88ko39U78x2a3jybDjVZhWZ85948Ppoxf+jT5Fq/5deWdMjX&#10;y3KKrOAMmSc1iyga19Q02C0lTG+R0jz6XNhCai3TJTW9ZqHty+W0PY+MikhmrUxN59jaCRBt00gi&#10;03EY/Yx2kjbQvD544qHnZ3D8RmGRWxbiA/NISGwSlyze4yE1YOcwSJS04H/+zZ7ikSfopaRDguNU&#10;P3bMC0r0N4sMuhxNJmkjsjKZzsao+LeezVuP3ZkV4FOMcJ0dz2KKj/ooSg/mBXdxmaqii1mOtXv8&#10;BmUV+8XDbeZiucxhuAWOxVv76HhKnnBK8D4dXph3A3EiUu4OjsvAqnf86WPTTQvLXQSpMrnOuOLr&#10;JwU3KPNg2Pa0om/1HHX+Jy1+AQAA//8DAFBLAwQUAAYACAAAACEAitjpauQAAAAPAQAADwAAAGRy&#10;cy9kb3ducmV2LnhtbEyPT0/CQBDF7yZ+h82YeINtoYit3RI0IkcDGIO3pTu2jfundrelfnuHk95m&#10;5r28+b18NRrNBux846yAeBoBQ1s61dhKwNthM7kH5oO0SmpnUcAPelgV11e5zJQ72x0O+1AxCrE+&#10;kwLqENqMc1/WaKSfuhYtaZ+uMzLQ2lVcdfJM4UbzWRTdcSMbSx9q2eJTjeXXvjcCZh/xNx71sH1+&#10;f5S8f9mo1/UxFeL2Zlw/AAs4hj8zXPAJHQpiOrneKs+0gEmcJAl5SUnSxRLYxROlyzmwE02LOd14&#10;kfP/PYpfAAAA//8DAFBLAQItABQABgAIAAAAIQC2gziS/gAAAOEBAAATAAAAAAAAAAAAAAAAAAAA&#10;AABbQ29udGVudF9UeXBlc10ueG1sUEsBAi0AFAAGAAgAAAAhADj9If/WAAAAlAEAAAsAAAAAAAAA&#10;AAAAAAAALwEAAF9yZWxzLy5yZWxzUEsBAi0AFAAGAAgAAAAhALXGC7JsAgAA2wQAAA4AAAAAAAAA&#10;AAAAAAAALgIAAGRycy9lMm9Eb2MueG1sUEsBAi0AFAAGAAgAAAAhAIrY6WrkAAAADwEAAA8AAAAA&#10;AAAAAAAAAAAAxgQAAGRycy9kb3ducmV2LnhtbFBLBQYAAAAABAAEAPMAAADXBQAAAAA=&#10;" fillcolor="#215f9a" stroked="f" strokeweight="1.5pt"/>
            </w:pict>
          </mc:Fallback>
        </mc:AlternateContent>
      </w:r>
      <w:r w:rsidRPr="007B2A8D">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58243" behindDoc="0" locked="0" layoutInCell="1" allowOverlap="1" wp14:anchorId="57AF9DC2" wp14:editId="0743F17F">
                <wp:simplePos x="0" y="0"/>
                <wp:positionH relativeFrom="column">
                  <wp:posOffset>-53340</wp:posOffset>
                </wp:positionH>
                <wp:positionV relativeFrom="paragraph">
                  <wp:posOffset>-1455420</wp:posOffset>
                </wp:positionV>
                <wp:extent cx="3834765" cy="457200"/>
                <wp:effectExtent l="0" t="0" r="0" b="0"/>
                <wp:wrapNone/>
                <wp:docPr id="55865625" name="Text Box 1"/>
                <wp:cNvGraphicFramePr/>
                <a:graphic xmlns:a="http://schemas.openxmlformats.org/drawingml/2006/main">
                  <a:graphicData uri="http://schemas.microsoft.com/office/word/2010/wordprocessingShape">
                    <wps:wsp>
                      <wps:cNvSpPr txBox="1"/>
                      <wps:spPr>
                        <a:xfrm>
                          <a:off x="0" y="0"/>
                          <a:ext cx="3834765" cy="457200"/>
                        </a:xfrm>
                        <a:prstGeom prst="rect">
                          <a:avLst/>
                        </a:prstGeom>
                        <a:noFill/>
                        <a:ln>
                          <a:noFill/>
                        </a:ln>
                      </wps:spPr>
                      <wps:txbx>
                        <w:txbxContent>
                          <w:p w14:paraId="23CCD108" w14:textId="77777777" w:rsidR="0014387D" w:rsidRPr="00CD66EC" w:rsidRDefault="0014387D" w:rsidP="0014387D">
                            <w:pPr>
                              <w:rPr>
                                <w:rFonts w:ascii="Helvetica" w:hAnsi="Helvetica"/>
                                <w:color w:val="FFFFFF"/>
                                <w:sz w:val="48"/>
                                <w:szCs w:val="48"/>
                                <w14:textOutline w14:w="0" w14:cap="flat" w14:cmpd="sng" w14:algn="ctr">
                                  <w14:noFill/>
                                  <w14:prstDash w14:val="solid"/>
                                  <w14:round/>
                                </w14:textOutline>
                              </w:rPr>
                            </w:pPr>
                            <w:r w:rsidRPr="00CD66EC">
                              <w:rPr>
                                <w:rFonts w:ascii="Helvetica" w:hAnsi="Helvetica"/>
                                <w:color w:val="FFFFFF"/>
                                <w:sz w:val="48"/>
                                <w:szCs w:val="48"/>
                                <w14:textOutline w14:w="0" w14:cap="flat" w14:cmpd="sng" w14:algn="ctr">
                                  <w14:noFill/>
                                  <w14:prstDash w14:val="solid"/>
                                  <w14:round/>
                                </w14:textOutline>
                              </w:rPr>
                              <w:t>Financial Year 2025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anchor>
            </w:drawing>
          </mc:Choice>
          <mc:Fallback>
            <w:pict>
              <v:shape w14:anchorId="57AF9DC2" id="Text Box 1" o:spid="_x0000_s1029" type="#_x0000_t202" style="position:absolute;left:0;text-align:left;margin-left:-4.2pt;margin-top:-114.6pt;width:301.95pt;height:36pt;z-index:25165824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0byEwIAACoEAAAOAAAAZHJzL2Uyb0RvYy54bWysU8lu2zAQvRfoPxC817IdZ6lgOXATuChg&#10;JAGcImeaoiwBJIcd0pbcr++Q8ta0p6IXajQznOW9x+l9ZzTbKfQN2IKPBkPOlJVQNnZT8O+vi093&#10;nPkgbCk0WFXwvfL8fvbxw7R1uRpDDbpUyKiI9XnrCl6H4PIs87JWRvgBOGUpWAEaEegXN1mJoqXq&#10;Rmfj4fAmawFLhyCV9+R97IN8lupXlZLhuaq8CkwXnGYL6cR0ruOZzaYi36BwdSMPY4h/mMKIxlLT&#10;U6lHEQTbYvNHKdNIBA9VGEgwGVRVI1XagbYZDd9ts6qFU2kXAse7E0z+/5WVT7uVe0EWui/QEYER&#10;kNb53JMz7tNVaOKXJmUUJwj3J9hUF5gk59Xd1eT25pozSbHJ9S3xEstk59sOffiqwLBoFByJloSW&#10;2C196FOPKbGZhUWjdaJG298cVDN6svOI0QrdumNNWfDxcfw1lHvaCqEn3Du5aKj1UvjwIpAYpkVI&#10;teGZjkpDW3A4WJzVgD//5o/5BDxFOWtJMQX3P7YCFWf6myVKPo8mkyix9JNg4AwvI+vLiN2aByBR&#10;juh9OJlMuoxBH80KwbyRuOexK4WEldS74OFoPoRex/Q4pJrPUxKJyomwtCsnY+mIXQT2tXsT6A7o&#10;B+LtCY7aEvk7EvrceNO7+TYQFYmhiHOP6gF+EmTi+PB4ouIv/1PW+YnPfgEAAP//AwBQSwMEFAAG&#10;AAgAAAAhAHlynnTgAAAADAEAAA8AAABkcnMvZG93bnJldi54bWxMj01PwzAMhu9I/IfISNy2tBGB&#10;rTSdJj4kDlw2yj1rsqZa41RNtnb/HnOCk2X70evH5Wb2PbvYMXYBFeTLDJjFJpgOWwX11/tiBSwm&#10;jUb3Aa2Cq42wqW5vSl2YMOHOXvapZRSCsdAKXEpDwXlsnPU6LsNgkXbHMHqdqB1bbkY9Ubjvuciy&#10;R+51h3TB6cG+ONuc9mevICWzza/1m48f3/Pn6+SyRupaqfu7efsMLNk5/cHwq0/qUJHTIZzRRNYr&#10;WKweiKQqxFoAI0KupQR2oFEunwTwquT/n6h+AAAA//8DAFBLAQItABQABgAIAAAAIQC2gziS/gAA&#10;AOEBAAATAAAAAAAAAAAAAAAAAAAAAABbQ29udGVudF9UeXBlc10ueG1sUEsBAi0AFAAGAAgAAAAh&#10;ADj9If/WAAAAlAEAAAsAAAAAAAAAAAAAAAAALwEAAF9yZWxzLy5yZWxzUEsBAi0AFAAGAAgAAAAh&#10;AFQDRvITAgAAKgQAAA4AAAAAAAAAAAAAAAAALgIAAGRycy9lMm9Eb2MueG1sUEsBAi0AFAAGAAgA&#10;AAAhAHlynnTgAAAADAEAAA8AAAAAAAAAAAAAAAAAbQQAAGRycy9kb3ducmV2LnhtbFBLBQYAAAAA&#10;BAAEAPMAAAB6BQAAAAA=&#10;" filled="f" stroked="f">
                <v:textbox style="mso-fit-shape-to-text:t">
                  <w:txbxContent>
                    <w:p w14:paraId="23CCD108" w14:textId="77777777" w:rsidR="0014387D" w:rsidRPr="00CD66EC" w:rsidRDefault="0014387D" w:rsidP="0014387D">
                      <w:pPr>
                        <w:rPr>
                          <w:rFonts w:ascii="Helvetica" w:hAnsi="Helvetica"/>
                          <w:color w:val="FFFFFF"/>
                          <w:sz w:val="48"/>
                          <w:szCs w:val="48"/>
                          <w14:textOutline w14:w="0" w14:cap="flat" w14:cmpd="sng" w14:algn="ctr">
                            <w14:noFill/>
                            <w14:prstDash w14:val="solid"/>
                            <w14:round/>
                          </w14:textOutline>
                        </w:rPr>
                      </w:pPr>
                      <w:r w:rsidRPr="00CD66EC">
                        <w:rPr>
                          <w:rFonts w:ascii="Helvetica" w:hAnsi="Helvetica"/>
                          <w:color w:val="FFFFFF"/>
                          <w:sz w:val="48"/>
                          <w:szCs w:val="48"/>
                          <w14:textOutline w14:w="0" w14:cap="flat" w14:cmpd="sng" w14:algn="ctr">
                            <w14:noFill/>
                            <w14:prstDash w14:val="solid"/>
                            <w14:round/>
                          </w14:textOutline>
                        </w:rPr>
                        <w:t>Financial Year 2025</w:t>
                      </w:r>
                    </w:p>
                  </w:txbxContent>
                </v:textbox>
              </v:shape>
            </w:pict>
          </mc:Fallback>
        </mc:AlternateContent>
      </w:r>
      <w:r w:rsidRPr="007B2A8D">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58242" behindDoc="0" locked="0" layoutInCell="1" allowOverlap="1" wp14:anchorId="54945CB1" wp14:editId="5AB4DE0C">
                <wp:simplePos x="0" y="0"/>
                <wp:positionH relativeFrom="column">
                  <wp:posOffset>-38735</wp:posOffset>
                </wp:positionH>
                <wp:positionV relativeFrom="paragraph">
                  <wp:posOffset>-2312670</wp:posOffset>
                </wp:positionV>
                <wp:extent cx="5365115" cy="944880"/>
                <wp:effectExtent l="0" t="0" r="0" b="0"/>
                <wp:wrapNone/>
                <wp:docPr id="1672628277" name="Text Box 1"/>
                <wp:cNvGraphicFramePr/>
                <a:graphic xmlns:a="http://schemas.openxmlformats.org/drawingml/2006/main">
                  <a:graphicData uri="http://schemas.microsoft.com/office/word/2010/wordprocessingShape">
                    <wps:wsp>
                      <wps:cNvSpPr txBox="1"/>
                      <wps:spPr>
                        <a:xfrm>
                          <a:off x="0" y="0"/>
                          <a:ext cx="5365115" cy="944880"/>
                        </a:xfrm>
                        <a:prstGeom prst="rect">
                          <a:avLst/>
                        </a:prstGeom>
                        <a:noFill/>
                        <a:ln>
                          <a:noFill/>
                        </a:ln>
                      </wps:spPr>
                      <wps:txbx>
                        <w:txbxContent>
                          <w:p w14:paraId="43EFBFAA" w14:textId="77777777" w:rsidR="0014387D" w:rsidRPr="00CD66EC" w:rsidRDefault="0014387D" w:rsidP="0014387D">
                            <w:pPr>
                              <w:rPr>
                                <w:rFonts w:ascii="Helvetica" w:hAnsi="Helvetica"/>
                                <w:color w:val="FFFFFF"/>
                                <w:sz w:val="56"/>
                                <w:szCs w:val="56"/>
                                <w14:textOutline w14:w="0" w14:cap="flat" w14:cmpd="sng" w14:algn="ctr">
                                  <w14:noFill/>
                                  <w14:prstDash w14:val="solid"/>
                                  <w14:round/>
                                </w14:textOutline>
                              </w:rPr>
                            </w:pPr>
                            <w:r w:rsidRPr="00CD66EC">
                              <w:rPr>
                                <w:rFonts w:ascii="Helvetica" w:hAnsi="Helvetica"/>
                                <w:color w:val="FFFFFF"/>
                                <w:sz w:val="56"/>
                                <w:szCs w:val="56"/>
                                <w14:textOutline w14:w="0" w14:cap="flat" w14:cmpd="sng" w14:algn="ctr">
                                  <w14:noFill/>
                                  <w14:prstDash w14:val="solid"/>
                                  <w14:round/>
                                </w14:textOutline>
                              </w:rPr>
                              <w:t>WORLD INTELLECTUAL PROPERTY ORGANIZATION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anchor>
            </w:drawing>
          </mc:Choice>
          <mc:Fallback>
            <w:pict>
              <v:shape w14:anchorId="54945CB1" id="_x0000_s1030" type="#_x0000_t202" style="position:absolute;left:0;text-align:left;margin-left:-3.05pt;margin-top:-182.1pt;width:422.45pt;height:74.4pt;z-index:25165824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L92FgIAACoEAAAOAAAAZHJzL2Uyb0RvYy54bWysU8tu2zAQvBfoPxC817IcO3UEy4GbwEUB&#10;IwngFDnTFGkJILksSVtyv75Lyq+mPRW9UMvd1T5mhrP7TiuyF843YEqaD4aUCMOhasy2pN9fl5+m&#10;lPjATMUUGFHSg/D0fv7xw6y1hRhBDaoSjmAR44vWlrQOwRZZ5nktNPMDsMJgUILTLODVbbPKsRar&#10;a5WNhsPbrAVXWQdceI/exz5I56m+lIKHZym9CESVFGcL6XTp3MQzm89YsXXM1g0/jsH+YQrNGoNN&#10;z6UeWWBk55o/SumGO/Agw4CDzkDKhou0A26TD99ts66ZFWkXBMfbM0z+/5XlT/u1fXEkdF+gQwIj&#10;IK31hUdn3KeTTscvTkowjhAezrCJLhCOzsnN7STPJ5RwjN2Nx9NpwjW7/G2dD18FaBKNkjqkJaHF&#10;9isfsCOmnlJiMwPLRqlEjTK/OTAxerLLiNEK3aYjTVXSm9P4G6gOuJWDnnBv+bLB1ivmwwtzyDAu&#10;gqoNz3hIBW1J4WhRUoP7+Td/zEfgMUpJi4opqf+xY05Qor4ZpOQuH4+jxNJlPPk8wou7jmyuI2an&#10;HwBFmeP7sDyZMT+okykd6DcU9yJ2xRAzHHuXNJzMh9DrGB8HF4tFSkJRWRZWZm15LB2xi8C+dm/M&#10;2SP6AXl7gpO2WPGOhD43/untYheQisRQxLlH9Qg/CjIRd3w8UfHX95R1eeLzXwAAAP//AwBQSwME&#10;FAAGAAgAAAAhAH5uqx/gAAAADAEAAA8AAABkcnMvZG93bnJldi54bWxMj81OwzAQhO9IvIO1SNxa&#10;J2kbRSFOVfEjceBCCfdtvMQRsR3FbpO+PcsJTqvdGc1+U+0XO4gLTaH3TkG6TkCQa73uXaeg+XhZ&#10;FSBCRKdx8I4UXCnAvr69qbDUfnbvdDnGTnCICyUqMDGOpZShNWQxrP1IjrUvP1mMvE6d1BPOHG4H&#10;mSVJLi32jj8YHOnRUPt9PFsFMepDem2ebXj9XN6eZpO0O2yUur9bDg8gIi3xzwy/+IwONTOd/Nnp&#10;IAYFqzxlJ89Nvs1AsKPYFFzmxKcs3W1B1pX8X6L+AQAA//8DAFBLAQItABQABgAIAAAAIQC2gziS&#10;/gAAAOEBAAATAAAAAAAAAAAAAAAAAAAAAABbQ29udGVudF9UeXBlc10ueG1sUEsBAi0AFAAGAAgA&#10;AAAhADj9If/WAAAAlAEAAAsAAAAAAAAAAAAAAAAALwEAAF9yZWxzLy5yZWxzUEsBAi0AFAAGAAgA&#10;AAAhAI10v3YWAgAAKgQAAA4AAAAAAAAAAAAAAAAALgIAAGRycy9lMm9Eb2MueG1sUEsBAi0AFAAG&#10;AAgAAAAhAH5uqx/gAAAADAEAAA8AAAAAAAAAAAAAAAAAcAQAAGRycy9kb3ducmV2LnhtbFBLBQYA&#10;AAAABAAEAPMAAAB9BQAAAAA=&#10;" filled="f" stroked="f">
                <v:textbox style="mso-fit-shape-to-text:t">
                  <w:txbxContent>
                    <w:p w14:paraId="43EFBFAA" w14:textId="77777777" w:rsidR="0014387D" w:rsidRPr="00CD66EC" w:rsidRDefault="0014387D" w:rsidP="0014387D">
                      <w:pPr>
                        <w:rPr>
                          <w:rFonts w:ascii="Helvetica" w:hAnsi="Helvetica"/>
                          <w:color w:val="FFFFFF"/>
                          <w:sz w:val="56"/>
                          <w:szCs w:val="56"/>
                          <w14:textOutline w14:w="0" w14:cap="flat" w14:cmpd="sng" w14:algn="ctr">
                            <w14:noFill/>
                            <w14:prstDash w14:val="solid"/>
                            <w14:round/>
                          </w14:textOutline>
                        </w:rPr>
                      </w:pPr>
                      <w:r w:rsidRPr="00CD66EC">
                        <w:rPr>
                          <w:rFonts w:ascii="Helvetica" w:hAnsi="Helvetica"/>
                          <w:color w:val="FFFFFF"/>
                          <w:sz w:val="56"/>
                          <w:szCs w:val="56"/>
                          <w14:textOutline w14:w="0" w14:cap="flat" w14:cmpd="sng" w14:algn="ctr">
                            <w14:noFill/>
                            <w14:prstDash w14:val="solid"/>
                            <w14:round/>
                          </w14:textOutline>
                        </w:rPr>
                        <w:t>WORLD INTELLECTUAL PROPERTY ORGANIZATION</w:t>
                      </w:r>
                    </w:p>
                  </w:txbxContent>
                </v:textbox>
              </v:shape>
            </w:pict>
          </mc:Fallback>
        </mc:AlternateContent>
      </w:r>
      <w:r w:rsidRPr="007B2A8D">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58241" behindDoc="0" locked="0" layoutInCell="1" allowOverlap="1" wp14:anchorId="67B753D7" wp14:editId="7F184501">
                <wp:simplePos x="0" y="0"/>
                <wp:positionH relativeFrom="column">
                  <wp:posOffset>-53340</wp:posOffset>
                </wp:positionH>
                <wp:positionV relativeFrom="paragraph">
                  <wp:posOffset>-3122295</wp:posOffset>
                </wp:positionV>
                <wp:extent cx="4755515" cy="835660"/>
                <wp:effectExtent l="0" t="0" r="0" b="0"/>
                <wp:wrapNone/>
                <wp:docPr id="284261778" name="Text Box 1"/>
                <wp:cNvGraphicFramePr/>
                <a:graphic xmlns:a="http://schemas.openxmlformats.org/drawingml/2006/main">
                  <a:graphicData uri="http://schemas.microsoft.com/office/word/2010/wordprocessingShape">
                    <wps:wsp>
                      <wps:cNvSpPr txBox="1"/>
                      <wps:spPr>
                        <a:xfrm>
                          <a:off x="0" y="0"/>
                          <a:ext cx="4755515" cy="835660"/>
                        </a:xfrm>
                        <a:prstGeom prst="rect">
                          <a:avLst/>
                        </a:prstGeom>
                        <a:noFill/>
                        <a:ln>
                          <a:noFill/>
                        </a:ln>
                      </wps:spPr>
                      <wps:txbx>
                        <w:txbxContent>
                          <w:p w14:paraId="021D4C30" w14:textId="77777777"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r w:rsidRPr="00CD66EC">
                              <w:rPr>
                                <w:rFonts w:ascii="Helvetica" w:hAnsi="Helvetica"/>
                                <w:b/>
                                <w:bCs/>
                                <w:color w:val="FFFFFF"/>
                                <w:sz w:val="96"/>
                                <w:szCs w:val="96"/>
                                <w14:textOutline w14:w="0" w14:cap="flat" w14:cmpd="sng" w14:algn="ctr">
                                  <w14:noFill/>
                                  <w14:prstDash w14:val="solid"/>
                                  <w14:round/>
                                </w14:textOutline>
                              </w:rPr>
                              <w:t>AUDIT REPORT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7B753D7" id="_x0000_s1031" type="#_x0000_t202" style="position:absolute;left:0;text-align:left;margin-left:-4.2pt;margin-top:-245.85pt;width:374.45pt;height:65.8pt;z-index:251658241;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pkBuEgIAACgEAAAOAAAAZHJzL2Uyb0RvYy54bWysU8tu2zAQvBfoPxC817Jdy0kFy4GbwEUB&#10;IwngFDnTFGkRELkESVtyv75Lyq+mPQW5UMvd1T5mhrO7TjdkL5xXYEo6GgwpEYZDpcy2pL9ell9u&#10;KfGBmYo1YERJD8LTu/nnT7PWFmIMNTSVcASLGF+0tqR1CLbIMs9roZkfgBUGgxKcZgGvbptVjrVY&#10;XTfZeDicZi24yjrgwnv0PvRBOk/1pRQ8PEnpRSBNSXG2kE6Xzk08s/mMFVvHbK34cQz2jik0Uwab&#10;nks9sMDIzql/SmnFHXiQYcBBZyCl4iLtgNuMhm+2WdfMirQLguPtGSb/cWX5435tnx0J3XfokMAI&#10;SGt94dEZ9+mk0/GLkxKMI4SHM2yiC4Sjc3KT5/kop4Rj7PZrPp0mXLPL39b58EOAJtEoqUNaElps&#10;v/IBO2LqKSU2M7BUTZOoacxfDkyMnuwyYrRCt+mIqnCS0/gbqA64lYOecG/5UmHrFfPhmTlkGBdB&#10;1YYnPGQDbUnhaFFSg/v9P3/MR+AxSkmLiimpQUlT0vw0SMi30WQSBZYuk/xmjBd3HdlcR8xO3wNK&#10;coSvw/JkxvzQnEzpQL+itBexJ4aY4di5pOFk3odexfg0uFgsUhJKyrKwMmvLY+mIXIT1pXtlzh6x&#10;D8jaI5yUxYo3FPS5PeaLXQCpEj8R5R7TI/gox0Tb8elEvV/fU9blgc//AAAA//8DAFBLAwQUAAYA&#10;CAAAACEAvB/jmOQAAAAMAQAADwAAAGRycy9kb3ducmV2LnhtbEyPwU7DMAyG70i8Q2QkLmhL2pVt&#10;lKYTAsGFaYjBgWPamLbQJFWSdYWnx5zgZNn+9PtzsZlMz0b0oXNWQjIXwNDWTne2kfD6cj9bAwtR&#10;Wa16Z1HCFwbYlKcnhcq1O9pnHPexYRRiQ64ktDEOOeehbtGoMHcDWtq9O29UpNY3XHt1pHDT81SI&#10;JTeqs3ShVQPetlh/7g9GwveT37o03T4k1duiG+PdxcfucSfl+dl0cw0s4hT/YPjVJ3UoyalyB6sD&#10;6yXM1hmRVLOrZAWMiFUmLoFVNFosRQK8LPj/J8ofAAAA//8DAFBLAQItABQABgAIAAAAIQC2gziS&#10;/gAAAOEBAAATAAAAAAAAAAAAAAAAAAAAAABbQ29udGVudF9UeXBlc10ueG1sUEsBAi0AFAAGAAgA&#10;AAAhADj9If/WAAAAlAEAAAsAAAAAAAAAAAAAAAAALwEAAF9yZWxzLy5yZWxzUEsBAi0AFAAGAAgA&#10;AAAhACymQG4SAgAAKAQAAA4AAAAAAAAAAAAAAAAALgIAAGRycy9lMm9Eb2MueG1sUEsBAi0AFAAG&#10;AAgAAAAhALwf45jkAAAADAEAAA8AAAAAAAAAAAAAAAAAbAQAAGRycy9kb3ducmV2LnhtbFBLBQYA&#10;AAAABAAEAPMAAAB9BQAAAAA=&#10;" filled="f" stroked="f">
                <v:textbox>
                  <w:txbxContent>
                    <w:p w14:paraId="021D4C30" w14:textId="77777777"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r w:rsidRPr="00CD66EC">
                        <w:rPr>
                          <w:rFonts w:ascii="Helvetica" w:hAnsi="Helvetica"/>
                          <w:b/>
                          <w:bCs/>
                          <w:color w:val="FFFFFF"/>
                          <w:sz w:val="96"/>
                          <w:szCs w:val="96"/>
                          <w14:textOutline w14:w="0" w14:cap="flat" w14:cmpd="sng" w14:algn="ctr">
                            <w14:noFill/>
                            <w14:prstDash w14:val="solid"/>
                            <w14:round/>
                          </w14:textOutline>
                        </w:rPr>
                        <w:t>AUDIT REPORT</w:t>
                      </w:r>
                    </w:p>
                  </w:txbxContent>
                </v:textbox>
              </v:shape>
            </w:pict>
          </mc:Fallback>
        </mc:AlternateContent>
      </w:r>
    </w:p>
    <w:p w14:paraId="28ED54C7" w14:textId="77777777" w:rsidR="0014387D" w:rsidRPr="007B2A8D" w:rsidRDefault="0014387D" w:rsidP="0014387D">
      <w:pPr>
        <w:rPr>
          <w:rFonts w:ascii="Aptos" w:eastAsia="Aptos" w:hAnsi="Aptos"/>
          <w:sz w:val="24"/>
          <w:szCs w:val="24"/>
        </w:rPr>
      </w:pPr>
    </w:p>
    <w:p w14:paraId="33DA1AC7" w14:textId="77777777" w:rsidR="0014387D" w:rsidRPr="007B2A8D" w:rsidRDefault="0014387D" w:rsidP="0014387D">
      <w:pPr>
        <w:rPr>
          <w:rFonts w:ascii="Aptos" w:eastAsia="Aptos" w:hAnsi="Aptos"/>
          <w:sz w:val="24"/>
          <w:szCs w:val="24"/>
        </w:rPr>
      </w:pPr>
    </w:p>
    <w:p w14:paraId="51421EE1" w14:textId="77777777" w:rsidR="0014387D" w:rsidRPr="007B2A8D" w:rsidRDefault="0014387D" w:rsidP="0014387D">
      <w:pPr>
        <w:rPr>
          <w:rFonts w:ascii="Aptos" w:eastAsia="Aptos" w:hAnsi="Aptos"/>
          <w:sz w:val="24"/>
          <w:szCs w:val="24"/>
        </w:rPr>
      </w:pPr>
    </w:p>
    <w:p w14:paraId="70A78EBA" w14:textId="15A0B912" w:rsidR="0014387D" w:rsidRPr="007B2A8D" w:rsidRDefault="0014387D" w:rsidP="0014387D">
      <w:pPr>
        <w:rPr>
          <w:rFonts w:ascii="Aptos" w:eastAsia="Aptos" w:hAnsi="Aptos"/>
          <w:sz w:val="24"/>
          <w:szCs w:val="24"/>
        </w:rPr>
      </w:pPr>
    </w:p>
    <w:p w14:paraId="671B7279" w14:textId="51E8A8CD" w:rsidR="0014387D" w:rsidRPr="007B2A8D" w:rsidRDefault="007675DB" w:rsidP="0014387D">
      <w:pPr>
        <w:rPr>
          <w:rFonts w:ascii="Aptos" w:eastAsia="Aptos" w:hAnsi="Aptos"/>
          <w:sz w:val="24"/>
          <w:szCs w:val="24"/>
        </w:rPr>
      </w:pPr>
      <w:r w:rsidRPr="007B2A8D">
        <w:rPr>
          <w:rFonts w:ascii="Aptos" w:eastAsia="Aptos" w:hAnsi="Aptos"/>
          <w:kern w:val="2"/>
          <w:sz w:val="24"/>
          <w:szCs w:val="24"/>
          <w14:ligatures w14:val="standardContextual"/>
        </w:rPr>
        <mc:AlternateContent>
          <mc:Choice Requires="wpg">
            <w:drawing>
              <wp:anchor distT="0" distB="0" distL="114300" distR="114300" simplePos="0" relativeHeight="251658247" behindDoc="0" locked="0" layoutInCell="1" allowOverlap="1" wp14:anchorId="611C38C3" wp14:editId="597E67ED">
                <wp:simplePos x="0" y="0"/>
                <wp:positionH relativeFrom="page">
                  <wp:posOffset>-1</wp:posOffset>
                </wp:positionH>
                <wp:positionV relativeFrom="paragraph">
                  <wp:posOffset>297866</wp:posOffset>
                </wp:positionV>
                <wp:extent cx="6773875" cy="3140710"/>
                <wp:effectExtent l="0" t="0" r="8255" b="2540"/>
                <wp:wrapNone/>
                <wp:docPr id="850979624" name="Group 9"/>
                <wp:cNvGraphicFramePr/>
                <a:graphic xmlns:a="http://schemas.openxmlformats.org/drawingml/2006/main">
                  <a:graphicData uri="http://schemas.microsoft.com/office/word/2010/wordprocessingGroup">
                    <wpg:wgp>
                      <wpg:cNvGrpSpPr/>
                      <wpg:grpSpPr>
                        <a:xfrm>
                          <a:off x="0" y="0"/>
                          <a:ext cx="6773875" cy="3140710"/>
                          <a:chOff x="-1" y="0"/>
                          <a:chExt cx="6773949" cy="3140751"/>
                        </a:xfrm>
                      </wpg:grpSpPr>
                      <wps:wsp>
                        <wps:cNvPr id="75652361" name="Rectangle 3"/>
                        <wps:cNvSpPr/>
                        <wps:spPr>
                          <a:xfrm>
                            <a:off x="-1" y="0"/>
                            <a:ext cx="6773949" cy="2717800"/>
                          </a:xfrm>
                          <a:prstGeom prst="rect">
                            <a:avLst/>
                          </a:prstGeom>
                          <a:solidFill>
                            <a:srgbClr val="0E2841">
                              <a:lumMod val="75000"/>
                              <a:lumOff val="25000"/>
                            </a:srgbClr>
                          </a:solidFill>
                          <a:ln w="1905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0186788" name="Text Box 1"/>
                        <wps:cNvSpPr txBox="1"/>
                        <wps:spPr>
                          <a:xfrm>
                            <a:off x="986861" y="144946"/>
                            <a:ext cx="5720082" cy="617228"/>
                          </a:xfrm>
                          <a:prstGeom prst="rect">
                            <a:avLst/>
                          </a:prstGeom>
                          <a:noFill/>
                          <a:ln>
                            <a:noFill/>
                          </a:ln>
                        </wps:spPr>
                        <wps:txbx>
                          <w:txbxContent>
                            <w:p w14:paraId="6244AF5B" w14:textId="28438457" w:rsidR="0014387D" w:rsidRPr="007675DB" w:rsidRDefault="00846CB5" w:rsidP="00846CB5">
                              <w:pPr>
                                <w:jc w:val="left"/>
                                <w:rPr>
                                  <w:rFonts w:ascii="Helvetica" w:hAnsi="Helvetica"/>
                                  <w:b/>
                                  <w:bCs/>
                                  <w:color w:val="FFFFFF"/>
                                  <w:sz w:val="72"/>
                                  <w:szCs w:val="72"/>
                                  <w14:textOutline w14:w="0" w14:cap="flat" w14:cmpd="sng" w14:algn="ctr">
                                    <w14:noFill/>
                                    <w14:prstDash w14:val="solid"/>
                                    <w14:round/>
                                  </w14:textOutline>
                                </w:rPr>
                              </w:pPr>
                              <w:r w:rsidRPr="007675DB">
                                <w:rPr>
                                  <w:rFonts w:ascii="Helvetica" w:hAnsi="Helvetica"/>
                                  <w:b/>
                                  <w:color w:val="FFFFFF"/>
                                  <w:sz w:val="72"/>
                                  <w:szCs w:val="18"/>
                                  <w14:textOutline w14:w="0" w14:cap="flat" w14:cmpd="sng" w14:algn="ctr">
                                    <w14:noFill/>
                                    <w14:prstDash w14:val="solid"/>
                                    <w14:round/>
                                  </w14:textOutline>
                                </w:rPr>
                                <w:t>INFORME DE AUDITORÍA</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wps:wsp>
                        <wps:cNvPr id="490127182" name="Text Box 1"/>
                        <wps:cNvSpPr txBox="1"/>
                        <wps:spPr>
                          <a:xfrm>
                            <a:off x="1001398" y="912867"/>
                            <a:ext cx="5365753" cy="1230646"/>
                          </a:xfrm>
                          <a:prstGeom prst="rect">
                            <a:avLst/>
                          </a:prstGeom>
                          <a:noFill/>
                          <a:ln>
                            <a:noFill/>
                          </a:ln>
                        </wps:spPr>
                        <wps:txbx>
                          <w:txbxContent>
                            <w:p w14:paraId="51005498" w14:textId="47A46676" w:rsidR="0014387D" w:rsidRPr="00CD66EC" w:rsidRDefault="00F263D5" w:rsidP="00F9251C">
                              <w:pPr>
                                <w:jc w:val="left"/>
                                <w:rPr>
                                  <w:rFonts w:ascii="Helvetica" w:hAnsi="Helvetica"/>
                                  <w:color w:val="FFFFFF"/>
                                  <w:sz w:val="52"/>
                                  <w:szCs w:val="52"/>
                                  <w14:textOutline w14:w="0" w14:cap="flat" w14:cmpd="sng" w14:algn="ctr">
                                    <w14:noFill/>
                                    <w14:prstDash w14:val="solid"/>
                                    <w14:round/>
                                  </w14:textOutline>
                                </w:rPr>
                              </w:pPr>
                              <w:r>
                                <w:rPr>
                                  <w:rFonts w:ascii="Helvetica" w:hAnsi="Helvetica"/>
                                  <w:color w:val="FFFFFF"/>
                                  <w:sz w:val="52"/>
                                  <w14:textOutline w14:w="0" w14:cap="flat" w14:cmpd="sng" w14:algn="ctr">
                                    <w14:noFill/>
                                    <w14:prstDash w14:val="solid"/>
                                    <w14:round/>
                                  </w14:textOutline>
                                </w:rPr>
                                <w:t>Plan de seguro médico pagadero tras la separación del servicio (ASHI)</w:t>
                              </w:r>
                              <w:r>
                                <w:rPr>
                                  <w:rFonts w:ascii="Helvetica" w:hAnsi="Helvetica"/>
                                  <w:color w:val="FFFFFF"/>
                                  <w:sz w:val="52"/>
                                  <w14:textOutline w14:w="0" w14:cap="flat" w14:cmpd="sng" w14:algn="ctr">
                                    <w14:noFill/>
                                    <w14:prstDash w14:val="solid"/>
                                    <w14:round/>
                                  </w14:textOutline>
                                </w:rPr>
                                <w:t xml:space="preserve"> de la </w:t>
                              </w:r>
                              <w:r>
                                <w:rPr>
                                  <w:rFonts w:ascii="Helvetica" w:hAnsi="Helvetica"/>
                                  <w:color w:val="FFFFFF"/>
                                  <w:sz w:val="52"/>
                                  <w14:textOutline w14:w="0" w14:cap="flat" w14:cmpd="sng" w14:algn="ctr">
                                    <w14:noFill/>
                                    <w14:prstDash w14:val="solid"/>
                                    <w14:round/>
                                  </w14:textOutline>
                                </w:rPr>
                                <w:t>OMPI/UPOV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wps:wsp>
                        <wps:cNvPr id="641350820" name="Text Box 1"/>
                        <wps:cNvSpPr txBox="1"/>
                        <wps:spPr>
                          <a:xfrm>
                            <a:off x="1003251" y="2171060"/>
                            <a:ext cx="2098063" cy="441966"/>
                          </a:xfrm>
                          <a:prstGeom prst="rect">
                            <a:avLst/>
                          </a:prstGeom>
                          <a:noFill/>
                          <a:ln>
                            <a:noFill/>
                          </a:ln>
                        </wps:spPr>
                        <wps:txbx>
                          <w:txbxContent>
                            <w:p w14:paraId="47E9C4B1" w14:textId="6EC911A0" w:rsidR="0014387D" w:rsidRPr="00CD66EC" w:rsidRDefault="00F94A41" w:rsidP="0014387D">
                              <w:pPr>
                                <w:rPr>
                                  <w:rFonts w:ascii="Helvetica" w:hAnsi="Helvetica"/>
                                  <w:color w:val="FFFFFF"/>
                                  <w:sz w:val="48"/>
                                  <w:szCs w:val="48"/>
                                  <w14:textOutline w14:w="0" w14:cap="flat" w14:cmpd="sng" w14:algn="ctr">
                                    <w14:noFill/>
                                    <w14:prstDash w14:val="solid"/>
                                    <w14:round/>
                                  </w14:textOutline>
                                </w:rPr>
                              </w:pPr>
                              <w:r>
                                <w:rPr>
                                  <w:rFonts w:ascii="Helvetica" w:hAnsi="Helvetica"/>
                                  <w:color w:val="FFFFFF"/>
                                  <w:sz w:val="48"/>
                                  <w14:textOutline w14:w="0" w14:cap="flat" w14:cmpd="sng" w14:algn="ctr">
                                    <w14:noFill/>
                                    <w14:prstDash w14:val="solid"/>
                                    <w14:round/>
                                  </w14:textOutline>
                                </w:rPr>
                                <w:t>Ejercicio 2025</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wps:wsp>
                        <wps:cNvPr id="1120733887" name="Text Box 16"/>
                        <wps:cNvSpPr txBox="1"/>
                        <wps:spPr>
                          <a:xfrm>
                            <a:off x="986907" y="2786421"/>
                            <a:ext cx="3606948" cy="354330"/>
                          </a:xfrm>
                          <a:prstGeom prst="rect">
                            <a:avLst/>
                          </a:prstGeom>
                          <a:noFill/>
                          <a:ln>
                            <a:noFill/>
                          </a:ln>
                        </wps:spPr>
                        <wps:txbx>
                          <w:txbxContent>
                            <w:p w14:paraId="1A744885" w14:textId="31B59E8A" w:rsidR="0014387D" w:rsidRPr="00CD66EC" w:rsidRDefault="0014387D" w:rsidP="0014387D">
                              <w:pPr>
                                <w:rPr>
                                  <w:rFonts w:ascii="Helvetica" w:hAnsi="Helvetica"/>
                                  <w:color w:val="000000"/>
                                  <w:sz w:val="32"/>
                                  <w:szCs w:val="32"/>
                                  <w14:textOutline w14:w="0" w14:cap="flat" w14:cmpd="sng" w14:algn="ctr">
                                    <w14:noFill/>
                                    <w14:prstDash w14:val="solid"/>
                                    <w14:round/>
                                  </w14:textOutline>
                                </w:rPr>
                              </w:pPr>
                              <w:r>
                                <w:rPr>
                                  <w:rFonts w:ascii="Helvetica" w:hAnsi="Helvetica"/>
                                  <w:color w:val="000000"/>
                                  <w:sz w:val="32"/>
                                  <w:szCs w:val="32"/>
                                  <w14:textOutline w14:w="0" w14:cap="flat" w14:cmpd="sng" w14:algn="ctr">
                                    <w14:noFill/>
                                    <w14:prstDash w14:val="solid"/>
                                    <w14:round/>
                                  </w14:textOutline>
                                </w:rPr>
                                <w:t>MAY</w:t>
                              </w:r>
                              <w:r w:rsidR="00F94A41">
                                <w:rPr>
                                  <w:rFonts w:ascii="Helvetica" w:hAnsi="Helvetica"/>
                                  <w:color w:val="000000"/>
                                  <w:sz w:val="32"/>
                                  <w:szCs w:val="32"/>
                                  <w14:textOutline w14:w="0" w14:cap="flat" w14:cmpd="sng" w14:algn="ctr">
                                    <w14:noFill/>
                                    <w14:prstDash w14:val="solid"/>
                                    <w14:round/>
                                  </w14:textOutline>
                                </w:rPr>
                                <w:t>O DE</w:t>
                              </w:r>
                              <w:r w:rsidRPr="00CD66EC">
                                <w:rPr>
                                  <w:rFonts w:ascii="Helvetica" w:hAnsi="Helvetica"/>
                                  <w:color w:val="000000"/>
                                  <w:sz w:val="32"/>
                                  <w:szCs w:val="32"/>
                                  <w14:textOutline w14:w="0" w14:cap="flat" w14:cmpd="sng" w14:algn="ctr">
                                    <w14:noFill/>
                                    <w14:prstDash w14:val="solid"/>
                                    <w14:round/>
                                  </w14:textOutline>
                                </w:rPr>
                                <w:t xml:space="preserve"> 2026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11C38C3" id="Group 9" o:spid="_x0000_s1032" style="position:absolute;left:0;text-align:left;margin-left:0;margin-top:23.45pt;width:533.4pt;height:247.3pt;z-index:251658247;mso-position-horizontal-relative:page;mso-width-relative:margin;mso-height-relative:margin" coordorigin="" coordsize="67739,314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sKKFQQAAGARAAAOAAAAZHJzL2Uyb0RvYy54bWzsWFtv2zYUfh+w/0DovbGou4Q4RZY0wYCs&#10;DZYMfaapiwVQJEfSsdNfv0NSkp20w7a0dYBtLzKvh+d8/M6nI5++3Q0MPTRK94IvA3wSBqjhVNQ9&#10;75bBb/dXb4oAaUN4TZjgzTJ4bHTw9uzHH063smoisRasbhQCI1xXW7kM1sbIarHQdN0MRJ8I2XCY&#10;bIUaiIGu6ha1IluwPrBFFIbZYitULZWgjdYweukngzNnv20baj60rW4MYssAfDPuqdxzZZ+Ls1NS&#10;dYrIdU9HN8gLvBhIz+HQ2dQlMQRtVP+ZqaGnSmjRmhMqhoVo2542LgaIBofPorlWYiNdLF217eQM&#10;E0D7DKcXm6XvH66VvJO3CpDYyg6wcD0by65Vg/0FL9HOQfY4Q9bsDKIwmOV5XORpgCjMxTgJczyC&#10;SteAvN33Bgdov5Gu3x1sLZPyYGuK7X0sppMXT/zZSmCI3oOgvw6EuzWRjcNWVwDCrUJ9vQzyNEuj&#10;OAOPORmArr8CgQjvWINi65r1ARbPcOlKA3JfwOppzIdgzRFHOc6L0IE1R0wqqbS5bsSAbGMZKDjf&#10;8Yo83GjjwZmW2GO1YH191TPmOqpbXTCFHogl+7uoSLDbyzbDL6L2w3ka+jNJBcP2htzqaBoGV7Q3&#10;4y7iiX3G0RZyvAxTyCRKIFtbRgw0BwnQad4FiLAOZIAa5Q7mwroGXvu4Lole++OcWZ97Q29AAFg/&#10;LANAY3QOvGDcbmtcCo+hW/Q93ra1EvUj3JoSPqe1pFc9YHZDtLklCpIYnARhMh/g0TIBnouxFaC1&#10;UJ++NG7XA61gNkBbEAWI6vcNUU2A2M8cCFfiJLEq4jpJmkfQUYczq8MZvhkuBFwFsAm8c0273rCp&#10;2SoxfAT9OrenwhThFM72+I2dC+PFChSQNufnbhkohyTmht9Jao1P8N7vPhIlR+IY4Nx7MZGcVM/4&#10;49fanVycb4xoe0euPa5w+7YDCedZ/90zL8lCXGR5Ae8Ln3r3Nmt+EjvkRME6M2YeMjsYtpGPGfkn&#10;OVgWWWEzGbQHrq1MMk+4KRnt7YVF5OUnw3kUFXbBy3PxgO2evPPASGeH6J7AZrfaOdFJp0COQ2kO&#10;L+IjExpEwnP7u9NZS0vnq9encxliUHjLr29EZxyGOC4hPYDPJY4gV57xOc7SPI09n3EUh5ln/CsQ&#10;2mXaXkv+lRr936N0luA4BcWEF9W3o3QcQdFnKR1hqByzsXacNDoKyyLMRk4nCS4zR61XoLRLtuNR&#10;+n+NPkKxj3EU5nFcFPnnjJ4l7J8XHWUI9iyj8yJLIlelQCE7fvTEWZiVCai4+15Kkzj+yi+AuciY&#10;SuZ54C+qDlftHI/Rr1JIH0+k/0YZ7T5n4TPe1ZjjXw72f4LDviu793+MnP0BAAD//wMAUEsDBBQA&#10;BgAIAAAAIQC1i+bG3wAAAAgBAAAPAAAAZHJzL2Rvd25yZXYueG1sTI9BS8NAEIXvgv9hGcGb3USb&#10;YGMmpRT1VARbQXrbZqdJaHY2ZLdJ+u/dnuxxeMN735cvJ9OKgXrXWEaIZxEI4tLqhiuEn93H0ysI&#10;5xVr1VomhAs5WBb3d7nKtB35m4atr0QoYZcphNr7LpPSlTUZ5Wa2Iw7Z0fZG+XD2ldS9GkO5aeVz&#10;FKXSqIbDQq06WtdUnrZng/A5qnH1Er8Pm9Nxfdnvkq/fTUyIjw/T6g2Ep8n/P8MVP6BDEZgO9sza&#10;iRYhiHiEeboAcU2jNA0mB4RkHicgi1zeChR/AAAA//8DAFBLAQItABQABgAIAAAAIQC2gziS/gAA&#10;AOEBAAATAAAAAAAAAAAAAAAAAAAAAABbQ29udGVudF9UeXBlc10ueG1sUEsBAi0AFAAGAAgAAAAh&#10;ADj9If/WAAAAlAEAAAsAAAAAAAAAAAAAAAAALwEAAF9yZWxzLy5yZWxzUEsBAi0AFAAGAAgAAAAh&#10;ADyOwooVBAAAYBEAAA4AAAAAAAAAAAAAAAAALgIAAGRycy9lMm9Eb2MueG1sUEsBAi0AFAAGAAgA&#10;AAAhALWL5sbfAAAACAEAAA8AAAAAAAAAAAAAAAAAbwYAAGRycy9kb3ducmV2LnhtbFBLBQYAAAAA&#10;BAAEAPMAAAB7BwAAAAA=&#10;">
                <v:rect id="Rectangle 3" o:spid="_x0000_s1033" style="position:absolute;width:67739;height:271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C7nUygAAAOEAAAAPAAAAZHJzL2Rvd25yZXYueG1sRI9Ba8JA&#10;FITvgv9heYXedJMUY42uYkutvZXaInp7ZF+TYPZtml1j+u+7BcHjMDPfMItVb2rRUesqywricQSC&#10;OLe64kLB1+dm9AjCeWSNtWVS8EsOVsvhYIGZthf+oG7nCxEg7DJUUHrfZFK6vCSDbmwb4uB929ag&#10;D7ItpG7xEuCmlkkUpdJgxWGhxIaeS8pPu7NRkBzjHzrU3fZl/4Ty/LrR7+vDTKn7u349B+Gp97fw&#10;tf2mFUwn6SR5SGP4fxTegFz+AQAA//8DAFBLAQItABQABgAIAAAAIQDb4fbL7gAAAIUBAAATAAAA&#10;AAAAAAAAAAAAAAAAAABbQ29udGVudF9UeXBlc10ueG1sUEsBAi0AFAAGAAgAAAAhAFr0LFu/AAAA&#10;FQEAAAsAAAAAAAAAAAAAAAAAHwEAAF9yZWxzLy5yZWxzUEsBAi0AFAAGAAgAAAAhACoLudTKAAAA&#10;4QAAAA8AAAAAAAAAAAAAAAAABwIAAGRycy9kb3ducmV2LnhtbFBLBQYAAAAAAwADALcAAAD+AgAA&#10;AAA=&#10;" fillcolor="#215f9a" stroked="f" strokeweight="1.5pt"/>
                <v:shape id="_x0000_s1034" type="#_x0000_t202" style="position:absolute;left:9868;top:1449;width:57201;height:617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CtYxgAAAOIAAAAPAAAAZHJzL2Rvd25yZXYueG1sRE/dTsIw&#10;FL438R2aY8KdtCM4x6QQA5h4JwIPcLIe1rn1dFkrDJ/eXph4+eX7X65H14kLDaHxrCGbKhDElTcN&#10;1xpOx7fHAkSIyAY7z6ThRgHWq/u7JZbGX/mTLodYixTCoUQNNsa+lDJUlhyGqe+JE3f2g8OY4FBL&#10;M+A1hbtOzpTKpcOGU4PFnjaWqvbw7TQUyn207WK2D27+kz3Zzdbv+i+tJw/j6wuISGP8F/+5342G&#10;ea6yIn8u0uZ0Kd0BufoFAAD//wMAUEsBAi0AFAAGAAgAAAAhANvh9svuAAAAhQEAABMAAAAAAAAA&#10;AAAAAAAAAAAAAFtDb250ZW50X1R5cGVzXS54bWxQSwECLQAUAAYACAAAACEAWvQsW78AAAAVAQAA&#10;CwAAAAAAAAAAAAAAAAAfAQAAX3JlbHMvLnJlbHNQSwECLQAUAAYACAAAACEAsFwrWMYAAADiAAAA&#10;DwAAAAAAAAAAAAAAAAAHAgAAZHJzL2Rvd25yZXYueG1sUEsFBgAAAAADAAMAtwAAAPoCAAAAAA==&#10;" filled="f" stroked="f">
                  <v:textbox style="mso-fit-shape-to-text:t">
                    <w:txbxContent>
                      <w:p w14:paraId="6244AF5B" w14:textId="28438457" w:rsidR="0014387D" w:rsidRPr="007675DB" w:rsidRDefault="00846CB5" w:rsidP="00846CB5">
                        <w:pPr>
                          <w:jc w:val="left"/>
                          <w:rPr>
                            <w:rFonts w:ascii="Helvetica" w:hAnsi="Helvetica"/>
                            <w:b/>
                            <w:bCs/>
                            <w:color w:val="FFFFFF"/>
                            <w:sz w:val="72"/>
                            <w:szCs w:val="72"/>
                            <w14:textOutline w14:w="0" w14:cap="flat" w14:cmpd="sng" w14:algn="ctr">
                              <w14:noFill/>
                              <w14:prstDash w14:val="solid"/>
                              <w14:round/>
                            </w14:textOutline>
                          </w:rPr>
                        </w:pPr>
                        <w:r w:rsidRPr="007675DB">
                          <w:rPr>
                            <w:rFonts w:ascii="Helvetica" w:hAnsi="Helvetica"/>
                            <w:b/>
                            <w:color w:val="FFFFFF"/>
                            <w:sz w:val="72"/>
                            <w:szCs w:val="18"/>
                            <w14:textOutline w14:w="0" w14:cap="flat" w14:cmpd="sng" w14:algn="ctr">
                              <w14:noFill/>
                              <w14:prstDash w14:val="solid"/>
                              <w14:round/>
                            </w14:textOutline>
                          </w:rPr>
                          <w:t>INFORME DE AUDITORÍA</w:t>
                        </w:r>
                      </w:p>
                    </w:txbxContent>
                  </v:textbox>
                </v:shape>
                <v:shape id="_x0000_s1035" type="#_x0000_t202" style="position:absolute;left:10013;top:9128;width:53658;height:123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ojPwyAAAAOIAAAAPAAAAZHJzL2Rvd25yZXYueG1sRI9La8Mw&#10;EITvhf4HsYXeGsmmj8SNEkIfkEMvTd37Ym0sU2tlrG3s/PuqUOhxmJlvmPV2Dr060Zi6yBaKhQFF&#10;3ETXcWuh/ni9WYJKguywj0wWzpRgu7m8WGPl4sTvdDpIqzKEU4UWvMhQaZ0aTwHTIg7E2TvGMaBk&#10;ObbajThleOh1acy9DthxXvA40JOn5uvwHSyIuF1xrl9C2n/Ob8+TN80d1tZeX827R1BCs/yH/9p7&#10;Z+F2ZYryoViW8Hsp3wG9+QEAAP//AwBQSwECLQAUAAYACAAAACEA2+H2y+4AAACFAQAAEwAAAAAA&#10;AAAAAAAAAAAAAAAAW0NvbnRlbnRfVHlwZXNdLnhtbFBLAQItABQABgAIAAAAIQBa9CxbvwAAABUB&#10;AAALAAAAAAAAAAAAAAAAAB8BAABfcmVscy8ucmVsc1BLAQItABQABgAIAAAAIQBxojPwyAAAAOIA&#10;AAAPAAAAAAAAAAAAAAAAAAcCAABkcnMvZG93bnJldi54bWxQSwUGAAAAAAMAAwC3AAAA/AIAAAAA&#10;" filled="f" stroked="f">
                  <v:textbox style="mso-fit-shape-to-text:t">
                    <w:txbxContent>
                      <w:p w14:paraId="51005498" w14:textId="47A46676" w:rsidR="0014387D" w:rsidRPr="00CD66EC" w:rsidRDefault="00F263D5" w:rsidP="00F9251C">
                        <w:pPr>
                          <w:jc w:val="left"/>
                          <w:rPr>
                            <w:rFonts w:ascii="Helvetica" w:hAnsi="Helvetica"/>
                            <w:color w:val="FFFFFF"/>
                            <w:sz w:val="52"/>
                            <w:szCs w:val="52"/>
                            <w14:textOutline w14:w="0" w14:cap="flat" w14:cmpd="sng" w14:algn="ctr">
                              <w14:noFill/>
                              <w14:prstDash w14:val="solid"/>
                              <w14:round/>
                            </w14:textOutline>
                          </w:rPr>
                        </w:pPr>
                        <w:r>
                          <w:rPr>
                            <w:rFonts w:ascii="Helvetica" w:hAnsi="Helvetica"/>
                            <w:color w:val="FFFFFF"/>
                            <w:sz w:val="52"/>
                            <w14:textOutline w14:w="0" w14:cap="flat" w14:cmpd="sng" w14:algn="ctr">
                              <w14:noFill/>
                              <w14:prstDash w14:val="solid"/>
                              <w14:round/>
                            </w14:textOutline>
                          </w:rPr>
                          <w:t>Plan de seguro médico pagadero tras la separación del servicio (ASHI)</w:t>
                        </w:r>
                        <w:r>
                          <w:rPr>
                            <w:rFonts w:ascii="Helvetica" w:hAnsi="Helvetica"/>
                            <w:color w:val="FFFFFF"/>
                            <w:sz w:val="52"/>
                            <w14:textOutline w14:w="0" w14:cap="flat" w14:cmpd="sng" w14:algn="ctr">
                              <w14:noFill/>
                              <w14:prstDash w14:val="solid"/>
                              <w14:round/>
                            </w14:textOutline>
                          </w:rPr>
                          <w:t xml:space="preserve"> de la </w:t>
                        </w:r>
                        <w:r>
                          <w:rPr>
                            <w:rFonts w:ascii="Helvetica" w:hAnsi="Helvetica"/>
                            <w:color w:val="FFFFFF"/>
                            <w:sz w:val="52"/>
                            <w14:textOutline w14:w="0" w14:cap="flat" w14:cmpd="sng" w14:algn="ctr">
                              <w14:noFill/>
                              <w14:prstDash w14:val="solid"/>
                              <w14:round/>
                            </w14:textOutline>
                          </w:rPr>
                          <w:t>OMPI/UPOV</w:t>
                        </w:r>
                      </w:p>
                    </w:txbxContent>
                  </v:textbox>
                </v:shape>
                <v:shape id="_x0000_s1036" type="#_x0000_t202" style="position:absolute;left:10032;top:21710;width:20981;height:4420;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OEicyAAAAOIAAAAPAAAAZHJzL2Rvd25yZXYueG1sRI/LTsMw&#10;EEX3lfgHa5DYUTvpQyGtW6EWpO6AwgeM4iFOE4+j2LSBr8eLSl1e3ZfOeju6TpxpCI1nDdlUgSCu&#10;vGm41vD1+fpYgAgR2WDnmTT8UoDt5m6yxtL4C3/Q+RhrkUY4lKjBxtiXUobKksMw9T1x8r794DAm&#10;OdTSDHhJ466TuVJL6bDh9GCxp52lqj3+OA2Fcm9t+5S/Bzf/yxZ2t/cv/Unrh/vxeQUi0hhv4Wv7&#10;YDQs59lsoYo8QSSkhANy8w8AAP//AwBQSwECLQAUAAYACAAAACEA2+H2y+4AAACFAQAAEwAAAAAA&#10;AAAAAAAAAAAAAAAAW0NvbnRlbnRfVHlwZXNdLnhtbFBLAQItABQABgAIAAAAIQBa9CxbvwAAABUB&#10;AAALAAAAAAAAAAAAAAAAAB8BAABfcmVscy8ucmVsc1BLAQItABQABgAIAAAAIQBuOEicyAAAAOIA&#10;AAAPAAAAAAAAAAAAAAAAAAcCAABkcnMvZG93bnJldi54bWxQSwUGAAAAAAMAAwC3AAAA/AIAAAAA&#10;" filled="f" stroked="f">
                  <v:textbox style="mso-fit-shape-to-text:t">
                    <w:txbxContent>
                      <w:p w14:paraId="47E9C4B1" w14:textId="6EC911A0" w:rsidR="0014387D" w:rsidRPr="00CD66EC" w:rsidRDefault="00F94A41" w:rsidP="0014387D">
                        <w:pPr>
                          <w:rPr>
                            <w:rFonts w:ascii="Helvetica" w:hAnsi="Helvetica"/>
                            <w:color w:val="FFFFFF"/>
                            <w:sz w:val="48"/>
                            <w:szCs w:val="48"/>
                            <w14:textOutline w14:w="0" w14:cap="flat" w14:cmpd="sng" w14:algn="ctr">
                              <w14:noFill/>
                              <w14:prstDash w14:val="solid"/>
                              <w14:round/>
                            </w14:textOutline>
                          </w:rPr>
                        </w:pPr>
                        <w:r>
                          <w:rPr>
                            <w:rFonts w:ascii="Helvetica" w:hAnsi="Helvetica"/>
                            <w:color w:val="FFFFFF"/>
                            <w:sz w:val="48"/>
                            <w14:textOutline w14:w="0" w14:cap="flat" w14:cmpd="sng" w14:algn="ctr">
                              <w14:noFill/>
                              <w14:prstDash w14:val="solid"/>
                              <w14:round/>
                            </w14:textOutline>
                          </w:rPr>
                          <w:t>Ejercicio 2025</w:t>
                        </w:r>
                      </w:p>
                    </w:txbxContent>
                  </v:textbox>
                </v:shape>
                <v:shape id="Text Box 16" o:spid="_x0000_s1037" type="#_x0000_t202" style="position:absolute;left:9869;top:27864;width:36069;height:35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QXmzxwAAAOMAAAAPAAAAZHJzL2Rvd25yZXYueG1sRE9La8JA&#10;EL4L/Q/LFHrTXV81TV2ltAg9WZqq4G3IjklodjZktyb9964geJzvPct1b2txptZXjjWMRwoEce5M&#10;xYWG3c9mmIDwAdlg7Zg0/JOH9ephsMTUuI6/6ZyFQsQQ9ilqKENoUil9XpJFP3INceROrrUY4tkW&#10;0rTYxXBby4lSz9JixbGhxIbeS8p/sz+rYb89HQ8z9VV82HnTuV5Jti9S66fH/u0VRKA+3MU396eJ&#10;88cTtZhOk2QB158iAHJ1AQAA//8DAFBLAQItABQABgAIAAAAIQDb4fbL7gAAAIUBAAATAAAAAAAA&#10;AAAAAAAAAAAAAABbQ29udGVudF9UeXBlc10ueG1sUEsBAi0AFAAGAAgAAAAhAFr0LFu/AAAAFQEA&#10;AAsAAAAAAAAAAAAAAAAAHwEAAF9yZWxzLy5yZWxzUEsBAi0AFAAGAAgAAAAhAPFBebPHAAAA4wAA&#10;AA8AAAAAAAAAAAAAAAAABwIAAGRycy9kb3ducmV2LnhtbFBLBQYAAAAAAwADALcAAAD7AgAAAAA=&#10;" filled="f" stroked="f">
                  <v:textbox>
                    <w:txbxContent>
                      <w:p w14:paraId="1A744885" w14:textId="31B59E8A" w:rsidR="0014387D" w:rsidRPr="00CD66EC" w:rsidRDefault="0014387D" w:rsidP="0014387D">
                        <w:pPr>
                          <w:rPr>
                            <w:rFonts w:ascii="Helvetica" w:hAnsi="Helvetica"/>
                            <w:color w:val="000000"/>
                            <w:sz w:val="32"/>
                            <w:szCs w:val="32"/>
                            <w14:textOutline w14:w="0" w14:cap="flat" w14:cmpd="sng" w14:algn="ctr">
                              <w14:noFill/>
                              <w14:prstDash w14:val="solid"/>
                              <w14:round/>
                            </w14:textOutline>
                          </w:rPr>
                        </w:pPr>
                        <w:r>
                          <w:rPr>
                            <w:rFonts w:ascii="Helvetica" w:hAnsi="Helvetica"/>
                            <w:color w:val="000000"/>
                            <w:sz w:val="32"/>
                            <w:szCs w:val="32"/>
                            <w14:textOutline w14:w="0" w14:cap="flat" w14:cmpd="sng" w14:algn="ctr">
                              <w14:noFill/>
                              <w14:prstDash w14:val="solid"/>
                              <w14:round/>
                            </w14:textOutline>
                          </w:rPr>
                          <w:t>MAY</w:t>
                        </w:r>
                        <w:r w:rsidR="00F94A41">
                          <w:rPr>
                            <w:rFonts w:ascii="Helvetica" w:hAnsi="Helvetica"/>
                            <w:color w:val="000000"/>
                            <w:sz w:val="32"/>
                            <w:szCs w:val="32"/>
                            <w14:textOutline w14:w="0" w14:cap="flat" w14:cmpd="sng" w14:algn="ctr">
                              <w14:noFill/>
                              <w14:prstDash w14:val="solid"/>
                              <w14:round/>
                            </w14:textOutline>
                          </w:rPr>
                          <w:t>O DE</w:t>
                        </w:r>
                        <w:r w:rsidRPr="00CD66EC">
                          <w:rPr>
                            <w:rFonts w:ascii="Helvetica" w:hAnsi="Helvetica"/>
                            <w:color w:val="000000"/>
                            <w:sz w:val="32"/>
                            <w:szCs w:val="32"/>
                            <w14:textOutline w14:w="0" w14:cap="flat" w14:cmpd="sng" w14:algn="ctr">
                              <w14:noFill/>
                              <w14:prstDash w14:val="solid"/>
                              <w14:round/>
                            </w14:textOutline>
                          </w:rPr>
                          <w:t xml:space="preserve"> 2026</w:t>
                        </w:r>
                      </w:p>
                    </w:txbxContent>
                  </v:textbox>
                </v:shape>
                <w10:wrap anchorx="page"/>
              </v:group>
            </w:pict>
          </mc:Fallback>
        </mc:AlternateContent>
      </w:r>
    </w:p>
    <w:p w14:paraId="2303845E" w14:textId="77777777" w:rsidR="0014387D" w:rsidRPr="007B2A8D" w:rsidRDefault="0014387D" w:rsidP="0014387D">
      <w:pPr>
        <w:rPr>
          <w:rFonts w:ascii="Aptos" w:eastAsia="Aptos" w:hAnsi="Aptos"/>
          <w:sz w:val="24"/>
          <w:szCs w:val="24"/>
        </w:rPr>
      </w:pPr>
    </w:p>
    <w:p w14:paraId="58F9E004" w14:textId="49B48ECA" w:rsidR="0014387D" w:rsidRPr="007B2A8D" w:rsidRDefault="0014387D" w:rsidP="0014387D">
      <w:pPr>
        <w:rPr>
          <w:rFonts w:ascii="Aptos" w:eastAsia="Aptos" w:hAnsi="Aptos"/>
          <w:sz w:val="24"/>
          <w:szCs w:val="24"/>
        </w:rPr>
      </w:pPr>
    </w:p>
    <w:p w14:paraId="0513D971" w14:textId="5F863125" w:rsidR="0014387D" w:rsidRPr="007B2A8D" w:rsidRDefault="0014387D" w:rsidP="0014387D">
      <w:pPr>
        <w:rPr>
          <w:rFonts w:ascii="Aptos" w:eastAsia="Aptos" w:hAnsi="Aptos"/>
          <w:sz w:val="24"/>
          <w:szCs w:val="24"/>
        </w:rPr>
      </w:pPr>
    </w:p>
    <w:p w14:paraId="65896B50" w14:textId="77777777" w:rsidR="0014387D" w:rsidRPr="007B2A8D" w:rsidRDefault="0014387D" w:rsidP="0014387D">
      <w:pPr>
        <w:rPr>
          <w:rFonts w:ascii="Aptos" w:eastAsia="Aptos" w:hAnsi="Aptos"/>
          <w:sz w:val="24"/>
          <w:szCs w:val="24"/>
        </w:rPr>
      </w:pPr>
    </w:p>
    <w:p w14:paraId="63E6BCCB" w14:textId="77777777" w:rsidR="0014387D" w:rsidRPr="007B2A8D" w:rsidRDefault="0014387D" w:rsidP="0014387D">
      <w:pPr>
        <w:rPr>
          <w:rFonts w:ascii="Aptos" w:eastAsia="Aptos" w:hAnsi="Aptos"/>
          <w:sz w:val="24"/>
          <w:szCs w:val="24"/>
        </w:rPr>
      </w:pPr>
    </w:p>
    <w:p w14:paraId="25E5A4B2" w14:textId="77777777" w:rsidR="0014387D" w:rsidRPr="007B2A8D" w:rsidRDefault="0014387D" w:rsidP="0014387D">
      <w:pPr>
        <w:rPr>
          <w:rFonts w:ascii="Aptos" w:eastAsia="Aptos" w:hAnsi="Aptos"/>
          <w:sz w:val="24"/>
          <w:szCs w:val="24"/>
        </w:rPr>
      </w:pPr>
    </w:p>
    <w:p w14:paraId="75EBF82F" w14:textId="77777777" w:rsidR="0014387D" w:rsidRPr="007B2A8D" w:rsidRDefault="0014387D" w:rsidP="0014387D">
      <w:pPr>
        <w:rPr>
          <w:rFonts w:ascii="Aptos" w:eastAsia="Aptos" w:hAnsi="Aptos"/>
          <w:sz w:val="24"/>
          <w:szCs w:val="24"/>
        </w:rPr>
      </w:pPr>
    </w:p>
    <w:p w14:paraId="789D13C3" w14:textId="77777777" w:rsidR="0014387D" w:rsidRPr="007B2A8D" w:rsidRDefault="0014387D" w:rsidP="0014387D">
      <w:pPr>
        <w:rPr>
          <w:rFonts w:ascii="Aptos" w:eastAsia="Aptos" w:hAnsi="Aptos"/>
          <w:sz w:val="24"/>
          <w:szCs w:val="24"/>
        </w:rPr>
      </w:pPr>
    </w:p>
    <w:p w14:paraId="3D0C273C" w14:textId="77777777" w:rsidR="0014387D" w:rsidRPr="007B2A8D" w:rsidRDefault="0014387D" w:rsidP="0014387D">
      <w:pPr>
        <w:rPr>
          <w:rFonts w:ascii="Aptos" w:eastAsia="Aptos" w:hAnsi="Aptos"/>
          <w:sz w:val="24"/>
          <w:szCs w:val="24"/>
        </w:rPr>
      </w:pPr>
    </w:p>
    <w:p w14:paraId="164A0B55" w14:textId="77777777" w:rsidR="0014387D" w:rsidRPr="007B2A8D" w:rsidRDefault="0014387D" w:rsidP="0014387D">
      <w:pPr>
        <w:rPr>
          <w:rFonts w:ascii="Aptos" w:eastAsia="Aptos" w:hAnsi="Aptos"/>
          <w:sz w:val="24"/>
          <w:szCs w:val="24"/>
        </w:rPr>
      </w:pPr>
    </w:p>
    <w:p w14:paraId="31A169E3" w14:textId="77777777" w:rsidR="0014387D" w:rsidRPr="007B2A8D" w:rsidRDefault="0014387D" w:rsidP="0014387D">
      <w:pPr>
        <w:rPr>
          <w:rFonts w:ascii="Aptos" w:eastAsia="Aptos" w:hAnsi="Aptos"/>
          <w:sz w:val="24"/>
          <w:szCs w:val="24"/>
        </w:rPr>
      </w:pPr>
    </w:p>
    <w:p w14:paraId="1867F12D" w14:textId="77777777" w:rsidR="0014387D" w:rsidRPr="007B2A8D" w:rsidRDefault="0014387D" w:rsidP="0014387D">
      <w:pPr>
        <w:rPr>
          <w:rFonts w:ascii="Aptos" w:eastAsia="Aptos" w:hAnsi="Aptos"/>
          <w:sz w:val="24"/>
          <w:szCs w:val="24"/>
        </w:rPr>
      </w:pPr>
    </w:p>
    <w:p w14:paraId="669BF84D" w14:textId="77777777" w:rsidR="0014387D" w:rsidRPr="007B2A8D" w:rsidRDefault="0014387D" w:rsidP="0014387D">
      <w:pPr>
        <w:rPr>
          <w:rFonts w:ascii="Aptos" w:eastAsia="Aptos" w:hAnsi="Aptos"/>
          <w:sz w:val="24"/>
          <w:szCs w:val="24"/>
        </w:rPr>
      </w:pPr>
    </w:p>
    <w:p w14:paraId="0891A194" w14:textId="77777777" w:rsidR="0014387D" w:rsidRPr="007B2A8D" w:rsidRDefault="0014387D" w:rsidP="0014387D">
      <w:pPr>
        <w:rPr>
          <w:rFonts w:ascii="Aptos" w:eastAsia="Aptos" w:hAnsi="Aptos"/>
          <w:sz w:val="24"/>
          <w:szCs w:val="24"/>
        </w:rPr>
      </w:pPr>
    </w:p>
    <w:p w14:paraId="55F06B0E" w14:textId="77777777" w:rsidR="0014387D" w:rsidRPr="007B2A8D" w:rsidRDefault="0014387D" w:rsidP="0014387D">
      <w:pPr>
        <w:tabs>
          <w:tab w:val="left" w:pos="915"/>
        </w:tabs>
        <w:rPr>
          <w:rFonts w:ascii="Aptos" w:eastAsia="Aptos" w:hAnsi="Aptos"/>
          <w:kern w:val="2"/>
          <w:sz w:val="24"/>
          <w:szCs w:val="24"/>
          <w14:ligatures w14:val="standardContextual"/>
        </w:rPr>
      </w:pPr>
      <w:r w:rsidRPr="007B2A8D">
        <w:rPr>
          <w:rFonts w:ascii="Aptos" w:eastAsia="Aptos" w:hAnsi="Aptos"/>
          <w:kern w:val="2"/>
          <w:sz w:val="24"/>
          <w:szCs w:val="24"/>
          <w14:ligatures w14:val="standardContextual"/>
        </w:rPr>
        <w:tab/>
      </w:r>
    </w:p>
    <w:p w14:paraId="0347CC16" w14:textId="0CFE333B" w:rsidR="0014387D" w:rsidRPr="007B2A8D" w:rsidRDefault="00F9251C" w:rsidP="0014387D">
      <w:pPr>
        <w:tabs>
          <w:tab w:val="left" w:pos="915"/>
        </w:tabs>
        <w:rPr>
          <w:rFonts w:ascii="Aptos" w:eastAsia="Aptos" w:hAnsi="Aptos"/>
          <w:sz w:val="24"/>
          <w:szCs w:val="24"/>
        </w:rPr>
        <w:sectPr w:rsidR="0014387D" w:rsidRPr="007B2A8D" w:rsidSect="0014387D">
          <w:headerReference w:type="first" r:id="rId20"/>
          <w:pgSz w:w="11906" w:h="16838"/>
          <w:pgMar w:top="720" w:right="1138" w:bottom="1699" w:left="1411" w:header="706" w:footer="706" w:gutter="0"/>
          <w:pgNumType w:start="1"/>
          <w:cols w:space="708"/>
          <w:titlePg/>
          <w:docGrid w:linePitch="360"/>
        </w:sectPr>
      </w:pPr>
      <w:r w:rsidRPr="007B2A8D">
        <w:rPr>
          <w:rFonts w:ascii="Aptos" w:eastAsia="Aptos" w:hAnsi="Aptos"/>
          <w:sz w:val="24"/>
          <w:szCs w:val="24"/>
          <w14:ligatures w14:val="standardContextual"/>
        </w:rPr>
        <mc:AlternateContent>
          <mc:Choice Requires="wps">
            <w:drawing>
              <wp:anchor distT="0" distB="0" distL="114300" distR="114300" simplePos="0" relativeHeight="251658248" behindDoc="0" locked="0" layoutInCell="1" allowOverlap="1" wp14:anchorId="0E0D663D" wp14:editId="41CB91A0">
                <wp:simplePos x="0" y="0"/>
                <wp:positionH relativeFrom="page">
                  <wp:posOffset>-336605</wp:posOffset>
                </wp:positionH>
                <wp:positionV relativeFrom="paragraph">
                  <wp:posOffset>4698613</wp:posOffset>
                </wp:positionV>
                <wp:extent cx="7884795" cy="254000"/>
                <wp:effectExtent l="0" t="0" r="1905" b="0"/>
                <wp:wrapNone/>
                <wp:docPr id="8" name="Rectangle 14"/>
                <wp:cNvGraphicFramePr/>
                <a:graphic xmlns:a="http://schemas.openxmlformats.org/drawingml/2006/main">
                  <a:graphicData uri="http://schemas.microsoft.com/office/word/2010/wordprocessingShape">
                    <wps:wsp>
                      <wps:cNvSpPr/>
                      <wps:spPr bwMode="auto">
                        <a:xfrm>
                          <a:off x="0" y="0"/>
                          <a:ext cx="7884795" cy="254000"/>
                        </a:xfrm>
                        <a:prstGeom prst="rect">
                          <a:avLst/>
                        </a:prstGeom>
                        <a:solidFill>
                          <a:srgbClr val="0E2841">
                            <a:lumMod val="75000"/>
                            <a:lumOff val="25000"/>
                          </a:srgbClr>
                        </a:solidFill>
                        <a:ln w="19050" cap="flat" cmpd="sng" algn="ctr">
                          <a:noFill/>
                          <a:prstDash val="solid"/>
                          <a:miter lim="800000"/>
                        </a:ln>
                        <a:effectLst/>
                      </wps:spPr>
                      <wps:bodyPr rot="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50C4C8C" id="Rectangle 14" o:spid="_x0000_s1026" style="position:absolute;margin-left:-26.5pt;margin-top:369.95pt;width:620.85pt;height:20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CcM+gEAAO4DAAAOAAAAZHJzL2Uyb0RvYy54bWysU8GO0zAQvSPxD5bvNGnV0m7UdIUoywWW&#10;lXYR56njJJZsj2W7Tfv3jJ2mwHJDXCx7PH5v5s3z9v5sNDtJHxTams9nJWfSCmyU7Wr+/eXh3Yaz&#10;EME2oNHKml9k4Pe7t2+2g6vkAnvUjfSMQGyoBlfzPkZXFUUQvTQQZuikpcsWvYFIR98VjYeB0I0u&#10;FmX5vhjQN86jkCFQdD9e8l3Gb1sp4re2DTIyXXOqLebV5/WQ1mK3harz4HolrmXAP1RhQFkivUHt&#10;IQI7evUXlFHCY8A2zgSaAttWCZl7oG7m5atunntwMvdC4gR3kyn8P1jxeHp2T55kGFyoAm3ZYfiK&#10;DY0KjhFzT+fWm9QbVcvOWbrLTTp5jkxQcL3ZLNd3K84E3S1Wy7LM2hZQTa+dD/GzRMPSpuaeRpPR&#10;4fQlROKn1CklkQXUqnlQWueD7w4ftWcnSGP8tNgs5/mtPhqqdQyvV1dOqChMUx/DiylM+GGEyVx/&#10;4GvLBnLvXbkijwggH7YaIm2Na2oebMcZ6I4MLqLPxBZTadk8qeg9hH6ky7Cjq4yKZG2tTM03VNpN&#10;EG1TSzKb89r6pP04hQM2F5qDx+zWlJw4Xs4/wLurepF0f8TJH1C9EnHMTS8tfqAxtiornGhGcJIg&#10;HchUWYzrB0iu/f2cs359091PAAAA//8DAFBLAwQUAAYACAAAACEAPW6MmeQAAAAMAQAADwAAAGRy&#10;cy9kb3ducmV2LnhtbEyPQUvDQBCF74L/YRnBi7SbWGrSmE0RQWkPBa0iettkxyQ0Oxuy2zb11zs9&#10;6XHePN77Xr4cbScOOPjWkYJ4GoFAqpxpqVbw/vY0SUH4oMnozhEqOKGHZXF5kevMuCO94mEbasEh&#10;5DOtoAmhz6T0VYNW+6nrkfj37QarA59DLc2gjxxuO3kbRXfS6pa4odE9PjZY7bZ7q2Dz81zvwvrm&#10;VMar8PVhXlbrOX0qdX01PtyDCDiGPzOc8RkdCmYq3Z6MF52CyXzGW4KCZLZYgDg74jRNQJQsJSzJ&#10;Ipf/RxS/AAAA//8DAFBLAQItABQABgAIAAAAIQC2gziS/gAAAOEBAAATAAAAAAAAAAAAAAAAAAAA&#10;AABbQ29udGVudF9UeXBlc10ueG1sUEsBAi0AFAAGAAgAAAAhADj9If/WAAAAlAEAAAsAAAAAAAAA&#10;AAAAAAAALwEAAF9yZWxzLy5yZWxzUEsBAi0AFAAGAAgAAAAhAImsJwz6AQAA7gMAAA4AAAAAAAAA&#10;AAAAAAAALgIAAGRycy9lMm9Eb2MueG1sUEsBAi0AFAAGAAgAAAAhAD1ujJnkAAAADAEAAA8AAAAA&#10;AAAAAAAAAAAAVAQAAGRycy9kb3ducmV2LnhtbFBLBQYAAAAABAAEAPMAAABlBQAAAAA=&#10;" fillcolor="#215f9a" stroked="f" strokeweight="1.5pt">
                <w10:wrap anchorx="page"/>
              </v:rect>
            </w:pict>
          </mc:Fallback>
        </mc:AlternateContent>
      </w:r>
      <w:r w:rsidR="0014387D" w:rsidRPr="007B2A8D">
        <w:rPr>
          <w:rFonts w:ascii="Aptos" w:eastAsia="Aptos" w:hAnsi="Aptos"/>
          <w:sz w:val="24"/>
          <w:szCs w:val="24"/>
        </w:rPr>
        <w:tab/>
      </w:r>
    </w:p>
    <w:p w14:paraId="746D0CDB" w14:textId="4210E801" w:rsidR="0014387D" w:rsidRPr="007B2A8D" w:rsidRDefault="00E83566" w:rsidP="002A03A1">
      <w:pPr>
        <w:pStyle w:val="Heading1"/>
        <w:rPr>
          <w:noProof w:val="0"/>
          <w:lang w:val="es-ES_tradnl"/>
        </w:rPr>
      </w:pPr>
      <w:bookmarkStart w:id="1" w:name="_Hlk223004743"/>
      <w:bookmarkStart w:id="2" w:name="_Toc223005490"/>
      <w:bookmarkStart w:id="3" w:name="_Toc223100604"/>
      <w:bookmarkStart w:id="4" w:name="_Toc223111020"/>
      <w:bookmarkStart w:id="5" w:name="_Toc223585232"/>
      <w:bookmarkStart w:id="6" w:name="_Toc229753986"/>
      <w:bookmarkStart w:id="7" w:name="_Toc237010257"/>
      <w:bookmarkEnd w:id="0"/>
      <w:r w:rsidRPr="004C4BFB">
        <w:rPr>
          <w:lang w:val="es-ES_tradnl"/>
        </w:rPr>
        <w:lastRenderedPageBreak/>
        <w:t>Índice</w:t>
      </w:r>
      <w:bookmarkEnd w:id="2"/>
      <w:bookmarkEnd w:id="3"/>
      <w:bookmarkEnd w:id="4"/>
      <w:bookmarkEnd w:id="5"/>
      <w:bookmarkEnd w:id="6"/>
      <w:bookmarkEnd w:id="7"/>
    </w:p>
    <w:p w14:paraId="194D7699" w14:textId="77777777" w:rsidR="00BC2E3C" w:rsidRPr="007B2A8D" w:rsidRDefault="00BC2E3C" w:rsidP="00BC2E3C">
      <w:pPr>
        <w:rPr>
          <w:lang w:eastAsia="en-US"/>
        </w:rPr>
      </w:pPr>
    </w:p>
    <w:bookmarkEnd w:id="1"/>
    <w:p w14:paraId="7F125907" w14:textId="1818BA03" w:rsidR="005301F7" w:rsidRDefault="00B079CC">
      <w:pPr>
        <w:pStyle w:val="TOC1"/>
        <w:rPr>
          <w:rFonts w:asciiTheme="minorHAnsi" w:eastAsiaTheme="minorEastAsia" w:hAnsiTheme="minorHAnsi" w:cstheme="minorBidi"/>
          <w:bCs w:val="0"/>
          <w:kern w:val="2"/>
          <w:sz w:val="24"/>
          <w:szCs w:val="24"/>
          <w:lang w:val="en-GB" w:eastAsia="zh-CN"/>
          <w14:ligatures w14:val="standardContextual"/>
        </w:rPr>
      </w:pPr>
      <w:r w:rsidRPr="007B2A8D">
        <w:rPr>
          <w:rFonts w:eastAsiaTheme="minorHAnsi"/>
          <w:b/>
          <w:noProof w:val="0"/>
          <w:lang w:val="es-ES_tradnl"/>
        </w:rPr>
        <w:fldChar w:fldCharType="begin"/>
      </w:r>
      <w:r w:rsidRPr="007B2A8D">
        <w:rPr>
          <w:rFonts w:eastAsiaTheme="minorHAnsi"/>
          <w:b/>
          <w:noProof w:val="0"/>
          <w:lang w:val="es-ES_tradnl"/>
        </w:rPr>
        <w:instrText xml:space="preserve"> TOC \o "1-</w:instrText>
      </w:r>
      <w:r w:rsidR="00052D32" w:rsidRPr="007B2A8D">
        <w:rPr>
          <w:rFonts w:eastAsiaTheme="minorHAnsi"/>
          <w:b/>
          <w:noProof w:val="0"/>
          <w:lang w:val="es-ES_tradnl"/>
        </w:rPr>
        <w:instrText>4</w:instrText>
      </w:r>
      <w:r w:rsidRPr="007B2A8D">
        <w:rPr>
          <w:rFonts w:eastAsiaTheme="minorHAnsi"/>
          <w:b/>
          <w:noProof w:val="0"/>
          <w:lang w:val="es-ES_tradnl"/>
        </w:rPr>
        <w:instrText xml:space="preserve">" \u </w:instrText>
      </w:r>
      <w:r w:rsidRPr="007B2A8D">
        <w:rPr>
          <w:rFonts w:eastAsiaTheme="minorHAnsi"/>
          <w:b/>
          <w:noProof w:val="0"/>
          <w:lang w:val="es-ES_tradnl"/>
        </w:rPr>
        <w:fldChar w:fldCharType="separate"/>
      </w:r>
      <w:r w:rsidR="005301F7" w:rsidRPr="0023606F">
        <w:rPr>
          <w:lang w:val="es-ES_tradnl"/>
        </w:rPr>
        <w:t>Índice</w:t>
      </w:r>
      <w:r w:rsidR="005301F7">
        <w:tab/>
      </w:r>
      <w:r w:rsidR="005301F7">
        <w:fldChar w:fldCharType="begin"/>
      </w:r>
      <w:r w:rsidR="005301F7">
        <w:instrText xml:space="preserve"> PAGEREF _Toc237010257 \h </w:instrText>
      </w:r>
      <w:r w:rsidR="005301F7">
        <w:fldChar w:fldCharType="separate"/>
      </w:r>
      <w:r w:rsidR="005301F7">
        <w:t>2</w:t>
      </w:r>
      <w:r w:rsidR="005301F7">
        <w:fldChar w:fldCharType="end"/>
      </w:r>
    </w:p>
    <w:p w14:paraId="7DEE651D" w14:textId="56F2D135" w:rsidR="005301F7" w:rsidRDefault="005301F7">
      <w:pPr>
        <w:pStyle w:val="TOC1"/>
        <w:rPr>
          <w:rFonts w:asciiTheme="minorHAnsi" w:eastAsiaTheme="minorEastAsia" w:hAnsiTheme="minorHAnsi" w:cstheme="minorBidi"/>
          <w:bCs w:val="0"/>
          <w:kern w:val="2"/>
          <w:sz w:val="24"/>
          <w:szCs w:val="24"/>
          <w:lang w:val="en-GB" w:eastAsia="zh-CN"/>
          <w14:ligatures w14:val="standardContextual"/>
        </w:rPr>
      </w:pPr>
      <w:r w:rsidRPr="0023606F">
        <w:rPr>
          <w:lang w:val="es-ES_tradnl"/>
        </w:rPr>
        <w:t>Lista de cuadros</w:t>
      </w:r>
      <w:r>
        <w:tab/>
      </w:r>
      <w:r>
        <w:fldChar w:fldCharType="begin"/>
      </w:r>
      <w:r>
        <w:instrText xml:space="preserve"> PAGEREF _Toc237010258 \h </w:instrText>
      </w:r>
      <w:r>
        <w:fldChar w:fldCharType="separate"/>
      </w:r>
      <w:r>
        <w:t>3</w:t>
      </w:r>
      <w:r>
        <w:fldChar w:fldCharType="end"/>
      </w:r>
    </w:p>
    <w:p w14:paraId="3DAA083D" w14:textId="00377C72" w:rsidR="005301F7" w:rsidRDefault="005301F7">
      <w:pPr>
        <w:pStyle w:val="TOC1"/>
        <w:rPr>
          <w:rFonts w:asciiTheme="minorHAnsi" w:eastAsiaTheme="minorEastAsia" w:hAnsiTheme="minorHAnsi" w:cstheme="minorBidi"/>
          <w:bCs w:val="0"/>
          <w:kern w:val="2"/>
          <w:sz w:val="24"/>
          <w:szCs w:val="24"/>
          <w:lang w:val="en-GB" w:eastAsia="zh-CN"/>
          <w14:ligatures w14:val="standardContextual"/>
        </w:rPr>
      </w:pPr>
      <w:r w:rsidRPr="0023606F">
        <w:rPr>
          <w:lang w:val="es-ES_tradnl"/>
        </w:rPr>
        <w:t>Carta de envío</w:t>
      </w:r>
      <w:r>
        <w:tab/>
      </w:r>
      <w:r>
        <w:fldChar w:fldCharType="begin"/>
      </w:r>
      <w:r>
        <w:instrText xml:space="preserve"> PAGEREF _Toc237010259 \h </w:instrText>
      </w:r>
      <w:r>
        <w:fldChar w:fldCharType="separate"/>
      </w:r>
      <w:r>
        <w:t>4</w:t>
      </w:r>
      <w:r>
        <w:fldChar w:fldCharType="end"/>
      </w:r>
    </w:p>
    <w:p w14:paraId="3F0AEBFE" w14:textId="0711FD67" w:rsidR="005301F7" w:rsidRDefault="005301F7">
      <w:pPr>
        <w:pStyle w:val="TOC1"/>
        <w:rPr>
          <w:rFonts w:asciiTheme="minorHAnsi" w:eastAsiaTheme="minorEastAsia" w:hAnsiTheme="minorHAnsi" w:cstheme="minorBidi"/>
          <w:bCs w:val="0"/>
          <w:kern w:val="2"/>
          <w:sz w:val="24"/>
          <w:szCs w:val="24"/>
          <w:lang w:val="en-GB" w:eastAsia="zh-CN"/>
          <w14:ligatures w14:val="standardContextual"/>
        </w:rPr>
      </w:pPr>
      <w:r w:rsidRPr="0023606F">
        <w:rPr>
          <w:lang w:val="es-ES_tradnl"/>
        </w:rPr>
        <w:t>I.  Informe del auditor externo sobre los estados financieros: dictamen de auditoría</w:t>
      </w:r>
      <w:r>
        <w:tab/>
      </w:r>
      <w:r>
        <w:fldChar w:fldCharType="begin"/>
      </w:r>
      <w:r>
        <w:instrText xml:space="preserve"> PAGEREF _Toc237010260 \h </w:instrText>
      </w:r>
      <w:r>
        <w:fldChar w:fldCharType="separate"/>
      </w:r>
      <w:r>
        <w:t>5</w:t>
      </w:r>
      <w:r>
        <w:fldChar w:fldCharType="end"/>
      </w:r>
    </w:p>
    <w:p w14:paraId="210C5554" w14:textId="381FF017" w:rsidR="005301F7" w:rsidRDefault="005301F7">
      <w:pPr>
        <w:pStyle w:val="TOC1"/>
        <w:rPr>
          <w:rFonts w:asciiTheme="minorHAnsi" w:eastAsiaTheme="minorEastAsia" w:hAnsiTheme="minorHAnsi" w:cstheme="minorBidi"/>
          <w:bCs w:val="0"/>
          <w:kern w:val="2"/>
          <w:sz w:val="24"/>
          <w:szCs w:val="24"/>
          <w:lang w:val="en-GB" w:eastAsia="zh-CN"/>
          <w14:ligatures w14:val="standardContextual"/>
        </w:rPr>
      </w:pPr>
      <w:r w:rsidRPr="0023606F">
        <w:rPr>
          <w:lang w:val="es-ES_tradnl"/>
        </w:rPr>
        <w:t>II.  Informe extenso del auditor externo</w:t>
      </w:r>
      <w:r>
        <w:tab/>
      </w:r>
      <w:r>
        <w:fldChar w:fldCharType="begin"/>
      </w:r>
      <w:r>
        <w:instrText xml:space="preserve"> PAGEREF _Toc237010261 \h </w:instrText>
      </w:r>
      <w:r>
        <w:fldChar w:fldCharType="separate"/>
      </w:r>
      <w:r>
        <w:t>8</w:t>
      </w:r>
      <w:r>
        <w:fldChar w:fldCharType="end"/>
      </w:r>
    </w:p>
    <w:p w14:paraId="71323A20" w14:textId="0F6BE8C6" w:rsidR="005301F7" w:rsidRDefault="005301F7">
      <w:pPr>
        <w:pStyle w:val="TOC1"/>
        <w:rPr>
          <w:rFonts w:asciiTheme="minorHAnsi" w:eastAsiaTheme="minorEastAsia" w:hAnsiTheme="minorHAnsi" w:cstheme="minorBidi"/>
          <w:bCs w:val="0"/>
          <w:kern w:val="2"/>
          <w:sz w:val="24"/>
          <w:szCs w:val="24"/>
          <w:lang w:val="en-GB" w:eastAsia="zh-CN"/>
          <w14:ligatures w14:val="standardContextual"/>
        </w:rPr>
      </w:pPr>
      <w:r w:rsidRPr="0023606F">
        <w:rPr>
          <w:lang w:val="es-ES_tradnl"/>
        </w:rPr>
        <w:t>Resumen</w:t>
      </w:r>
      <w:r>
        <w:tab/>
      </w:r>
      <w:r>
        <w:fldChar w:fldCharType="begin"/>
      </w:r>
      <w:r>
        <w:instrText xml:space="preserve"> PAGEREF _Toc237010262 \h </w:instrText>
      </w:r>
      <w:r>
        <w:fldChar w:fldCharType="separate"/>
      </w:r>
      <w:r>
        <w:t>8</w:t>
      </w:r>
      <w:r>
        <w:fldChar w:fldCharType="end"/>
      </w:r>
    </w:p>
    <w:p w14:paraId="2EECC9D3" w14:textId="200F644D" w:rsidR="005301F7" w:rsidRDefault="005301F7">
      <w:pPr>
        <w:pStyle w:val="TOC2"/>
        <w:rPr>
          <w:rFonts w:asciiTheme="minorHAnsi" w:hAnsiTheme="minorHAnsi"/>
          <w:sz w:val="24"/>
        </w:rPr>
      </w:pPr>
      <w:r w:rsidRPr="0023606F">
        <w:t>A.</w:t>
      </w:r>
      <w:r>
        <w:rPr>
          <w:rFonts w:asciiTheme="minorHAnsi" w:hAnsiTheme="minorHAnsi"/>
          <w:sz w:val="24"/>
        </w:rPr>
        <w:tab/>
      </w:r>
      <w:r>
        <w:t>Mandato, alcance y metodología</w:t>
      </w:r>
      <w:r>
        <w:tab/>
      </w:r>
      <w:r>
        <w:fldChar w:fldCharType="begin"/>
      </w:r>
      <w:r>
        <w:instrText xml:space="preserve"> PAGEREF _Toc237010263 \h </w:instrText>
      </w:r>
      <w:r>
        <w:fldChar w:fldCharType="separate"/>
      </w:r>
      <w:r>
        <w:t>9</w:t>
      </w:r>
      <w:r>
        <w:fldChar w:fldCharType="end"/>
      </w:r>
    </w:p>
    <w:p w14:paraId="4D076238" w14:textId="358F84A7" w:rsidR="005301F7" w:rsidRDefault="005301F7">
      <w:pPr>
        <w:pStyle w:val="TOC2"/>
        <w:rPr>
          <w:rFonts w:asciiTheme="minorHAnsi" w:hAnsiTheme="minorHAnsi"/>
          <w:sz w:val="24"/>
        </w:rPr>
      </w:pPr>
      <w:r w:rsidRPr="0023606F">
        <w:t>B.</w:t>
      </w:r>
      <w:r>
        <w:rPr>
          <w:rFonts w:asciiTheme="minorHAnsi" w:hAnsiTheme="minorHAnsi"/>
          <w:sz w:val="24"/>
        </w:rPr>
        <w:tab/>
      </w:r>
      <w:r>
        <w:t>Resumen financiero</w:t>
      </w:r>
      <w:r>
        <w:tab/>
      </w:r>
      <w:r>
        <w:fldChar w:fldCharType="begin"/>
      </w:r>
      <w:r>
        <w:instrText xml:space="preserve"> PAGEREF _Toc237010264 \h </w:instrText>
      </w:r>
      <w:r>
        <w:fldChar w:fldCharType="separate"/>
      </w:r>
      <w:r>
        <w:t>10</w:t>
      </w:r>
      <w:r>
        <w:fldChar w:fldCharType="end"/>
      </w:r>
    </w:p>
    <w:p w14:paraId="2F4FCB85" w14:textId="11403F33" w:rsidR="005301F7" w:rsidRDefault="005301F7">
      <w:pPr>
        <w:pStyle w:val="TOC2"/>
        <w:rPr>
          <w:rFonts w:asciiTheme="minorHAnsi" w:hAnsiTheme="minorHAnsi"/>
          <w:sz w:val="24"/>
        </w:rPr>
      </w:pPr>
      <w:r w:rsidRPr="0023606F">
        <w:t>C.</w:t>
      </w:r>
      <w:r>
        <w:rPr>
          <w:rFonts w:asciiTheme="minorHAnsi" w:hAnsiTheme="minorHAnsi"/>
          <w:sz w:val="24"/>
        </w:rPr>
        <w:tab/>
      </w:r>
      <w:r w:rsidRPr="0023606F">
        <w:t>Seguimiento de recomendaciones anteriores</w:t>
      </w:r>
      <w:r>
        <w:tab/>
      </w:r>
      <w:r>
        <w:fldChar w:fldCharType="begin"/>
      </w:r>
      <w:r>
        <w:instrText xml:space="preserve"> PAGEREF _Toc237010265 \h </w:instrText>
      </w:r>
      <w:r>
        <w:fldChar w:fldCharType="separate"/>
      </w:r>
      <w:r>
        <w:t>12</w:t>
      </w:r>
      <w:r>
        <w:fldChar w:fldCharType="end"/>
      </w:r>
    </w:p>
    <w:p w14:paraId="233F8A9B" w14:textId="7404C98C" w:rsidR="005301F7" w:rsidRDefault="005301F7">
      <w:pPr>
        <w:pStyle w:val="TOC2"/>
        <w:rPr>
          <w:rFonts w:asciiTheme="minorHAnsi" w:hAnsiTheme="minorHAnsi"/>
          <w:sz w:val="24"/>
        </w:rPr>
      </w:pPr>
      <w:r w:rsidRPr="0023606F">
        <w:t>D.</w:t>
      </w:r>
      <w:r>
        <w:rPr>
          <w:rFonts w:asciiTheme="minorHAnsi" w:hAnsiTheme="minorHAnsi"/>
          <w:sz w:val="24"/>
        </w:rPr>
        <w:tab/>
      </w:r>
      <w:r w:rsidRPr="0023606F">
        <w:t>Conclusiones, constataciones y recomendaciones de la auditoría</w:t>
      </w:r>
      <w:r>
        <w:tab/>
      </w:r>
      <w:r>
        <w:fldChar w:fldCharType="begin"/>
      </w:r>
      <w:r>
        <w:instrText xml:space="preserve"> PAGEREF _Toc237010266 \h </w:instrText>
      </w:r>
      <w:r>
        <w:fldChar w:fldCharType="separate"/>
      </w:r>
      <w:r>
        <w:t>12</w:t>
      </w:r>
      <w:r>
        <w:fldChar w:fldCharType="end"/>
      </w:r>
    </w:p>
    <w:p w14:paraId="57B51541" w14:textId="15EA98EE" w:rsidR="005301F7" w:rsidRDefault="005301F7">
      <w:pPr>
        <w:pStyle w:val="TOC3"/>
        <w:rPr>
          <w:rFonts w:asciiTheme="minorHAnsi" w:hAnsiTheme="minorHAnsi"/>
          <w:sz w:val="24"/>
        </w:rPr>
      </w:pPr>
      <w:r w:rsidRPr="0023606F">
        <w:rPr>
          <w:bCs/>
        </w:rPr>
        <w:t>1.</w:t>
      </w:r>
      <w:r>
        <w:rPr>
          <w:rFonts w:asciiTheme="minorHAnsi" w:hAnsiTheme="minorHAnsi"/>
          <w:sz w:val="24"/>
        </w:rPr>
        <w:tab/>
      </w:r>
      <w:r>
        <w:t>Conclusión de la auditoría</w:t>
      </w:r>
      <w:r>
        <w:tab/>
      </w:r>
      <w:r>
        <w:fldChar w:fldCharType="begin"/>
      </w:r>
      <w:r>
        <w:instrText xml:space="preserve"> PAGEREF _Toc237010267 \h </w:instrText>
      </w:r>
      <w:r>
        <w:fldChar w:fldCharType="separate"/>
      </w:r>
      <w:r>
        <w:t>12</w:t>
      </w:r>
      <w:r>
        <w:fldChar w:fldCharType="end"/>
      </w:r>
    </w:p>
    <w:p w14:paraId="58FD3A40" w14:textId="7853315B" w:rsidR="005301F7" w:rsidRDefault="005301F7">
      <w:pPr>
        <w:pStyle w:val="TOC3"/>
        <w:rPr>
          <w:rFonts w:asciiTheme="minorHAnsi" w:hAnsiTheme="minorHAnsi"/>
          <w:sz w:val="24"/>
        </w:rPr>
      </w:pPr>
      <w:r w:rsidRPr="0023606F">
        <w:rPr>
          <w:bCs/>
        </w:rPr>
        <w:t>2.</w:t>
      </w:r>
      <w:r>
        <w:rPr>
          <w:rFonts w:asciiTheme="minorHAnsi" w:hAnsiTheme="minorHAnsi"/>
          <w:sz w:val="24"/>
        </w:rPr>
        <w:tab/>
      </w:r>
      <w:r>
        <w:t>Conclusiones y recomendaciones</w:t>
      </w:r>
      <w:r>
        <w:tab/>
      </w:r>
      <w:r>
        <w:fldChar w:fldCharType="begin"/>
      </w:r>
      <w:r>
        <w:instrText xml:space="preserve"> PAGEREF _Toc237010268 \h </w:instrText>
      </w:r>
      <w:r>
        <w:fldChar w:fldCharType="separate"/>
      </w:r>
      <w:r>
        <w:t>12</w:t>
      </w:r>
      <w:r>
        <w:fldChar w:fldCharType="end"/>
      </w:r>
    </w:p>
    <w:p w14:paraId="05B088B6" w14:textId="5CB67D9A" w:rsidR="005301F7" w:rsidRDefault="005301F7">
      <w:pPr>
        <w:pStyle w:val="TOC4"/>
        <w:rPr>
          <w:rFonts w:asciiTheme="minorHAnsi" w:eastAsiaTheme="minorEastAsia" w:hAnsiTheme="minorHAnsi" w:cstheme="minorBidi"/>
          <w:i w:val="0"/>
          <w:iCs w:val="0"/>
          <w:kern w:val="2"/>
          <w:sz w:val="24"/>
          <w:lang w:val="en-GB" w:eastAsia="zh-CN"/>
          <w14:ligatures w14:val="standardContextual"/>
        </w:rPr>
      </w:pPr>
      <w:r>
        <w:t>Establecimiento de una política formalizada para la asignación de gastos administrativos entre las porciones del fondo del Plan de ASHI correspondientes a la OMPI y a la UPOV</w:t>
      </w:r>
      <w:r>
        <w:tab/>
      </w:r>
      <w:r>
        <w:fldChar w:fldCharType="begin"/>
      </w:r>
      <w:r>
        <w:instrText xml:space="preserve"> PAGEREF _Toc237010269 \h </w:instrText>
      </w:r>
      <w:r>
        <w:fldChar w:fldCharType="separate"/>
      </w:r>
      <w:r>
        <w:t>12</w:t>
      </w:r>
      <w:r>
        <w:fldChar w:fldCharType="end"/>
      </w:r>
    </w:p>
    <w:p w14:paraId="60797154" w14:textId="15C34583" w:rsidR="005301F7" w:rsidRDefault="005301F7">
      <w:pPr>
        <w:pStyle w:val="TOC4"/>
        <w:rPr>
          <w:rFonts w:asciiTheme="minorHAnsi" w:eastAsiaTheme="minorEastAsia" w:hAnsiTheme="minorHAnsi" w:cstheme="minorBidi"/>
          <w:i w:val="0"/>
          <w:iCs w:val="0"/>
          <w:kern w:val="2"/>
          <w:sz w:val="24"/>
          <w:lang w:val="en-GB" w:eastAsia="zh-CN"/>
          <w14:ligatures w14:val="standardContextual"/>
        </w:rPr>
      </w:pPr>
      <w:r>
        <w:t>Establecimiento de una política documentada que regule las condiciones y el procedimiento de retiro de fondos del Plan de ASHI</w:t>
      </w:r>
      <w:r>
        <w:tab/>
      </w:r>
      <w:r>
        <w:fldChar w:fldCharType="begin"/>
      </w:r>
      <w:r>
        <w:instrText xml:space="preserve"> PAGEREF _Toc237010270 \h </w:instrText>
      </w:r>
      <w:r>
        <w:fldChar w:fldCharType="separate"/>
      </w:r>
      <w:r>
        <w:t>13</w:t>
      </w:r>
      <w:r>
        <w:fldChar w:fldCharType="end"/>
      </w:r>
    </w:p>
    <w:p w14:paraId="2DFD7ABC" w14:textId="7FC233EB" w:rsidR="005301F7" w:rsidRDefault="005301F7">
      <w:pPr>
        <w:pStyle w:val="TOC4"/>
        <w:rPr>
          <w:rFonts w:asciiTheme="minorHAnsi" w:eastAsiaTheme="minorEastAsia" w:hAnsiTheme="minorHAnsi" w:cstheme="minorBidi"/>
          <w:i w:val="0"/>
          <w:iCs w:val="0"/>
          <w:kern w:val="2"/>
          <w:sz w:val="24"/>
          <w:lang w:val="en-GB" w:eastAsia="zh-CN"/>
          <w14:ligatures w14:val="standardContextual"/>
        </w:rPr>
      </w:pPr>
      <w:r>
        <w:t>Acuerdo de inversión mancomunada para los activos del Plan de ASHI en el marco de la cartera estratégica de la OMPI</w:t>
      </w:r>
      <w:r>
        <w:tab/>
      </w:r>
      <w:r>
        <w:fldChar w:fldCharType="begin"/>
      </w:r>
      <w:r>
        <w:instrText xml:space="preserve"> PAGEREF _Toc237010271 \h </w:instrText>
      </w:r>
      <w:r>
        <w:fldChar w:fldCharType="separate"/>
      </w:r>
      <w:r>
        <w:t>14</w:t>
      </w:r>
      <w:r>
        <w:fldChar w:fldCharType="end"/>
      </w:r>
    </w:p>
    <w:p w14:paraId="705A4241" w14:textId="609E5763" w:rsidR="005301F7" w:rsidRDefault="005301F7">
      <w:pPr>
        <w:pStyle w:val="TOC2"/>
        <w:rPr>
          <w:rFonts w:asciiTheme="minorHAnsi" w:hAnsiTheme="minorHAnsi"/>
          <w:sz w:val="24"/>
        </w:rPr>
      </w:pPr>
      <w:r w:rsidRPr="0023606F">
        <w:t>E.</w:t>
      </w:r>
      <w:r>
        <w:rPr>
          <w:rFonts w:asciiTheme="minorHAnsi" w:hAnsiTheme="minorHAnsi"/>
          <w:sz w:val="24"/>
        </w:rPr>
        <w:tab/>
      </w:r>
      <w:r>
        <w:t>Transmisiones de información por la dirección</w:t>
      </w:r>
      <w:r>
        <w:tab/>
      </w:r>
      <w:r>
        <w:fldChar w:fldCharType="begin"/>
      </w:r>
      <w:r>
        <w:instrText xml:space="preserve"> PAGEREF _Toc237010272 \h </w:instrText>
      </w:r>
      <w:r>
        <w:fldChar w:fldCharType="separate"/>
      </w:r>
      <w:r>
        <w:t>15</w:t>
      </w:r>
      <w:r>
        <w:fldChar w:fldCharType="end"/>
      </w:r>
    </w:p>
    <w:p w14:paraId="51ACAE26" w14:textId="3FEC0287" w:rsidR="005301F7" w:rsidRDefault="005301F7">
      <w:pPr>
        <w:pStyle w:val="TOC3"/>
        <w:rPr>
          <w:rFonts w:asciiTheme="minorHAnsi" w:hAnsiTheme="minorHAnsi"/>
          <w:sz w:val="24"/>
        </w:rPr>
      </w:pPr>
      <w:r w:rsidRPr="0023606F">
        <w:rPr>
          <w:bCs/>
        </w:rPr>
        <w:t>1.</w:t>
      </w:r>
      <w:r>
        <w:rPr>
          <w:rFonts w:asciiTheme="minorHAnsi" w:hAnsiTheme="minorHAnsi"/>
          <w:sz w:val="24"/>
        </w:rPr>
        <w:tab/>
      </w:r>
      <w:r>
        <w:t>Amortizaciones y pérdidas de efectivo y otros activos</w:t>
      </w:r>
      <w:r>
        <w:tab/>
      </w:r>
      <w:r>
        <w:fldChar w:fldCharType="begin"/>
      </w:r>
      <w:r>
        <w:instrText xml:space="preserve"> PAGEREF _Toc237010273 \h </w:instrText>
      </w:r>
      <w:r>
        <w:fldChar w:fldCharType="separate"/>
      </w:r>
      <w:r>
        <w:t>15</w:t>
      </w:r>
      <w:r>
        <w:fldChar w:fldCharType="end"/>
      </w:r>
    </w:p>
    <w:p w14:paraId="68A1CF6E" w14:textId="4BB8DCD9" w:rsidR="005301F7" w:rsidRDefault="005301F7">
      <w:pPr>
        <w:pStyle w:val="TOC3"/>
        <w:rPr>
          <w:rFonts w:asciiTheme="minorHAnsi" w:hAnsiTheme="minorHAnsi"/>
          <w:sz w:val="24"/>
        </w:rPr>
      </w:pPr>
      <w:r>
        <w:t>2.</w:t>
      </w:r>
      <w:r>
        <w:rPr>
          <w:rFonts w:asciiTheme="minorHAnsi" w:hAnsiTheme="minorHAnsi"/>
          <w:sz w:val="24"/>
        </w:rPr>
        <w:tab/>
      </w:r>
      <w:r>
        <w:t>Pagos a título graciable</w:t>
      </w:r>
      <w:r>
        <w:tab/>
      </w:r>
      <w:r>
        <w:fldChar w:fldCharType="begin"/>
      </w:r>
      <w:r>
        <w:instrText xml:space="preserve"> PAGEREF _Toc237010274 \h </w:instrText>
      </w:r>
      <w:r>
        <w:fldChar w:fldCharType="separate"/>
      </w:r>
      <w:r>
        <w:t>15</w:t>
      </w:r>
      <w:r>
        <w:fldChar w:fldCharType="end"/>
      </w:r>
    </w:p>
    <w:p w14:paraId="229F90D2" w14:textId="4C767401" w:rsidR="005301F7" w:rsidRDefault="005301F7">
      <w:pPr>
        <w:pStyle w:val="TOC3"/>
        <w:rPr>
          <w:rFonts w:asciiTheme="minorHAnsi" w:hAnsiTheme="minorHAnsi"/>
          <w:sz w:val="24"/>
        </w:rPr>
      </w:pPr>
      <w:r>
        <w:t>3.</w:t>
      </w:r>
      <w:r>
        <w:rPr>
          <w:rFonts w:asciiTheme="minorHAnsi" w:hAnsiTheme="minorHAnsi"/>
          <w:sz w:val="24"/>
        </w:rPr>
        <w:tab/>
      </w:r>
      <w:r>
        <w:t>Casos de fraude y presunción de fraude</w:t>
      </w:r>
      <w:r>
        <w:tab/>
      </w:r>
      <w:r>
        <w:fldChar w:fldCharType="begin"/>
      </w:r>
      <w:r>
        <w:instrText xml:space="preserve"> PAGEREF _Toc237010275 \h </w:instrText>
      </w:r>
      <w:r>
        <w:fldChar w:fldCharType="separate"/>
      </w:r>
      <w:r>
        <w:t>16</w:t>
      </w:r>
      <w:r>
        <w:fldChar w:fldCharType="end"/>
      </w:r>
    </w:p>
    <w:p w14:paraId="5E83844E" w14:textId="672A7CC6" w:rsidR="005301F7" w:rsidRDefault="005301F7">
      <w:pPr>
        <w:pStyle w:val="TOC2"/>
        <w:rPr>
          <w:rFonts w:asciiTheme="minorHAnsi" w:hAnsiTheme="minorHAnsi"/>
          <w:sz w:val="24"/>
        </w:rPr>
      </w:pPr>
      <w:r w:rsidRPr="0023606F">
        <w:t>F.</w:t>
      </w:r>
      <w:r>
        <w:rPr>
          <w:rFonts w:asciiTheme="minorHAnsi" w:hAnsiTheme="minorHAnsi"/>
          <w:sz w:val="24"/>
        </w:rPr>
        <w:tab/>
      </w:r>
      <w:r>
        <w:t>Agradecimientos</w:t>
      </w:r>
      <w:r>
        <w:tab/>
      </w:r>
      <w:r>
        <w:fldChar w:fldCharType="begin"/>
      </w:r>
      <w:r>
        <w:instrText xml:space="preserve"> PAGEREF _Toc237010276 \h </w:instrText>
      </w:r>
      <w:r>
        <w:fldChar w:fldCharType="separate"/>
      </w:r>
      <w:r>
        <w:t>16</w:t>
      </w:r>
      <w:r>
        <w:fldChar w:fldCharType="end"/>
      </w:r>
    </w:p>
    <w:p w14:paraId="76779121" w14:textId="2E725F83" w:rsidR="005301F7" w:rsidRDefault="005301F7">
      <w:pPr>
        <w:pStyle w:val="TOC1"/>
        <w:rPr>
          <w:rFonts w:asciiTheme="minorHAnsi" w:eastAsiaTheme="minorEastAsia" w:hAnsiTheme="minorHAnsi" w:cstheme="minorBidi"/>
          <w:bCs w:val="0"/>
          <w:kern w:val="2"/>
          <w:sz w:val="24"/>
          <w:szCs w:val="24"/>
          <w:lang w:val="en-GB" w:eastAsia="zh-CN"/>
          <w14:ligatures w14:val="standardContextual"/>
        </w:rPr>
      </w:pPr>
      <w:r w:rsidRPr="0023606F">
        <w:rPr>
          <w:lang w:val="es-ES_tradnl"/>
        </w:rPr>
        <w:t>Anexo 1. Lista de siglas</w:t>
      </w:r>
      <w:r>
        <w:tab/>
      </w:r>
      <w:r>
        <w:fldChar w:fldCharType="begin"/>
      </w:r>
      <w:r>
        <w:instrText xml:space="preserve"> PAGEREF _Toc237010277 \h </w:instrText>
      </w:r>
      <w:r>
        <w:fldChar w:fldCharType="separate"/>
      </w:r>
      <w:r>
        <w:t>17</w:t>
      </w:r>
      <w:r>
        <w:fldChar w:fldCharType="end"/>
      </w:r>
    </w:p>
    <w:p w14:paraId="47E2F82D" w14:textId="6407954C" w:rsidR="0014387D" w:rsidRPr="007B2A8D" w:rsidRDefault="00B079CC" w:rsidP="002A03A1">
      <w:pPr>
        <w:pStyle w:val="TOC1"/>
        <w:rPr>
          <w:noProof w:val="0"/>
          <w:lang w:val="es-ES_tradnl"/>
        </w:rPr>
        <w:sectPr w:rsidR="0014387D" w:rsidRPr="007B2A8D" w:rsidSect="0014387D">
          <w:headerReference w:type="even" r:id="rId21"/>
          <w:headerReference w:type="default" r:id="rId22"/>
          <w:footerReference w:type="default" r:id="rId23"/>
          <w:headerReference w:type="first" r:id="rId24"/>
          <w:footerReference w:type="first" r:id="rId25"/>
          <w:pgSz w:w="11906" w:h="16838"/>
          <w:pgMar w:top="1440" w:right="707" w:bottom="1304" w:left="1418" w:header="709" w:footer="709" w:gutter="0"/>
          <w:cols w:space="708"/>
          <w:docGrid w:linePitch="360"/>
        </w:sectPr>
      </w:pPr>
      <w:r w:rsidRPr="007B2A8D">
        <w:rPr>
          <w:noProof w:val="0"/>
          <w:lang w:val="es-ES_tradnl"/>
        </w:rPr>
        <w:fldChar w:fldCharType="end"/>
      </w:r>
    </w:p>
    <w:p w14:paraId="6957B4FB" w14:textId="24EA3F55" w:rsidR="0014387D" w:rsidRPr="007B2A8D" w:rsidRDefault="0014387D" w:rsidP="002A03A1">
      <w:pPr>
        <w:pStyle w:val="Heading1"/>
        <w:rPr>
          <w:noProof w:val="0"/>
          <w:lang w:val="es-ES_tradnl"/>
        </w:rPr>
      </w:pPr>
      <w:bookmarkStart w:id="8" w:name="_Toc223004769"/>
      <w:bookmarkStart w:id="9" w:name="_Toc223005491"/>
      <w:bookmarkStart w:id="10" w:name="_Toc223100605"/>
      <w:bookmarkStart w:id="11" w:name="_Toc223111021"/>
      <w:bookmarkStart w:id="12" w:name="_Toc223585233"/>
      <w:bookmarkStart w:id="13" w:name="_Toc237010258"/>
      <w:r w:rsidRPr="007B2A8D">
        <w:rPr>
          <w:noProof w:val="0"/>
          <w:lang w:val="es-ES_tradnl"/>
        </w:rPr>
        <w:lastRenderedPageBreak/>
        <w:t>List</w:t>
      </w:r>
      <w:r w:rsidR="00DD0977">
        <w:rPr>
          <w:noProof w:val="0"/>
          <w:lang w:val="es-ES_tradnl"/>
        </w:rPr>
        <w:t>a de cuadros</w:t>
      </w:r>
      <w:bookmarkEnd w:id="8"/>
      <w:bookmarkEnd w:id="9"/>
      <w:bookmarkEnd w:id="10"/>
      <w:bookmarkEnd w:id="11"/>
      <w:bookmarkEnd w:id="12"/>
      <w:bookmarkEnd w:id="13"/>
    </w:p>
    <w:p w14:paraId="64C6EAD5" w14:textId="77777777" w:rsidR="0014387D" w:rsidRPr="007B2A8D" w:rsidRDefault="0014387D" w:rsidP="0014387D">
      <w:pPr>
        <w:rPr>
          <w:rFonts w:ascii="Times New Roman" w:hAnsi="Times New Roman" w:cs="Times New Roman"/>
          <w:bCs/>
        </w:rPr>
      </w:pPr>
    </w:p>
    <w:bookmarkStart w:id="14" w:name="_Toc223585234"/>
    <w:p w14:paraId="56FFA6B3" w14:textId="4D8E1065" w:rsidR="00EB1CD8" w:rsidRDefault="006F5D65">
      <w:pPr>
        <w:pStyle w:val="TOC1"/>
        <w:rPr>
          <w:rFonts w:asciiTheme="minorHAnsi" w:eastAsiaTheme="minorEastAsia" w:hAnsiTheme="minorHAnsi" w:cstheme="minorBidi"/>
          <w:bCs w:val="0"/>
          <w:kern w:val="2"/>
          <w:sz w:val="24"/>
          <w:szCs w:val="24"/>
          <w:lang w:val="en-GB" w:eastAsia="zh-CN"/>
          <w14:ligatures w14:val="standardContextual"/>
        </w:rPr>
      </w:pPr>
      <w:r w:rsidRPr="007B2A8D">
        <w:rPr>
          <w:b/>
          <w:noProof w:val="0"/>
          <w:sz w:val="24"/>
          <w:szCs w:val="24"/>
          <w:lang w:val="es-ES_tradnl"/>
        </w:rPr>
        <w:fldChar w:fldCharType="begin"/>
      </w:r>
      <w:r w:rsidRPr="007B2A8D">
        <w:rPr>
          <w:b/>
          <w:noProof w:val="0"/>
          <w:sz w:val="24"/>
          <w:szCs w:val="24"/>
          <w:lang w:val="es-ES_tradnl"/>
        </w:rPr>
        <w:instrText xml:space="preserve"> TOC \t "Table of Figures,1" </w:instrText>
      </w:r>
      <w:r w:rsidRPr="007B2A8D">
        <w:rPr>
          <w:b/>
          <w:noProof w:val="0"/>
          <w:sz w:val="24"/>
          <w:szCs w:val="24"/>
          <w:lang w:val="es-ES_tradnl"/>
        </w:rPr>
        <w:fldChar w:fldCharType="separate"/>
      </w:r>
      <w:r w:rsidR="00EB1CD8">
        <w:t>Cuadro 1. Principales indicadores financieros</w:t>
      </w:r>
      <w:r w:rsidR="00EB1CD8">
        <w:tab/>
      </w:r>
      <w:r w:rsidR="00EB1CD8">
        <w:fldChar w:fldCharType="begin"/>
      </w:r>
      <w:r w:rsidR="00EB1CD8">
        <w:instrText xml:space="preserve"> PAGEREF _Toc237010055 \h </w:instrText>
      </w:r>
      <w:r w:rsidR="00EB1CD8">
        <w:fldChar w:fldCharType="separate"/>
      </w:r>
      <w:r w:rsidR="00EB1CD8">
        <w:t>11</w:t>
      </w:r>
      <w:r w:rsidR="00EB1CD8">
        <w:fldChar w:fldCharType="end"/>
      </w:r>
    </w:p>
    <w:p w14:paraId="312D3984" w14:textId="28AAFB51" w:rsidR="0014387D" w:rsidRPr="007B2A8D" w:rsidRDefault="006F5D65" w:rsidP="0014387D">
      <w:pPr>
        <w:rPr>
          <w:rFonts w:ascii="Times New Roman" w:eastAsiaTheme="majorEastAsia" w:hAnsi="Times New Roman" w:cs="Times New Roman"/>
          <w:b/>
          <w:sz w:val="24"/>
          <w:szCs w:val="24"/>
        </w:rPr>
      </w:pPr>
      <w:r w:rsidRPr="007B2A8D">
        <w:rPr>
          <w:rFonts w:ascii="Times New Roman" w:hAnsi="Times New Roman" w:cs="Times New Roman"/>
          <w:b/>
          <w:sz w:val="24"/>
          <w:szCs w:val="24"/>
        </w:rPr>
        <w:fldChar w:fldCharType="end"/>
      </w:r>
      <w:r w:rsidR="0014387D" w:rsidRPr="007B2A8D">
        <w:rPr>
          <w:rFonts w:ascii="Times New Roman" w:hAnsi="Times New Roman" w:cs="Times New Roman"/>
          <w:b/>
          <w:sz w:val="24"/>
          <w:szCs w:val="24"/>
        </w:rPr>
        <w:br w:type="page"/>
      </w:r>
    </w:p>
    <w:p w14:paraId="45B92DE1" w14:textId="77777777" w:rsidR="00D36F80" w:rsidRPr="007B2A8D" w:rsidRDefault="00D36F80" w:rsidP="002A03A1">
      <w:pPr>
        <w:pStyle w:val="Heading1"/>
        <w:rPr>
          <w:noProof w:val="0"/>
          <w:lang w:val="es-ES_tradnl"/>
        </w:rPr>
      </w:pPr>
    </w:p>
    <w:p w14:paraId="2F044D81" w14:textId="71393A45" w:rsidR="0014387D" w:rsidRPr="007B2A8D" w:rsidRDefault="00D46003" w:rsidP="002A03A1">
      <w:pPr>
        <w:pStyle w:val="Heading1"/>
        <w:jc w:val="center"/>
        <w:rPr>
          <w:noProof w:val="0"/>
          <w:lang w:val="es-ES_tradnl"/>
        </w:rPr>
      </w:pPr>
      <w:bookmarkStart w:id="15" w:name="_Toc237010259"/>
      <w:bookmarkEnd w:id="14"/>
      <w:r w:rsidRPr="00D46003">
        <w:rPr>
          <w:noProof w:val="0"/>
          <w:lang w:val="es-ES_tradnl"/>
        </w:rPr>
        <w:t>Carta de envío</w:t>
      </w:r>
      <w:bookmarkEnd w:id="15"/>
    </w:p>
    <w:p w14:paraId="531E0B74" w14:textId="77777777" w:rsidR="0014387D" w:rsidRPr="007B2A8D" w:rsidRDefault="0014387D" w:rsidP="0014387D">
      <w:pPr>
        <w:tabs>
          <w:tab w:val="center" w:pos="4680"/>
        </w:tabs>
        <w:jc w:val="center"/>
        <w:rPr>
          <w:rFonts w:ascii="Times New Roman" w:hAnsi="Times New Roman" w:cs="Times New Roman"/>
          <w:b/>
        </w:rPr>
      </w:pPr>
    </w:p>
    <w:p w14:paraId="42AA46D2" w14:textId="77777777" w:rsidR="0014387D" w:rsidRPr="007B2A8D" w:rsidRDefault="0014387D" w:rsidP="00D91590">
      <w:pPr>
        <w:tabs>
          <w:tab w:val="center" w:pos="4680"/>
        </w:tabs>
        <w:ind w:right="567"/>
        <w:rPr>
          <w:rFonts w:ascii="Times New Roman" w:hAnsi="Times New Roman" w:cs="Times New Roman"/>
          <w:sz w:val="22"/>
          <w:szCs w:val="22"/>
        </w:rPr>
      </w:pPr>
    </w:p>
    <w:p w14:paraId="196BAC6D" w14:textId="6E41370D" w:rsidR="0014387D" w:rsidRPr="007B2A8D" w:rsidRDefault="009E61D7" w:rsidP="00D91590">
      <w:pPr>
        <w:tabs>
          <w:tab w:val="center" w:pos="4680"/>
        </w:tabs>
        <w:ind w:right="567"/>
        <w:rPr>
          <w:rFonts w:ascii="Times New Roman" w:hAnsi="Times New Roman" w:cs="Times New Roman"/>
          <w:sz w:val="22"/>
          <w:szCs w:val="22"/>
        </w:rPr>
      </w:pPr>
      <w:r>
        <w:rPr>
          <w:rFonts w:ascii="Times New Roman" w:hAnsi="Times New Roman" w:cs="Times New Roman"/>
          <w:sz w:val="22"/>
          <w:szCs w:val="22"/>
        </w:rPr>
        <w:t>Número</w:t>
      </w:r>
      <w:r w:rsidR="0014387D" w:rsidRPr="007B2A8D">
        <w:rPr>
          <w:rFonts w:ascii="Times New Roman" w:hAnsi="Times New Roman" w:cs="Times New Roman"/>
          <w:sz w:val="22"/>
          <w:szCs w:val="22"/>
        </w:rPr>
        <w:t xml:space="preserve">: </w:t>
      </w:r>
      <w:r w:rsidR="001F1061" w:rsidRPr="007B2A8D">
        <w:rPr>
          <w:rFonts w:ascii="Times New Roman" w:hAnsi="Times New Roman" w:cs="Times New Roman"/>
          <w:sz w:val="22"/>
          <w:szCs w:val="22"/>
        </w:rPr>
        <w:t>48</w:t>
      </w:r>
      <w:r w:rsidR="0014387D" w:rsidRPr="007B2A8D">
        <w:rPr>
          <w:rFonts w:ascii="Times New Roman" w:hAnsi="Times New Roman" w:cs="Times New Roman"/>
          <w:sz w:val="22"/>
          <w:szCs w:val="22"/>
        </w:rPr>
        <w:t>/B/S/KETUA/POI.01/05/2026</w:t>
      </w:r>
    </w:p>
    <w:p w14:paraId="22705891" w14:textId="001A469E" w:rsidR="009E61D7" w:rsidRPr="00BD22CD" w:rsidRDefault="009E61D7" w:rsidP="009E61D7">
      <w:pPr>
        <w:rPr>
          <w:rFonts w:ascii="Times New Roman" w:hAnsi="Times New Roman" w:cs="Times New Roman"/>
          <w:sz w:val="22"/>
          <w:szCs w:val="22"/>
        </w:rPr>
      </w:pPr>
      <w:r w:rsidRPr="00BD22CD">
        <w:rPr>
          <w:rFonts w:ascii="Times New Roman" w:hAnsi="Times New Roman" w:cs="Times New Roman"/>
          <w:sz w:val="22"/>
          <w:szCs w:val="22"/>
        </w:rPr>
        <w:t xml:space="preserve">Señor </w:t>
      </w:r>
      <w:r w:rsidR="00192E8B" w:rsidRPr="00BD22CD">
        <w:rPr>
          <w:rFonts w:ascii="Times New Roman" w:hAnsi="Times New Roman" w:cs="Times New Roman"/>
          <w:sz w:val="22"/>
          <w:szCs w:val="22"/>
        </w:rPr>
        <w:t>Director General</w:t>
      </w:r>
    </w:p>
    <w:p w14:paraId="4B027CB4" w14:textId="77777777" w:rsidR="009E61D7" w:rsidRPr="00BD22CD" w:rsidRDefault="009E61D7" w:rsidP="009E61D7">
      <w:pPr>
        <w:rPr>
          <w:rFonts w:ascii="Times New Roman" w:hAnsi="Times New Roman" w:cs="Times New Roman"/>
          <w:sz w:val="22"/>
          <w:szCs w:val="22"/>
        </w:rPr>
      </w:pPr>
      <w:r w:rsidRPr="00BD22CD">
        <w:rPr>
          <w:rFonts w:ascii="Times New Roman" w:hAnsi="Times New Roman" w:cs="Times New Roman"/>
          <w:sz w:val="22"/>
          <w:szCs w:val="22"/>
        </w:rPr>
        <w:t>Organización Mundial de la Propiedad Intelectual</w:t>
      </w:r>
    </w:p>
    <w:p w14:paraId="3976F0EA" w14:textId="77777777" w:rsidR="009E61D7" w:rsidRPr="00BD22CD" w:rsidRDefault="009E61D7" w:rsidP="009E61D7">
      <w:pPr>
        <w:rPr>
          <w:rFonts w:ascii="Times New Roman" w:hAnsi="Times New Roman" w:cs="Times New Roman"/>
          <w:sz w:val="22"/>
          <w:szCs w:val="22"/>
          <w:lang w:val="fr-FR"/>
        </w:rPr>
      </w:pPr>
      <w:r w:rsidRPr="00BD22CD">
        <w:rPr>
          <w:rFonts w:ascii="Times New Roman" w:hAnsi="Times New Roman" w:cs="Times New Roman"/>
          <w:sz w:val="22"/>
          <w:szCs w:val="22"/>
          <w:lang w:val="fr-FR"/>
        </w:rPr>
        <w:t>34, chemin des Colombettes</w:t>
      </w:r>
    </w:p>
    <w:p w14:paraId="23050D96" w14:textId="77777777" w:rsidR="009E61D7" w:rsidRPr="00BD22CD" w:rsidRDefault="009E61D7" w:rsidP="009E61D7">
      <w:pPr>
        <w:spacing w:after="360"/>
        <w:rPr>
          <w:rFonts w:ascii="Times New Roman" w:hAnsi="Times New Roman" w:cs="Times New Roman"/>
          <w:sz w:val="22"/>
          <w:szCs w:val="22"/>
          <w:lang w:val="fr-FR"/>
        </w:rPr>
      </w:pPr>
      <w:r w:rsidRPr="00BD22CD">
        <w:rPr>
          <w:rFonts w:ascii="Times New Roman" w:hAnsi="Times New Roman" w:cs="Times New Roman"/>
          <w:sz w:val="22"/>
          <w:szCs w:val="22"/>
          <w:lang w:val="fr-FR"/>
        </w:rPr>
        <w:t>CH-1211 Ginebra 20 (Suiza)</w:t>
      </w:r>
    </w:p>
    <w:p w14:paraId="13E6FF66" w14:textId="0FA413B1" w:rsidR="009E61D7" w:rsidRPr="00BD22CD" w:rsidRDefault="009E61D7" w:rsidP="009E61D7">
      <w:pPr>
        <w:rPr>
          <w:rFonts w:ascii="Times New Roman" w:hAnsi="Times New Roman" w:cs="Times New Roman"/>
          <w:sz w:val="22"/>
          <w:szCs w:val="22"/>
          <w:shd w:val="clear" w:color="auto" w:fill="FFFFFF"/>
        </w:rPr>
      </w:pPr>
      <w:r w:rsidRPr="00BD22CD">
        <w:rPr>
          <w:rFonts w:ascii="Times New Roman" w:hAnsi="Times New Roman" w:cs="Times New Roman"/>
          <w:sz w:val="22"/>
          <w:szCs w:val="22"/>
          <w:shd w:val="clear" w:color="auto" w:fill="FFFFFF"/>
        </w:rPr>
        <w:t xml:space="preserve">Señora </w:t>
      </w:r>
      <w:r w:rsidR="00192E8B" w:rsidRPr="00BD22CD">
        <w:rPr>
          <w:rFonts w:ascii="Times New Roman" w:hAnsi="Times New Roman" w:cs="Times New Roman"/>
          <w:sz w:val="22"/>
          <w:szCs w:val="22"/>
          <w:shd w:val="clear" w:color="auto" w:fill="FFFFFF"/>
        </w:rPr>
        <w:t>Secretaria General Adjunta</w:t>
      </w:r>
    </w:p>
    <w:p w14:paraId="1FE09F9C" w14:textId="77777777" w:rsidR="009E61D7" w:rsidRPr="00BD22CD" w:rsidRDefault="009E61D7" w:rsidP="009E61D7">
      <w:pPr>
        <w:rPr>
          <w:rFonts w:ascii="Times New Roman" w:hAnsi="Times New Roman" w:cs="Times New Roman"/>
          <w:sz w:val="22"/>
          <w:szCs w:val="22"/>
          <w:highlight w:val="cyan"/>
          <w:shd w:val="clear" w:color="auto" w:fill="FFFFFF"/>
        </w:rPr>
      </w:pPr>
      <w:r w:rsidRPr="00BD22CD">
        <w:rPr>
          <w:rFonts w:ascii="Times New Roman" w:hAnsi="Times New Roman" w:cs="Times New Roman"/>
          <w:sz w:val="22"/>
          <w:szCs w:val="22"/>
          <w:shd w:val="clear" w:color="auto" w:fill="FFFFFF"/>
        </w:rPr>
        <w:t>Unión Internacional para la Protección de las Obtenciones Vegetales (UPOV)</w:t>
      </w:r>
    </w:p>
    <w:p w14:paraId="0757D5F4" w14:textId="77777777" w:rsidR="009E61D7" w:rsidRPr="00BD22CD" w:rsidRDefault="009E61D7" w:rsidP="009E61D7">
      <w:pPr>
        <w:rPr>
          <w:rFonts w:ascii="Times New Roman" w:hAnsi="Times New Roman" w:cs="Times New Roman"/>
          <w:sz w:val="22"/>
          <w:szCs w:val="22"/>
          <w:shd w:val="clear" w:color="auto" w:fill="FFFFFF"/>
          <w:lang w:val="fr-FR"/>
        </w:rPr>
      </w:pPr>
      <w:r w:rsidRPr="00BD22CD">
        <w:rPr>
          <w:rFonts w:ascii="Times New Roman" w:hAnsi="Times New Roman" w:cs="Times New Roman"/>
          <w:sz w:val="22"/>
          <w:szCs w:val="22"/>
          <w:shd w:val="clear" w:color="auto" w:fill="FFFFFF"/>
          <w:lang w:val="fr-FR"/>
        </w:rPr>
        <w:t>34, chemin des Colombettes</w:t>
      </w:r>
    </w:p>
    <w:p w14:paraId="4FB7A08C" w14:textId="77777777" w:rsidR="009E61D7" w:rsidRPr="00BD22CD" w:rsidRDefault="009E61D7" w:rsidP="009E61D7">
      <w:pPr>
        <w:spacing w:after="480"/>
        <w:rPr>
          <w:rFonts w:ascii="Times New Roman" w:hAnsi="Times New Roman" w:cs="Times New Roman"/>
          <w:sz w:val="22"/>
          <w:szCs w:val="22"/>
          <w:highlight w:val="cyan"/>
          <w:shd w:val="clear" w:color="auto" w:fill="FFFFFF"/>
          <w:lang w:val="fr-FR"/>
        </w:rPr>
      </w:pPr>
      <w:r w:rsidRPr="00BD22CD">
        <w:rPr>
          <w:rFonts w:ascii="Times New Roman" w:hAnsi="Times New Roman" w:cs="Times New Roman"/>
          <w:sz w:val="22"/>
          <w:szCs w:val="22"/>
          <w:shd w:val="clear" w:color="auto" w:fill="FFFFFF"/>
          <w:lang w:val="fr-FR"/>
        </w:rPr>
        <w:t>CH-1211 Ginebra 20 (Suiza)</w:t>
      </w:r>
    </w:p>
    <w:p w14:paraId="5296E975" w14:textId="33E6676A" w:rsidR="009E61D7" w:rsidRPr="00BD22CD" w:rsidRDefault="009E61D7" w:rsidP="009E61D7">
      <w:pPr>
        <w:spacing w:after="120" w:line="360" w:lineRule="auto"/>
        <w:rPr>
          <w:rFonts w:ascii="Times New Roman" w:hAnsi="Times New Roman" w:cs="Times New Roman"/>
          <w:sz w:val="22"/>
          <w:szCs w:val="22"/>
          <w:shd w:val="clear" w:color="auto" w:fill="FFFFFF"/>
        </w:rPr>
      </w:pPr>
      <w:r w:rsidRPr="00BD22CD">
        <w:rPr>
          <w:rFonts w:ascii="Times New Roman" w:hAnsi="Times New Roman" w:cs="Times New Roman"/>
          <w:sz w:val="22"/>
          <w:szCs w:val="22"/>
          <w:shd w:val="clear" w:color="auto" w:fill="FFFFFF"/>
        </w:rPr>
        <w:t xml:space="preserve">Estimado Sr. </w:t>
      </w:r>
      <w:r w:rsidR="00804AC9" w:rsidRPr="00BD22CD">
        <w:rPr>
          <w:rFonts w:ascii="Times New Roman" w:hAnsi="Times New Roman" w:cs="Times New Roman"/>
          <w:sz w:val="22"/>
          <w:szCs w:val="22"/>
          <w:shd w:val="clear" w:color="auto" w:fill="FFFFFF"/>
        </w:rPr>
        <w:t>Director General</w:t>
      </w:r>
      <w:r w:rsidRPr="00BD22CD">
        <w:rPr>
          <w:rFonts w:ascii="Times New Roman" w:hAnsi="Times New Roman" w:cs="Times New Roman"/>
          <w:sz w:val="22"/>
          <w:szCs w:val="22"/>
          <w:shd w:val="clear" w:color="auto" w:fill="FFFFFF"/>
        </w:rPr>
        <w:t xml:space="preserve">, estimada Sra. </w:t>
      </w:r>
      <w:r w:rsidR="0003101C" w:rsidRPr="00BD22CD">
        <w:rPr>
          <w:rFonts w:ascii="Times New Roman" w:hAnsi="Times New Roman" w:cs="Times New Roman"/>
          <w:sz w:val="22"/>
          <w:szCs w:val="22"/>
          <w:shd w:val="clear" w:color="auto" w:fill="FFFFFF"/>
        </w:rPr>
        <w:t>Secretaria General Adjunta</w:t>
      </w:r>
      <w:r w:rsidRPr="00BD22CD">
        <w:rPr>
          <w:rFonts w:ascii="Times New Roman" w:hAnsi="Times New Roman" w:cs="Times New Roman"/>
          <w:sz w:val="22"/>
          <w:szCs w:val="22"/>
          <w:shd w:val="clear" w:color="auto" w:fill="FFFFFF"/>
        </w:rPr>
        <w:t>:</w:t>
      </w:r>
    </w:p>
    <w:p w14:paraId="02871C1A" w14:textId="77777777" w:rsidR="009E61D7" w:rsidRPr="00BD22CD" w:rsidRDefault="009E61D7" w:rsidP="009E61D7">
      <w:pPr>
        <w:spacing w:after="120" w:line="360" w:lineRule="auto"/>
        <w:rPr>
          <w:rFonts w:ascii="Times New Roman" w:hAnsi="Times New Roman" w:cs="Times New Roman"/>
          <w:sz w:val="22"/>
          <w:szCs w:val="22"/>
          <w:shd w:val="clear" w:color="auto" w:fill="FFFFFF"/>
        </w:rPr>
      </w:pPr>
      <w:r w:rsidRPr="00BD22CD">
        <w:rPr>
          <w:rFonts w:ascii="Times New Roman" w:hAnsi="Times New Roman" w:cs="Times New Roman"/>
          <w:sz w:val="22"/>
          <w:szCs w:val="22"/>
          <w:shd w:val="clear" w:color="auto" w:fill="FFFFFF"/>
        </w:rPr>
        <w:t xml:space="preserve">De conformidad con la Regla B.3.3, tengo el honor de presentar el informe de auditoría del Tribunal de Cuentas de Indonesia (Badan </w:t>
      </w:r>
      <w:proofErr w:type="spellStart"/>
      <w:r w:rsidRPr="00BD22CD">
        <w:rPr>
          <w:rFonts w:ascii="Times New Roman" w:hAnsi="Times New Roman" w:cs="Times New Roman"/>
          <w:sz w:val="22"/>
          <w:szCs w:val="22"/>
          <w:shd w:val="clear" w:color="auto" w:fill="FFFFFF"/>
        </w:rPr>
        <w:t>Pemeriksa</w:t>
      </w:r>
      <w:proofErr w:type="spellEnd"/>
      <w:r w:rsidRPr="00BD22CD">
        <w:rPr>
          <w:rFonts w:ascii="Times New Roman" w:hAnsi="Times New Roman" w:cs="Times New Roman"/>
          <w:sz w:val="22"/>
          <w:szCs w:val="22"/>
          <w:shd w:val="clear" w:color="auto" w:fill="FFFFFF"/>
        </w:rPr>
        <w:t xml:space="preserve"> </w:t>
      </w:r>
      <w:proofErr w:type="spellStart"/>
      <w:r w:rsidRPr="00BD22CD">
        <w:rPr>
          <w:rFonts w:ascii="Times New Roman" w:hAnsi="Times New Roman" w:cs="Times New Roman"/>
          <w:sz w:val="22"/>
          <w:szCs w:val="22"/>
          <w:shd w:val="clear" w:color="auto" w:fill="FFFFFF"/>
        </w:rPr>
        <w:t>Keuangan</w:t>
      </w:r>
      <w:proofErr w:type="spellEnd"/>
      <w:r w:rsidRPr="00BD22CD">
        <w:rPr>
          <w:rFonts w:ascii="Times New Roman" w:hAnsi="Times New Roman" w:cs="Times New Roman"/>
          <w:sz w:val="22"/>
          <w:szCs w:val="22"/>
          <w:shd w:val="clear" w:color="auto" w:fill="FFFFFF"/>
        </w:rPr>
        <w:t xml:space="preserve"> (BPK)).</w:t>
      </w:r>
    </w:p>
    <w:p w14:paraId="144DC8D2" w14:textId="77777777" w:rsidR="009E61D7" w:rsidRPr="00BD22CD" w:rsidRDefault="009E61D7" w:rsidP="009E61D7">
      <w:pPr>
        <w:spacing w:after="120" w:line="360" w:lineRule="auto"/>
        <w:rPr>
          <w:rFonts w:ascii="Times New Roman" w:hAnsi="Times New Roman" w:cs="Times New Roman"/>
          <w:sz w:val="22"/>
          <w:szCs w:val="22"/>
          <w:shd w:val="clear" w:color="auto" w:fill="FFFFFF"/>
        </w:rPr>
      </w:pPr>
      <w:r w:rsidRPr="00BD22CD">
        <w:rPr>
          <w:rFonts w:ascii="Times New Roman" w:hAnsi="Times New Roman" w:cs="Times New Roman"/>
          <w:sz w:val="22"/>
          <w:szCs w:val="22"/>
          <w:shd w:val="clear" w:color="auto" w:fill="FFFFFF"/>
        </w:rPr>
        <w:t>El presente informe incluye el dictamen del auditor externo y el informe extenso del auditor externo sobre los estados financieros auditados del Plan de ASHI correspondientes al ejercicio concluido el 31 de diciembre de 2025, elaborados por la dirección del Plan de ASHI.</w:t>
      </w:r>
    </w:p>
    <w:p w14:paraId="071DDCB0" w14:textId="77777777" w:rsidR="009E61D7" w:rsidRPr="00BD22CD" w:rsidRDefault="009E61D7" w:rsidP="009E61D7">
      <w:pPr>
        <w:spacing w:after="120" w:line="360" w:lineRule="auto"/>
        <w:rPr>
          <w:rFonts w:ascii="Times New Roman" w:hAnsi="Times New Roman" w:cs="Times New Roman"/>
          <w:sz w:val="22"/>
          <w:szCs w:val="22"/>
          <w:shd w:val="clear" w:color="auto" w:fill="FFFFFF"/>
        </w:rPr>
      </w:pPr>
      <w:r w:rsidRPr="00BD22CD">
        <w:rPr>
          <w:rFonts w:ascii="Times New Roman" w:hAnsi="Times New Roman" w:cs="Times New Roman"/>
          <w:sz w:val="22"/>
          <w:szCs w:val="22"/>
          <w:shd w:val="clear" w:color="auto" w:fill="FFFFFF"/>
        </w:rPr>
        <w:t>Atentos saludos,</w:t>
      </w:r>
    </w:p>
    <w:p w14:paraId="53F29542" w14:textId="77777777" w:rsidR="0014387D" w:rsidRPr="007B2A8D" w:rsidRDefault="0014387D" w:rsidP="00D91590">
      <w:pPr>
        <w:ind w:right="567"/>
        <w:rPr>
          <w:rFonts w:ascii="Times New Roman" w:hAnsi="Times New Roman" w:cs="Times New Roman"/>
          <w:sz w:val="22"/>
          <w:szCs w:val="22"/>
          <w:shd w:val="clear" w:color="auto" w:fill="FFFFFF"/>
        </w:rPr>
      </w:pPr>
    </w:p>
    <w:p w14:paraId="1C54F30C" w14:textId="01380903" w:rsidR="0014387D" w:rsidRPr="007B2A8D" w:rsidRDefault="008923B9" w:rsidP="00D91590">
      <w:pPr>
        <w:ind w:right="567"/>
        <w:rPr>
          <w:rFonts w:ascii="Times New Roman" w:hAnsi="Times New Roman" w:cs="Times New Roman"/>
          <w:sz w:val="22"/>
          <w:szCs w:val="22"/>
          <w:shd w:val="clear" w:color="auto" w:fill="FFFFFF"/>
        </w:rPr>
      </w:pPr>
      <w:r w:rsidRPr="007B2A8D">
        <w:rPr>
          <w:rFonts w:ascii="Times New Roman" w:hAnsi="Times New Roman" w:cs="Times New Roman"/>
          <w:sz w:val="22"/>
          <w:szCs w:val="22"/>
          <w:shd w:val="clear" w:color="auto" w:fill="FFFFFF"/>
        </w:rPr>
        <w:t>[</w:t>
      </w:r>
      <w:r w:rsidR="0003101C">
        <w:rPr>
          <w:rFonts w:ascii="Times New Roman" w:hAnsi="Times New Roman" w:cs="Times New Roman"/>
          <w:sz w:val="22"/>
          <w:szCs w:val="22"/>
          <w:shd w:val="clear" w:color="auto" w:fill="FFFFFF"/>
        </w:rPr>
        <w:t>firmado</w:t>
      </w:r>
      <w:r w:rsidRPr="007B2A8D">
        <w:rPr>
          <w:rFonts w:ascii="Times New Roman" w:hAnsi="Times New Roman" w:cs="Times New Roman"/>
          <w:sz w:val="22"/>
          <w:szCs w:val="22"/>
          <w:shd w:val="clear" w:color="auto" w:fill="FFFFFF"/>
        </w:rPr>
        <w:t>]</w:t>
      </w:r>
    </w:p>
    <w:p w14:paraId="01FCE6AF" w14:textId="77777777" w:rsidR="0014387D" w:rsidRPr="007B2A8D" w:rsidRDefault="0014387D" w:rsidP="00D91590">
      <w:pPr>
        <w:autoSpaceDE w:val="0"/>
        <w:autoSpaceDN w:val="0"/>
        <w:adjustRightInd w:val="0"/>
        <w:ind w:right="567"/>
        <w:rPr>
          <w:rFonts w:ascii="Times New Roman" w:hAnsi="Times New Roman" w:cs="Times New Roman"/>
          <w:b/>
          <w:color w:val="000000"/>
          <w:sz w:val="22"/>
          <w:szCs w:val="22"/>
        </w:rPr>
      </w:pPr>
    </w:p>
    <w:p w14:paraId="5E2A7A73" w14:textId="77777777" w:rsidR="0014387D" w:rsidRPr="007B2A8D" w:rsidRDefault="0014387D" w:rsidP="00D91590">
      <w:pPr>
        <w:autoSpaceDE w:val="0"/>
        <w:autoSpaceDN w:val="0"/>
        <w:adjustRightInd w:val="0"/>
        <w:ind w:right="567"/>
        <w:rPr>
          <w:rFonts w:ascii="Times New Roman" w:hAnsi="Times New Roman" w:cs="Times New Roman"/>
          <w:b/>
          <w:color w:val="000000"/>
          <w:sz w:val="22"/>
          <w:szCs w:val="22"/>
        </w:rPr>
      </w:pPr>
    </w:p>
    <w:p w14:paraId="10D3455F" w14:textId="77777777" w:rsidR="00D0281E" w:rsidRPr="00FE4E69" w:rsidRDefault="00D0281E" w:rsidP="00D0281E">
      <w:pPr>
        <w:jc w:val="left"/>
        <w:rPr>
          <w:rFonts w:ascii="Times New Roman" w:eastAsia="Calibri" w:hAnsi="Times New Roman"/>
          <w:b/>
          <w:bCs/>
          <w:color w:val="000000"/>
          <w:sz w:val="22"/>
          <w:szCs w:val="22"/>
        </w:rPr>
      </w:pPr>
      <w:r w:rsidRPr="00FE4E69">
        <w:rPr>
          <w:rFonts w:ascii="Times New Roman" w:hAnsi="Times New Roman"/>
          <w:b/>
          <w:color w:val="000000"/>
          <w:sz w:val="22"/>
          <w:szCs w:val="22"/>
        </w:rPr>
        <w:t>Sra. Isma Yatun, auditora financiera certificada, auditora forense certificada</w:t>
      </w:r>
    </w:p>
    <w:p w14:paraId="1418FCA5" w14:textId="77777777" w:rsidR="00D0281E" w:rsidRPr="00FE4E69" w:rsidRDefault="00D0281E" w:rsidP="00D0281E">
      <w:pPr>
        <w:jc w:val="left"/>
        <w:rPr>
          <w:rFonts w:ascii="Times New Roman" w:eastAsia="Calibri" w:hAnsi="Times New Roman"/>
          <w:b/>
          <w:bCs/>
          <w:color w:val="000000"/>
          <w:sz w:val="22"/>
          <w:szCs w:val="22"/>
        </w:rPr>
      </w:pPr>
      <w:r w:rsidRPr="00FE4E69">
        <w:rPr>
          <w:rFonts w:ascii="Times New Roman" w:hAnsi="Times New Roman"/>
          <w:b/>
          <w:color w:val="000000"/>
          <w:sz w:val="22"/>
          <w:szCs w:val="22"/>
        </w:rPr>
        <w:t>Presidenta del Tribunal de Cuentas de la República de Indonesia</w:t>
      </w:r>
    </w:p>
    <w:p w14:paraId="1DA10316" w14:textId="77777777" w:rsidR="00D0281E" w:rsidRPr="00FE4E69" w:rsidRDefault="00D0281E" w:rsidP="00D0281E">
      <w:pPr>
        <w:jc w:val="left"/>
        <w:rPr>
          <w:rFonts w:ascii="Times New Roman" w:eastAsia="Calibri" w:hAnsi="Times New Roman"/>
          <w:b/>
          <w:bCs/>
          <w:color w:val="000000"/>
          <w:sz w:val="22"/>
          <w:szCs w:val="22"/>
        </w:rPr>
      </w:pPr>
      <w:r w:rsidRPr="00FE4E69">
        <w:rPr>
          <w:rFonts w:ascii="Times New Roman" w:hAnsi="Times New Roman"/>
          <w:b/>
          <w:color w:val="000000"/>
          <w:sz w:val="22"/>
          <w:szCs w:val="22"/>
        </w:rPr>
        <w:t>Auditor externo</w:t>
      </w:r>
    </w:p>
    <w:p w14:paraId="45001EDC" w14:textId="77777777" w:rsidR="00D0281E" w:rsidRPr="00FE4E69" w:rsidRDefault="00D0281E" w:rsidP="00D0281E">
      <w:pPr>
        <w:jc w:val="left"/>
        <w:rPr>
          <w:rFonts w:ascii="Times New Roman" w:eastAsia="Calibri" w:hAnsi="Times New Roman"/>
          <w:sz w:val="22"/>
          <w:szCs w:val="22"/>
          <w:shd w:val="clear" w:color="auto" w:fill="FFFFFF"/>
        </w:rPr>
      </w:pPr>
    </w:p>
    <w:p w14:paraId="30ACBCC8" w14:textId="77777777" w:rsidR="00D0281E" w:rsidRPr="00FE4E69" w:rsidRDefault="00D0281E" w:rsidP="00D0281E">
      <w:pPr>
        <w:jc w:val="left"/>
        <w:rPr>
          <w:rFonts w:ascii="Times New Roman" w:eastAsia="Calibri" w:hAnsi="Times New Roman"/>
          <w:b/>
          <w:bCs/>
          <w:color w:val="000000"/>
          <w:sz w:val="22"/>
          <w:szCs w:val="22"/>
        </w:rPr>
      </w:pPr>
      <w:r w:rsidRPr="00FE4E69">
        <w:rPr>
          <w:rFonts w:ascii="Times New Roman" w:hAnsi="Times New Roman"/>
          <w:b/>
          <w:color w:val="000000"/>
          <w:sz w:val="22"/>
          <w:szCs w:val="22"/>
        </w:rPr>
        <w:t>Yakarta (Indonesia)</w:t>
      </w:r>
    </w:p>
    <w:p w14:paraId="45F0E190" w14:textId="6BA011CD" w:rsidR="0014387D" w:rsidRPr="007B2A8D" w:rsidRDefault="004B448B" w:rsidP="00D91590">
      <w:pPr>
        <w:ind w:right="567"/>
        <w:rPr>
          <w:rFonts w:ascii="Times New Roman" w:hAnsi="Times New Roman" w:cs="Times New Roman"/>
          <w:b/>
          <w:color w:val="000000"/>
          <w:sz w:val="22"/>
          <w:szCs w:val="22"/>
        </w:rPr>
      </w:pPr>
      <w:r w:rsidRPr="007B2A8D">
        <w:rPr>
          <w:rFonts w:ascii="Times New Roman" w:hAnsi="Times New Roman" w:cs="Times New Roman"/>
          <w:b/>
          <w:color w:val="000000"/>
          <w:sz w:val="22"/>
          <w:szCs w:val="22"/>
        </w:rPr>
        <w:t>11</w:t>
      </w:r>
      <w:r w:rsidR="0014387D" w:rsidRPr="007B2A8D">
        <w:rPr>
          <w:rFonts w:ascii="Times New Roman" w:hAnsi="Times New Roman" w:cs="Times New Roman"/>
          <w:b/>
          <w:color w:val="000000"/>
          <w:sz w:val="22"/>
          <w:szCs w:val="22"/>
        </w:rPr>
        <w:t xml:space="preserve"> </w:t>
      </w:r>
      <w:r w:rsidR="00D0281E">
        <w:rPr>
          <w:rFonts w:ascii="Times New Roman" w:hAnsi="Times New Roman" w:cs="Times New Roman"/>
          <w:b/>
          <w:color w:val="000000"/>
          <w:sz w:val="22"/>
          <w:szCs w:val="22"/>
        </w:rPr>
        <w:t xml:space="preserve">de mayo de </w:t>
      </w:r>
      <w:r w:rsidR="0014387D" w:rsidRPr="007B2A8D">
        <w:rPr>
          <w:rFonts w:ascii="Times New Roman" w:hAnsi="Times New Roman" w:cs="Times New Roman"/>
          <w:b/>
          <w:color w:val="000000"/>
          <w:sz w:val="22"/>
          <w:szCs w:val="22"/>
        </w:rPr>
        <w:t>2026</w:t>
      </w:r>
    </w:p>
    <w:p w14:paraId="450A1D5D" w14:textId="77777777" w:rsidR="0014387D" w:rsidRPr="007B2A8D" w:rsidRDefault="0014387D" w:rsidP="0014387D">
      <w:pPr>
        <w:rPr>
          <w:rFonts w:ascii="Times New Roman" w:hAnsi="Times New Roman" w:cs="Times New Roman"/>
          <w:b/>
          <w:shd w:val="clear" w:color="auto" w:fill="FFFFFF"/>
        </w:rPr>
        <w:sectPr w:rsidR="0014387D" w:rsidRPr="007B2A8D" w:rsidSect="00FF6B6E">
          <w:headerReference w:type="even" r:id="rId26"/>
          <w:footerReference w:type="default" r:id="rId27"/>
          <w:headerReference w:type="first" r:id="rId28"/>
          <w:pgSz w:w="11906" w:h="16838" w:code="9"/>
          <w:pgMar w:top="1388" w:right="849" w:bottom="1304" w:left="1418" w:header="709" w:footer="709" w:gutter="0"/>
          <w:cols w:space="708"/>
          <w:docGrid w:linePitch="360"/>
        </w:sectPr>
      </w:pPr>
      <w:r w:rsidRPr="007B2A8D">
        <w:rPr>
          <w:rFonts w:ascii="Times New Roman" w:hAnsi="Times New Roman" w:cs="Times New Roman"/>
          <w:b/>
          <w:color w:val="0070C0"/>
          <w:sz w:val="72"/>
          <w:szCs w:val="72"/>
        </w:rPr>
        <w:drawing>
          <wp:anchor distT="0" distB="0" distL="114300" distR="114300" simplePos="0" relativeHeight="251658246" behindDoc="0" locked="0" layoutInCell="1" allowOverlap="1" wp14:anchorId="02B2C930" wp14:editId="1FDCE81F">
            <wp:simplePos x="0" y="0"/>
            <wp:positionH relativeFrom="margin">
              <wp:posOffset>-107950</wp:posOffset>
            </wp:positionH>
            <wp:positionV relativeFrom="paragraph">
              <wp:posOffset>1038860</wp:posOffset>
            </wp:positionV>
            <wp:extent cx="6223412" cy="986155"/>
            <wp:effectExtent l="0" t="0" r="6350" b="444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extLst>
                        <a:ext uri="{28A0092B-C50C-407E-A947-70E740481C1C}">
                          <a14:useLocalDpi xmlns:a14="http://schemas.microsoft.com/office/drawing/2010/main" val="0"/>
                        </a:ext>
                      </a:extLst>
                    </a:blip>
                    <a:stretch>
                      <a:fillRect/>
                    </a:stretch>
                  </pic:blipFill>
                  <pic:spPr>
                    <a:xfrm>
                      <a:off x="0" y="0"/>
                      <a:ext cx="6228424" cy="986949"/>
                    </a:xfrm>
                    <a:prstGeom prst="rect">
                      <a:avLst/>
                    </a:prstGeom>
                  </pic:spPr>
                </pic:pic>
              </a:graphicData>
            </a:graphic>
            <wp14:sizeRelH relativeFrom="margin">
              <wp14:pctWidth>0</wp14:pctWidth>
            </wp14:sizeRelH>
            <wp14:sizeRelV relativeFrom="margin">
              <wp14:pctHeight>0</wp14:pctHeight>
            </wp14:sizeRelV>
          </wp:anchor>
        </w:drawing>
      </w:r>
    </w:p>
    <w:p w14:paraId="3F291D9D" w14:textId="7DC71D07" w:rsidR="0014387D" w:rsidRPr="007B2A8D" w:rsidRDefault="0014387D" w:rsidP="002A03A1">
      <w:pPr>
        <w:pStyle w:val="Heading1"/>
        <w:rPr>
          <w:noProof w:val="0"/>
          <w:lang w:val="es-ES_tradnl"/>
        </w:rPr>
      </w:pPr>
      <w:bookmarkStart w:id="16" w:name="_Toc222223378"/>
      <w:bookmarkStart w:id="17" w:name="_Toc237010260"/>
      <w:r w:rsidRPr="007B2A8D">
        <w:rPr>
          <w:noProof w:val="0"/>
          <w:lang w:val="es-ES_tradnl"/>
        </w:rPr>
        <w:lastRenderedPageBreak/>
        <w:t xml:space="preserve">I.  </w:t>
      </w:r>
      <w:bookmarkEnd w:id="16"/>
      <w:r w:rsidR="0066501F" w:rsidRPr="00BD22CD">
        <w:rPr>
          <w:lang w:val="es-ES_tradnl"/>
        </w:rPr>
        <w:t>Informe del auditor externo sobre los estados financieros: dictamen de auditoría</w:t>
      </w:r>
      <w:bookmarkEnd w:id="17"/>
    </w:p>
    <w:p w14:paraId="0AC7263D" w14:textId="25292281" w:rsidR="002D0954" w:rsidRPr="00BD22CD" w:rsidRDefault="002D0954" w:rsidP="002D0954">
      <w:pPr>
        <w:autoSpaceDE w:val="0"/>
        <w:autoSpaceDN w:val="0"/>
        <w:adjustRightInd w:val="0"/>
        <w:spacing w:before="120" w:after="120" w:line="280" w:lineRule="exact"/>
        <w:ind w:left="284"/>
        <w:rPr>
          <w:rFonts w:ascii="Times New Roman" w:hAnsi="Times New Roman" w:cs="Times New Roman"/>
          <w:b/>
          <w:bCs/>
          <w:color w:val="000000"/>
          <w:sz w:val="22"/>
          <w:szCs w:val="22"/>
        </w:rPr>
      </w:pPr>
      <w:r w:rsidRPr="00BD22CD">
        <w:rPr>
          <w:rFonts w:ascii="Times New Roman" w:hAnsi="Times New Roman" w:cs="Times New Roman"/>
          <w:color w:val="000000"/>
          <w:sz w:val="22"/>
          <w:szCs w:val="22"/>
        </w:rPr>
        <w:t xml:space="preserve">Al </w:t>
      </w:r>
      <w:r w:rsidRPr="00BD22CD">
        <w:rPr>
          <w:rFonts w:ascii="Times New Roman" w:hAnsi="Times New Roman" w:cs="Times New Roman"/>
          <w:color w:val="000000"/>
          <w:sz w:val="22"/>
          <w:szCs w:val="22"/>
        </w:rPr>
        <w:t xml:space="preserve">Director General </w:t>
      </w:r>
      <w:r w:rsidRPr="00BD22CD">
        <w:rPr>
          <w:rFonts w:ascii="Times New Roman" w:hAnsi="Times New Roman" w:cs="Times New Roman"/>
          <w:color w:val="000000"/>
          <w:sz w:val="22"/>
          <w:szCs w:val="22"/>
        </w:rPr>
        <w:t xml:space="preserve">de la Organización Mundial de la Propiedad Intelectual (OMPI) y la </w:t>
      </w:r>
      <w:r w:rsidRPr="00BD22CD">
        <w:rPr>
          <w:rFonts w:ascii="Times New Roman" w:hAnsi="Times New Roman" w:cs="Times New Roman"/>
          <w:color w:val="000000"/>
          <w:sz w:val="22"/>
          <w:szCs w:val="22"/>
        </w:rPr>
        <w:t xml:space="preserve">Secretaria General Adjunta </w:t>
      </w:r>
      <w:r w:rsidRPr="00BD22CD">
        <w:rPr>
          <w:rFonts w:ascii="Times New Roman" w:hAnsi="Times New Roman" w:cs="Times New Roman"/>
          <w:color w:val="000000"/>
          <w:sz w:val="22"/>
          <w:szCs w:val="22"/>
        </w:rPr>
        <w:t>de la Unión Internacional para la Protección de las Obtenciones Vegetales (UPOV)</w:t>
      </w:r>
    </w:p>
    <w:p w14:paraId="43F5063A" w14:textId="77777777" w:rsidR="00C51C10" w:rsidRPr="00BD22CD" w:rsidRDefault="00C51C10" w:rsidP="00C51C10">
      <w:pPr>
        <w:autoSpaceDE w:val="0"/>
        <w:autoSpaceDN w:val="0"/>
        <w:adjustRightInd w:val="0"/>
        <w:spacing w:before="120" w:after="120" w:line="280" w:lineRule="exact"/>
        <w:ind w:firstLine="284"/>
        <w:rPr>
          <w:rFonts w:ascii="Times New Roman" w:hAnsi="Times New Roman" w:cs="Times New Roman"/>
          <w:b/>
          <w:bCs/>
          <w:color w:val="000000"/>
          <w:sz w:val="22"/>
          <w:szCs w:val="22"/>
        </w:rPr>
      </w:pPr>
      <w:r w:rsidRPr="00BD22CD">
        <w:rPr>
          <w:rFonts w:ascii="Times New Roman" w:hAnsi="Times New Roman" w:cs="Times New Roman"/>
          <w:b/>
          <w:color w:val="000000"/>
          <w:sz w:val="22"/>
          <w:szCs w:val="22"/>
        </w:rPr>
        <w:t>Dictamen</w:t>
      </w:r>
    </w:p>
    <w:p w14:paraId="29FCC7AC" w14:textId="77777777" w:rsidR="00C51C10" w:rsidRPr="00BD22CD" w:rsidRDefault="00C51C10" w:rsidP="00C51C10">
      <w:pPr>
        <w:autoSpaceDE w:val="0"/>
        <w:autoSpaceDN w:val="0"/>
        <w:adjustRightInd w:val="0"/>
        <w:spacing w:before="120" w:after="120" w:line="280" w:lineRule="exact"/>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Hemos auditado los estados financieros del Plan OMPI/UPOV de seguro médico pagadero tras la separación del servicio (ASHI), que comprenden el estado de situación financiera a 31 de diciembre de 2025, el estado de rendimiento financiero, el estado de cambios en el activo neto, el estado de flujo de efectivo y el estado de comparación de los importes presupuestados y reales para el ejercicio cerrado en esa fecha; y las notas de los estados financieros.</w:t>
      </w:r>
    </w:p>
    <w:p w14:paraId="6184DAD6" w14:textId="77777777" w:rsidR="00C51C10" w:rsidRPr="00BD22CD" w:rsidRDefault="00C51C10" w:rsidP="00C51C10">
      <w:pPr>
        <w:autoSpaceDE w:val="0"/>
        <w:autoSpaceDN w:val="0"/>
        <w:adjustRightInd w:val="0"/>
        <w:spacing w:before="120" w:after="240" w:line="280" w:lineRule="exact"/>
        <w:ind w:left="284"/>
        <w:rPr>
          <w:rFonts w:ascii="Times New Roman" w:hAnsi="Times New Roman" w:cs="Times New Roman"/>
          <w:color w:val="000000"/>
          <w:sz w:val="22"/>
          <w:szCs w:val="22"/>
        </w:rPr>
      </w:pPr>
      <w:r w:rsidRPr="00BD22CD">
        <w:rPr>
          <w:rFonts w:ascii="Times New Roman" w:hAnsi="Times New Roman" w:cs="Times New Roman"/>
          <w:sz w:val="22"/>
          <w:szCs w:val="22"/>
        </w:rPr>
        <w:t>En nuestra opinión, los estados financieros adjuntos reflejan fielmente, en todos sus aspectos sustanciales, la situación financiera a 31 de diciembre de 2025, así como el rendimiento financiero y el flujo de efectivo del Plan de seguro médico pagadero tras la separación del servicio correspondientes al ejercicio cerrado en esa fecha, de conformidad con las normas internacionales de contabilidad del sector público (IPSAS).</w:t>
      </w:r>
    </w:p>
    <w:p w14:paraId="40CC3D47" w14:textId="77777777" w:rsidR="00C51C10" w:rsidRPr="00BD22CD" w:rsidRDefault="00C51C10" w:rsidP="00C51C10">
      <w:pPr>
        <w:autoSpaceDE w:val="0"/>
        <w:autoSpaceDN w:val="0"/>
        <w:adjustRightInd w:val="0"/>
        <w:spacing w:before="120" w:after="120" w:line="280" w:lineRule="exact"/>
        <w:ind w:firstLine="284"/>
        <w:rPr>
          <w:rFonts w:ascii="Times New Roman" w:hAnsi="Times New Roman" w:cs="Times New Roman"/>
          <w:b/>
          <w:color w:val="000000"/>
          <w:sz w:val="22"/>
          <w:szCs w:val="22"/>
        </w:rPr>
      </w:pPr>
      <w:r w:rsidRPr="00BD22CD">
        <w:rPr>
          <w:rFonts w:ascii="Times New Roman" w:hAnsi="Times New Roman" w:cs="Times New Roman"/>
          <w:b/>
          <w:color w:val="000000"/>
          <w:sz w:val="22"/>
          <w:szCs w:val="22"/>
        </w:rPr>
        <w:t>Fundamento del dictamen</w:t>
      </w:r>
    </w:p>
    <w:p w14:paraId="76579818" w14:textId="77777777" w:rsidR="00C51C10" w:rsidRPr="00BD22CD" w:rsidRDefault="00C51C10" w:rsidP="00C51C10">
      <w:pPr>
        <w:autoSpaceDE w:val="0"/>
        <w:autoSpaceDN w:val="0"/>
        <w:adjustRightInd w:val="0"/>
        <w:spacing w:before="120" w:after="120" w:line="280" w:lineRule="exact"/>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Hemos realizado la auditoría de conformidad con las normas internacionales de auditoría (ISA). Nuestra responsabilidad con arreglo a esas normas se expone en el apartado del informe correspondiente a la responsabilidad del auditor en relación con la auditoría de los estados financieros.</w:t>
      </w:r>
    </w:p>
    <w:p w14:paraId="1972BF9E" w14:textId="77777777" w:rsidR="00C51C10" w:rsidRPr="00BD22CD" w:rsidRDefault="00C51C10" w:rsidP="00C51C10">
      <w:pPr>
        <w:autoSpaceDE w:val="0"/>
        <w:autoSpaceDN w:val="0"/>
        <w:adjustRightInd w:val="0"/>
        <w:spacing w:before="120" w:after="120" w:line="280" w:lineRule="exact"/>
        <w:ind w:left="284"/>
        <w:rPr>
          <w:rFonts w:ascii="Times New Roman" w:hAnsi="Times New Roman" w:cs="Times New Roman"/>
          <w:color w:val="000000"/>
          <w:sz w:val="22"/>
          <w:szCs w:val="22"/>
        </w:rPr>
      </w:pPr>
      <w:r w:rsidRPr="00BD22CD">
        <w:rPr>
          <w:rFonts w:ascii="Times New Roman" w:hAnsi="Times New Roman" w:cs="Times New Roman"/>
          <w:sz w:val="22"/>
          <w:szCs w:val="22"/>
        </w:rPr>
        <w:t>Somos independientes del Plan de ASHI, de conformidad con los requisitos éticos pertinentes para nuestra auditoría de los estados financieros, y hemos cumplido las demás responsabilidades éticas de conformidad con esos requisitos.</w:t>
      </w:r>
    </w:p>
    <w:p w14:paraId="622DBD47" w14:textId="77777777" w:rsidR="00C51C10" w:rsidRPr="00BD22CD" w:rsidRDefault="00C51C10" w:rsidP="00C51C10">
      <w:pPr>
        <w:autoSpaceDE w:val="0"/>
        <w:autoSpaceDN w:val="0"/>
        <w:adjustRightInd w:val="0"/>
        <w:spacing w:before="120" w:after="240" w:line="280" w:lineRule="exact"/>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Consideramos que los elementos de prueba obtenidos son suficientes y adecuados para fundamentar nuestro dictamen.</w:t>
      </w:r>
    </w:p>
    <w:p w14:paraId="0FC3456E" w14:textId="77777777" w:rsidR="00C51C10" w:rsidRPr="00BD22CD" w:rsidRDefault="00C51C10" w:rsidP="00C51C10">
      <w:pPr>
        <w:autoSpaceDE w:val="0"/>
        <w:autoSpaceDN w:val="0"/>
        <w:adjustRightInd w:val="0"/>
        <w:spacing w:before="120" w:after="120" w:line="280" w:lineRule="exact"/>
        <w:ind w:firstLine="284"/>
        <w:rPr>
          <w:rFonts w:ascii="Times New Roman" w:hAnsi="Times New Roman" w:cs="Times New Roman"/>
          <w:b/>
          <w:color w:val="000000"/>
          <w:sz w:val="22"/>
          <w:szCs w:val="22"/>
        </w:rPr>
      </w:pPr>
      <w:r w:rsidRPr="00BD22CD">
        <w:rPr>
          <w:rFonts w:ascii="Times New Roman" w:hAnsi="Times New Roman" w:cs="Times New Roman"/>
          <w:b/>
          <w:color w:val="000000"/>
          <w:sz w:val="22"/>
          <w:szCs w:val="22"/>
        </w:rPr>
        <w:t>Información adicional</w:t>
      </w:r>
    </w:p>
    <w:p w14:paraId="514B515F" w14:textId="77777777" w:rsidR="00C51C10" w:rsidRPr="00BD22CD" w:rsidRDefault="00C51C10" w:rsidP="00C51C10">
      <w:pPr>
        <w:autoSpaceDE w:val="0"/>
        <w:autoSpaceDN w:val="0"/>
        <w:adjustRightInd w:val="0"/>
        <w:spacing w:before="120" w:after="120" w:line="280" w:lineRule="exact"/>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La Dirección es responsable de la información adicional, que comprende el informe del presidente del Comité Asesor, que figura más abajo, pero que no comprende los estados financieros ni el informe de auditoría correspondiente.</w:t>
      </w:r>
    </w:p>
    <w:p w14:paraId="517D7D22" w14:textId="77777777" w:rsidR="00C51C10" w:rsidRPr="00BD22CD" w:rsidRDefault="00C51C10" w:rsidP="00C51C10">
      <w:pPr>
        <w:autoSpaceDE w:val="0"/>
        <w:autoSpaceDN w:val="0"/>
        <w:adjustRightInd w:val="0"/>
        <w:spacing w:before="120" w:after="120" w:line="280" w:lineRule="exact"/>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Nuestro dictamen sobre los estados financieros no abarca la información adicional y, salvo en la medida en que se indique explícitamente lo contrario en nuestro informe, no expresamos ninguna garantía al respecto.</w:t>
      </w:r>
    </w:p>
    <w:p w14:paraId="5636501A" w14:textId="77777777" w:rsidR="00C51C10" w:rsidRPr="00BD22CD" w:rsidRDefault="00C51C10" w:rsidP="00C51C10">
      <w:pPr>
        <w:autoSpaceDE w:val="0"/>
        <w:autoSpaceDN w:val="0"/>
        <w:adjustRightInd w:val="0"/>
        <w:spacing w:before="120" w:after="240" w:line="280" w:lineRule="exact"/>
        <w:ind w:left="284"/>
        <w:rPr>
          <w:rFonts w:ascii="Times New Roman" w:hAnsi="Times New Roman" w:cs="Times New Roman"/>
          <w:sz w:val="22"/>
          <w:szCs w:val="22"/>
        </w:rPr>
      </w:pPr>
      <w:r w:rsidRPr="00BD22CD">
        <w:rPr>
          <w:rFonts w:ascii="Times New Roman" w:hAnsi="Times New Roman" w:cs="Times New Roman"/>
          <w:color w:val="000000"/>
          <w:sz w:val="22"/>
          <w:szCs w:val="22"/>
        </w:rPr>
        <w:t xml:space="preserve">Nuestra responsabilidad consiste en leer la información adicional y, al hacerlo, considerar si esa información difiere sustancialmente de los estados financieros o de nuestros conocimientos obtenidos en la auditoría o si, por el contrario, parece contener incorrecciones sustanciales. </w:t>
      </w:r>
      <w:r w:rsidRPr="00BD22CD">
        <w:rPr>
          <w:rFonts w:ascii="Times New Roman" w:hAnsi="Times New Roman" w:cs="Times New Roman"/>
          <w:sz w:val="22"/>
          <w:szCs w:val="22"/>
        </w:rPr>
        <w:t>Si, a partir de nuestra labor, llegamos a la conclusión de que existe una incorrección sustancial en esa información, estamos obligados a informar de ello. No tenemos nada que comunicar a este respecto.</w:t>
      </w:r>
    </w:p>
    <w:p w14:paraId="7CABCB9C" w14:textId="77777777" w:rsidR="00C51C10" w:rsidRPr="00BD22CD" w:rsidRDefault="00C51C10" w:rsidP="00C51C10">
      <w:pPr>
        <w:autoSpaceDE w:val="0"/>
        <w:autoSpaceDN w:val="0"/>
        <w:adjustRightInd w:val="0"/>
        <w:spacing w:after="120"/>
        <w:ind w:left="284"/>
        <w:rPr>
          <w:rFonts w:ascii="Times New Roman" w:hAnsi="Times New Roman" w:cs="Times New Roman"/>
          <w:b/>
          <w:bCs/>
          <w:color w:val="000000"/>
          <w:sz w:val="22"/>
          <w:szCs w:val="22"/>
        </w:rPr>
      </w:pPr>
      <w:r w:rsidRPr="00BD22CD">
        <w:rPr>
          <w:rFonts w:ascii="Times New Roman" w:hAnsi="Times New Roman" w:cs="Times New Roman"/>
          <w:b/>
          <w:color w:val="000000"/>
          <w:sz w:val="22"/>
          <w:szCs w:val="22"/>
        </w:rPr>
        <w:t>Responsabilidades de la Dirección y de quienes se encargan de la gobernanza respecto de los estados financieros</w:t>
      </w:r>
    </w:p>
    <w:p w14:paraId="65AF1B87" w14:textId="77777777" w:rsidR="00C51C10" w:rsidRPr="00BD22CD" w:rsidRDefault="00C51C10" w:rsidP="00C51C10">
      <w:pPr>
        <w:autoSpaceDE w:val="0"/>
        <w:autoSpaceDN w:val="0"/>
        <w:adjustRightInd w:val="0"/>
        <w:spacing w:after="120"/>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La Dirección es responsable de la preparación y presentación fiel de los estados financieros de conformidad con las IPSAS, así como del control interno que considere necesario para preparar unos estados financieros exentos de incorrecciones sustanciales, sean debidas a fraude o error.</w:t>
      </w:r>
    </w:p>
    <w:p w14:paraId="09BFEDA0" w14:textId="77777777" w:rsidR="00C51C10" w:rsidRPr="00BD22CD" w:rsidRDefault="00C51C10" w:rsidP="00C51C10">
      <w:pPr>
        <w:autoSpaceDE w:val="0"/>
        <w:autoSpaceDN w:val="0"/>
        <w:adjustRightInd w:val="0"/>
        <w:spacing w:after="120"/>
        <w:ind w:left="284"/>
        <w:rPr>
          <w:rFonts w:ascii="Times New Roman" w:hAnsi="Times New Roman" w:cs="Times New Roman"/>
          <w:color w:val="000000"/>
          <w:sz w:val="22"/>
          <w:szCs w:val="22"/>
        </w:rPr>
      </w:pPr>
      <w:r w:rsidRPr="00BD22CD">
        <w:rPr>
          <w:rFonts w:ascii="Times New Roman" w:hAnsi="Times New Roman" w:cs="Times New Roman"/>
          <w:sz w:val="22"/>
          <w:szCs w:val="22"/>
        </w:rPr>
        <w:lastRenderedPageBreak/>
        <w:t>Al preparar los estados financieros, la Dirección es responsable de evaluar la capacidad del Plan de ASHI para continuar su actividad, revelando, en su caso, las cuestiones relacionadas con esa capacidad y utilizando el principio contable pertinente, a menos que la Dirección tenga la intención de liquidar el Plan de ASHI o cesar sus operaciones, o no tenga más alternativa realista que hacerlo.</w:t>
      </w:r>
    </w:p>
    <w:p w14:paraId="230BD5F7" w14:textId="77777777" w:rsidR="00C51C10" w:rsidRPr="00BD22CD" w:rsidRDefault="00C51C10" w:rsidP="00C51C10">
      <w:pPr>
        <w:autoSpaceDE w:val="0"/>
        <w:autoSpaceDN w:val="0"/>
        <w:adjustRightInd w:val="0"/>
        <w:spacing w:after="240"/>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La Asamblea General de la OMPI y el Consejo de la UPOV, en su calidad de órganos encargados de la gobernanza, son responsables de supervisar el proceso de presentación de informes financieros del Plan de ASHI.</w:t>
      </w:r>
    </w:p>
    <w:p w14:paraId="181C191C" w14:textId="77777777" w:rsidR="00C51C10" w:rsidRPr="00BD22CD" w:rsidRDefault="00C51C10" w:rsidP="00C51C10">
      <w:pPr>
        <w:tabs>
          <w:tab w:val="left" w:pos="2110"/>
        </w:tabs>
        <w:autoSpaceDE w:val="0"/>
        <w:autoSpaceDN w:val="0"/>
        <w:adjustRightInd w:val="0"/>
        <w:spacing w:after="120"/>
        <w:ind w:left="284"/>
        <w:rPr>
          <w:rFonts w:ascii="Times New Roman" w:hAnsi="Times New Roman" w:cs="Times New Roman"/>
          <w:b/>
          <w:bCs/>
          <w:color w:val="000000"/>
          <w:sz w:val="22"/>
          <w:szCs w:val="22"/>
        </w:rPr>
      </w:pPr>
      <w:r w:rsidRPr="00BD22CD">
        <w:rPr>
          <w:rFonts w:ascii="Times New Roman" w:hAnsi="Times New Roman" w:cs="Times New Roman"/>
          <w:b/>
          <w:color w:val="000000"/>
          <w:sz w:val="22"/>
          <w:szCs w:val="22"/>
        </w:rPr>
        <w:t>Responsabilidades del auditor en la auditoría de los estados financieros</w:t>
      </w:r>
    </w:p>
    <w:p w14:paraId="08FBF961" w14:textId="77777777" w:rsidR="00C51C10" w:rsidRPr="00BD22CD" w:rsidRDefault="00C51C10" w:rsidP="00C51C10">
      <w:pPr>
        <w:autoSpaceDE w:val="0"/>
        <w:autoSpaceDN w:val="0"/>
        <w:adjustRightInd w:val="0"/>
        <w:spacing w:after="120"/>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Nuestros objetivos son obtener garantías razonables de que los estados financieros en su conjunto están exentos de incorrecciones sustanciales, sean por fraude o error, y emitir un informe de auditoría que incluya nuestro dictamen. Unas garantías razonables constituyen un alto nivel de seguridad, pero no garantizan que en una auditoría realizada de conformidad con las ISA se detecten siempre incorrecciones sustanciales.</w:t>
      </w:r>
    </w:p>
    <w:p w14:paraId="459AA62D" w14:textId="77777777" w:rsidR="00C51C10" w:rsidRPr="00BD22CD" w:rsidRDefault="00C51C10" w:rsidP="00C51C10">
      <w:pPr>
        <w:autoSpaceDE w:val="0"/>
        <w:autoSpaceDN w:val="0"/>
        <w:adjustRightInd w:val="0"/>
        <w:spacing w:after="120"/>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Estas pueden deberse a fraudes o errores, y se entiende que son significativas cuando, al considerarlas individualmente o en su conjunto, podría esperarse razonablemente que afectasen a las decisiones económicas tomadas por los usuarios de los estados financieros sobre la base de estos.</w:t>
      </w:r>
    </w:p>
    <w:p w14:paraId="58E5DF11" w14:textId="77777777" w:rsidR="00C51C10" w:rsidRPr="00BD22CD" w:rsidRDefault="00C51C10" w:rsidP="00C51C10">
      <w:pPr>
        <w:autoSpaceDE w:val="0"/>
        <w:autoSpaceDN w:val="0"/>
        <w:adjustRightInd w:val="0"/>
        <w:spacing w:after="120"/>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En el Anexo del presente informe figura una descripción más detallada de nuestras responsabilidades en la auditoría de los estados financieros. Esa descripción forma parte del informe de auditoría.</w:t>
      </w:r>
    </w:p>
    <w:p w14:paraId="05AB7D66" w14:textId="77777777" w:rsidR="00C51C10" w:rsidRPr="00BD22CD" w:rsidRDefault="00C51C10" w:rsidP="00C51C10">
      <w:pPr>
        <w:autoSpaceDE w:val="0"/>
        <w:autoSpaceDN w:val="0"/>
        <w:adjustRightInd w:val="0"/>
        <w:spacing w:after="240"/>
        <w:ind w:left="284"/>
        <w:rPr>
          <w:rFonts w:ascii="Times New Roman" w:hAnsi="Times New Roman" w:cs="Times New Roman"/>
          <w:color w:val="000000"/>
          <w:sz w:val="22"/>
          <w:szCs w:val="22"/>
        </w:rPr>
      </w:pPr>
      <w:r w:rsidRPr="00BD22CD">
        <w:rPr>
          <w:rFonts w:ascii="Times New Roman" w:hAnsi="Times New Roman" w:cs="Times New Roman"/>
          <w:color w:val="000000"/>
          <w:sz w:val="22"/>
          <w:szCs w:val="22"/>
        </w:rPr>
        <w:t>Comunicamos a quienes tienen encomendada la gobernanza, entre otras cuestiones, el alcance y el calendario previstos para la auditoría, así como los principales resultados, incluidas las deficiencias importantes en el control interno que detectamos durante la auditoría.</w:t>
      </w:r>
    </w:p>
    <w:p w14:paraId="1EF66CF3" w14:textId="77777777" w:rsidR="00C51C10" w:rsidRPr="00BD22CD" w:rsidRDefault="00C51C10" w:rsidP="00C51C10">
      <w:pPr>
        <w:tabs>
          <w:tab w:val="left" w:pos="2110"/>
        </w:tabs>
        <w:autoSpaceDE w:val="0"/>
        <w:autoSpaceDN w:val="0"/>
        <w:adjustRightInd w:val="0"/>
        <w:spacing w:after="120"/>
        <w:ind w:left="284"/>
        <w:rPr>
          <w:rFonts w:ascii="Times New Roman" w:hAnsi="Times New Roman" w:cs="Times New Roman"/>
          <w:b/>
          <w:color w:val="000000"/>
          <w:sz w:val="22"/>
          <w:szCs w:val="22"/>
        </w:rPr>
      </w:pPr>
      <w:r w:rsidRPr="00BD22CD">
        <w:rPr>
          <w:rFonts w:ascii="Times New Roman" w:hAnsi="Times New Roman" w:cs="Times New Roman"/>
          <w:b/>
          <w:color w:val="000000"/>
          <w:sz w:val="22"/>
          <w:szCs w:val="22"/>
        </w:rPr>
        <w:t>Informe sobre otros requisitos legales y reglamentarios</w:t>
      </w:r>
    </w:p>
    <w:p w14:paraId="6EBE7746" w14:textId="77777777" w:rsidR="00C51C10" w:rsidRPr="00BD22CD" w:rsidRDefault="00C51C10" w:rsidP="00C51C10">
      <w:pPr>
        <w:autoSpaceDE w:val="0"/>
        <w:autoSpaceDN w:val="0"/>
        <w:adjustRightInd w:val="0"/>
        <w:spacing w:after="120"/>
        <w:ind w:left="284"/>
        <w:rPr>
          <w:rFonts w:ascii="Times New Roman" w:hAnsi="Times New Roman" w:cs="Times New Roman"/>
          <w:color w:val="000000"/>
          <w:sz w:val="22"/>
          <w:szCs w:val="22"/>
        </w:rPr>
      </w:pPr>
      <w:r w:rsidRPr="00BD22CD">
        <w:rPr>
          <w:rFonts w:ascii="Times New Roman" w:hAnsi="Times New Roman" w:cs="Times New Roman"/>
          <w:sz w:val="22"/>
          <w:szCs w:val="22"/>
        </w:rPr>
        <w:t>Además, en nuestro dictamen, las transacciones del Plan de ASHI de las que hemos tenido conocimiento o que hemos comprobado en el marco de nuestra auditoría se han ajustado, en todos los aspectos significativos, al Reglamento del Plan de ASHI.</w:t>
      </w:r>
    </w:p>
    <w:p w14:paraId="1BF29FD5" w14:textId="77777777" w:rsidR="00C51C10" w:rsidRPr="00BD22CD" w:rsidRDefault="00C51C10" w:rsidP="00C51C10">
      <w:pPr>
        <w:autoSpaceDE w:val="0"/>
        <w:autoSpaceDN w:val="0"/>
        <w:adjustRightInd w:val="0"/>
        <w:spacing w:after="840"/>
        <w:ind w:left="284"/>
        <w:rPr>
          <w:rFonts w:ascii="Times New Roman" w:hAnsi="Times New Roman" w:cs="Times New Roman"/>
          <w:color w:val="000000"/>
          <w:sz w:val="22"/>
          <w:szCs w:val="22"/>
        </w:rPr>
      </w:pPr>
      <w:r w:rsidRPr="00BD22CD">
        <w:rPr>
          <w:rFonts w:ascii="Times New Roman" w:hAnsi="Times New Roman" w:cs="Times New Roman"/>
          <w:sz w:val="22"/>
          <w:szCs w:val="22"/>
        </w:rPr>
        <w:t>De conformidad con el Reglamento del Plan de ASHI, también hemos emitido un informe extenso sobre nuestra auditoría de dicho Plan.</w:t>
      </w:r>
    </w:p>
    <w:p w14:paraId="2FD0C25B" w14:textId="77777777" w:rsidR="0014387D" w:rsidRPr="007B2A8D" w:rsidRDefault="0014387D" w:rsidP="00FC29A0">
      <w:pPr>
        <w:spacing w:after="120"/>
        <w:ind w:left="1560"/>
        <w:jc w:val="center"/>
        <w:rPr>
          <w:rFonts w:ascii="Times New Roman" w:hAnsi="Times New Roman" w:cs="Times New Roman"/>
          <w:color w:val="000000"/>
          <w:sz w:val="22"/>
          <w:szCs w:val="22"/>
        </w:rPr>
      </w:pPr>
    </w:p>
    <w:p w14:paraId="2D081C16" w14:textId="55256617" w:rsidR="00612348" w:rsidRPr="007B2A8D" w:rsidRDefault="00612348" w:rsidP="00FC29A0">
      <w:pPr>
        <w:spacing w:after="120"/>
        <w:ind w:left="1560"/>
        <w:jc w:val="center"/>
        <w:rPr>
          <w:rFonts w:ascii="Times New Roman" w:hAnsi="Times New Roman" w:cs="Times New Roman"/>
          <w:color w:val="000000"/>
          <w:sz w:val="22"/>
          <w:szCs w:val="22"/>
        </w:rPr>
      </w:pPr>
      <w:r w:rsidRPr="007B2A8D">
        <w:rPr>
          <w:rFonts w:ascii="Times New Roman" w:hAnsi="Times New Roman" w:cs="Times New Roman"/>
          <w:color w:val="000000"/>
          <w:sz w:val="22"/>
          <w:szCs w:val="22"/>
        </w:rPr>
        <w:t>[</w:t>
      </w:r>
      <w:r w:rsidR="00C51C10">
        <w:rPr>
          <w:rFonts w:ascii="Times New Roman" w:hAnsi="Times New Roman" w:cs="Times New Roman"/>
          <w:color w:val="000000"/>
          <w:sz w:val="22"/>
          <w:szCs w:val="22"/>
        </w:rPr>
        <w:t>firmado</w:t>
      </w:r>
      <w:r w:rsidRPr="007B2A8D">
        <w:rPr>
          <w:rFonts w:ascii="Times New Roman" w:hAnsi="Times New Roman" w:cs="Times New Roman"/>
          <w:color w:val="000000"/>
          <w:sz w:val="22"/>
          <w:szCs w:val="22"/>
        </w:rPr>
        <w:t>]</w:t>
      </w:r>
    </w:p>
    <w:p w14:paraId="76BCF0C0" w14:textId="77777777" w:rsidR="0014387D" w:rsidRPr="007B2A8D" w:rsidRDefault="0014387D" w:rsidP="00FC29A0">
      <w:pPr>
        <w:spacing w:after="120"/>
        <w:ind w:left="1560"/>
        <w:jc w:val="center"/>
        <w:rPr>
          <w:rFonts w:ascii="Times New Roman" w:hAnsi="Times New Roman" w:cs="Times New Roman"/>
          <w:b/>
          <w:color w:val="000000"/>
          <w:sz w:val="22"/>
          <w:szCs w:val="22"/>
        </w:rPr>
      </w:pPr>
    </w:p>
    <w:p w14:paraId="3CEF50FD" w14:textId="075D738F" w:rsidR="00447801" w:rsidRPr="00FE4E69" w:rsidRDefault="00447801" w:rsidP="00FC29A0">
      <w:pPr>
        <w:ind w:left="1560"/>
        <w:jc w:val="center"/>
        <w:rPr>
          <w:rFonts w:ascii="Times New Roman" w:hAnsi="Times New Roman"/>
          <w:b/>
          <w:color w:val="000000"/>
          <w:sz w:val="22"/>
          <w:szCs w:val="22"/>
        </w:rPr>
      </w:pPr>
      <w:r w:rsidRPr="00FE4E69">
        <w:rPr>
          <w:rFonts w:ascii="Times New Roman" w:hAnsi="Times New Roman"/>
          <w:b/>
          <w:color w:val="000000"/>
          <w:sz w:val="22"/>
          <w:szCs w:val="22"/>
        </w:rPr>
        <w:t>Sra. Isma Yatun, auditora financiera certificada, auditora forense certificada</w:t>
      </w:r>
    </w:p>
    <w:p w14:paraId="4402DEC4" w14:textId="2726DA0A" w:rsidR="00447801" w:rsidRPr="00FE4E69" w:rsidRDefault="00447801" w:rsidP="00FC29A0">
      <w:pPr>
        <w:ind w:left="1560"/>
        <w:jc w:val="center"/>
        <w:rPr>
          <w:rFonts w:ascii="Times New Roman" w:hAnsi="Times New Roman"/>
          <w:b/>
          <w:color w:val="000000"/>
          <w:sz w:val="22"/>
          <w:szCs w:val="22"/>
        </w:rPr>
      </w:pPr>
      <w:r w:rsidRPr="00FE4E69">
        <w:rPr>
          <w:rFonts w:ascii="Times New Roman" w:hAnsi="Times New Roman"/>
          <w:b/>
          <w:color w:val="000000"/>
          <w:sz w:val="22"/>
          <w:szCs w:val="22"/>
        </w:rPr>
        <w:t>Presidenta del Tribunal de Cuentas de la República de Indonesia</w:t>
      </w:r>
    </w:p>
    <w:p w14:paraId="3D28CB69" w14:textId="77777777" w:rsidR="00447801" w:rsidRPr="00FE4E69" w:rsidRDefault="00447801" w:rsidP="00FC29A0">
      <w:pPr>
        <w:spacing w:after="120"/>
        <w:ind w:left="1560"/>
        <w:jc w:val="center"/>
        <w:rPr>
          <w:rFonts w:ascii="Times New Roman" w:hAnsi="Times New Roman"/>
          <w:b/>
          <w:color w:val="000000"/>
          <w:sz w:val="22"/>
          <w:szCs w:val="22"/>
        </w:rPr>
      </w:pPr>
      <w:r w:rsidRPr="00FE4E69">
        <w:rPr>
          <w:rFonts w:ascii="Times New Roman" w:hAnsi="Times New Roman"/>
          <w:b/>
          <w:color w:val="000000"/>
          <w:sz w:val="22"/>
          <w:szCs w:val="22"/>
        </w:rPr>
        <w:t>Auditor externo</w:t>
      </w:r>
    </w:p>
    <w:p w14:paraId="61105C8D" w14:textId="77777777" w:rsidR="00447801" w:rsidRPr="00FE4E69" w:rsidRDefault="00447801" w:rsidP="00FC29A0">
      <w:pPr>
        <w:ind w:left="1560"/>
        <w:jc w:val="center"/>
        <w:rPr>
          <w:rFonts w:ascii="Times New Roman" w:hAnsi="Times New Roman"/>
          <w:b/>
          <w:color w:val="000000"/>
          <w:sz w:val="22"/>
          <w:szCs w:val="22"/>
        </w:rPr>
      </w:pPr>
      <w:r w:rsidRPr="00FE4E69">
        <w:rPr>
          <w:rFonts w:ascii="Times New Roman" w:hAnsi="Times New Roman"/>
          <w:b/>
          <w:color w:val="000000"/>
          <w:sz w:val="22"/>
          <w:szCs w:val="22"/>
        </w:rPr>
        <w:t>Yakarta (Indonesia)</w:t>
      </w:r>
    </w:p>
    <w:p w14:paraId="4A4762D3" w14:textId="26F2B020" w:rsidR="0014387D" w:rsidRPr="007B2A8D" w:rsidRDefault="00612348" w:rsidP="00FC29A0">
      <w:pPr>
        <w:ind w:left="1560"/>
        <w:jc w:val="center"/>
        <w:rPr>
          <w:rFonts w:ascii="Times New Roman" w:hAnsi="Times New Roman" w:cs="Times New Roman"/>
          <w:b/>
          <w:sz w:val="22"/>
          <w:szCs w:val="22"/>
          <w:shd w:val="clear" w:color="auto" w:fill="FFFFFF"/>
        </w:rPr>
      </w:pPr>
      <w:r w:rsidRPr="007B2A8D">
        <w:rPr>
          <w:rFonts w:ascii="Times New Roman" w:hAnsi="Times New Roman" w:cs="Times New Roman"/>
          <w:b/>
          <w:color w:val="000000"/>
          <w:sz w:val="22"/>
          <w:szCs w:val="22"/>
        </w:rPr>
        <w:t>11</w:t>
      </w:r>
      <w:r w:rsidR="0014387D" w:rsidRPr="007B2A8D">
        <w:rPr>
          <w:rFonts w:ascii="Times New Roman" w:hAnsi="Times New Roman" w:cs="Times New Roman"/>
          <w:b/>
          <w:color w:val="000000"/>
          <w:sz w:val="22"/>
          <w:szCs w:val="22"/>
        </w:rPr>
        <w:t xml:space="preserve"> </w:t>
      </w:r>
      <w:r w:rsidR="00447801">
        <w:rPr>
          <w:rFonts w:ascii="Times New Roman" w:hAnsi="Times New Roman" w:cs="Times New Roman"/>
          <w:b/>
          <w:color w:val="000000"/>
          <w:sz w:val="22"/>
          <w:szCs w:val="22"/>
        </w:rPr>
        <w:t xml:space="preserve">de mayo de </w:t>
      </w:r>
      <w:r w:rsidR="0014387D" w:rsidRPr="007B2A8D">
        <w:rPr>
          <w:rFonts w:ascii="Times New Roman" w:hAnsi="Times New Roman" w:cs="Times New Roman"/>
          <w:b/>
          <w:color w:val="000000"/>
          <w:sz w:val="22"/>
          <w:szCs w:val="22"/>
        </w:rPr>
        <w:t>2026</w:t>
      </w:r>
    </w:p>
    <w:p w14:paraId="2FA71D48" w14:textId="77777777" w:rsidR="0014387D" w:rsidRPr="007B2A8D" w:rsidRDefault="0014387D" w:rsidP="0014387D">
      <w:pPr>
        <w:tabs>
          <w:tab w:val="left" w:pos="2955"/>
        </w:tabs>
        <w:spacing w:line="280" w:lineRule="exact"/>
        <w:rPr>
          <w:b/>
          <w:color w:val="000000"/>
          <w:sz w:val="22"/>
          <w:szCs w:val="22"/>
        </w:rPr>
      </w:pPr>
    </w:p>
    <w:p w14:paraId="41A9DC37" w14:textId="77777777" w:rsidR="00EF10BB" w:rsidRPr="00BD22CD" w:rsidRDefault="0014387D" w:rsidP="00EF10BB">
      <w:pPr>
        <w:rPr>
          <w:rFonts w:ascii="Times New Roman" w:hAnsi="Times New Roman" w:cs="Times New Roman"/>
          <w:b/>
          <w:bCs/>
          <w:sz w:val="22"/>
          <w:szCs w:val="22"/>
        </w:rPr>
      </w:pPr>
      <w:r w:rsidRPr="007B2A8D">
        <w:rPr>
          <w:b/>
          <w:color w:val="000000"/>
          <w:sz w:val="22"/>
          <w:szCs w:val="22"/>
        </w:rPr>
        <w:br w:type="page"/>
      </w:r>
      <w:r w:rsidR="00EF10BB" w:rsidRPr="00BD22CD">
        <w:rPr>
          <w:rFonts w:ascii="Times New Roman" w:hAnsi="Times New Roman" w:cs="Times New Roman"/>
          <w:b/>
          <w:sz w:val="22"/>
          <w:szCs w:val="22"/>
        </w:rPr>
        <w:lastRenderedPageBreak/>
        <w:t>Anexo: Responsabilidades del auditor en la auditoría de los estados financieros</w:t>
      </w:r>
    </w:p>
    <w:p w14:paraId="2C71F85B" w14:textId="77777777" w:rsidR="00EF10BB" w:rsidRPr="00BD22CD" w:rsidRDefault="00EF10BB" w:rsidP="00EF10BB">
      <w:pPr>
        <w:autoSpaceDE w:val="0"/>
        <w:autoSpaceDN w:val="0"/>
        <w:adjustRightInd w:val="0"/>
        <w:spacing w:before="120" w:after="120" w:line="280" w:lineRule="exact"/>
        <w:rPr>
          <w:rFonts w:ascii="Times New Roman" w:hAnsi="Times New Roman" w:cs="Times New Roman"/>
          <w:color w:val="000000"/>
          <w:sz w:val="22"/>
          <w:szCs w:val="22"/>
        </w:rPr>
      </w:pPr>
      <w:r w:rsidRPr="00BD22CD">
        <w:rPr>
          <w:rFonts w:ascii="Times New Roman" w:hAnsi="Times New Roman" w:cs="Times New Roman"/>
          <w:color w:val="000000" w:themeColor="text1"/>
          <w:sz w:val="22"/>
          <w:szCs w:val="22"/>
        </w:rPr>
        <w:t>En el marco de una auditoría conforme a las ISA, ejercemos nuestro juicio profesional y mantenemos el escepticismo profesional a lo largo de toda la auditoría. También nos encargamos de:</w:t>
      </w:r>
    </w:p>
    <w:p w14:paraId="2B5194C0" w14:textId="77777777" w:rsidR="00EF10BB" w:rsidRPr="00BD22CD" w:rsidRDefault="00EF10BB" w:rsidP="00EF10BB">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color w:val="000000"/>
          <w:sz w:val="22"/>
        </w:rPr>
      </w:pPr>
      <w:r w:rsidRPr="00BD22CD">
        <w:rPr>
          <w:rFonts w:ascii="Times New Roman" w:hAnsi="Times New Roman" w:cs="Times New Roman"/>
          <w:sz w:val="22"/>
        </w:rPr>
        <w:t>determinar y evaluar los riesgos de incorrección sustancial en los estados financieros, debida a fraude o error, diseñar y aplicar procedimientos de auditoría que tengan en cuenta esos riesgos y obtener pruebas de auditoría suficientes y adecuadas para fundamentar nuestro dictamen; el riesgo de no detectar una incorrección sustancial derivada de fraude es mayor que en el caso de una incorrección derivada de error, ya que el fraude puede implicar colusión, falsificación, omisiones intencionadas, tergiversaciones o la anulación del control interno;</w:t>
      </w:r>
    </w:p>
    <w:p w14:paraId="73C44D7B" w14:textId="77777777" w:rsidR="00EF10BB" w:rsidRPr="00BD22CD" w:rsidRDefault="00EF10BB" w:rsidP="00EF10BB">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sz w:val="22"/>
        </w:rPr>
      </w:pPr>
      <w:r w:rsidRPr="00BD22CD">
        <w:rPr>
          <w:rFonts w:ascii="Times New Roman" w:hAnsi="Times New Roman" w:cs="Times New Roman"/>
          <w:sz w:val="22"/>
        </w:rPr>
        <w:t>conocer el control interno pertinente para la auditoría con el fin de diseñar procedimientos adecuados a las circunstancias, pero no con la finalidad de expresar un dictamen sobre la eficacia del control interno del Plan de ASHI;</w:t>
      </w:r>
    </w:p>
    <w:p w14:paraId="4CDD6FAE" w14:textId="77777777" w:rsidR="00EF10BB" w:rsidRPr="00BD22CD" w:rsidRDefault="00EF10BB" w:rsidP="00EF10BB">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sz w:val="22"/>
        </w:rPr>
      </w:pPr>
      <w:r w:rsidRPr="00BD22CD">
        <w:rPr>
          <w:rFonts w:ascii="Times New Roman" w:hAnsi="Times New Roman" w:cs="Times New Roman"/>
          <w:sz w:val="22"/>
        </w:rPr>
        <w:t>evaluar la idoneidad de las políticas contables aplicadas, la pertinencia de las estimaciones contables y la correspondiente información facilitada por la Dirección;</w:t>
      </w:r>
    </w:p>
    <w:p w14:paraId="661233C2" w14:textId="77777777" w:rsidR="00EF10BB" w:rsidRPr="00BD22CD" w:rsidRDefault="00EF10BB" w:rsidP="00EF10BB">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color w:val="000000"/>
          <w:sz w:val="22"/>
        </w:rPr>
      </w:pPr>
      <w:r w:rsidRPr="00BD22CD">
        <w:rPr>
          <w:rFonts w:ascii="Times New Roman" w:hAnsi="Times New Roman" w:cs="Times New Roman"/>
          <w:sz w:val="22"/>
        </w:rPr>
        <w:t>extraer conclusiones sobre la idoneidad de la utilización por la Dirección de la base contable para la continuidad de la actividad y, a partir de las pruebas obtenidas, determinar si existe una incertidumbre sustancial en relación con hechos o condiciones que puedan arrojar dudas considerables sobre la capacidad del Plan de ASHI para continuar su actividad; si llegamos a la conclusión de que existe una incertidumbre sustancial, en el informe de auditoría debemos llamar la atención sobre los datos que figuran en los estados financieros o, si no son suficientes, modificar nuestro dictamen; nuestras conclusiones se basan en las pruebas obtenidas hasta la fecha del informe de auditoría. sin embargo, los acontecimientos o condiciones futuros pueden hacer que el Plan de ASHI pierda la capacidad de continuar su actividad; y</w:t>
      </w:r>
    </w:p>
    <w:p w14:paraId="6358999A" w14:textId="77777777" w:rsidR="00EF10BB" w:rsidRPr="00BD22CD" w:rsidRDefault="00EF10BB" w:rsidP="00EF10BB">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b/>
          <w:color w:val="000000"/>
          <w:sz w:val="22"/>
        </w:rPr>
      </w:pPr>
      <w:r w:rsidRPr="00BD22CD">
        <w:rPr>
          <w:rFonts w:ascii="Times New Roman" w:hAnsi="Times New Roman" w:cs="Times New Roman"/>
          <w:sz w:val="22"/>
        </w:rPr>
        <w:t>evaluar la presentación general, la estructura y el contenido de los estados financieros, incluida la información revelada, y si los estados financieros reflejan las operaciones y hechos subyacentes de forma que ofrezcan una imagen fiel.</w:t>
      </w:r>
    </w:p>
    <w:p w14:paraId="41C9D86D" w14:textId="59099A03" w:rsidR="0014387D" w:rsidRPr="007B2A8D" w:rsidRDefault="0014387D" w:rsidP="00EF10BB">
      <w:pPr>
        <w:rPr>
          <w:b/>
          <w:color w:val="000000"/>
          <w:sz w:val="22"/>
          <w:szCs w:val="22"/>
        </w:rPr>
      </w:pPr>
    </w:p>
    <w:p w14:paraId="77809A8C" w14:textId="77777777" w:rsidR="0014387D" w:rsidRPr="007B2A8D" w:rsidRDefault="0014387D" w:rsidP="0014387D">
      <w:pPr>
        <w:rPr>
          <w:b/>
          <w:color w:val="000000"/>
          <w:sz w:val="22"/>
          <w:szCs w:val="22"/>
        </w:rPr>
      </w:pPr>
    </w:p>
    <w:p w14:paraId="1BB5DB9B" w14:textId="77777777" w:rsidR="0014387D" w:rsidRPr="007B2A8D" w:rsidRDefault="0014387D" w:rsidP="0014387D">
      <w:pPr>
        <w:rPr>
          <w:b/>
          <w:color w:val="000000"/>
          <w:sz w:val="22"/>
          <w:szCs w:val="22"/>
        </w:rPr>
        <w:sectPr w:rsidR="0014387D" w:rsidRPr="007B2A8D" w:rsidSect="00B070EF">
          <w:headerReference w:type="even" r:id="rId30"/>
          <w:headerReference w:type="first" r:id="rId31"/>
          <w:footerReference w:type="first" r:id="rId32"/>
          <w:pgSz w:w="11906" w:h="16838" w:code="9"/>
          <w:pgMar w:top="1440" w:right="1440" w:bottom="1440" w:left="1418" w:header="709" w:footer="709" w:gutter="0"/>
          <w:cols w:space="708"/>
          <w:docGrid w:linePitch="360"/>
        </w:sectPr>
      </w:pPr>
    </w:p>
    <w:p w14:paraId="2AB68EC5" w14:textId="3B9F15E1" w:rsidR="0014387D" w:rsidRPr="007B2A8D" w:rsidRDefault="0014387D" w:rsidP="002A03A1">
      <w:pPr>
        <w:pStyle w:val="Heading1"/>
        <w:rPr>
          <w:noProof w:val="0"/>
          <w:lang w:val="es-ES_tradnl"/>
        </w:rPr>
      </w:pPr>
      <w:bookmarkStart w:id="18" w:name="_Toc96949252"/>
      <w:bookmarkStart w:id="19" w:name="_Toc237010261"/>
      <w:r w:rsidRPr="007B2A8D">
        <w:rPr>
          <w:noProof w:val="0"/>
          <w:lang w:val="es-ES_tradnl"/>
        </w:rPr>
        <w:lastRenderedPageBreak/>
        <w:t xml:space="preserve">II.  </w:t>
      </w:r>
      <w:r w:rsidR="00C92C36" w:rsidRPr="00BD22CD">
        <w:rPr>
          <w:lang w:val="es-ES_tradnl"/>
        </w:rPr>
        <w:t>Informe extenso del auditor externo</w:t>
      </w:r>
      <w:bookmarkEnd w:id="19"/>
    </w:p>
    <w:p w14:paraId="388FDDA7" w14:textId="6D78369E" w:rsidR="0014387D" w:rsidRPr="007B2A8D" w:rsidRDefault="005A205B" w:rsidP="00B0043C">
      <w:pPr>
        <w:pStyle w:val="Heading1"/>
        <w:jc w:val="center"/>
        <w:rPr>
          <w:noProof w:val="0"/>
          <w:lang w:val="es-ES_tradnl"/>
        </w:rPr>
      </w:pPr>
      <w:bookmarkStart w:id="20" w:name="_Toc237010262"/>
      <w:bookmarkEnd w:id="18"/>
      <w:r>
        <w:rPr>
          <w:noProof w:val="0"/>
          <w:lang w:val="es-ES_tradnl"/>
        </w:rPr>
        <w:t>Resumen</w:t>
      </w:r>
      <w:bookmarkEnd w:id="20"/>
    </w:p>
    <w:p w14:paraId="10FE604E" w14:textId="2949CF25" w:rsidR="001A121F" w:rsidRPr="00BD22CD" w:rsidRDefault="001A121F" w:rsidP="001A121F">
      <w:pPr>
        <w:spacing w:after="120"/>
        <w:ind w:left="425"/>
        <w:rPr>
          <w:rFonts w:ascii="Times New Roman" w:hAnsi="Times New Roman" w:cs="Times New Roman"/>
          <w:color w:val="000000" w:themeColor="text1"/>
          <w:sz w:val="22"/>
          <w:szCs w:val="22"/>
        </w:rPr>
      </w:pPr>
      <w:r w:rsidRPr="00BD22CD">
        <w:rPr>
          <w:rFonts w:ascii="Times New Roman" w:hAnsi="Times New Roman" w:cs="Times New Roman"/>
          <w:sz w:val="22"/>
          <w:szCs w:val="22"/>
        </w:rPr>
        <w:t>El año 2025 corresponde al primer ejercicio financiero del Plan OMPI/UPOV de seguro médico pagadero tras la separación del servicio (Plan ASHI). A lo largo del año, el Plan de ASHI recibió contribuciones por valor de 60,1 millones de francos suizos e ingresos por inversiones de 14,2</w:t>
      </w:r>
      <w:r>
        <w:rPr>
          <w:rFonts w:ascii="Times New Roman" w:hAnsi="Times New Roman" w:cs="Times New Roman"/>
          <w:sz w:val="22"/>
          <w:szCs w:val="22"/>
        </w:rPr>
        <w:t> </w:t>
      </w:r>
      <w:r w:rsidRPr="00BD22CD">
        <w:rPr>
          <w:rFonts w:ascii="Times New Roman" w:hAnsi="Times New Roman" w:cs="Times New Roman"/>
          <w:sz w:val="22"/>
          <w:szCs w:val="22"/>
        </w:rPr>
        <w:t>millones de francos suizos, mientras que sus gastos de explotación ascendieron a 121 000</w:t>
      </w:r>
      <w:r>
        <w:rPr>
          <w:rFonts w:ascii="Times New Roman" w:hAnsi="Times New Roman" w:cs="Times New Roman"/>
          <w:sz w:val="22"/>
          <w:szCs w:val="22"/>
        </w:rPr>
        <w:t> </w:t>
      </w:r>
      <w:r w:rsidRPr="00BD22CD">
        <w:rPr>
          <w:rFonts w:ascii="Times New Roman" w:hAnsi="Times New Roman" w:cs="Times New Roman"/>
          <w:sz w:val="22"/>
          <w:szCs w:val="22"/>
        </w:rPr>
        <w:t>francos suizos.</w:t>
      </w:r>
      <w:r w:rsidRPr="00BD22CD">
        <w:rPr>
          <w:rFonts w:ascii="Times New Roman" w:hAnsi="Times New Roman" w:cs="Times New Roman"/>
          <w:color w:val="000000" w:themeColor="text1"/>
          <w:sz w:val="22"/>
          <w:szCs w:val="22"/>
        </w:rPr>
        <w:t xml:space="preserve"> El total de activos del plan aumentó, pasando de 268,5 millones de francos suizos a 342,7 millones de francos suizos, con un efectivo de 16,6 millones de francos suizos e inversiones por valor de 326,1 millones de francos suizos.</w:t>
      </w:r>
    </w:p>
    <w:p w14:paraId="09C1580C" w14:textId="77777777" w:rsidR="001A121F" w:rsidRPr="00BD22CD" w:rsidRDefault="001A121F" w:rsidP="001A121F">
      <w:pPr>
        <w:spacing w:after="240"/>
        <w:ind w:left="425"/>
        <w:rPr>
          <w:rFonts w:ascii="Times New Roman" w:hAnsi="Times New Roman" w:cs="Times New Roman"/>
          <w:sz w:val="22"/>
          <w:szCs w:val="22"/>
        </w:rPr>
      </w:pPr>
      <w:r w:rsidRPr="00BD22CD">
        <w:rPr>
          <w:rFonts w:ascii="Times New Roman" w:hAnsi="Times New Roman" w:cs="Times New Roman"/>
          <w:sz w:val="22"/>
          <w:szCs w:val="22"/>
        </w:rPr>
        <w:t xml:space="preserve">En consecuencia, el Tribunal de Cuentas de la República de Indonesia (Badan </w:t>
      </w:r>
      <w:proofErr w:type="spellStart"/>
      <w:r w:rsidRPr="00BD22CD">
        <w:rPr>
          <w:rFonts w:ascii="Times New Roman" w:hAnsi="Times New Roman" w:cs="Times New Roman"/>
          <w:sz w:val="22"/>
          <w:szCs w:val="22"/>
        </w:rPr>
        <w:t>Pemeriksa</w:t>
      </w:r>
      <w:proofErr w:type="spellEnd"/>
      <w:r w:rsidRPr="00BD22CD">
        <w:rPr>
          <w:rFonts w:ascii="Times New Roman" w:hAnsi="Times New Roman" w:cs="Times New Roman"/>
          <w:sz w:val="22"/>
          <w:szCs w:val="22"/>
        </w:rPr>
        <w:t xml:space="preserve"> </w:t>
      </w:r>
      <w:proofErr w:type="spellStart"/>
      <w:r w:rsidRPr="00BD22CD">
        <w:rPr>
          <w:rFonts w:ascii="Times New Roman" w:hAnsi="Times New Roman" w:cs="Times New Roman"/>
          <w:sz w:val="22"/>
          <w:szCs w:val="22"/>
        </w:rPr>
        <w:t>Keuangan</w:t>
      </w:r>
      <w:proofErr w:type="spellEnd"/>
      <w:r w:rsidRPr="00BD22CD">
        <w:rPr>
          <w:rFonts w:ascii="Times New Roman" w:hAnsi="Times New Roman" w:cs="Times New Roman"/>
          <w:sz w:val="22"/>
          <w:szCs w:val="22"/>
        </w:rPr>
        <w:t xml:space="preserve"> (BPK)) presenta este informe tras una auditoría exhaustiva de los estados financieros del Plan de ASHI correspondientes al ejercicio cerrado a 31 de diciembre de 2025. La auditoría se realizó de conformidad con las normas internacionales de auditoría (ISA).</w:t>
      </w:r>
    </w:p>
    <w:p w14:paraId="595B7151" w14:textId="77777777" w:rsidR="001A121F" w:rsidRPr="00BD22CD" w:rsidRDefault="001A121F" w:rsidP="001A121F">
      <w:pPr>
        <w:spacing w:after="120"/>
        <w:ind w:left="425"/>
        <w:rPr>
          <w:rFonts w:ascii="Times New Roman" w:hAnsi="Times New Roman" w:cs="Times New Roman"/>
          <w:sz w:val="22"/>
          <w:szCs w:val="22"/>
        </w:rPr>
      </w:pPr>
      <w:r w:rsidRPr="00BD22CD">
        <w:rPr>
          <w:rFonts w:ascii="Times New Roman" w:hAnsi="Times New Roman" w:cs="Times New Roman"/>
          <w:b/>
          <w:sz w:val="22"/>
          <w:szCs w:val="22"/>
        </w:rPr>
        <w:t>Objetivos de la auditoría</w:t>
      </w:r>
    </w:p>
    <w:p w14:paraId="241709AB" w14:textId="4ECF3CAD" w:rsidR="001A121F" w:rsidRPr="00BD22CD" w:rsidRDefault="001A121F" w:rsidP="001A121F">
      <w:pPr>
        <w:spacing w:after="360"/>
        <w:ind w:left="425"/>
        <w:rPr>
          <w:rFonts w:ascii="Times New Roman" w:hAnsi="Times New Roman" w:cs="Times New Roman"/>
          <w:sz w:val="22"/>
          <w:szCs w:val="22"/>
        </w:rPr>
      </w:pPr>
      <w:r w:rsidRPr="00BD22CD">
        <w:rPr>
          <w:rFonts w:ascii="Times New Roman" w:hAnsi="Times New Roman" w:cs="Times New Roman"/>
          <w:sz w:val="22"/>
          <w:szCs w:val="22"/>
        </w:rPr>
        <w:t xml:space="preserve">La auditoría financiera se ha realizado principalmente para que el BPK pueda formarse una opinión sobre si los estados financieros del Plan de ASHI correspondientes al ejercicio cerrado </w:t>
      </w:r>
      <w:r w:rsidR="00FA4151">
        <w:rPr>
          <w:rFonts w:ascii="Times New Roman" w:hAnsi="Times New Roman" w:cs="Times New Roman"/>
          <w:sz w:val="22"/>
          <w:szCs w:val="22"/>
        </w:rPr>
        <w:br/>
      </w:r>
      <w:r w:rsidRPr="00BD22CD">
        <w:rPr>
          <w:rFonts w:ascii="Times New Roman" w:hAnsi="Times New Roman" w:cs="Times New Roman"/>
          <w:sz w:val="22"/>
          <w:szCs w:val="22"/>
        </w:rPr>
        <w:t>a 31 de diciembre de 2025 se presentan fielmente, en todos sus aspectos significativos, de conformidad con las normas internacionales de contabilidad del sector público (IPSAS). Ello incluye una evaluación de si las transacciones se ajustan, en todos los aspectos significativos, al Reglamento del Plan de ASHI.</w:t>
      </w:r>
    </w:p>
    <w:p w14:paraId="22DAA569" w14:textId="77777777" w:rsidR="001A121F" w:rsidRPr="00BD22CD" w:rsidRDefault="001A121F" w:rsidP="001A121F">
      <w:pPr>
        <w:spacing w:after="120"/>
        <w:ind w:left="425"/>
        <w:rPr>
          <w:rFonts w:ascii="Times New Roman" w:hAnsi="Times New Roman" w:cs="Times New Roman"/>
          <w:b/>
          <w:bCs/>
          <w:sz w:val="22"/>
          <w:szCs w:val="22"/>
        </w:rPr>
      </w:pPr>
      <w:r w:rsidRPr="00BD22CD">
        <w:rPr>
          <w:rFonts w:ascii="Times New Roman" w:hAnsi="Times New Roman" w:cs="Times New Roman"/>
          <w:b/>
          <w:sz w:val="22"/>
          <w:szCs w:val="22"/>
        </w:rPr>
        <w:t>Resultados de la auditoría</w:t>
      </w:r>
    </w:p>
    <w:p w14:paraId="39088124" w14:textId="77777777" w:rsidR="001A121F" w:rsidRPr="00BD22CD" w:rsidRDefault="001A121F" w:rsidP="001A121F">
      <w:pPr>
        <w:spacing w:after="120"/>
        <w:ind w:left="425"/>
        <w:rPr>
          <w:rFonts w:ascii="Times New Roman" w:hAnsi="Times New Roman" w:cs="Times New Roman"/>
          <w:color w:val="000000" w:themeColor="text1"/>
          <w:sz w:val="22"/>
          <w:szCs w:val="22"/>
        </w:rPr>
      </w:pPr>
      <w:r w:rsidRPr="00BD22CD">
        <w:rPr>
          <w:rFonts w:ascii="Times New Roman" w:hAnsi="Times New Roman" w:cs="Times New Roman"/>
          <w:sz w:val="22"/>
          <w:szCs w:val="22"/>
        </w:rPr>
        <w:t>En nuestra opinión, los estados financieros presentan fielmente, en todos sus aspectos sustanciales, la situación financiera a 31 de diciembre de 2025, así como el rendimiento financiero, el flujo de efectivo y la comparación entre los importes presupuestados y reales del Plan de ASHI correspondientes al ejercicio cerrado en esa fecha, de conformidad con las IPSAS.</w:t>
      </w:r>
    </w:p>
    <w:p w14:paraId="164F0D4F" w14:textId="77777777" w:rsidR="001A121F" w:rsidRPr="00BD22CD" w:rsidRDefault="001A121F" w:rsidP="001A121F">
      <w:pPr>
        <w:spacing w:after="360"/>
        <w:ind w:left="448"/>
        <w:rPr>
          <w:rFonts w:ascii="Times New Roman" w:hAnsi="Times New Roman" w:cs="Times New Roman"/>
          <w:sz w:val="22"/>
          <w:szCs w:val="22"/>
        </w:rPr>
      </w:pPr>
      <w:r w:rsidRPr="00BD22CD">
        <w:rPr>
          <w:rFonts w:ascii="Times New Roman" w:hAnsi="Times New Roman" w:cs="Times New Roman"/>
          <w:color w:val="000000" w:themeColor="text1"/>
          <w:sz w:val="22"/>
          <w:szCs w:val="22"/>
        </w:rPr>
        <w:t>Además, las transacciones de 2025 se ajustan, en todos los aspectos significativos, al Reglamento del Plan de ASHI.</w:t>
      </w:r>
    </w:p>
    <w:p w14:paraId="71BE5142" w14:textId="77777777" w:rsidR="001A121F" w:rsidRPr="00BD22CD" w:rsidRDefault="001A121F" w:rsidP="001A121F">
      <w:pPr>
        <w:spacing w:after="120"/>
        <w:ind w:left="425"/>
        <w:rPr>
          <w:rFonts w:ascii="Times New Roman" w:hAnsi="Times New Roman" w:cs="Times New Roman"/>
          <w:sz w:val="22"/>
          <w:szCs w:val="22"/>
        </w:rPr>
      </w:pPr>
      <w:r w:rsidRPr="00BD22CD">
        <w:rPr>
          <w:rFonts w:ascii="Times New Roman" w:hAnsi="Times New Roman" w:cs="Times New Roman"/>
          <w:b/>
          <w:sz w:val="22"/>
          <w:szCs w:val="22"/>
        </w:rPr>
        <w:t>Asuntos financieros</w:t>
      </w:r>
    </w:p>
    <w:p w14:paraId="2D404EB5" w14:textId="77777777" w:rsidR="001A121F" w:rsidRPr="00BD22CD" w:rsidRDefault="001A121F" w:rsidP="001A121F">
      <w:pPr>
        <w:spacing w:after="120"/>
        <w:ind w:left="425"/>
        <w:rPr>
          <w:rFonts w:ascii="Times New Roman" w:hAnsi="Times New Roman" w:cs="Times New Roman"/>
          <w:sz w:val="22"/>
          <w:szCs w:val="22"/>
        </w:rPr>
      </w:pPr>
      <w:r w:rsidRPr="00BD22CD">
        <w:rPr>
          <w:rFonts w:ascii="Times New Roman" w:hAnsi="Times New Roman" w:cs="Times New Roman"/>
          <w:sz w:val="22"/>
          <w:szCs w:val="22"/>
        </w:rPr>
        <w:t xml:space="preserve">El BPK tomó nota de que 2025 correspondió al primer ejercicio del Plan de ASHI, establecido como plan </w:t>
      </w:r>
      <w:proofErr w:type="spellStart"/>
      <w:r w:rsidRPr="00BD22CD">
        <w:rPr>
          <w:rFonts w:ascii="Times New Roman" w:hAnsi="Times New Roman" w:cs="Times New Roman"/>
          <w:sz w:val="22"/>
          <w:szCs w:val="22"/>
        </w:rPr>
        <w:t>multiempleador</w:t>
      </w:r>
      <w:proofErr w:type="spellEnd"/>
      <w:r w:rsidRPr="00BD22CD">
        <w:rPr>
          <w:rFonts w:ascii="Times New Roman" w:hAnsi="Times New Roman" w:cs="Times New Roman"/>
          <w:sz w:val="22"/>
          <w:szCs w:val="22"/>
        </w:rPr>
        <w:t xml:space="preserve"> con arreglo a la norma IPSAS 39, Beneficios a los empleados. Los estados financieros se prepararon con arreglo a las IPSAS por primera vez, sin información comparativa, por tratarse del primer período de referencia.</w:t>
      </w:r>
    </w:p>
    <w:p w14:paraId="171847CE" w14:textId="77777777" w:rsidR="001A121F" w:rsidRPr="00BD22CD" w:rsidRDefault="001A121F" w:rsidP="001A121F">
      <w:pPr>
        <w:spacing w:after="360"/>
        <w:ind w:left="448"/>
        <w:rPr>
          <w:rFonts w:ascii="Times New Roman" w:hAnsi="Times New Roman" w:cs="Times New Roman"/>
          <w:sz w:val="22"/>
          <w:szCs w:val="22"/>
        </w:rPr>
      </w:pPr>
      <w:r w:rsidRPr="00BD22CD">
        <w:rPr>
          <w:rFonts w:ascii="Times New Roman" w:hAnsi="Times New Roman" w:cs="Times New Roman"/>
          <w:sz w:val="22"/>
          <w:szCs w:val="22"/>
        </w:rPr>
        <w:t>El BPK ha reconocido tres ámbitos susceptibles de mejora en relación con la formalización de políticas de asignación de gastos y retiro de fondos, y con el acuerdo de inversión mancomunada. Abordar estos ámbitos respaldaría una gobernanza financiera y una rendición de cuentas sólidas y a largo plazo.</w:t>
      </w:r>
    </w:p>
    <w:p w14:paraId="19875958" w14:textId="77777777" w:rsidR="001A121F" w:rsidRPr="00BD22CD" w:rsidRDefault="001A121F" w:rsidP="001A121F">
      <w:pPr>
        <w:spacing w:after="120"/>
        <w:ind w:left="425"/>
        <w:rPr>
          <w:rFonts w:ascii="Times New Roman" w:hAnsi="Times New Roman" w:cs="Times New Roman"/>
          <w:b/>
          <w:sz w:val="22"/>
          <w:szCs w:val="22"/>
        </w:rPr>
      </w:pPr>
      <w:r w:rsidRPr="00BD22CD">
        <w:rPr>
          <w:rFonts w:ascii="Times New Roman" w:hAnsi="Times New Roman" w:cs="Times New Roman"/>
          <w:b/>
          <w:sz w:val="22"/>
          <w:szCs w:val="22"/>
        </w:rPr>
        <w:t>Recomendaciones de auditorías anteriores</w:t>
      </w:r>
    </w:p>
    <w:p w14:paraId="787B3E96" w14:textId="77777777" w:rsidR="001A121F" w:rsidRDefault="001A121F" w:rsidP="001A121F">
      <w:pPr>
        <w:ind w:left="450"/>
        <w:rPr>
          <w:rFonts w:ascii="Times New Roman" w:hAnsi="Times New Roman" w:cs="Times New Roman"/>
          <w:szCs w:val="22"/>
        </w:rPr>
      </w:pPr>
      <w:r w:rsidRPr="00BD22CD">
        <w:rPr>
          <w:rFonts w:ascii="Times New Roman" w:hAnsi="Times New Roman" w:cs="Times New Roman"/>
          <w:sz w:val="22"/>
          <w:szCs w:val="22"/>
        </w:rPr>
        <w:t>Habida cuenta de que 2025 correspondió al primer ejercicio de Plan de ASHI, no hay recomendaciones de auditorías anteriores que merezcan seguimiento.</w:t>
      </w:r>
    </w:p>
    <w:p w14:paraId="616F75BF" w14:textId="77777777" w:rsidR="0014387D" w:rsidRPr="007B2A8D" w:rsidRDefault="0014387D" w:rsidP="0014387D">
      <w:pPr>
        <w:rPr>
          <w:rFonts w:ascii="Times New Roman" w:hAnsi="Times New Roman" w:cs="Times New Roman"/>
          <w:sz w:val="22"/>
          <w:szCs w:val="22"/>
        </w:rPr>
      </w:pPr>
      <w:r w:rsidRPr="007B2A8D">
        <w:rPr>
          <w:rFonts w:ascii="Times New Roman" w:hAnsi="Times New Roman" w:cs="Times New Roman"/>
          <w:sz w:val="22"/>
          <w:szCs w:val="22"/>
        </w:rPr>
        <w:br w:type="page"/>
      </w:r>
    </w:p>
    <w:p w14:paraId="0C050C70" w14:textId="1F047C10" w:rsidR="0014387D" w:rsidRPr="007B2A8D" w:rsidRDefault="002B126A" w:rsidP="009D1352">
      <w:pPr>
        <w:pStyle w:val="Heading2"/>
        <w:numPr>
          <w:ilvl w:val="0"/>
          <w:numId w:val="7"/>
        </w:numPr>
        <w:spacing w:before="120"/>
        <w:ind w:left="426" w:hanging="426"/>
        <w:rPr>
          <w:b w:val="0"/>
        </w:rPr>
      </w:pPr>
      <w:bookmarkStart w:id="21" w:name="_Toc237010263"/>
      <w:r w:rsidRPr="002B126A">
        <w:lastRenderedPageBreak/>
        <w:t>Mandato</w:t>
      </w:r>
      <w:r w:rsidRPr="002B126A">
        <w:t xml:space="preserve">, </w:t>
      </w:r>
      <w:r w:rsidRPr="002B126A">
        <w:t>alcance y metodología</w:t>
      </w:r>
      <w:bookmarkEnd w:id="21"/>
    </w:p>
    <w:p w14:paraId="3456653E"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 xml:space="preserve">El Plan OMPI/UPOV de seguro médico tras la separación del servicio (ASHI) se estableció como un plan </w:t>
      </w:r>
      <w:proofErr w:type="spellStart"/>
      <w:r w:rsidRPr="00BD22CD">
        <w:rPr>
          <w:rFonts w:ascii="Times New Roman" w:hAnsi="Times New Roman" w:cs="Times New Roman"/>
          <w:sz w:val="22"/>
        </w:rPr>
        <w:t>multiempleador</w:t>
      </w:r>
      <w:proofErr w:type="spellEnd"/>
      <w:r w:rsidRPr="00BD22CD">
        <w:rPr>
          <w:rFonts w:ascii="Times New Roman" w:hAnsi="Times New Roman" w:cs="Times New Roman"/>
          <w:sz w:val="22"/>
        </w:rPr>
        <w:t xml:space="preserve"> con arreglo a las IPSAS 39 Beneficios a los empleados, tras su aprobación por las Asambleas de la OMPI en su 65.ª sesión, de julio de 2024 (Documento A/65/6) y con el respaldo del Comité Consultivo de la UPOV. El plan de ASHI administra los recursos financieros proporcionados por la OMPI y la UPOV con el fin de financiar el pasivo de cada organización correspondiente al seguro médico tras la separación del servicio (ASHI) proporcionado a los participantes que reúnan los requisitos. El año 2025 correspondió al primer ejercicio del Plan de ASHI.</w:t>
      </w:r>
    </w:p>
    <w:p w14:paraId="7176CC71"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De conformidad con el artículo B.3.3 del Reglamento del Plan de ASHI y al mandato del Comité Asesor emitido por el director general de la OMPI (orden de servicio n.º 01/2025), el BPK llevó a cabo una auditoría de los estados financieros del Plan de ASHI correspondientes al período comprendido entre el 1 de enero y el 31 de diciembre de 2025.</w:t>
      </w:r>
    </w:p>
    <w:p w14:paraId="758E11D8"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 auditoría financiera se ha realizado principalmente para que el BPK pueda para obtener garantías razonables de que los estados financieros del Plan de ASHI correspondientes al ejercicio cerrado a 31 de diciembre de 2025 se presentan fielmente, de conformidad con las normas internacionales de contabilidad del sector público (IPSAS). Ello incluye una evaluación de si las transacciones del Plan de ASHI se ajustan, en todos los aspectos significativos, al Reglamento del Plan de ASHI.</w:t>
      </w:r>
    </w:p>
    <w:p w14:paraId="664F82FA"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 auditoría abarcó los estados financieros del Plan de ASHI, que comprenden el estado de situación financiera a 31 de diciembre de 2025; el estado de rendimiento financiero, el estado de cambios en el activo neto, el estado de flujo de efectivo y el estado de comparación de los importes presupuestados y reales para el ejercicio cerrado en esa fecha, y las notas a los estados financieros.</w:t>
      </w:r>
    </w:p>
    <w:p w14:paraId="1360A63C"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 auditoría se realizó de conformidad con las normas internacionales de auditoría (ISA). Las normas establecen que el BPK debe cumplir los requisitos éticos y planificar y realizar la auditoría para obtener garantías razonables de que los estados financieros del Plan de ASHI están exentos de incorrecciones sustanciales.</w:t>
      </w:r>
    </w:p>
    <w:p w14:paraId="7DD61779"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 auditoría incluyó un examen general de los sistemas financieros y los controles internos, una evaluación de los riesgos y un análisis por muestreo de los registros contables y otras pruebas justificativas, en la medida en que el BPK lo consideró necesario para emitir un dictamen sobre los estados financieros.</w:t>
      </w:r>
    </w:p>
    <w:p w14:paraId="194F6855"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El BPK ha entendido los procesos operativos y contables del Plan de ASHI, así como de los controles internos relacionados con los estados financieros, lo que nos ha ayudado a detectar los riesgos que podrían tener repercusión en dichos estados financieros. Se han tenido en cuenta los controles internos para idear procedimientos de auditoría adecuados, pero no con el fin de expresar una opinión sobre la eficacia del control interno del Plan de ASHI.</w:t>
      </w:r>
    </w:p>
    <w:p w14:paraId="16624399"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Puesto que 2025 corresponde al primer ejercicio financiero del Plan de ASHI, no hay recomendaciones de años anteriores del auditor externo que quepa examinar.</w:t>
      </w:r>
    </w:p>
    <w:p w14:paraId="52C7F955"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El BPK colaboró con la dirección del Plan de ASHI y la División de Finanzas de la OMPI para entender las actividades financieras y determinar su pertinencia a la auditoría.</w:t>
      </w:r>
    </w:p>
    <w:p w14:paraId="5CB506EC"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El Reglamento del Plan de ASHI establece que el auditor externo deberá emitir un dictamen y un informe sobre la auditoría de los estados financieros. La forma y el contenido de nuestro informe se ajustan a la Norma NIA 700 (Revisada), Formación de la opinión y emisión del informe de auditoría sobre los estados financieros, y es posible que deban introducirse modificaciones a la luz de las constataciones de la auditoría.</w:t>
      </w:r>
    </w:p>
    <w:p w14:paraId="27D76BCB" w14:textId="77777777" w:rsidR="00CA79D7" w:rsidRPr="00BD22CD" w:rsidRDefault="00CA79D7" w:rsidP="00CA79D7">
      <w:pPr>
        <w:pStyle w:val="ListParagraph"/>
        <w:numPr>
          <w:ilvl w:val="0"/>
          <w:numId w:val="6"/>
        </w:numPr>
        <w:spacing w:after="120"/>
        <w:ind w:left="851" w:hanging="425"/>
        <w:contextualSpacing w:val="0"/>
        <w:rPr>
          <w:rFonts w:ascii="Times New Roman" w:hAnsi="Times New Roman" w:cs="Times New Roman"/>
          <w:sz w:val="22"/>
        </w:rPr>
      </w:pPr>
      <w:bookmarkStart w:id="22" w:name="_Toc223004775"/>
      <w:bookmarkStart w:id="23" w:name="_Toc223005281"/>
      <w:bookmarkStart w:id="24" w:name="_Toc223005308"/>
      <w:bookmarkStart w:id="25" w:name="_Toc223005497"/>
      <w:bookmarkStart w:id="26" w:name="_Toc223004776"/>
      <w:bookmarkStart w:id="27" w:name="_Toc223005282"/>
      <w:bookmarkStart w:id="28" w:name="_Toc223005309"/>
      <w:bookmarkStart w:id="29" w:name="_Toc223005498"/>
      <w:bookmarkStart w:id="30" w:name="_Toc192095254"/>
      <w:bookmarkStart w:id="31" w:name="_Toc222750716"/>
      <w:bookmarkStart w:id="32" w:name="_Toc66109791"/>
      <w:bookmarkStart w:id="33" w:name="_Toc66109898"/>
      <w:bookmarkEnd w:id="22"/>
      <w:bookmarkEnd w:id="23"/>
      <w:bookmarkEnd w:id="24"/>
      <w:bookmarkEnd w:id="25"/>
      <w:bookmarkEnd w:id="26"/>
      <w:bookmarkEnd w:id="27"/>
      <w:bookmarkEnd w:id="28"/>
      <w:bookmarkEnd w:id="29"/>
      <w:bookmarkEnd w:id="30"/>
      <w:bookmarkEnd w:id="31"/>
      <w:bookmarkEnd w:id="32"/>
      <w:bookmarkEnd w:id="33"/>
      <w:r w:rsidRPr="00BD22CD">
        <w:rPr>
          <w:rFonts w:ascii="Times New Roman" w:hAnsi="Times New Roman" w:cs="Times New Roman"/>
          <w:sz w:val="22"/>
        </w:rPr>
        <w:t>Las cuestiones que se plantearon a raíz de la auditoría se trataron con la Dirección. Los comentarios y las respuestas recibidas de la Dirección se han incorporado en este informe, cuando ha sido pertinente.</w:t>
      </w:r>
    </w:p>
    <w:p w14:paraId="0E4F1F58" w14:textId="77777777" w:rsidR="00CA79D7" w:rsidRPr="00BD22CD" w:rsidRDefault="00CA79D7" w:rsidP="00CA79D7">
      <w:pPr>
        <w:pStyle w:val="ListParagraph"/>
        <w:numPr>
          <w:ilvl w:val="0"/>
          <w:numId w:val="6"/>
        </w:numPr>
        <w:spacing w:after="360"/>
        <w:ind w:left="850" w:hanging="425"/>
        <w:contextualSpacing w:val="0"/>
        <w:rPr>
          <w:rFonts w:ascii="Times New Roman" w:hAnsi="Times New Roman" w:cs="Times New Roman"/>
          <w:sz w:val="22"/>
        </w:rPr>
      </w:pPr>
      <w:r w:rsidRPr="00BD22CD">
        <w:rPr>
          <w:rFonts w:ascii="Times New Roman" w:hAnsi="Times New Roman" w:cs="Times New Roman"/>
          <w:sz w:val="22"/>
        </w:rPr>
        <w:lastRenderedPageBreak/>
        <w:t>Es este el primer informe extenso sobre el Plan de ASHI. El informe sigue una estructura de presentación estándar para facilitar su lectura.</w:t>
      </w:r>
    </w:p>
    <w:p w14:paraId="2C2DEF04" w14:textId="77777777" w:rsidR="00A23952" w:rsidRPr="007B2A8D" w:rsidRDefault="00A23952" w:rsidP="00A23952"/>
    <w:p w14:paraId="32648DF0" w14:textId="019EDF0E" w:rsidR="0014387D" w:rsidRPr="007B2A8D" w:rsidRDefault="00C354CB" w:rsidP="009D1352">
      <w:pPr>
        <w:pStyle w:val="Heading2"/>
        <w:numPr>
          <w:ilvl w:val="0"/>
          <w:numId w:val="7"/>
        </w:numPr>
        <w:ind w:left="425" w:hanging="425"/>
        <w:rPr>
          <w:b w:val="0"/>
          <w:bCs w:val="0"/>
        </w:rPr>
      </w:pPr>
      <w:bookmarkStart w:id="34" w:name="_Toc237010264"/>
      <w:r>
        <w:t>Resumen financiero</w:t>
      </w:r>
      <w:bookmarkEnd w:id="34"/>
    </w:p>
    <w:tbl>
      <w:tblPr>
        <w:tblStyle w:val="TableGrid"/>
        <w:tblW w:w="9067" w:type="dxa"/>
        <w:tblBorders>
          <w:insideH w:val="none" w:sz="0" w:space="0" w:color="auto"/>
          <w:insideV w:val="none" w:sz="0" w:space="0" w:color="auto"/>
        </w:tblBorders>
        <w:tblLook w:val="04A0" w:firstRow="1" w:lastRow="0" w:firstColumn="1" w:lastColumn="0" w:noHBand="0" w:noVBand="1"/>
      </w:tblPr>
      <w:tblGrid>
        <w:gridCol w:w="2972"/>
        <w:gridCol w:w="6095"/>
      </w:tblGrid>
      <w:tr w:rsidR="0014387D" w:rsidRPr="007B2A8D" w14:paraId="37BC642B" w14:textId="77777777" w:rsidTr="008A2D8D">
        <w:trPr>
          <w:trHeight w:val="447"/>
        </w:trPr>
        <w:tc>
          <w:tcPr>
            <w:tcW w:w="9067" w:type="dxa"/>
            <w:gridSpan w:val="2"/>
            <w:tcBorders>
              <w:top w:val="single" w:sz="4" w:space="0" w:color="auto"/>
              <w:bottom w:val="single" w:sz="4" w:space="0" w:color="auto"/>
            </w:tcBorders>
            <w:shd w:val="clear" w:color="auto" w:fill="DBE5F1" w:themeFill="accent1" w:themeFillTint="33"/>
            <w:vAlign w:val="center"/>
          </w:tcPr>
          <w:p w14:paraId="56A5F532" w14:textId="7FC42826" w:rsidR="0014387D" w:rsidRPr="007B2A8D" w:rsidRDefault="009165DA">
            <w:pPr>
              <w:jc w:val="center"/>
              <w:rPr>
                <w:b/>
                <w:sz w:val="18"/>
                <w:szCs w:val="18"/>
              </w:rPr>
            </w:pPr>
            <w:r w:rsidRPr="009165DA">
              <w:rPr>
                <w:b/>
                <w:sz w:val="18"/>
                <w:szCs w:val="18"/>
              </w:rPr>
              <w:t>Datos clave</w:t>
            </w:r>
          </w:p>
        </w:tc>
      </w:tr>
      <w:tr w:rsidR="008A2D8D" w:rsidRPr="007B2A8D" w14:paraId="65A16ED4" w14:textId="77777777" w:rsidTr="008A2D8D">
        <w:trPr>
          <w:trHeight w:hRule="exact" w:val="340"/>
        </w:trPr>
        <w:tc>
          <w:tcPr>
            <w:tcW w:w="2972" w:type="dxa"/>
            <w:tcBorders>
              <w:top w:val="single" w:sz="4" w:space="0" w:color="auto"/>
            </w:tcBorders>
            <w:vAlign w:val="center"/>
          </w:tcPr>
          <w:p w14:paraId="515B99C4" w14:textId="6F74B366" w:rsidR="008A2D8D" w:rsidRPr="00ED2260" w:rsidRDefault="008A2D8D" w:rsidP="008A2D8D">
            <w:pPr>
              <w:rPr>
                <w:sz w:val="18"/>
                <w:szCs w:val="18"/>
              </w:rPr>
            </w:pPr>
            <w:r w:rsidRPr="00ED2260">
              <w:rPr>
                <w:sz w:val="18"/>
                <w:szCs w:val="18"/>
              </w:rPr>
              <w:t>60,1 millones de francos suizos</w:t>
            </w:r>
          </w:p>
        </w:tc>
        <w:tc>
          <w:tcPr>
            <w:tcW w:w="6095" w:type="dxa"/>
            <w:tcBorders>
              <w:top w:val="single" w:sz="4" w:space="0" w:color="auto"/>
            </w:tcBorders>
            <w:vAlign w:val="center"/>
          </w:tcPr>
          <w:p w14:paraId="4226CD5E" w14:textId="506C17C8" w:rsidR="008A2D8D" w:rsidRPr="008A2D8D" w:rsidRDefault="008A2D8D" w:rsidP="008A2D8D">
            <w:pPr>
              <w:rPr>
                <w:sz w:val="18"/>
                <w:szCs w:val="18"/>
              </w:rPr>
            </w:pPr>
            <w:r w:rsidRPr="008A2D8D">
              <w:rPr>
                <w:sz w:val="18"/>
                <w:szCs w:val="18"/>
              </w:rPr>
              <w:t>Total de contribuciones recibidas en 2025</w:t>
            </w:r>
          </w:p>
        </w:tc>
      </w:tr>
      <w:tr w:rsidR="008A2D8D" w:rsidRPr="007B2A8D" w14:paraId="5221606E" w14:textId="77777777" w:rsidTr="008A2D8D">
        <w:trPr>
          <w:trHeight w:hRule="exact" w:val="340"/>
        </w:trPr>
        <w:tc>
          <w:tcPr>
            <w:tcW w:w="2972" w:type="dxa"/>
            <w:vAlign w:val="center"/>
          </w:tcPr>
          <w:p w14:paraId="7D25B97E" w14:textId="5EE3C6C2" w:rsidR="008A2D8D" w:rsidRPr="00ED2260" w:rsidRDefault="008A2D8D" w:rsidP="008A2D8D">
            <w:pPr>
              <w:rPr>
                <w:sz w:val="18"/>
                <w:szCs w:val="18"/>
              </w:rPr>
            </w:pPr>
            <w:r w:rsidRPr="00ED2260">
              <w:rPr>
                <w:sz w:val="18"/>
                <w:szCs w:val="18"/>
              </w:rPr>
              <w:t>14,2 millones de francos suizos</w:t>
            </w:r>
          </w:p>
        </w:tc>
        <w:tc>
          <w:tcPr>
            <w:tcW w:w="6095" w:type="dxa"/>
            <w:vAlign w:val="center"/>
          </w:tcPr>
          <w:p w14:paraId="2B4A07FE" w14:textId="70514BB1" w:rsidR="008A2D8D" w:rsidRPr="008A2D8D" w:rsidRDefault="008A2D8D" w:rsidP="008A2D8D">
            <w:pPr>
              <w:rPr>
                <w:sz w:val="18"/>
                <w:szCs w:val="18"/>
              </w:rPr>
            </w:pPr>
            <w:r w:rsidRPr="008A2D8D">
              <w:rPr>
                <w:sz w:val="18"/>
                <w:szCs w:val="18"/>
              </w:rPr>
              <w:t>Total de ingresos por inversiones en 2025</w:t>
            </w:r>
          </w:p>
        </w:tc>
      </w:tr>
      <w:tr w:rsidR="008A2D8D" w:rsidRPr="007B2A8D" w14:paraId="68F3B533" w14:textId="77777777" w:rsidTr="008A2D8D">
        <w:trPr>
          <w:trHeight w:hRule="exact" w:val="340"/>
        </w:trPr>
        <w:tc>
          <w:tcPr>
            <w:tcW w:w="2972" w:type="dxa"/>
            <w:vAlign w:val="center"/>
          </w:tcPr>
          <w:p w14:paraId="657D4EE6" w14:textId="168E2508" w:rsidR="008A2D8D" w:rsidRPr="00ED2260" w:rsidRDefault="008A2D8D" w:rsidP="008A2D8D">
            <w:pPr>
              <w:rPr>
                <w:sz w:val="18"/>
                <w:szCs w:val="18"/>
              </w:rPr>
            </w:pPr>
            <w:bookmarkStart w:id="35" w:name="_Hlk223000316"/>
            <w:r w:rsidRPr="00ED2260">
              <w:rPr>
                <w:sz w:val="18"/>
                <w:szCs w:val="18"/>
              </w:rPr>
              <w:t>74,3 millones</w:t>
            </w:r>
            <w:bookmarkEnd w:id="35"/>
            <w:r w:rsidRPr="00ED2260">
              <w:rPr>
                <w:sz w:val="18"/>
                <w:szCs w:val="18"/>
              </w:rPr>
              <w:t xml:space="preserve"> de francos suizos</w:t>
            </w:r>
          </w:p>
        </w:tc>
        <w:tc>
          <w:tcPr>
            <w:tcW w:w="6095" w:type="dxa"/>
            <w:vAlign w:val="center"/>
          </w:tcPr>
          <w:p w14:paraId="1348BFD3" w14:textId="0008923D" w:rsidR="008A2D8D" w:rsidRPr="008A2D8D" w:rsidRDefault="008A2D8D" w:rsidP="008A2D8D">
            <w:pPr>
              <w:rPr>
                <w:sz w:val="18"/>
                <w:szCs w:val="18"/>
              </w:rPr>
            </w:pPr>
            <w:r w:rsidRPr="008A2D8D">
              <w:rPr>
                <w:sz w:val="18"/>
                <w:szCs w:val="18"/>
              </w:rPr>
              <w:t>Total de ingresos consignados en 2025</w:t>
            </w:r>
          </w:p>
        </w:tc>
      </w:tr>
      <w:tr w:rsidR="008A2D8D" w:rsidRPr="007B2A8D" w14:paraId="21F0DD73" w14:textId="77777777" w:rsidTr="008A2D8D">
        <w:trPr>
          <w:trHeight w:hRule="exact" w:val="340"/>
        </w:trPr>
        <w:tc>
          <w:tcPr>
            <w:tcW w:w="2972" w:type="dxa"/>
            <w:vAlign w:val="center"/>
          </w:tcPr>
          <w:p w14:paraId="687B6487" w14:textId="42C4CA6D" w:rsidR="008A2D8D" w:rsidRPr="00ED2260" w:rsidRDefault="008A2D8D" w:rsidP="008A2D8D">
            <w:pPr>
              <w:rPr>
                <w:sz w:val="18"/>
                <w:szCs w:val="18"/>
              </w:rPr>
            </w:pPr>
            <w:bookmarkStart w:id="36" w:name="_Hlk223000364"/>
            <w:r w:rsidRPr="00ED2260">
              <w:rPr>
                <w:sz w:val="18"/>
                <w:szCs w:val="18"/>
              </w:rPr>
              <w:t>121 000</w:t>
            </w:r>
            <w:bookmarkEnd w:id="36"/>
            <w:r w:rsidRPr="00ED2260">
              <w:rPr>
                <w:sz w:val="18"/>
                <w:szCs w:val="18"/>
              </w:rPr>
              <w:t xml:space="preserve"> francos suizos</w:t>
            </w:r>
          </w:p>
        </w:tc>
        <w:tc>
          <w:tcPr>
            <w:tcW w:w="6095" w:type="dxa"/>
            <w:vAlign w:val="center"/>
          </w:tcPr>
          <w:p w14:paraId="60CC8AAC" w14:textId="7621974D" w:rsidR="008A2D8D" w:rsidRPr="008A2D8D" w:rsidRDefault="008A2D8D" w:rsidP="008A2D8D">
            <w:pPr>
              <w:rPr>
                <w:sz w:val="18"/>
                <w:szCs w:val="18"/>
              </w:rPr>
            </w:pPr>
            <w:r w:rsidRPr="008A2D8D">
              <w:rPr>
                <w:sz w:val="18"/>
                <w:szCs w:val="18"/>
              </w:rPr>
              <w:t>Total de gastos realizados en 2025</w:t>
            </w:r>
          </w:p>
        </w:tc>
      </w:tr>
      <w:tr w:rsidR="008A2D8D" w:rsidRPr="007B2A8D" w14:paraId="5004489F" w14:textId="77777777" w:rsidTr="008A2D8D">
        <w:trPr>
          <w:trHeight w:hRule="exact" w:val="340"/>
        </w:trPr>
        <w:tc>
          <w:tcPr>
            <w:tcW w:w="2972" w:type="dxa"/>
            <w:vAlign w:val="center"/>
          </w:tcPr>
          <w:p w14:paraId="306C4D02" w14:textId="3647BC7F" w:rsidR="008A2D8D" w:rsidRPr="00ED2260" w:rsidRDefault="008A2D8D" w:rsidP="008A2D8D">
            <w:pPr>
              <w:rPr>
                <w:sz w:val="18"/>
                <w:szCs w:val="18"/>
              </w:rPr>
            </w:pPr>
            <w:r w:rsidRPr="00ED2260">
              <w:rPr>
                <w:sz w:val="18"/>
                <w:szCs w:val="18"/>
              </w:rPr>
              <w:t>342,7 millones de francos suizos</w:t>
            </w:r>
          </w:p>
        </w:tc>
        <w:tc>
          <w:tcPr>
            <w:tcW w:w="6095" w:type="dxa"/>
            <w:vAlign w:val="center"/>
          </w:tcPr>
          <w:p w14:paraId="45D32376" w14:textId="4E00B956" w:rsidR="008A2D8D" w:rsidRPr="008A2D8D" w:rsidRDefault="008A2D8D" w:rsidP="008A2D8D">
            <w:pPr>
              <w:rPr>
                <w:sz w:val="18"/>
                <w:szCs w:val="18"/>
              </w:rPr>
            </w:pPr>
            <w:r w:rsidRPr="008A2D8D">
              <w:rPr>
                <w:sz w:val="18"/>
                <w:szCs w:val="18"/>
              </w:rPr>
              <w:t>Total e activos del plan al 31 de diciembre de 2025</w:t>
            </w:r>
          </w:p>
        </w:tc>
      </w:tr>
      <w:tr w:rsidR="008A2D8D" w:rsidRPr="007B2A8D" w14:paraId="3EB02A44" w14:textId="77777777" w:rsidTr="008A2D8D">
        <w:trPr>
          <w:trHeight w:hRule="exact" w:val="340"/>
        </w:trPr>
        <w:tc>
          <w:tcPr>
            <w:tcW w:w="2972" w:type="dxa"/>
            <w:vAlign w:val="center"/>
          </w:tcPr>
          <w:p w14:paraId="4F62E509" w14:textId="0917E3D3" w:rsidR="008A2D8D" w:rsidRPr="00ED2260" w:rsidRDefault="008A2D8D" w:rsidP="008A2D8D">
            <w:pPr>
              <w:rPr>
                <w:sz w:val="18"/>
                <w:szCs w:val="18"/>
              </w:rPr>
            </w:pPr>
            <w:r w:rsidRPr="00ED2260">
              <w:rPr>
                <w:sz w:val="18"/>
                <w:szCs w:val="18"/>
              </w:rPr>
              <w:t>1 106</w:t>
            </w:r>
          </w:p>
        </w:tc>
        <w:tc>
          <w:tcPr>
            <w:tcW w:w="6095" w:type="dxa"/>
            <w:vAlign w:val="center"/>
          </w:tcPr>
          <w:p w14:paraId="1FF96BFA" w14:textId="1208AA8B" w:rsidR="008A2D8D" w:rsidRPr="008A2D8D" w:rsidRDefault="008A2D8D" w:rsidP="008A2D8D">
            <w:pPr>
              <w:rPr>
                <w:sz w:val="18"/>
                <w:szCs w:val="18"/>
              </w:rPr>
            </w:pPr>
            <w:r w:rsidRPr="008A2D8D">
              <w:rPr>
                <w:sz w:val="18"/>
                <w:szCs w:val="18"/>
              </w:rPr>
              <w:t>Total del Plan de ASHI por participante (OMPI: 1 090; UPOV: 16)</w:t>
            </w:r>
          </w:p>
        </w:tc>
      </w:tr>
      <w:tr w:rsidR="008A2D8D" w:rsidRPr="007B2A8D" w14:paraId="7BAEA34C" w14:textId="77777777" w:rsidTr="008A2D8D">
        <w:trPr>
          <w:trHeight w:hRule="exact" w:val="340"/>
        </w:trPr>
        <w:tc>
          <w:tcPr>
            <w:tcW w:w="2972" w:type="dxa"/>
            <w:vAlign w:val="center"/>
          </w:tcPr>
          <w:p w14:paraId="07524162" w14:textId="313CCDD6" w:rsidR="008A2D8D" w:rsidRPr="00ED2260" w:rsidRDefault="008A2D8D" w:rsidP="008A2D8D">
            <w:pPr>
              <w:rPr>
                <w:sz w:val="18"/>
                <w:szCs w:val="18"/>
              </w:rPr>
            </w:pPr>
            <w:r w:rsidRPr="00ED2260">
              <w:rPr>
                <w:sz w:val="18"/>
                <w:szCs w:val="18"/>
              </w:rPr>
              <w:t>59,2 %</w:t>
            </w:r>
          </w:p>
        </w:tc>
        <w:tc>
          <w:tcPr>
            <w:tcW w:w="6095" w:type="dxa"/>
            <w:vAlign w:val="center"/>
          </w:tcPr>
          <w:p w14:paraId="79A2F56F" w14:textId="54242DDA" w:rsidR="008A2D8D" w:rsidRPr="008A2D8D" w:rsidRDefault="008A2D8D" w:rsidP="008A2D8D">
            <w:pPr>
              <w:rPr>
                <w:sz w:val="18"/>
                <w:szCs w:val="18"/>
              </w:rPr>
            </w:pPr>
            <w:r w:rsidRPr="008A2D8D">
              <w:rPr>
                <w:sz w:val="18"/>
                <w:szCs w:val="18"/>
              </w:rPr>
              <w:t>Índice de financiación del ASHI por la OMPI al 31 de diciembre de 2025</w:t>
            </w:r>
            <w:r w:rsidRPr="008A2D8D">
              <w:rPr>
                <w:sz w:val="18"/>
                <w:szCs w:val="18"/>
                <w:vertAlign w:val="superscript"/>
              </w:rPr>
              <w:footnoteReference w:id="2"/>
            </w:r>
          </w:p>
        </w:tc>
      </w:tr>
      <w:tr w:rsidR="008A2D8D" w:rsidRPr="007B2A8D" w14:paraId="42BAD493" w14:textId="77777777" w:rsidTr="008A2D8D">
        <w:trPr>
          <w:trHeight w:hRule="exact" w:val="340"/>
        </w:trPr>
        <w:tc>
          <w:tcPr>
            <w:tcW w:w="2972" w:type="dxa"/>
            <w:vAlign w:val="center"/>
          </w:tcPr>
          <w:p w14:paraId="75BBA41A" w14:textId="205628E1" w:rsidR="008A2D8D" w:rsidRPr="00ED2260" w:rsidRDefault="008A2D8D" w:rsidP="008A2D8D">
            <w:pPr>
              <w:rPr>
                <w:sz w:val="18"/>
                <w:szCs w:val="18"/>
              </w:rPr>
            </w:pPr>
            <w:r w:rsidRPr="00ED2260">
              <w:rPr>
                <w:sz w:val="18"/>
                <w:szCs w:val="18"/>
              </w:rPr>
              <w:t>24,2 %</w:t>
            </w:r>
          </w:p>
        </w:tc>
        <w:tc>
          <w:tcPr>
            <w:tcW w:w="6095" w:type="dxa"/>
            <w:vAlign w:val="center"/>
          </w:tcPr>
          <w:p w14:paraId="3A935F46" w14:textId="36C7F694" w:rsidR="008A2D8D" w:rsidRPr="008A2D8D" w:rsidRDefault="008A2D8D" w:rsidP="008A2D8D">
            <w:pPr>
              <w:rPr>
                <w:sz w:val="18"/>
                <w:szCs w:val="18"/>
              </w:rPr>
            </w:pPr>
            <w:r w:rsidRPr="008A2D8D">
              <w:rPr>
                <w:sz w:val="18"/>
                <w:szCs w:val="18"/>
              </w:rPr>
              <w:t>Índice de financiación del ASHI por la UPOV al 31 de diciembre de 2025</w:t>
            </w:r>
          </w:p>
        </w:tc>
      </w:tr>
    </w:tbl>
    <w:p w14:paraId="23426E5C" w14:textId="39540E78" w:rsidR="0014387D" w:rsidRPr="007B2A8D" w:rsidRDefault="009C1C95"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9C1C95">
        <w:rPr>
          <w:rFonts w:ascii="Times New Roman" w:hAnsi="Times New Roman" w:cs="Times New Roman"/>
          <w:sz w:val="22"/>
        </w:rPr>
        <w:t>En los párrafos siguientes se presenta el resumen general de los estados financieros del Plan de ASHI correspondientes al ejercicio concluido el 31 de diciembre de 2025. Habida cuenta de que el ejercicio 2025 es el primero, no se presenta información comparativa.</w:t>
      </w:r>
    </w:p>
    <w:p w14:paraId="20874568" w14:textId="77777777" w:rsidR="002C5C31" w:rsidRPr="00BD22CD" w:rsidRDefault="002C5C31" w:rsidP="002C5C31">
      <w:pPr>
        <w:spacing w:after="120"/>
        <w:ind w:left="426"/>
        <w:rPr>
          <w:rFonts w:ascii="Times New Roman" w:hAnsi="Times New Roman" w:cs="Times New Roman"/>
          <w:b/>
          <w:bCs/>
          <w:sz w:val="22"/>
          <w:szCs w:val="22"/>
        </w:rPr>
      </w:pPr>
      <w:r w:rsidRPr="00BD22CD">
        <w:rPr>
          <w:rFonts w:ascii="Times New Roman" w:hAnsi="Times New Roman" w:cs="Times New Roman"/>
          <w:b/>
          <w:sz w:val="22"/>
          <w:szCs w:val="22"/>
        </w:rPr>
        <w:t>Presupuesto</w:t>
      </w:r>
    </w:p>
    <w:p w14:paraId="007E765C" w14:textId="77777777" w:rsidR="002C5C31" w:rsidRPr="00BD22CD" w:rsidRDefault="002C5C31" w:rsidP="002C5C31">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 Secretaría de la OMPI prepara el presupuesto anual del Plan de ASHI para los gastos que se imputarán directamente a los fondos gestionados por el Plan de ASHI. El Comité Asesor examina el presupuesto anual elaborado.</w:t>
      </w:r>
    </w:p>
    <w:p w14:paraId="0E8F5728" w14:textId="6599FDB1" w:rsidR="002C5C31" w:rsidRPr="00BD22CD" w:rsidRDefault="002C5C31" w:rsidP="002C5C31">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En su primera sesión, el Comité Asesor aprobó un presupuesto de gastos definitivo de</w:t>
      </w:r>
      <w:r w:rsidR="00F14153">
        <w:rPr>
          <w:rFonts w:ascii="Times New Roman" w:hAnsi="Times New Roman" w:cs="Times New Roman"/>
          <w:sz w:val="22"/>
        </w:rPr>
        <w:t xml:space="preserve"> </w:t>
      </w:r>
      <w:r w:rsidRPr="00BD22CD">
        <w:rPr>
          <w:rFonts w:ascii="Times New Roman" w:hAnsi="Times New Roman" w:cs="Times New Roman"/>
          <w:sz w:val="22"/>
        </w:rPr>
        <w:t>66 000</w:t>
      </w:r>
      <w:r w:rsidR="00F14153">
        <w:rPr>
          <w:rFonts w:ascii="Times New Roman" w:hAnsi="Times New Roman" w:cs="Times New Roman"/>
          <w:sz w:val="22"/>
        </w:rPr>
        <w:t> </w:t>
      </w:r>
      <w:r w:rsidRPr="00BD22CD">
        <w:rPr>
          <w:rFonts w:ascii="Times New Roman" w:hAnsi="Times New Roman" w:cs="Times New Roman"/>
          <w:sz w:val="22"/>
        </w:rPr>
        <w:t>francos suizos para el ejercicio 2025. El gasto real, de 65 000 francos suizos, representó el 98,5 % del presupuesto aprobado. Además, el Plan de ASHI incurrió en 56 000</w:t>
      </w:r>
      <w:r w:rsidR="00F14153">
        <w:rPr>
          <w:rFonts w:ascii="Times New Roman" w:hAnsi="Times New Roman" w:cs="Times New Roman"/>
          <w:sz w:val="22"/>
        </w:rPr>
        <w:t> </w:t>
      </w:r>
      <w:r w:rsidRPr="00BD22CD">
        <w:rPr>
          <w:rFonts w:ascii="Times New Roman" w:hAnsi="Times New Roman" w:cs="Times New Roman"/>
          <w:sz w:val="22"/>
        </w:rPr>
        <w:t>francos suizos de gastos en concepto de honorarios de asesoramiento en materia de inversiones, que no se incluyen en la dotación presupuestaria de devengo modificada, como se indica en la nota 6 de los estados financieros. Por lo tanto, el total de gastos del ejercicio, según el principio de devengo, ascendió a 121 000 francos suizos.</w:t>
      </w:r>
    </w:p>
    <w:p w14:paraId="2C0F41B2" w14:textId="77777777" w:rsidR="002C5C31" w:rsidRPr="00BD22CD" w:rsidRDefault="002C5C31" w:rsidP="002C5C31">
      <w:pPr>
        <w:pStyle w:val="ListParagraph"/>
        <w:keepNext/>
        <w:spacing w:after="120"/>
        <w:ind w:left="851" w:hanging="425"/>
        <w:contextualSpacing w:val="0"/>
        <w:rPr>
          <w:rFonts w:ascii="Times New Roman" w:hAnsi="Times New Roman" w:cs="Times New Roman"/>
          <w:b/>
          <w:bCs/>
          <w:sz w:val="22"/>
        </w:rPr>
      </w:pPr>
      <w:r w:rsidRPr="00BD22CD">
        <w:rPr>
          <w:rFonts w:ascii="Times New Roman" w:hAnsi="Times New Roman" w:cs="Times New Roman"/>
          <w:b/>
          <w:sz w:val="22"/>
        </w:rPr>
        <w:t>Rendimiento financiero</w:t>
      </w:r>
    </w:p>
    <w:p w14:paraId="6058166D" w14:textId="77777777" w:rsidR="002C5C31" w:rsidRPr="00BD22CD" w:rsidRDefault="002C5C31" w:rsidP="002C5C31">
      <w:pPr>
        <w:pStyle w:val="ListParagraph"/>
        <w:keepNext/>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En 2025, primer ejercicio del Plan de ASHI, el total de ingresos ascendió a 74 288 000 francos suizos, de los cuales 60 082 000 procedían de las contribuciones de las organizaciones participantes (OMPI: 60 029 000 francos suizos; UPOV: 53 000 francos suizos) y unos ingresos por inversiones de 14 206 000 francos suizos. Los ingresos por inversiones corresponden a la parte asignada al Plan de ASHI del rendimiento de la cartera estratégica de la OMPI, lo que refleja una rentabilidad de la inversión del 5,5 % durante el año.</w:t>
      </w:r>
    </w:p>
    <w:p w14:paraId="2E61441B" w14:textId="4BDB8F29" w:rsidR="002C5C31" w:rsidRPr="00BD22CD" w:rsidRDefault="002C5C31" w:rsidP="002C5C31">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Los gastos totales del ejercicio ascendieron a 121 000 francos suizos, desglosados en 65 000</w:t>
      </w:r>
      <w:r w:rsidR="00B12D8F">
        <w:rPr>
          <w:rFonts w:ascii="Times New Roman" w:hAnsi="Times New Roman" w:cs="Times New Roman"/>
          <w:sz w:val="22"/>
        </w:rPr>
        <w:t> </w:t>
      </w:r>
      <w:r w:rsidRPr="00BD22CD">
        <w:rPr>
          <w:rFonts w:ascii="Times New Roman" w:hAnsi="Times New Roman" w:cs="Times New Roman"/>
          <w:sz w:val="22"/>
        </w:rPr>
        <w:t>francos suizos en concepto de gastos de explotación y administrativos y 56 000 francos suizos en concepto de gastos de asesoramiento. Los gastos de explotación y administrativos se reparten entre la OMPI y la UPOV en función de la ponderación relativa de los activos del plan.</w:t>
      </w:r>
    </w:p>
    <w:p w14:paraId="647E7C33" w14:textId="77777777" w:rsidR="002C5C31" w:rsidRPr="00BD22CD" w:rsidRDefault="002C5C31" w:rsidP="00B12D8F">
      <w:pPr>
        <w:pStyle w:val="ListParagraph"/>
        <w:keepLines/>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lastRenderedPageBreak/>
        <w:t xml:space="preserve">En 2025, se observó en el Plan del ASHI un incremento neto de los activos del Plan de 74 167 000 francos suizos. De conformidad con la IPSAS 39, este superávit se contabiliza como un incremento del activo del plan destinado a cubrir el pasivo, y no como activo neto, lo que refleja la naturaleza del Plan de ASHI como plan </w:t>
      </w:r>
      <w:proofErr w:type="spellStart"/>
      <w:r w:rsidRPr="00BD22CD">
        <w:rPr>
          <w:rFonts w:ascii="Times New Roman" w:hAnsi="Times New Roman" w:cs="Times New Roman"/>
          <w:sz w:val="22"/>
        </w:rPr>
        <w:t>multiempleador</w:t>
      </w:r>
      <w:proofErr w:type="spellEnd"/>
      <w:r w:rsidRPr="00BD22CD">
        <w:rPr>
          <w:rFonts w:ascii="Times New Roman" w:hAnsi="Times New Roman" w:cs="Times New Roman"/>
          <w:sz w:val="22"/>
        </w:rPr>
        <w:t xml:space="preserve"> en el que todos los activos se mantienen en beneficio de las organizaciones participantes.</w:t>
      </w:r>
    </w:p>
    <w:p w14:paraId="636F99CD" w14:textId="77777777" w:rsidR="002C5C31" w:rsidRPr="00BD22CD" w:rsidRDefault="002C5C31" w:rsidP="002C5C31">
      <w:pPr>
        <w:pStyle w:val="ListParagraph"/>
        <w:spacing w:after="120"/>
        <w:ind w:left="851" w:hanging="425"/>
        <w:contextualSpacing w:val="0"/>
        <w:rPr>
          <w:rFonts w:ascii="Times New Roman" w:hAnsi="Times New Roman" w:cs="Times New Roman"/>
          <w:b/>
          <w:bCs/>
          <w:sz w:val="22"/>
        </w:rPr>
      </w:pPr>
      <w:r w:rsidRPr="00BD22CD">
        <w:rPr>
          <w:rFonts w:ascii="Times New Roman" w:hAnsi="Times New Roman" w:cs="Times New Roman"/>
          <w:b/>
          <w:sz w:val="22"/>
        </w:rPr>
        <w:t>Situación financiera</w:t>
      </w:r>
    </w:p>
    <w:p w14:paraId="4B6C2F2E" w14:textId="77777777" w:rsidR="002C5C31" w:rsidRPr="00BD22CD" w:rsidRDefault="002C5C31" w:rsidP="002C5C31">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El total de activos del plan pasó de 268 532 000 francos suizos a 1 de enero de 2025 a 342 699 000 francos suizos a 31 de diciembre de 2025. El activo incluye efectivo y equivalentes de efectivo por valor de 16 644 000 francos suizos e inversiones por valor de 326 055 000 francos suizos. El Plan de ASHI informa de un activo neto nulo por diseño, ya que todos los activos del plan se reconocen como pasivo frente a las organizaciones participantes con arreglo a la norma IPSAS 39.</w:t>
      </w:r>
    </w:p>
    <w:p w14:paraId="105ACC29" w14:textId="77777777" w:rsidR="002C5C31" w:rsidRPr="00BD22CD" w:rsidRDefault="002C5C31" w:rsidP="002C5C31">
      <w:pPr>
        <w:pStyle w:val="ListParagraph"/>
        <w:spacing w:after="120"/>
        <w:ind w:left="851" w:hanging="425"/>
        <w:contextualSpacing w:val="0"/>
        <w:rPr>
          <w:rFonts w:ascii="Times New Roman" w:hAnsi="Times New Roman" w:cs="Times New Roman"/>
          <w:b/>
          <w:bCs/>
          <w:sz w:val="22"/>
        </w:rPr>
      </w:pPr>
      <w:r w:rsidRPr="00BD22CD">
        <w:rPr>
          <w:rFonts w:ascii="Times New Roman" w:hAnsi="Times New Roman" w:cs="Times New Roman"/>
          <w:b/>
          <w:sz w:val="22"/>
        </w:rPr>
        <w:t>Solidez financiera</w:t>
      </w:r>
    </w:p>
    <w:p w14:paraId="0656E936" w14:textId="77777777" w:rsidR="002C5C31" w:rsidRPr="00BD22CD" w:rsidRDefault="002C5C31" w:rsidP="002C5C31">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 xml:space="preserve">Habida cuenta de que el Plan de ASHI es un plan de prestaciones </w:t>
      </w:r>
      <w:proofErr w:type="spellStart"/>
      <w:r w:rsidRPr="00BD22CD">
        <w:rPr>
          <w:rFonts w:ascii="Times New Roman" w:hAnsi="Times New Roman" w:cs="Times New Roman"/>
          <w:sz w:val="22"/>
        </w:rPr>
        <w:t>multiempleador</w:t>
      </w:r>
      <w:proofErr w:type="spellEnd"/>
      <w:r w:rsidRPr="00BD22CD">
        <w:rPr>
          <w:rFonts w:ascii="Times New Roman" w:hAnsi="Times New Roman" w:cs="Times New Roman"/>
          <w:sz w:val="22"/>
        </w:rPr>
        <w:t xml:space="preserve"> con arreglo a la norma IPSAS 39, no son aplicables los coeficientes financieros tradicionales. La solidez financiera del Plan de ASHI se evalúa a través de sus índices de financiación: el pasivo relativo al ASHI de la OMPI, que asciende a 576 891 000 francos suizos, está financiado en un 59,2 % sobre la base de la norma IPSAS 39, mientras que el pasivo relativo al ASHI de la UPOV, que asciende a 4 783 000 francos suizos, está financiado en un 24,2 %. La base de activos combinada del Plan de ASHI, de 342,7 millones de francos suizos, constituye una base sólida para el objetivo del plan de financiación a largo plazo.</w:t>
      </w:r>
    </w:p>
    <w:p w14:paraId="36EFFE02" w14:textId="77777777" w:rsidR="0014387D" w:rsidRPr="007B2A8D" w:rsidRDefault="0014387D" w:rsidP="0014387D">
      <w:pPr>
        <w:spacing w:before="120" w:line="280" w:lineRule="exact"/>
        <w:rPr>
          <w:rFonts w:ascii="Times New Roman" w:hAnsi="Times New Roman" w:cs="Times New Roman"/>
          <w:sz w:val="22"/>
          <w:szCs w:val="22"/>
        </w:rPr>
      </w:pPr>
    </w:p>
    <w:p w14:paraId="2FF0740F" w14:textId="05113D8D" w:rsidR="0014387D" w:rsidRPr="007B2A8D" w:rsidRDefault="002C75B4" w:rsidP="00641468">
      <w:pPr>
        <w:pStyle w:val="TableofFigures"/>
      </w:pPr>
      <w:bookmarkStart w:id="37" w:name="_Toc237010055"/>
      <w:r w:rsidRPr="002C75B4">
        <w:t>Cuadro 1. Principales indicadores financieros</w:t>
      </w:r>
      <w:bookmarkEnd w:id="37"/>
    </w:p>
    <w:p w14:paraId="1C58314D" w14:textId="77777777" w:rsidR="000F03D1" w:rsidRPr="007B2A8D" w:rsidRDefault="000F03D1" w:rsidP="00A74219">
      <w:pPr>
        <w:rPr>
          <w:lang w:eastAsia="en-US"/>
        </w:rPr>
      </w:pPr>
    </w:p>
    <w:tbl>
      <w:tblPr>
        <w:tblW w:w="8197" w:type="dxa"/>
        <w:tblInd w:w="426" w:type="dxa"/>
        <w:tblBorders>
          <w:top w:val="single" w:sz="4" w:space="0" w:color="000000"/>
          <w:bottom w:val="single" w:sz="4" w:space="0" w:color="000000"/>
          <w:insideH w:val="single" w:sz="4" w:space="0" w:color="000000"/>
        </w:tblBorders>
        <w:tblLook w:val="04A0" w:firstRow="1" w:lastRow="0" w:firstColumn="1" w:lastColumn="0" w:noHBand="0" w:noVBand="1"/>
      </w:tblPr>
      <w:tblGrid>
        <w:gridCol w:w="6332"/>
        <w:gridCol w:w="1865"/>
      </w:tblGrid>
      <w:tr w:rsidR="0014387D" w:rsidRPr="007B2A8D" w14:paraId="2C02F6B6" w14:textId="77777777" w:rsidTr="000F03D1">
        <w:tc>
          <w:tcPr>
            <w:tcW w:w="6332" w:type="dxa"/>
            <w:shd w:val="clear" w:color="auto" w:fill="DBE5F1" w:themeFill="accent1" w:themeFillTint="33"/>
          </w:tcPr>
          <w:p w14:paraId="36A13B6A" w14:textId="2321C2AC" w:rsidR="0014387D" w:rsidRPr="007B2A8D" w:rsidRDefault="00EE2848" w:rsidP="00D53E38">
            <w:pPr>
              <w:spacing w:before="40" w:after="40"/>
              <w:rPr>
                <w:sz w:val="18"/>
                <w:szCs w:val="18"/>
              </w:rPr>
            </w:pPr>
            <w:r w:rsidRPr="00EE2848">
              <w:rPr>
                <w:b/>
                <w:sz w:val="18"/>
                <w:szCs w:val="18"/>
              </w:rPr>
              <w:t>Descripción del indicador</w:t>
            </w:r>
          </w:p>
        </w:tc>
        <w:tc>
          <w:tcPr>
            <w:tcW w:w="0" w:type="auto"/>
            <w:shd w:val="clear" w:color="auto" w:fill="DBE5F1" w:themeFill="accent1" w:themeFillTint="33"/>
          </w:tcPr>
          <w:p w14:paraId="627134C9" w14:textId="77777777" w:rsidR="0014387D" w:rsidRPr="007B2A8D" w:rsidRDefault="0014387D" w:rsidP="00D53E38">
            <w:pPr>
              <w:spacing w:before="40" w:after="40"/>
              <w:jc w:val="center"/>
              <w:rPr>
                <w:sz w:val="18"/>
                <w:szCs w:val="18"/>
              </w:rPr>
            </w:pPr>
            <w:r w:rsidRPr="007B2A8D">
              <w:rPr>
                <w:b/>
                <w:sz w:val="18"/>
                <w:szCs w:val="18"/>
              </w:rPr>
              <w:t>2025</w:t>
            </w:r>
          </w:p>
        </w:tc>
      </w:tr>
      <w:tr w:rsidR="0045750B" w:rsidRPr="007B2A8D" w14:paraId="322B15E3" w14:textId="77777777" w:rsidTr="000F03D1">
        <w:tc>
          <w:tcPr>
            <w:tcW w:w="8197" w:type="dxa"/>
            <w:gridSpan w:val="2"/>
          </w:tcPr>
          <w:p w14:paraId="08BF68FB" w14:textId="62BB1D6C" w:rsidR="0045750B" w:rsidRPr="007B2A8D" w:rsidRDefault="0045750B" w:rsidP="0045750B">
            <w:pPr>
              <w:spacing w:before="40" w:after="40"/>
              <w:rPr>
                <w:sz w:val="18"/>
                <w:szCs w:val="18"/>
              </w:rPr>
            </w:pPr>
            <w:r w:rsidRPr="00187153">
              <w:rPr>
                <w:b/>
                <w:sz w:val="18"/>
                <w:szCs w:val="18"/>
              </w:rPr>
              <w:t>Situación de financiación¹</w:t>
            </w:r>
          </w:p>
        </w:tc>
      </w:tr>
      <w:tr w:rsidR="008B2C6F" w:rsidRPr="007B2A8D" w14:paraId="418C2766" w14:textId="77777777" w:rsidTr="000F03D1">
        <w:tc>
          <w:tcPr>
            <w:tcW w:w="6332" w:type="dxa"/>
          </w:tcPr>
          <w:p w14:paraId="39F381DA" w14:textId="146964DB" w:rsidR="008B2C6F" w:rsidRPr="007B2A8D" w:rsidRDefault="008B2C6F" w:rsidP="008B2C6F">
            <w:pPr>
              <w:spacing w:before="40" w:after="40"/>
              <w:rPr>
                <w:sz w:val="18"/>
                <w:szCs w:val="18"/>
              </w:rPr>
            </w:pPr>
            <w:r w:rsidRPr="00187153">
              <w:rPr>
                <w:sz w:val="18"/>
                <w:szCs w:val="18"/>
              </w:rPr>
              <w:t>Índice de financiación del ASHI por la OMPI</w:t>
            </w:r>
          </w:p>
        </w:tc>
        <w:tc>
          <w:tcPr>
            <w:tcW w:w="0" w:type="auto"/>
          </w:tcPr>
          <w:p w14:paraId="4DC9609C" w14:textId="48D13C4D" w:rsidR="008B2C6F" w:rsidRPr="007B2A8D" w:rsidRDefault="008B2C6F" w:rsidP="008B2C6F">
            <w:pPr>
              <w:spacing w:before="40" w:after="40"/>
              <w:jc w:val="center"/>
              <w:rPr>
                <w:sz w:val="18"/>
                <w:szCs w:val="18"/>
              </w:rPr>
            </w:pPr>
            <w:r w:rsidRPr="00187153">
              <w:rPr>
                <w:sz w:val="18"/>
                <w:szCs w:val="18"/>
              </w:rPr>
              <w:t>59,2 %</w:t>
            </w:r>
          </w:p>
        </w:tc>
      </w:tr>
      <w:tr w:rsidR="008B2C6F" w:rsidRPr="007B2A8D" w14:paraId="47DEFB09" w14:textId="77777777" w:rsidTr="000F03D1">
        <w:tc>
          <w:tcPr>
            <w:tcW w:w="6332" w:type="dxa"/>
          </w:tcPr>
          <w:p w14:paraId="38D04F05" w14:textId="2FEB88CB" w:rsidR="008B2C6F" w:rsidRPr="007B2A8D" w:rsidRDefault="008B2C6F" w:rsidP="008B2C6F">
            <w:pPr>
              <w:spacing w:before="40" w:after="40"/>
              <w:rPr>
                <w:sz w:val="18"/>
                <w:szCs w:val="18"/>
              </w:rPr>
            </w:pPr>
            <w:r w:rsidRPr="00187153">
              <w:rPr>
                <w:sz w:val="18"/>
                <w:szCs w:val="18"/>
              </w:rPr>
              <w:t>Índice de financiación del ASHI por la UPOV</w:t>
            </w:r>
          </w:p>
        </w:tc>
        <w:tc>
          <w:tcPr>
            <w:tcW w:w="0" w:type="auto"/>
          </w:tcPr>
          <w:p w14:paraId="2A7439ED" w14:textId="7C6203D1" w:rsidR="008B2C6F" w:rsidRPr="007B2A8D" w:rsidRDefault="008B2C6F" w:rsidP="008B2C6F">
            <w:pPr>
              <w:spacing w:before="40" w:after="40"/>
              <w:jc w:val="center"/>
              <w:rPr>
                <w:sz w:val="18"/>
                <w:szCs w:val="18"/>
              </w:rPr>
            </w:pPr>
            <w:r w:rsidRPr="00187153">
              <w:rPr>
                <w:sz w:val="18"/>
                <w:szCs w:val="18"/>
              </w:rPr>
              <w:t>24,2 %</w:t>
            </w:r>
          </w:p>
        </w:tc>
      </w:tr>
      <w:tr w:rsidR="008B2C6F" w:rsidRPr="007B2A8D" w14:paraId="5C47A830" w14:textId="77777777" w:rsidTr="000F03D1">
        <w:tc>
          <w:tcPr>
            <w:tcW w:w="8197" w:type="dxa"/>
            <w:gridSpan w:val="2"/>
          </w:tcPr>
          <w:p w14:paraId="50515C1D" w14:textId="600D9512" w:rsidR="008B2C6F" w:rsidRPr="007B2A8D" w:rsidRDefault="008B2C6F" w:rsidP="008B2C6F">
            <w:pPr>
              <w:spacing w:before="40" w:after="40"/>
              <w:rPr>
                <w:sz w:val="18"/>
                <w:szCs w:val="18"/>
              </w:rPr>
            </w:pPr>
            <w:r w:rsidRPr="00187153">
              <w:rPr>
                <w:b/>
                <w:sz w:val="18"/>
                <w:szCs w:val="18"/>
              </w:rPr>
              <w:t>Crecimiento del activo del Plan²</w:t>
            </w:r>
          </w:p>
        </w:tc>
      </w:tr>
      <w:tr w:rsidR="008B2C6F" w:rsidRPr="007B2A8D" w14:paraId="507B5E09" w14:textId="77777777" w:rsidTr="000F03D1">
        <w:tc>
          <w:tcPr>
            <w:tcW w:w="6332" w:type="dxa"/>
          </w:tcPr>
          <w:p w14:paraId="440C299B" w14:textId="5C5F2675" w:rsidR="008B2C6F" w:rsidRPr="007B2A8D" w:rsidRDefault="008B2C6F" w:rsidP="008B2C6F">
            <w:pPr>
              <w:spacing w:before="40" w:after="40"/>
              <w:rPr>
                <w:sz w:val="18"/>
                <w:szCs w:val="18"/>
              </w:rPr>
            </w:pPr>
            <w:r w:rsidRPr="00187153">
              <w:rPr>
                <w:sz w:val="18"/>
                <w:szCs w:val="18"/>
              </w:rPr>
              <w:t>Activos del plan a la apertura (en miles de francos suizos)</w:t>
            </w:r>
          </w:p>
        </w:tc>
        <w:tc>
          <w:tcPr>
            <w:tcW w:w="0" w:type="auto"/>
          </w:tcPr>
          <w:p w14:paraId="21A4F5EE" w14:textId="4EA5BE34" w:rsidR="008B2C6F" w:rsidRPr="007B2A8D" w:rsidRDefault="008B2C6F" w:rsidP="008B2C6F">
            <w:pPr>
              <w:spacing w:before="40" w:after="40"/>
              <w:jc w:val="center"/>
              <w:rPr>
                <w:sz w:val="18"/>
                <w:szCs w:val="18"/>
              </w:rPr>
            </w:pPr>
            <w:r w:rsidRPr="00187153">
              <w:rPr>
                <w:sz w:val="18"/>
                <w:szCs w:val="18"/>
              </w:rPr>
              <w:t>268 532</w:t>
            </w:r>
          </w:p>
        </w:tc>
      </w:tr>
      <w:tr w:rsidR="008B2C6F" w:rsidRPr="007B2A8D" w14:paraId="22FDD3DB" w14:textId="77777777" w:rsidTr="000F03D1">
        <w:tc>
          <w:tcPr>
            <w:tcW w:w="6332" w:type="dxa"/>
          </w:tcPr>
          <w:p w14:paraId="27D3706A" w14:textId="1C23FB96" w:rsidR="008B2C6F" w:rsidRPr="007B2A8D" w:rsidRDefault="008B2C6F" w:rsidP="008B2C6F">
            <w:pPr>
              <w:spacing w:before="40" w:after="40"/>
              <w:rPr>
                <w:sz w:val="18"/>
                <w:szCs w:val="18"/>
              </w:rPr>
            </w:pPr>
            <w:r w:rsidRPr="00187153">
              <w:rPr>
                <w:sz w:val="18"/>
                <w:szCs w:val="18"/>
              </w:rPr>
              <w:t>Activos del plan al cierre (en miles de francos suizos)</w:t>
            </w:r>
          </w:p>
        </w:tc>
        <w:tc>
          <w:tcPr>
            <w:tcW w:w="0" w:type="auto"/>
          </w:tcPr>
          <w:p w14:paraId="758C509F" w14:textId="616B7979" w:rsidR="008B2C6F" w:rsidRPr="007B2A8D" w:rsidRDefault="008B2C6F" w:rsidP="008B2C6F">
            <w:pPr>
              <w:spacing w:before="40" w:after="40"/>
              <w:jc w:val="center"/>
              <w:rPr>
                <w:sz w:val="18"/>
                <w:szCs w:val="18"/>
              </w:rPr>
            </w:pPr>
            <w:r w:rsidRPr="00187153">
              <w:rPr>
                <w:sz w:val="18"/>
                <w:szCs w:val="18"/>
              </w:rPr>
              <w:t>342 699</w:t>
            </w:r>
          </w:p>
        </w:tc>
      </w:tr>
      <w:tr w:rsidR="008B2C6F" w:rsidRPr="007B2A8D" w14:paraId="12B94BFC" w14:textId="77777777" w:rsidTr="000F03D1">
        <w:tc>
          <w:tcPr>
            <w:tcW w:w="6332" w:type="dxa"/>
          </w:tcPr>
          <w:p w14:paraId="7EB54834" w14:textId="1DB4E214" w:rsidR="008B2C6F" w:rsidRPr="007B2A8D" w:rsidRDefault="008B2C6F" w:rsidP="008B2C6F">
            <w:pPr>
              <w:spacing w:before="40" w:after="40"/>
              <w:rPr>
                <w:sz w:val="18"/>
                <w:szCs w:val="18"/>
              </w:rPr>
            </w:pPr>
            <w:r w:rsidRPr="00187153">
              <w:rPr>
                <w:sz w:val="18"/>
                <w:szCs w:val="18"/>
              </w:rPr>
              <w:t>Incremento neto de los activos del Plan (en miles de francos suizos)</w:t>
            </w:r>
          </w:p>
        </w:tc>
        <w:tc>
          <w:tcPr>
            <w:tcW w:w="0" w:type="auto"/>
          </w:tcPr>
          <w:p w14:paraId="0B9FF652" w14:textId="3075F975" w:rsidR="008B2C6F" w:rsidRPr="007B2A8D" w:rsidRDefault="008B2C6F" w:rsidP="008B2C6F">
            <w:pPr>
              <w:spacing w:before="40" w:after="40"/>
              <w:jc w:val="center"/>
              <w:rPr>
                <w:sz w:val="18"/>
                <w:szCs w:val="18"/>
              </w:rPr>
            </w:pPr>
            <w:r w:rsidRPr="00187153">
              <w:rPr>
                <w:sz w:val="18"/>
                <w:szCs w:val="18"/>
              </w:rPr>
              <w:t>74 167</w:t>
            </w:r>
          </w:p>
        </w:tc>
      </w:tr>
      <w:tr w:rsidR="008B2C6F" w:rsidRPr="007B2A8D" w14:paraId="4B553A90" w14:textId="77777777" w:rsidTr="000F03D1">
        <w:tc>
          <w:tcPr>
            <w:tcW w:w="6332" w:type="dxa"/>
          </w:tcPr>
          <w:p w14:paraId="69A4ABC1" w14:textId="41A9955E" w:rsidR="008B2C6F" w:rsidRPr="007B2A8D" w:rsidRDefault="008B2C6F" w:rsidP="008B2C6F">
            <w:pPr>
              <w:spacing w:before="40" w:after="40"/>
              <w:rPr>
                <w:sz w:val="18"/>
                <w:szCs w:val="18"/>
              </w:rPr>
            </w:pPr>
            <w:r w:rsidRPr="00187153">
              <w:rPr>
                <w:sz w:val="18"/>
                <w:szCs w:val="18"/>
              </w:rPr>
              <w:t>Índice de crecimiento de los activos</w:t>
            </w:r>
          </w:p>
        </w:tc>
        <w:tc>
          <w:tcPr>
            <w:tcW w:w="0" w:type="auto"/>
          </w:tcPr>
          <w:p w14:paraId="6D5E0791" w14:textId="61847AE7" w:rsidR="008B2C6F" w:rsidRPr="007B2A8D" w:rsidRDefault="008B2C6F" w:rsidP="008B2C6F">
            <w:pPr>
              <w:spacing w:before="40" w:after="40"/>
              <w:jc w:val="center"/>
              <w:rPr>
                <w:sz w:val="18"/>
                <w:szCs w:val="18"/>
              </w:rPr>
            </w:pPr>
            <w:r w:rsidRPr="00187153">
              <w:rPr>
                <w:sz w:val="18"/>
                <w:szCs w:val="18"/>
              </w:rPr>
              <w:t>27,6 %</w:t>
            </w:r>
          </w:p>
        </w:tc>
      </w:tr>
      <w:tr w:rsidR="008B2C6F" w:rsidRPr="007B2A8D" w14:paraId="6CB6120B" w14:textId="77777777" w:rsidTr="000F03D1">
        <w:tc>
          <w:tcPr>
            <w:tcW w:w="8197" w:type="dxa"/>
            <w:gridSpan w:val="2"/>
          </w:tcPr>
          <w:p w14:paraId="1FB48DF1" w14:textId="5D46A67B" w:rsidR="008B2C6F" w:rsidRPr="007B2A8D" w:rsidRDefault="008B2C6F" w:rsidP="008B2C6F">
            <w:pPr>
              <w:spacing w:before="40" w:after="40"/>
              <w:rPr>
                <w:sz w:val="18"/>
                <w:szCs w:val="18"/>
              </w:rPr>
            </w:pPr>
            <w:r w:rsidRPr="00187153">
              <w:rPr>
                <w:b/>
                <w:sz w:val="18"/>
                <w:szCs w:val="18"/>
              </w:rPr>
              <w:t>Indicadores de inversión y rentabilidad³</w:t>
            </w:r>
          </w:p>
        </w:tc>
      </w:tr>
      <w:tr w:rsidR="008B2C6F" w:rsidRPr="007B2A8D" w14:paraId="263E4B4E" w14:textId="77777777" w:rsidTr="000F03D1">
        <w:tc>
          <w:tcPr>
            <w:tcW w:w="6332" w:type="dxa"/>
          </w:tcPr>
          <w:p w14:paraId="1FDF1261" w14:textId="5B1D0E5D" w:rsidR="008B2C6F" w:rsidRPr="007B2A8D" w:rsidRDefault="008B2C6F" w:rsidP="008B2C6F">
            <w:pPr>
              <w:spacing w:before="40" w:after="40"/>
              <w:rPr>
                <w:sz w:val="18"/>
                <w:szCs w:val="18"/>
              </w:rPr>
            </w:pPr>
            <w:r w:rsidRPr="00187153">
              <w:rPr>
                <w:sz w:val="18"/>
                <w:szCs w:val="18"/>
              </w:rPr>
              <w:t>Rentabilidad de la inversión</w:t>
            </w:r>
          </w:p>
        </w:tc>
        <w:tc>
          <w:tcPr>
            <w:tcW w:w="0" w:type="auto"/>
          </w:tcPr>
          <w:p w14:paraId="4BD0D9BF" w14:textId="6CDFE0DE" w:rsidR="008B2C6F" w:rsidRPr="007B2A8D" w:rsidRDefault="008B2C6F" w:rsidP="008B2C6F">
            <w:pPr>
              <w:spacing w:before="40" w:after="40"/>
              <w:jc w:val="center"/>
              <w:rPr>
                <w:sz w:val="18"/>
                <w:szCs w:val="18"/>
              </w:rPr>
            </w:pPr>
            <w:r w:rsidRPr="00187153">
              <w:rPr>
                <w:sz w:val="18"/>
                <w:szCs w:val="18"/>
              </w:rPr>
              <w:t>5,5 %</w:t>
            </w:r>
          </w:p>
        </w:tc>
      </w:tr>
      <w:tr w:rsidR="008B2C6F" w:rsidRPr="007B2A8D" w14:paraId="73AFDAD2" w14:textId="77777777" w:rsidTr="000F03D1">
        <w:tc>
          <w:tcPr>
            <w:tcW w:w="6332" w:type="dxa"/>
          </w:tcPr>
          <w:p w14:paraId="3EDBBDC9" w14:textId="61091EB0" w:rsidR="008B2C6F" w:rsidRPr="007B2A8D" w:rsidRDefault="008B2C6F" w:rsidP="008B2C6F">
            <w:pPr>
              <w:spacing w:before="40" w:after="40"/>
              <w:rPr>
                <w:sz w:val="18"/>
                <w:szCs w:val="18"/>
              </w:rPr>
            </w:pPr>
            <w:r w:rsidRPr="00187153">
              <w:rPr>
                <w:sz w:val="18"/>
                <w:szCs w:val="18"/>
              </w:rPr>
              <w:t>Porcentaje de gastos (gastos / media de activos del Plan)</w:t>
            </w:r>
          </w:p>
        </w:tc>
        <w:tc>
          <w:tcPr>
            <w:tcW w:w="0" w:type="auto"/>
          </w:tcPr>
          <w:p w14:paraId="0F0CA8AE" w14:textId="3DE1C971" w:rsidR="008B2C6F" w:rsidRPr="007B2A8D" w:rsidRDefault="008B2C6F" w:rsidP="008B2C6F">
            <w:pPr>
              <w:spacing w:before="40" w:after="40"/>
              <w:jc w:val="center"/>
              <w:rPr>
                <w:sz w:val="18"/>
                <w:szCs w:val="18"/>
              </w:rPr>
            </w:pPr>
            <w:r w:rsidRPr="00187153">
              <w:rPr>
                <w:sz w:val="18"/>
                <w:szCs w:val="18"/>
              </w:rPr>
              <w:t>0,04 %</w:t>
            </w:r>
          </w:p>
        </w:tc>
      </w:tr>
      <w:tr w:rsidR="0072792E" w:rsidRPr="007B2A8D" w14:paraId="0F3DE4CA" w14:textId="77777777" w:rsidTr="000F03D1">
        <w:tc>
          <w:tcPr>
            <w:tcW w:w="8197" w:type="dxa"/>
            <w:gridSpan w:val="2"/>
          </w:tcPr>
          <w:p w14:paraId="72C00931" w14:textId="14E8F1FE" w:rsidR="0072792E" w:rsidRPr="00187153" w:rsidRDefault="0072792E" w:rsidP="00BE616E">
            <w:pPr>
              <w:rPr>
                <w:sz w:val="18"/>
                <w:szCs w:val="18"/>
              </w:rPr>
            </w:pPr>
            <w:r w:rsidRPr="00187153">
              <w:rPr>
                <w:sz w:val="18"/>
                <w:szCs w:val="18"/>
              </w:rPr>
              <w:t xml:space="preserve">Fuente: Estados financieros del Plan de ASHI correspondientes al ejercicio concluido </w:t>
            </w:r>
            <w:r w:rsidR="00BE616E">
              <w:rPr>
                <w:sz w:val="18"/>
                <w:szCs w:val="18"/>
              </w:rPr>
              <w:br/>
            </w:r>
            <w:r w:rsidRPr="00187153">
              <w:rPr>
                <w:sz w:val="18"/>
                <w:szCs w:val="18"/>
              </w:rPr>
              <w:t>el 31 de diciembre de 2025</w:t>
            </w:r>
          </w:p>
          <w:p w14:paraId="4C2D9775" w14:textId="77777777" w:rsidR="0072792E" w:rsidRPr="00187153" w:rsidRDefault="0072792E" w:rsidP="00BE616E">
            <w:pPr>
              <w:rPr>
                <w:sz w:val="18"/>
                <w:szCs w:val="18"/>
              </w:rPr>
            </w:pPr>
            <w:r w:rsidRPr="00187153">
              <w:rPr>
                <w:sz w:val="18"/>
                <w:szCs w:val="18"/>
              </w:rPr>
              <w:t>¹ El índice de financiación mide la proporción del pasivo relativo al ASHI determinada actuarialmente y cubierta por los activos del plan de ASHI. Pasivo relativo al ASHI de la OMPI: 576 891 000 francos suizos; Pasivo relativo al ASHI de la UPOV: 4 783 000 francos suizos.</w:t>
            </w:r>
          </w:p>
          <w:p w14:paraId="0C184AAF" w14:textId="77777777" w:rsidR="0072792E" w:rsidRPr="00187153" w:rsidRDefault="0072792E" w:rsidP="00BE616E">
            <w:pPr>
              <w:rPr>
                <w:sz w:val="18"/>
                <w:szCs w:val="18"/>
              </w:rPr>
            </w:pPr>
            <w:r w:rsidRPr="00187153">
              <w:rPr>
                <w:sz w:val="18"/>
                <w:szCs w:val="18"/>
              </w:rPr>
              <w:t>² El crecimiento del activo del plan refleja el incremento neto del total de activos del Plan de ASHI durante el ejercicio financiero, impulsado por las contribuciones de las organizaciones participantes y los ingresos por inversiones.</w:t>
            </w:r>
          </w:p>
          <w:p w14:paraId="2ECD262A" w14:textId="1AF5D3A0" w:rsidR="0072792E" w:rsidRPr="007B2A8D" w:rsidRDefault="0072792E" w:rsidP="00BE616E">
            <w:pPr>
              <w:rPr>
                <w:sz w:val="18"/>
                <w:szCs w:val="18"/>
              </w:rPr>
            </w:pPr>
            <w:r w:rsidRPr="00187153">
              <w:rPr>
                <w:sz w:val="18"/>
                <w:szCs w:val="18"/>
              </w:rPr>
              <w:t>³ La rentabilidad de la inversión representa la cuota asignada al Plan de ASHI del rendimiento de la cartera estratégica de la OMPI. Habida cuenta de que el ejercicio 2025 es el primero, no se presenta información comparativa.</w:t>
            </w:r>
          </w:p>
        </w:tc>
      </w:tr>
    </w:tbl>
    <w:p w14:paraId="547ED074" w14:textId="5EDB7FAB" w:rsidR="002E69E6" w:rsidRDefault="002E69E6" w:rsidP="0014387D">
      <w:pPr>
        <w:spacing w:before="120" w:line="280" w:lineRule="exact"/>
        <w:rPr>
          <w:rFonts w:ascii="Times New Roman" w:hAnsi="Times New Roman" w:cs="Times New Roman"/>
          <w:sz w:val="22"/>
          <w:szCs w:val="22"/>
        </w:rPr>
      </w:pPr>
    </w:p>
    <w:p w14:paraId="25BDAC2C" w14:textId="77777777" w:rsidR="002E69E6" w:rsidRDefault="002E69E6">
      <w:pPr>
        <w:jc w:val="left"/>
        <w:rPr>
          <w:rFonts w:ascii="Times New Roman" w:hAnsi="Times New Roman" w:cs="Times New Roman"/>
          <w:sz w:val="22"/>
          <w:szCs w:val="22"/>
        </w:rPr>
      </w:pPr>
      <w:r>
        <w:rPr>
          <w:rFonts w:ascii="Times New Roman" w:hAnsi="Times New Roman" w:cs="Times New Roman"/>
          <w:sz w:val="22"/>
          <w:szCs w:val="22"/>
        </w:rPr>
        <w:br w:type="page"/>
      </w:r>
    </w:p>
    <w:p w14:paraId="200FDF63" w14:textId="5737D7C5" w:rsidR="0014387D" w:rsidRPr="007B2A8D" w:rsidRDefault="00820F0B" w:rsidP="009D1352">
      <w:pPr>
        <w:pStyle w:val="Heading2"/>
        <w:numPr>
          <w:ilvl w:val="0"/>
          <w:numId w:val="7"/>
        </w:numPr>
        <w:ind w:left="425" w:hanging="425"/>
        <w:rPr>
          <w:b w:val="0"/>
        </w:rPr>
      </w:pPr>
      <w:bookmarkStart w:id="38" w:name="_Toc237010265"/>
      <w:r w:rsidRPr="00820F0B">
        <w:rPr>
          <w:bCs w:val="0"/>
        </w:rPr>
        <w:lastRenderedPageBreak/>
        <w:t>Seguimiento de recomendaciones anteriores</w:t>
      </w:r>
      <w:bookmarkEnd w:id="38"/>
    </w:p>
    <w:p w14:paraId="1BF9AC5D" w14:textId="088D97A4" w:rsidR="0014387D" w:rsidRPr="007B2A8D" w:rsidRDefault="00D509DD"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D509DD">
        <w:rPr>
          <w:rFonts w:ascii="Times New Roman" w:hAnsi="Times New Roman" w:cs="Times New Roman"/>
          <w:sz w:val="22"/>
        </w:rPr>
        <w:t>Puesto que 2025 corresponde al primer ejercicio financiero del Plan de ASHI, no hay recomendaciones anteriores del auditor externo a las que quepa dar seguimiento.</w:t>
      </w:r>
    </w:p>
    <w:p w14:paraId="6949B028" w14:textId="77777777" w:rsidR="008E14AA" w:rsidRDefault="008E14AA" w:rsidP="008E14AA">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Cualquier recomendación que se formule en la presente auditoría será objeto de seguimiento y se tendrá en cuenta en futuros ciclos de auditoría.</w:t>
      </w:r>
    </w:p>
    <w:p w14:paraId="21F62B8C" w14:textId="77777777" w:rsidR="006621D0" w:rsidRPr="006621D0" w:rsidRDefault="006621D0" w:rsidP="006621D0">
      <w:pPr>
        <w:spacing w:after="120"/>
        <w:ind w:left="426"/>
        <w:rPr>
          <w:rFonts w:ascii="Times New Roman" w:hAnsi="Times New Roman" w:cs="Times New Roman"/>
          <w:sz w:val="22"/>
        </w:rPr>
      </w:pPr>
    </w:p>
    <w:p w14:paraId="07EE7406" w14:textId="6C62A9DA" w:rsidR="0014387D" w:rsidRPr="007B2A8D" w:rsidRDefault="00C9608D" w:rsidP="009D1352">
      <w:pPr>
        <w:pStyle w:val="Heading2"/>
        <w:numPr>
          <w:ilvl w:val="0"/>
          <w:numId w:val="7"/>
        </w:numPr>
        <w:ind w:left="425" w:hanging="425"/>
        <w:rPr>
          <w:b w:val="0"/>
        </w:rPr>
      </w:pPr>
      <w:bookmarkStart w:id="39" w:name="_Toc237010266"/>
      <w:r w:rsidRPr="00C9608D">
        <w:rPr>
          <w:bCs w:val="0"/>
        </w:rPr>
        <w:t>Conclusiones</w:t>
      </w:r>
      <w:r w:rsidRPr="00C9608D">
        <w:rPr>
          <w:bCs w:val="0"/>
        </w:rPr>
        <w:t xml:space="preserve">, </w:t>
      </w:r>
      <w:r w:rsidRPr="00C9608D">
        <w:rPr>
          <w:bCs w:val="0"/>
        </w:rPr>
        <w:t>constataciones y recomendaciones de la auditoría</w:t>
      </w:r>
      <w:bookmarkEnd w:id="39"/>
    </w:p>
    <w:p w14:paraId="61E5B82F" w14:textId="4CF238B1" w:rsidR="0014387D" w:rsidRPr="007B2A8D" w:rsidRDefault="00990539" w:rsidP="008F6B8D">
      <w:pPr>
        <w:pStyle w:val="Heading3"/>
        <w:numPr>
          <w:ilvl w:val="0"/>
          <w:numId w:val="9"/>
        </w:numPr>
        <w:rPr>
          <w:bCs/>
        </w:rPr>
      </w:pPr>
      <w:bookmarkStart w:id="40" w:name="_Toc237010267"/>
      <w:r w:rsidRPr="00990539">
        <w:t>Conclusión de la auditoría</w:t>
      </w:r>
      <w:bookmarkEnd w:id="40"/>
    </w:p>
    <w:p w14:paraId="44D7D125" w14:textId="3B701F2B" w:rsidR="0014387D" w:rsidRPr="007B2A8D" w:rsidRDefault="00D87958"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D87958">
        <w:rPr>
          <w:rFonts w:ascii="Times New Roman" w:hAnsi="Times New Roman" w:cs="Times New Roman"/>
          <w:sz w:val="22"/>
        </w:rPr>
        <w:t>El BPK ha auditado los estados financieros del Plan de ASHI correspondientes al ejercicio concluido el 31 de diciembre de 2025, que comprenden el estado de situación financiera, el estado de rendimiento financiero, el estado de cambios en el activo neto, el estado de flujo de efectivo y el estado de comparación de los importes presupuestados y reales y las notas de los estados financieros, que se presentan fielmente, en todos sus aspectos sustanciales, conformes a las IPSAS. Además, todas las operaciones subyacentes cumplen con el Reglamento del Plan de ASHI.</w:t>
      </w:r>
    </w:p>
    <w:p w14:paraId="179ED39A" w14:textId="77777777" w:rsidR="00291226" w:rsidRPr="00BD22CD" w:rsidRDefault="00291226" w:rsidP="00291226">
      <w:pPr>
        <w:pStyle w:val="ListParagraph"/>
        <w:numPr>
          <w:ilvl w:val="0"/>
          <w:numId w:val="6"/>
        </w:numPr>
        <w:spacing w:after="120"/>
        <w:ind w:left="850" w:hanging="425"/>
        <w:contextualSpacing w:val="0"/>
        <w:rPr>
          <w:rFonts w:ascii="Times New Roman" w:hAnsi="Times New Roman" w:cs="Times New Roman"/>
          <w:sz w:val="22"/>
        </w:rPr>
      </w:pPr>
      <w:r w:rsidRPr="00BD22CD">
        <w:rPr>
          <w:rFonts w:ascii="Times New Roman" w:hAnsi="Times New Roman" w:cs="Times New Roman"/>
          <w:sz w:val="22"/>
        </w:rPr>
        <w:t xml:space="preserve">Los estados financieros del Plan de ASHI se han elaborado de conformidad con la norma IPSAS 39, Beneficios a los empleados, como plan </w:t>
      </w:r>
      <w:proofErr w:type="spellStart"/>
      <w:r w:rsidRPr="00BD22CD">
        <w:rPr>
          <w:rFonts w:ascii="Times New Roman" w:hAnsi="Times New Roman" w:cs="Times New Roman"/>
          <w:sz w:val="22"/>
        </w:rPr>
        <w:t>multiempleador</w:t>
      </w:r>
      <w:proofErr w:type="spellEnd"/>
      <w:r w:rsidRPr="00BD22CD">
        <w:rPr>
          <w:rFonts w:ascii="Times New Roman" w:hAnsi="Times New Roman" w:cs="Times New Roman"/>
          <w:sz w:val="22"/>
        </w:rPr>
        <w:t>. Se trata del primer conjunto de estados financieros elaborados por el Plan de ASHI y, en consecuencia, no se presenta información comparativa. Las políticas contables aplicadas guardaron coherencia con los requisitos de las IPSAS y el Reglamento del Plan de ASHI.</w:t>
      </w:r>
    </w:p>
    <w:p w14:paraId="7C8A5113" w14:textId="5B2C1B9A" w:rsidR="0014387D" w:rsidRPr="007B2A8D" w:rsidRDefault="00DA2064" w:rsidP="008F6B8D">
      <w:pPr>
        <w:pStyle w:val="Heading3"/>
        <w:numPr>
          <w:ilvl w:val="0"/>
          <w:numId w:val="9"/>
        </w:numPr>
        <w:rPr>
          <w:bCs/>
        </w:rPr>
      </w:pPr>
      <w:bookmarkStart w:id="41" w:name="_Toc237010268"/>
      <w:r w:rsidRPr="00DA2064">
        <w:t>Conclusiones y recomendaciones</w:t>
      </w:r>
      <w:bookmarkEnd w:id="41"/>
    </w:p>
    <w:p w14:paraId="615552EA" w14:textId="5B1A921B" w:rsidR="0014387D" w:rsidRPr="007B2A8D" w:rsidRDefault="00254C13" w:rsidP="006D1ED2">
      <w:pPr>
        <w:pStyle w:val="Heading4"/>
      </w:pPr>
      <w:bookmarkStart w:id="42" w:name="_Toc237010269"/>
      <w:r w:rsidRPr="00254C13">
        <w:t>Establecimiento de una política formalizada para la asignación de gastos administrativos entre las porciones del fondo del Plan de ASHI correspondientes a la OMPI y a la UPOV</w:t>
      </w:r>
      <w:bookmarkEnd w:id="42"/>
    </w:p>
    <w:p w14:paraId="215AD585" w14:textId="131C563A" w:rsidR="0014387D" w:rsidRPr="007B2A8D" w:rsidRDefault="007F5541"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F5541">
        <w:rPr>
          <w:rFonts w:ascii="Times New Roman" w:hAnsi="Times New Roman" w:cs="Times New Roman"/>
          <w:sz w:val="22"/>
        </w:rPr>
        <w:t>El Reglamento del Plan de ASHI establece en sus reglas una metodología detallada para atribuir ingresos a la porción del fondo que corresponde a cada organización. Sin embargo, no existe una disposición equivalente en lo que respecta a los gastos. Los costos de explotación compartidos -incluidos los costos de personal, honorarios de consultores externos, viajes y gastos financieros- carecen de una metodología formalizada de asignación.</w:t>
      </w:r>
    </w:p>
    <w:p w14:paraId="4C299145" w14:textId="77777777" w:rsidR="006675B9" w:rsidRPr="00BD22CD" w:rsidRDefault="006675B9" w:rsidP="006675B9">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Aunque el Comité Asesor aceptó una base de asignación ponderada por activos durante su sesión inaugural, el 8 de diciembre de 2025, esta decisión no se documentó formalmente, salvo en las actas de la reunión. El enfoque de asignación no ha sido:</w:t>
      </w:r>
    </w:p>
    <w:p w14:paraId="71B6E8B1" w14:textId="77777777" w:rsidR="006675B9" w:rsidRPr="00BD22CD" w:rsidRDefault="006675B9" w:rsidP="00AD3234">
      <w:pPr>
        <w:pStyle w:val="ListParagraph"/>
        <w:tabs>
          <w:tab w:val="left" w:pos="1276"/>
        </w:tabs>
        <w:spacing w:after="120"/>
        <w:ind w:left="1276" w:hanging="425"/>
        <w:contextualSpacing w:val="0"/>
        <w:rPr>
          <w:rFonts w:ascii="Times New Roman" w:hAnsi="Times New Roman" w:cs="Times New Roman"/>
          <w:sz w:val="22"/>
        </w:rPr>
      </w:pPr>
      <w:r w:rsidRPr="00BD22CD">
        <w:rPr>
          <w:rFonts w:ascii="Times New Roman" w:hAnsi="Times New Roman" w:cs="Times New Roman"/>
          <w:sz w:val="22"/>
        </w:rPr>
        <w:t>•</w:t>
      </w:r>
      <w:r w:rsidRPr="00BD22CD">
        <w:rPr>
          <w:rFonts w:ascii="Times New Roman" w:hAnsi="Times New Roman" w:cs="Times New Roman"/>
          <w:sz w:val="22"/>
        </w:rPr>
        <w:tab/>
        <w:t>incorporado en el Reglamento del Plan de ASHI ni en una instrucción administrativa suplementaria; y tampoco</w:t>
      </w:r>
    </w:p>
    <w:p w14:paraId="1109CC55" w14:textId="77777777" w:rsidR="006675B9" w:rsidRPr="00BD22CD" w:rsidRDefault="006675B9" w:rsidP="00AD3234">
      <w:pPr>
        <w:pStyle w:val="ListParagraph"/>
        <w:tabs>
          <w:tab w:val="left" w:pos="1276"/>
        </w:tabs>
        <w:spacing w:after="120"/>
        <w:ind w:left="1276" w:hanging="425"/>
        <w:contextualSpacing w:val="0"/>
        <w:rPr>
          <w:rFonts w:ascii="Times New Roman" w:hAnsi="Times New Roman" w:cs="Times New Roman"/>
          <w:sz w:val="22"/>
        </w:rPr>
      </w:pPr>
      <w:r w:rsidRPr="00BD22CD">
        <w:rPr>
          <w:rFonts w:ascii="Times New Roman" w:hAnsi="Times New Roman" w:cs="Times New Roman"/>
          <w:sz w:val="22"/>
        </w:rPr>
        <w:t>•</w:t>
      </w:r>
      <w:r w:rsidRPr="00BD22CD">
        <w:rPr>
          <w:rFonts w:ascii="Times New Roman" w:hAnsi="Times New Roman" w:cs="Times New Roman"/>
          <w:sz w:val="22"/>
        </w:rPr>
        <w:tab/>
        <w:t>aprobado formalmente tanto por el director general de la OMPI como por la secretaria general adjunta de la UPOV.</w:t>
      </w:r>
    </w:p>
    <w:p w14:paraId="3FF0A070" w14:textId="77777777" w:rsidR="006675B9" w:rsidRPr="00BD22CD" w:rsidRDefault="006675B9" w:rsidP="006675B9">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Si bien la magnitud financiera era baja, ya que los costos anuales de explotación ascienden aproximadamente a 52.000 francos suizos sobre la base del presupuesto de 2026 aprobado en la reunión del Comité Asesor de 2025, la ausencia de una metodología de asignación de gastos formalmente documentada creó una asimetría estructural en el marco interno de gestión financiera del Plan de ASHI.</w:t>
      </w:r>
    </w:p>
    <w:p w14:paraId="0D47AE13" w14:textId="77777777" w:rsidR="006675B9" w:rsidRPr="00BD22CD" w:rsidRDefault="006675B9" w:rsidP="006675B9">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 Regla B.3.2 exige que la Secretaría de la OMPI realice cálculos por separado de la porción de los fondos correspondiente a cada una de las organizaciones participantes, y la integridad de esos cálculos depende de una base coherente y documentada para atribuir todos los movimientos —incluidas las deducciones de gastos— a la porción de cada parte.</w:t>
      </w:r>
    </w:p>
    <w:p w14:paraId="11EDCA06" w14:textId="77777777" w:rsidR="006675B9" w:rsidRPr="00BD22CD" w:rsidRDefault="006675B9" w:rsidP="006675B9">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lastRenderedPageBreak/>
        <w:t>El Reglamento del Plan de ASHI se concibió principalmente para establecer la estructura de gobernanza y la metodología de atribución e inversión de activos. La asignación de los costos operativos compartidos se abordó a escala institucional mediante la decisión del Comité Asesor de diciembre de 2025, pero no se elevó al nivel de política formal incorporada en el Reglamento. Esto refleja el carácter inicial del plan y la priorización de las cuestiones estructurales de alto nivel durante el período de establecimiento.</w:t>
      </w:r>
    </w:p>
    <w:p w14:paraId="6A6C07B7" w14:textId="77777777" w:rsidR="006675B9" w:rsidRDefault="006675B9" w:rsidP="006675B9">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 falta de una política formalizada de asignación de gastos creó un riesgo de incoherencia. Sin una política vinculante, la base de asignación podría variar entre ejercicios, sin la aprobación formal de ambas organizaciones, lo que socavaría la comparabilidad de los estados financieros del Plan de ASHI. Además, la supervisión del presupuesto anual por parte del Comité Asesor, con arreglo a la Regla A.1.4, no podría ser plenamente eficaz respecto de ambas organizaciones participantes si la base de asignación no estuviera documentada formalmente y acordada por ambas partes.</w:t>
      </w:r>
    </w:p>
    <w:p w14:paraId="4295B944" w14:textId="77777777" w:rsidR="00D94030" w:rsidRPr="00D94030" w:rsidRDefault="00D94030" w:rsidP="00D94030">
      <w:pPr>
        <w:spacing w:after="120"/>
        <w:ind w:left="426"/>
        <w:rPr>
          <w:rFonts w:ascii="Times New Roman" w:hAnsi="Times New Roman" w:cs="Times New Roman"/>
          <w:sz w:val="22"/>
        </w:rPr>
      </w:pPr>
    </w:p>
    <w:tbl>
      <w:tblPr>
        <w:tblStyle w:val="TableGrid"/>
        <w:tblpPr w:leftFromText="180" w:rightFromText="180" w:vertAnchor="text" w:horzAnchor="margin" w:tblpXSpec="right" w:tblpY="7"/>
        <w:tblW w:w="8647" w:type="dxa"/>
        <w:tblLook w:val="04A0" w:firstRow="1" w:lastRow="0" w:firstColumn="1" w:lastColumn="0" w:noHBand="0" w:noVBand="1"/>
      </w:tblPr>
      <w:tblGrid>
        <w:gridCol w:w="8647"/>
      </w:tblGrid>
      <w:tr w:rsidR="0014387D" w:rsidRPr="007B2A8D" w14:paraId="67CD0984" w14:textId="77777777">
        <w:tc>
          <w:tcPr>
            <w:tcW w:w="8647" w:type="dxa"/>
            <w:shd w:val="clear" w:color="auto" w:fill="B8CCE4" w:themeFill="accent1" w:themeFillTint="66"/>
          </w:tcPr>
          <w:p w14:paraId="05203495" w14:textId="77777777" w:rsidR="0035483C" w:rsidRPr="00BD22CD" w:rsidRDefault="0035483C" w:rsidP="0035483C">
            <w:pPr>
              <w:keepNext/>
              <w:keepLines/>
              <w:spacing w:after="120" w:line="240" w:lineRule="auto"/>
              <w:rPr>
                <w:rFonts w:ascii="Times New Roman" w:hAnsi="Times New Roman" w:cs="Times New Roman"/>
                <w:b/>
              </w:rPr>
            </w:pPr>
            <w:r w:rsidRPr="00BD22CD">
              <w:rPr>
                <w:rFonts w:ascii="Times New Roman" w:hAnsi="Times New Roman" w:cs="Times New Roman"/>
                <w:b/>
              </w:rPr>
              <w:t>Recomendación 1</w:t>
            </w:r>
          </w:p>
          <w:p w14:paraId="1E34B9EA" w14:textId="4140C5D0" w:rsidR="0014387D" w:rsidRPr="007B2A8D" w:rsidRDefault="0035483C" w:rsidP="0035483C">
            <w:pPr>
              <w:spacing w:before="120" w:after="120" w:line="280" w:lineRule="exact"/>
              <w:rPr>
                <w:rFonts w:ascii="Times New Roman" w:hAnsi="Times New Roman" w:cs="Times New Roman"/>
                <w:bCs/>
              </w:rPr>
            </w:pPr>
            <w:r w:rsidRPr="00BD22CD">
              <w:rPr>
                <w:rFonts w:ascii="Times New Roman" w:hAnsi="Times New Roman" w:cs="Times New Roman"/>
              </w:rPr>
              <w:t>El BPK recomienda que la Secretaría de la OMPI someta la cuestión de la metodología de asignación de gastos al comité asesor para que este adopte una decisión formal sobre si la base ponderada por activos se codifica como política permanente dentro del marco de gobernanza del Plan de ASHI, con el fin de garantizar una aplicación coherente en ejercicios futuros y respaldar la supervisión eficaz del presupuesto anual por parte del Comité, de conformidad con la Regla</w:t>
            </w:r>
            <w:r w:rsidR="00FA5866">
              <w:rPr>
                <w:rFonts w:ascii="Times New Roman" w:hAnsi="Times New Roman" w:cs="Times New Roman"/>
              </w:rPr>
              <w:t> </w:t>
            </w:r>
            <w:r w:rsidRPr="00BD22CD">
              <w:rPr>
                <w:rFonts w:ascii="Times New Roman" w:hAnsi="Times New Roman" w:cs="Times New Roman"/>
              </w:rPr>
              <w:t>A.1.4.</w:t>
            </w:r>
          </w:p>
        </w:tc>
      </w:tr>
      <w:tr w:rsidR="0014387D" w:rsidRPr="007B2A8D" w14:paraId="3316066A" w14:textId="77777777">
        <w:trPr>
          <w:trHeight w:val="984"/>
        </w:trPr>
        <w:tc>
          <w:tcPr>
            <w:tcW w:w="8647" w:type="dxa"/>
            <w:shd w:val="clear" w:color="auto" w:fill="DBE5F1" w:themeFill="accent1" w:themeFillTint="33"/>
          </w:tcPr>
          <w:p w14:paraId="5713B358" w14:textId="77777777" w:rsidR="004B4A59" w:rsidRPr="00BD22CD" w:rsidRDefault="004B4A59" w:rsidP="004B4A59">
            <w:pPr>
              <w:spacing w:after="120" w:line="240" w:lineRule="auto"/>
              <w:rPr>
                <w:rFonts w:ascii="Times New Roman" w:hAnsi="Times New Roman" w:cs="Times New Roman"/>
                <w:b/>
                <w:bCs/>
              </w:rPr>
            </w:pPr>
            <w:r w:rsidRPr="00BD22CD">
              <w:rPr>
                <w:rFonts w:ascii="Times New Roman" w:hAnsi="Times New Roman" w:cs="Times New Roman"/>
                <w:b/>
              </w:rPr>
              <w:t>Respuesta de la Dirección</w:t>
            </w:r>
          </w:p>
          <w:p w14:paraId="68557FD5" w14:textId="2EEDA740" w:rsidR="0014387D" w:rsidRPr="007B2A8D" w:rsidRDefault="004B4A59" w:rsidP="004B4A59">
            <w:pPr>
              <w:spacing w:before="120" w:after="120" w:line="280" w:lineRule="exact"/>
              <w:rPr>
                <w:rFonts w:ascii="Times New Roman" w:hAnsi="Times New Roman" w:cs="Times New Roman"/>
              </w:rPr>
            </w:pPr>
            <w:r w:rsidRPr="00BD22CD">
              <w:rPr>
                <w:rFonts w:ascii="Times New Roman" w:hAnsi="Times New Roman" w:cs="Times New Roman"/>
              </w:rPr>
              <w:t>El Plan acepta la recomendación y colaborará con la Secretaría de la OMPI en la metodología de asignación de gastos, tras lo cual, el Comité Asesor estudiará las opciones presentadas para la codificación como política permanente dentro del marco de gobernanza del Plan de ASHI. Se prevé que la acción se lleve a cabo a más tardar el 3</w:t>
            </w:r>
            <w:r w:rsidR="0070777E">
              <w:rPr>
                <w:rFonts w:ascii="Times New Roman" w:hAnsi="Times New Roman" w:cs="Times New Roman"/>
              </w:rPr>
              <w:t>1</w:t>
            </w:r>
            <w:r w:rsidRPr="00BD22CD">
              <w:rPr>
                <w:rFonts w:ascii="Times New Roman" w:hAnsi="Times New Roman" w:cs="Times New Roman"/>
              </w:rPr>
              <w:t xml:space="preserve"> de </w:t>
            </w:r>
            <w:r w:rsidR="0070777E">
              <w:rPr>
                <w:rFonts w:ascii="Times New Roman" w:hAnsi="Times New Roman" w:cs="Times New Roman"/>
              </w:rPr>
              <w:t xml:space="preserve">diciembre </w:t>
            </w:r>
            <w:r w:rsidRPr="00BD22CD">
              <w:rPr>
                <w:rFonts w:ascii="Times New Roman" w:hAnsi="Times New Roman" w:cs="Times New Roman"/>
              </w:rPr>
              <w:t>de 2026.</w:t>
            </w:r>
          </w:p>
        </w:tc>
      </w:tr>
    </w:tbl>
    <w:p w14:paraId="6F00E9E5" w14:textId="77777777" w:rsidR="0014387D" w:rsidRPr="007B2A8D" w:rsidRDefault="0014387D" w:rsidP="00052D32"/>
    <w:p w14:paraId="1119EAC8" w14:textId="1B210AB9" w:rsidR="0014387D" w:rsidRPr="007B2A8D" w:rsidRDefault="003044D1" w:rsidP="006D1ED2">
      <w:pPr>
        <w:pStyle w:val="Heading4"/>
      </w:pPr>
      <w:bookmarkStart w:id="43" w:name="_Toc237010270"/>
      <w:r w:rsidRPr="003044D1">
        <w:t>Establecimiento de una política documentada que regule las condiciones y el procedimiento de retiro de fondos del Plan de ASHI</w:t>
      </w:r>
      <w:bookmarkEnd w:id="43"/>
    </w:p>
    <w:p w14:paraId="2A50C669" w14:textId="3EB239BC" w:rsidR="0014387D" w:rsidRPr="007B2A8D" w:rsidRDefault="003D67C7" w:rsidP="006D1ED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BD22CD">
        <w:rPr>
          <w:rFonts w:ascii="Times New Roman" w:hAnsi="Times New Roman" w:cs="Times New Roman"/>
          <w:sz w:val="22"/>
        </w:rPr>
        <w:t>El Reglamento del Plan de ASHI contiene seis disposiciones detalladas que regulan las entradas de fondos. Sin embargo, el Reglamento no hace referencia alguna al mecanismo para la salida de fondos. La única referencia al uso de fondos es un apartado del Reglamento en la que se establece que podrían devolverse a la OMPI y a la UPOV los fondos adelantados en nombre del Plan de ASHI, a petición del contralor de la OMPI o del secretario general adjunto de la UPOV.</w:t>
      </w:r>
    </w:p>
    <w:p w14:paraId="58E28497" w14:textId="77777777" w:rsidR="003B4F99" w:rsidRPr="00BD22CD" w:rsidRDefault="003B4F99" w:rsidP="003B4F99">
      <w:pPr>
        <w:pStyle w:val="ListParagraph"/>
        <w:numPr>
          <w:ilvl w:val="0"/>
          <w:numId w:val="6"/>
        </w:numPr>
        <w:spacing w:after="120"/>
        <w:ind w:left="850" w:hanging="425"/>
        <w:contextualSpacing w:val="0"/>
        <w:rPr>
          <w:rFonts w:ascii="Times New Roman" w:hAnsi="Times New Roman" w:cs="Times New Roman"/>
          <w:sz w:val="22"/>
        </w:rPr>
      </w:pPr>
      <w:r w:rsidRPr="00BD22CD">
        <w:rPr>
          <w:rFonts w:ascii="Times New Roman" w:hAnsi="Times New Roman" w:cs="Times New Roman"/>
          <w:sz w:val="22"/>
        </w:rPr>
        <w:t>Ese apartado no aborda:</w:t>
      </w:r>
    </w:p>
    <w:p w14:paraId="050572E5" w14:textId="77777777" w:rsidR="003B4F99" w:rsidRPr="00BD22CD" w:rsidRDefault="003B4F99" w:rsidP="00AD3234">
      <w:pPr>
        <w:pStyle w:val="ListParagraph"/>
        <w:tabs>
          <w:tab w:val="left" w:pos="1276"/>
        </w:tabs>
        <w:spacing w:after="120"/>
        <w:ind w:left="1276" w:hanging="425"/>
        <w:contextualSpacing w:val="0"/>
        <w:rPr>
          <w:rFonts w:ascii="Times New Roman" w:hAnsi="Times New Roman" w:cs="Times New Roman"/>
          <w:sz w:val="22"/>
        </w:rPr>
      </w:pPr>
      <w:r w:rsidRPr="00BD22CD">
        <w:rPr>
          <w:rFonts w:ascii="Times New Roman" w:hAnsi="Times New Roman" w:cs="Times New Roman"/>
          <w:sz w:val="22"/>
        </w:rPr>
        <w:t>•</w:t>
      </w:r>
      <w:r w:rsidRPr="00BD22CD">
        <w:rPr>
          <w:rFonts w:ascii="Times New Roman" w:hAnsi="Times New Roman" w:cs="Times New Roman"/>
          <w:sz w:val="22"/>
        </w:rPr>
        <w:tab/>
        <w:t>la frecuencia de los pedidos de devolución;</w:t>
      </w:r>
    </w:p>
    <w:p w14:paraId="3D156D18" w14:textId="77777777" w:rsidR="003B4F99" w:rsidRPr="00BD22CD" w:rsidRDefault="003B4F99" w:rsidP="00AD3234">
      <w:pPr>
        <w:pStyle w:val="ListParagraph"/>
        <w:tabs>
          <w:tab w:val="left" w:pos="1276"/>
        </w:tabs>
        <w:spacing w:after="120"/>
        <w:ind w:left="1276" w:hanging="425"/>
        <w:contextualSpacing w:val="0"/>
        <w:rPr>
          <w:rFonts w:ascii="Times New Roman" w:hAnsi="Times New Roman" w:cs="Times New Roman"/>
          <w:sz w:val="22"/>
        </w:rPr>
      </w:pPr>
      <w:r w:rsidRPr="00BD22CD">
        <w:rPr>
          <w:rFonts w:ascii="Times New Roman" w:hAnsi="Times New Roman" w:cs="Times New Roman"/>
          <w:sz w:val="22"/>
        </w:rPr>
        <w:t>•</w:t>
      </w:r>
      <w:r w:rsidRPr="00BD22CD">
        <w:rPr>
          <w:rFonts w:ascii="Times New Roman" w:hAnsi="Times New Roman" w:cs="Times New Roman"/>
          <w:sz w:val="22"/>
        </w:rPr>
        <w:tab/>
        <w:t>la documentación exigida para respaldar las solicitudes de devolución;</w:t>
      </w:r>
    </w:p>
    <w:p w14:paraId="7A070A81" w14:textId="77777777" w:rsidR="003B4F99" w:rsidRPr="00BD22CD" w:rsidRDefault="003B4F99" w:rsidP="00AD3234">
      <w:pPr>
        <w:pStyle w:val="ListParagraph"/>
        <w:tabs>
          <w:tab w:val="left" w:pos="1276"/>
        </w:tabs>
        <w:spacing w:after="120"/>
        <w:ind w:left="1276" w:hanging="425"/>
        <w:contextualSpacing w:val="0"/>
        <w:rPr>
          <w:rFonts w:ascii="Times New Roman" w:hAnsi="Times New Roman" w:cs="Times New Roman"/>
          <w:sz w:val="22"/>
        </w:rPr>
      </w:pPr>
      <w:r w:rsidRPr="00BD22CD">
        <w:rPr>
          <w:rFonts w:ascii="Times New Roman" w:hAnsi="Times New Roman" w:cs="Times New Roman"/>
          <w:sz w:val="22"/>
        </w:rPr>
        <w:t>•</w:t>
      </w:r>
      <w:r w:rsidRPr="00BD22CD">
        <w:rPr>
          <w:rFonts w:ascii="Times New Roman" w:hAnsi="Times New Roman" w:cs="Times New Roman"/>
          <w:sz w:val="22"/>
        </w:rPr>
        <w:tab/>
        <w:t>proceso de aprobación y autorización de retiro de fondos;</w:t>
      </w:r>
    </w:p>
    <w:p w14:paraId="7B2B006E" w14:textId="77777777" w:rsidR="003B4F99" w:rsidRPr="00BD22CD" w:rsidRDefault="003B4F99" w:rsidP="00AD3234">
      <w:pPr>
        <w:pStyle w:val="ListParagraph"/>
        <w:tabs>
          <w:tab w:val="left" w:pos="1276"/>
        </w:tabs>
        <w:spacing w:after="120"/>
        <w:ind w:left="1276" w:hanging="425"/>
        <w:contextualSpacing w:val="0"/>
        <w:rPr>
          <w:rFonts w:ascii="Times New Roman" w:hAnsi="Times New Roman" w:cs="Times New Roman"/>
          <w:sz w:val="22"/>
        </w:rPr>
      </w:pPr>
      <w:r w:rsidRPr="00BD22CD">
        <w:rPr>
          <w:rFonts w:ascii="Times New Roman" w:hAnsi="Times New Roman" w:cs="Times New Roman"/>
          <w:sz w:val="22"/>
        </w:rPr>
        <w:t>•</w:t>
      </w:r>
      <w:r w:rsidRPr="00BD22CD">
        <w:rPr>
          <w:rFonts w:ascii="Times New Roman" w:hAnsi="Times New Roman" w:cs="Times New Roman"/>
          <w:sz w:val="22"/>
        </w:rPr>
        <w:tab/>
        <w:t>límites mínimos o máximos para cada una de las peticiones; y</w:t>
      </w:r>
    </w:p>
    <w:p w14:paraId="3BBC68AF" w14:textId="77777777" w:rsidR="003B4F99" w:rsidRPr="00BD22CD" w:rsidRDefault="003B4F99" w:rsidP="00AD3234">
      <w:pPr>
        <w:pStyle w:val="ListParagraph"/>
        <w:tabs>
          <w:tab w:val="left" w:pos="1276"/>
        </w:tabs>
        <w:spacing w:after="120"/>
        <w:ind w:left="1276" w:hanging="425"/>
        <w:contextualSpacing w:val="0"/>
        <w:rPr>
          <w:rFonts w:ascii="Times New Roman" w:hAnsi="Times New Roman" w:cs="Times New Roman"/>
          <w:sz w:val="22"/>
        </w:rPr>
      </w:pPr>
      <w:r w:rsidRPr="00BD22CD">
        <w:rPr>
          <w:rFonts w:ascii="Times New Roman" w:hAnsi="Times New Roman" w:cs="Times New Roman"/>
          <w:sz w:val="22"/>
        </w:rPr>
        <w:t>•</w:t>
      </w:r>
      <w:r w:rsidRPr="00BD22CD">
        <w:rPr>
          <w:rFonts w:ascii="Times New Roman" w:hAnsi="Times New Roman" w:cs="Times New Roman"/>
          <w:sz w:val="22"/>
        </w:rPr>
        <w:tab/>
        <w:t>procedimiento y plazos para los casos en que los activos líquidos sean insuficientes para satisfacer las peticiones.</w:t>
      </w:r>
    </w:p>
    <w:p w14:paraId="4608CAA1" w14:textId="77777777" w:rsidR="003B4F99" w:rsidRPr="00BD22CD" w:rsidRDefault="003B4F99" w:rsidP="003B4F99">
      <w:pPr>
        <w:pStyle w:val="ListParagraph"/>
        <w:numPr>
          <w:ilvl w:val="0"/>
          <w:numId w:val="6"/>
        </w:numPr>
        <w:spacing w:after="120"/>
        <w:ind w:left="850" w:hanging="425"/>
        <w:contextualSpacing w:val="0"/>
        <w:rPr>
          <w:rFonts w:ascii="Times New Roman" w:hAnsi="Times New Roman" w:cs="Times New Roman"/>
          <w:sz w:val="22"/>
        </w:rPr>
      </w:pPr>
      <w:r w:rsidRPr="00BD22CD">
        <w:rPr>
          <w:rFonts w:ascii="Times New Roman" w:hAnsi="Times New Roman" w:cs="Times New Roman"/>
          <w:sz w:val="22"/>
        </w:rPr>
        <w:t>Durante la auditoría no se ha encontrado ninguna política complementaria, instrucción administrativa ni directriz interna que aborde esas cuestiones.</w:t>
      </w:r>
    </w:p>
    <w:p w14:paraId="5A526026" w14:textId="77777777" w:rsidR="003B4F99" w:rsidRPr="00BD22CD" w:rsidRDefault="003B4F99" w:rsidP="003B4F99">
      <w:pPr>
        <w:pStyle w:val="ListParagraph"/>
        <w:numPr>
          <w:ilvl w:val="0"/>
          <w:numId w:val="6"/>
        </w:numPr>
        <w:spacing w:after="120"/>
        <w:ind w:left="850" w:hanging="425"/>
        <w:contextualSpacing w:val="0"/>
        <w:rPr>
          <w:rFonts w:ascii="Times New Roman" w:hAnsi="Times New Roman" w:cs="Times New Roman"/>
          <w:sz w:val="22"/>
        </w:rPr>
      </w:pPr>
      <w:r w:rsidRPr="00BD22CD">
        <w:rPr>
          <w:rFonts w:ascii="Times New Roman" w:hAnsi="Times New Roman" w:cs="Times New Roman"/>
          <w:sz w:val="22"/>
        </w:rPr>
        <w:lastRenderedPageBreak/>
        <w:t>Si bien la repercusión financiera en el primer ejercicio es limitada —ya que el Plan de ASHI aún no ha comenzado a realizar devoluciones en gran escala—, la ausencia de un marco de desembolsos documentado se convertiría en una deficiencia de control cada vez más significativa a medida que el Plan de ASHI vaya madurando. Además, las devoluciones se convertirían en una actividad habitual de explotación. El Comité Asesor necesita un marco definido que le permita evaluar si el retiro de fondos se está llevando a cabo de manera adecuada.</w:t>
      </w:r>
    </w:p>
    <w:p w14:paraId="253F6D98" w14:textId="77777777" w:rsidR="003B4F99" w:rsidRPr="00BD22CD" w:rsidRDefault="003B4F99" w:rsidP="003B4F99">
      <w:pPr>
        <w:pStyle w:val="ListParagraph"/>
        <w:numPr>
          <w:ilvl w:val="0"/>
          <w:numId w:val="6"/>
        </w:numPr>
        <w:spacing w:after="120"/>
        <w:ind w:left="850" w:hanging="425"/>
        <w:contextualSpacing w:val="0"/>
        <w:rPr>
          <w:rFonts w:ascii="Times New Roman" w:hAnsi="Times New Roman" w:cs="Times New Roman"/>
          <w:sz w:val="22"/>
        </w:rPr>
      </w:pPr>
      <w:r w:rsidRPr="00BD22CD">
        <w:rPr>
          <w:rFonts w:ascii="Times New Roman" w:hAnsi="Times New Roman" w:cs="Times New Roman"/>
          <w:sz w:val="22"/>
        </w:rPr>
        <w:t>El Reglamento del Plan de ASHI se elaboró principalmente con el fin de establecer el marco jurídico y de gobernanza del plan y definir la metodología para la contabilización de activos con arreglo a la Norma IPSAS 39, Beneficios a los empleados. En el reglamento inicial, se dejó deliberadamente una cierta flexibilidad en los mecanismos por los que el Plan de ASHI devuelve a la OMPI y a la UPOV el pago de prestaciones, a la espera de que se concrete el método de reembolso elegido. Esto refleja la fase inicial del desarrollo operativo del Plan de ASHI, en la que la prioridad inmediata era establecer el marco de contabilización, más que los mecanismos de desembolso.</w:t>
      </w:r>
    </w:p>
    <w:p w14:paraId="0D5C2741" w14:textId="77777777" w:rsidR="003B4F99" w:rsidRDefault="003B4F99" w:rsidP="003B4F99">
      <w:pPr>
        <w:pStyle w:val="ListParagraph"/>
        <w:numPr>
          <w:ilvl w:val="0"/>
          <w:numId w:val="6"/>
        </w:numPr>
        <w:spacing w:after="120"/>
        <w:ind w:left="850" w:hanging="425"/>
        <w:contextualSpacing w:val="0"/>
        <w:rPr>
          <w:rFonts w:ascii="Times New Roman" w:hAnsi="Times New Roman" w:cs="Times New Roman"/>
          <w:sz w:val="22"/>
        </w:rPr>
      </w:pPr>
      <w:r w:rsidRPr="00BD22CD">
        <w:rPr>
          <w:rFonts w:ascii="Times New Roman" w:hAnsi="Times New Roman" w:cs="Times New Roman"/>
          <w:sz w:val="22"/>
        </w:rPr>
        <w:t>La falta de una política documentada de desembolsos puede generar un riesgo de control. Sin unos procedimientos definidos, las peticiones de devolución al Plan de ASHI podrían presentarse con cualquier frecuencia, por cualquier importe y basándose en cualquier tipo de documentación, sin que exista un marco de control formal que regule el proceso. Además, el Comité Asesor no podría desempeñar eficazmente su función de supervisión, conforme a la Regla A.1.1, en lo que respecta a los desembolsos de fondos si no existe una política que defina en qué consisten las prácticas adecuadas de desembolso.</w:t>
      </w:r>
    </w:p>
    <w:p w14:paraId="00964D90" w14:textId="77777777" w:rsidR="003B4F99" w:rsidRPr="003B4F99" w:rsidRDefault="003B4F99" w:rsidP="003B4F99">
      <w:pPr>
        <w:spacing w:after="120"/>
        <w:ind w:left="425"/>
        <w:rPr>
          <w:rFonts w:ascii="Times New Roman" w:hAnsi="Times New Roman" w:cs="Times New Roman"/>
          <w:sz w:val="22"/>
        </w:rPr>
      </w:pPr>
    </w:p>
    <w:tbl>
      <w:tblPr>
        <w:tblStyle w:val="TableGrid"/>
        <w:tblpPr w:leftFromText="180" w:rightFromText="180" w:vertAnchor="text" w:horzAnchor="margin" w:tblpXSpec="right" w:tblpY="7"/>
        <w:tblW w:w="8537" w:type="dxa"/>
        <w:tblLook w:val="04A0" w:firstRow="1" w:lastRow="0" w:firstColumn="1" w:lastColumn="0" w:noHBand="0" w:noVBand="1"/>
      </w:tblPr>
      <w:tblGrid>
        <w:gridCol w:w="8537"/>
      </w:tblGrid>
      <w:tr w:rsidR="0014387D" w:rsidRPr="007B2A8D" w14:paraId="4DF9B68C" w14:textId="77777777">
        <w:tc>
          <w:tcPr>
            <w:tcW w:w="8537" w:type="dxa"/>
            <w:shd w:val="clear" w:color="auto" w:fill="B8CCE4" w:themeFill="accent1" w:themeFillTint="66"/>
          </w:tcPr>
          <w:p w14:paraId="11FDC70D" w14:textId="77777777" w:rsidR="00331A4B" w:rsidRPr="00BD22CD" w:rsidRDefault="00331A4B" w:rsidP="00331A4B">
            <w:pPr>
              <w:spacing w:after="120" w:line="240" w:lineRule="auto"/>
              <w:rPr>
                <w:rFonts w:ascii="Times New Roman" w:hAnsi="Times New Roman" w:cs="Times New Roman"/>
                <w:b/>
              </w:rPr>
            </w:pPr>
            <w:r w:rsidRPr="00BD22CD">
              <w:rPr>
                <w:rFonts w:ascii="Times New Roman" w:hAnsi="Times New Roman" w:cs="Times New Roman"/>
                <w:b/>
              </w:rPr>
              <w:t>Recomendación 2</w:t>
            </w:r>
          </w:p>
          <w:p w14:paraId="275A4AF1" w14:textId="4FCA01E8" w:rsidR="0014387D" w:rsidRPr="007B2A8D" w:rsidRDefault="00331A4B" w:rsidP="00331A4B">
            <w:pPr>
              <w:spacing w:before="120" w:after="120" w:line="280" w:lineRule="exact"/>
              <w:rPr>
                <w:rFonts w:ascii="Times New Roman" w:eastAsia="Times New Roman" w:hAnsi="Times New Roman" w:cs="Times New Roman"/>
              </w:rPr>
            </w:pPr>
            <w:r w:rsidRPr="00BD22CD">
              <w:rPr>
                <w:rFonts w:ascii="Times New Roman" w:hAnsi="Times New Roman" w:cs="Times New Roman"/>
              </w:rPr>
              <w:t>El BPK recomienda que la Secretaría de la OMPI elabore un procedimiento documentado de desembolso que abarque los plazos, los requisitos de documentación y la metodología para las peticiones de devolución, y que lo presente al Comité Asesor para su aprobación, a modo de recomendación dirigida al director general de la OMPI y a la secretaria general adjunta de la UPOV, de conformidad con la Regla A.1.6, antes de que se inicien las devoluciones en gran escala.</w:t>
            </w:r>
          </w:p>
        </w:tc>
      </w:tr>
      <w:tr w:rsidR="0014387D" w:rsidRPr="007B2A8D" w14:paraId="6DB2EC44" w14:textId="77777777">
        <w:trPr>
          <w:trHeight w:val="984"/>
        </w:trPr>
        <w:tc>
          <w:tcPr>
            <w:tcW w:w="8537" w:type="dxa"/>
            <w:shd w:val="clear" w:color="auto" w:fill="DBE5F1" w:themeFill="accent1" w:themeFillTint="33"/>
          </w:tcPr>
          <w:p w14:paraId="5799D26F" w14:textId="77777777" w:rsidR="00A71C5E" w:rsidRPr="00BD22CD" w:rsidRDefault="00A71C5E" w:rsidP="00A71C5E">
            <w:pPr>
              <w:spacing w:after="120" w:line="240" w:lineRule="auto"/>
              <w:rPr>
                <w:rFonts w:ascii="Times New Roman" w:hAnsi="Times New Roman" w:cs="Times New Roman"/>
                <w:b/>
                <w:bCs/>
              </w:rPr>
            </w:pPr>
            <w:r w:rsidRPr="00BD22CD">
              <w:rPr>
                <w:rFonts w:ascii="Times New Roman" w:hAnsi="Times New Roman" w:cs="Times New Roman"/>
                <w:b/>
              </w:rPr>
              <w:t>Respuesta de la Dirección:</w:t>
            </w:r>
          </w:p>
          <w:p w14:paraId="5C34B93B" w14:textId="432ADDD7" w:rsidR="0014387D" w:rsidRPr="007B2A8D" w:rsidRDefault="00A71C5E" w:rsidP="00A71C5E">
            <w:pPr>
              <w:spacing w:before="120" w:after="120" w:line="280" w:lineRule="exact"/>
              <w:rPr>
                <w:rFonts w:ascii="Times New Roman" w:hAnsi="Times New Roman" w:cs="Times New Roman"/>
              </w:rPr>
            </w:pPr>
            <w:r w:rsidRPr="00BD22CD">
              <w:rPr>
                <w:rFonts w:ascii="Times New Roman" w:hAnsi="Times New Roman" w:cs="Times New Roman"/>
              </w:rPr>
              <w:t xml:space="preserve">El Plan acepta la recomendación y se presentará una propuesta de procedimiento, tal como se recomienda en la observación, como opción para su aprobación por el Comité Asesor en forma de orientación para el director general de la OMPI y la secretaria general adjunta de la UPOV, de conformidad con la regla A.1; esas propuestas abarcarán el calendario, la documentación y la metodología necesarios para que el director general o la secretaria general adjunta soliciten el inicio de la devolución de los fondos abonados por la organización o las organizaciones para </w:t>
            </w:r>
            <w:r w:rsidRPr="00A71C5E">
              <w:rPr>
                <w:rFonts w:ascii="Times New Roman" w:hAnsi="Times New Roman" w:cs="Times New Roman"/>
                <w:spacing w:val="-2"/>
              </w:rPr>
              <w:t>financiar el ASHI. Se prevé que la acción se lleve a cabo a más tardar el 31 de diciembre de 2026.</w:t>
            </w:r>
          </w:p>
        </w:tc>
      </w:tr>
    </w:tbl>
    <w:p w14:paraId="041ED2C2" w14:textId="77777777" w:rsidR="0014387D" w:rsidRPr="007B2A8D" w:rsidRDefault="0014387D" w:rsidP="0014387D">
      <w:pPr>
        <w:rPr>
          <w:rFonts w:ascii="Times New Roman" w:hAnsi="Times New Roman" w:cs="Times New Roman"/>
          <w:sz w:val="22"/>
          <w:szCs w:val="22"/>
        </w:rPr>
      </w:pPr>
    </w:p>
    <w:p w14:paraId="46DCB99D" w14:textId="77777777" w:rsidR="002434A4" w:rsidRPr="00BD22CD" w:rsidRDefault="002434A4" w:rsidP="00AD02FC">
      <w:pPr>
        <w:pStyle w:val="Heading4"/>
      </w:pPr>
      <w:bookmarkStart w:id="44" w:name="_Toc229754000"/>
      <w:bookmarkStart w:id="45" w:name="_Toc237010271"/>
      <w:r w:rsidRPr="00BD22CD">
        <w:t>Acuerdo de inversión mancomunada para los activos del Plan de ASHI en el marco de la cartera estratégica de la OMPI</w:t>
      </w:r>
      <w:bookmarkEnd w:id="44"/>
      <w:bookmarkEnd w:id="45"/>
    </w:p>
    <w:p w14:paraId="1CC99EA5" w14:textId="77777777" w:rsidR="002434A4" w:rsidRPr="00BD22CD" w:rsidRDefault="002434A4" w:rsidP="002434A4">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Los activos de inversión del Plan de ASHI representan una proporción asignada de los fondos de inversión de la cartera estratégica de la OMPI, que también incluyen activos destinados a las obligaciones de la OMPI en materia de repatriación y vacaciones acumuladas. El Plan de ASHI no mantiene activos en una cartera gestionada o custodiada por separado. La Tesorería de la OMPI gestiona la cartera estratégica combinada, con arreglo a la Política de Inversiones de la OMPI, bajo la supervisión de la Comisión Asesora sobre Inversiones de la OMPI.</w:t>
      </w:r>
    </w:p>
    <w:p w14:paraId="7DD7D4EA" w14:textId="77777777" w:rsidR="002434A4" w:rsidRPr="00BD22CD" w:rsidRDefault="002434A4" w:rsidP="007841B8">
      <w:pPr>
        <w:pStyle w:val="ListParagraph"/>
        <w:keepLines/>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lastRenderedPageBreak/>
        <w:t>Este mecanismo sigue el modelo del plan de seguro médico del personal de la Organización Mundial de la Salud (OMS), vigente desde 2012 y aceptado por los auditores externos de la OMS. Se han aplicado los requisitos de la IPSAS 39, Beneficios a los empleados. El mecanismo se describe claramente en la nota 4 de los estados financieros de 2025.</w:t>
      </w:r>
    </w:p>
    <w:p w14:paraId="5C0FFEF4" w14:textId="77777777" w:rsidR="002434A4" w:rsidRPr="00BD22CD" w:rsidRDefault="002434A4" w:rsidP="002434A4">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Sin embargo, las siguientes consideraciones de gobernanza merecen ser supervisadas a medida que crece la base de activos del Plan de ASHI:</w:t>
      </w:r>
    </w:p>
    <w:p w14:paraId="6CB4D0D9" w14:textId="77777777" w:rsidR="002434A4" w:rsidRPr="00BD22CD" w:rsidRDefault="002434A4" w:rsidP="00AD3234">
      <w:pPr>
        <w:pStyle w:val="ListParagraph"/>
        <w:spacing w:after="120"/>
        <w:ind w:left="851"/>
        <w:contextualSpacing w:val="0"/>
        <w:rPr>
          <w:rFonts w:ascii="Times New Roman" w:hAnsi="Times New Roman" w:cs="Times New Roman"/>
          <w:b/>
          <w:bCs/>
          <w:sz w:val="22"/>
        </w:rPr>
      </w:pPr>
      <w:r w:rsidRPr="00BD22CD">
        <w:rPr>
          <w:rFonts w:ascii="Times New Roman" w:hAnsi="Times New Roman" w:cs="Times New Roman"/>
          <w:b/>
          <w:sz w:val="22"/>
        </w:rPr>
        <w:t>Medición del rendimiento de las inversiones</w:t>
      </w:r>
    </w:p>
    <w:p w14:paraId="6FBCF87C" w14:textId="77777777" w:rsidR="002434A4" w:rsidRPr="00BD22CD" w:rsidRDefault="002434A4" w:rsidP="002434A4">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El rendimiento de las inversiones se atribuye en función de la proporción de la cartera. Si el calendario del flujo de efectivo difiriera entre las porciones correspondientes y no correspondientes al Plan de ASHI, los rendimientos atribuidos no reflejarían con precisión la experiencia real de inversión del Plan de ASHI. A medida que los activos se acercaron a los 350 millones de francos suizos, la precisión en la medición del rendimiento se fue haciendo cada vez más importante.</w:t>
      </w:r>
    </w:p>
    <w:p w14:paraId="3F959D5D" w14:textId="77777777" w:rsidR="002434A4" w:rsidRPr="00BD22CD" w:rsidRDefault="002434A4" w:rsidP="00AD3234">
      <w:pPr>
        <w:pStyle w:val="ListParagraph"/>
        <w:spacing w:after="120"/>
        <w:ind w:left="851"/>
        <w:contextualSpacing w:val="0"/>
        <w:rPr>
          <w:rFonts w:ascii="Times New Roman" w:hAnsi="Times New Roman" w:cs="Times New Roman"/>
          <w:b/>
          <w:bCs/>
          <w:sz w:val="22"/>
        </w:rPr>
      </w:pPr>
      <w:r w:rsidRPr="00BD22CD">
        <w:rPr>
          <w:rFonts w:ascii="Times New Roman" w:hAnsi="Times New Roman" w:cs="Times New Roman"/>
          <w:b/>
          <w:sz w:val="22"/>
        </w:rPr>
        <w:t>Independencia de la gobernanza de la inversión</w:t>
      </w:r>
    </w:p>
    <w:p w14:paraId="69C2DD69" w14:textId="77777777" w:rsidR="002434A4" w:rsidRPr="00BD22CD" w:rsidRDefault="002434A4" w:rsidP="002434A4">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El Comité Asesor revisa anualmente la estrategia de inversión, pero la estrategia la determina la Comisión Asesora sobre Inversiones de la OMPI para la cartera combinada. Esto limita la adaptación independiente al perfil específico de rendición de cuentas y de horizonte temporal del Plan de ASHI.</w:t>
      </w:r>
    </w:p>
    <w:p w14:paraId="73B5032C" w14:textId="77777777" w:rsidR="002434A4" w:rsidRPr="00BD22CD" w:rsidRDefault="002434A4" w:rsidP="00AD3234">
      <w:pPr>
        <w:pStyle w:val="ListParagraph"/>
        <w:spacing w:after="120"/>
        <w:ind w:left="851"/>
        <w:contextualSpacing w:val="0"/>
        <w:rPr>
          <w:rFonts w:ascii="Times New Roman" w:hAnsi="Times New Roman" w:cs="Times New Roman"/>
          <w:b/>
          <w:sz w:val="22"/>
        </w:rPr>
      </w:pPr>
      <w:r w:rsidRPr="00BD22CD">
        <w:rPr>
          <w:rFonts w:ascii="Times New Roman" w:hAnsi="Times New Roman" w:cs="Times New Roman"/>
          <w:b/>
          <w:sz w:val="22"/>
        </w:rPr>
        <w:t>Posibles conflictos de interés</w:t>
      </w:r>
    </w:p>
    <w:p w14:paraId="02479CC2" w14:textId="77777777" w:rsidR="002434A4" w:rsidRDefault="002434A4" w:rsidP="002434A4">
      <w:pPr>
        <w:pStyle w:val="ListParagraph"/>
        <w:numPr>
          <w:ilvl w:val="0"/>
          <w:numId w:val="6"/>
        </w:numPr>
        <w:spacing w:after="120"/>
        <w:ind w:left="851" w:hanging="425"/>
        <w:contextualSpacing w:val="0"/>
        <w:rPr>
          <w:rFonts w:ascii="Times New Roman" w:hAnsi="Times New Roman" w:cs="Times New Roman"/>
          <w:sz w:val="22"/>
        </w:rPr>
      </w:pPr>
      <w:r w:rsidRPr="00BD22CD">
        <w:rPr>
          <w:rFonts w:ascii="Times New Roman" w:hAnsi="Times New Roman" w:cs="Times New Roman"/>
          <w:sz w:val="22"/>
        </w:rPr>
        <w:t>Las decisiones de inversión de los componentes no correspondientes al Plan de ASHI podrían influir en la composición global de la cartera de modos que no se ajusten plenamente al objetivo de financiación a largo plazo del ASHI. Actualmente no existen pruebas de ello, y los componentes no correspondientes al Plan de ASHI son pequeños en relación con el Plan, pero la consideración estructural merece que se supervise.</w:t>
      </w:r>
    </w:p>
    <w:p w14:paraId="07BD331C" w14:textId="77777777" w:rsidR="007841B8" w:rsidRPr="007841B8" w:rsidRDefault="007841B8" w:rsidP="007841B8">
      <w:pPr>
        <w:spacing w:after="120"/>
        <w:ind w:left="426"/>
        <w:rPr>
          <w:rFonts w:ascii="Times New Roman" w:hAnsi="Times New Roman" w:cs="Times New Roman"/>
          <w:sz w:val="22"/>
        </w:rPr>
      </w:pPr>
    </w:p>
    <w:tbl>
      <w:tblPr>
        <w:tblStyle w:val="TableGrid"/>
        <w:tblpPr w:leftFromText="180" w:rightFromText="180" w:vertAnchor="text" w:horzAnchor="margin" w:tblpXSpec="right" w:tblpY="7"/>
        <w:tblW w:w="8635" w:type="dxa"/>
        <w:tblLook w:val="04A0" w:firstRow="1" w:lastRow="0" w:firstColumn="1" w:lastColumn="0" w:noHBand="0" w:noVBand="1"/>
      </w:tblPr>
      <w:tblGrid>
        <w:gridCol w:w="8635"/>
      </w:tblGrid>
      <w:tr w:rsidR="0014387D" w:rsidRPr="007B2A8D" w14:paraId="05D4E01F" w14:textId="77777777">
        <w:tc>
          <w:tcPr>
            <w:tcW w:w="8635" w:type="dxa"/>
            <w:shd w:val="clear" w:color="auto" w:fill="B8CCE4" w:themeFill="accent1" w:themeFillTint="66"/>
          </w:tcPr>
          <w:p w14:paraId="3711863A" w14:textId="77777777" w:rsidR="00136837" w:rsidRPr="00BD22CD" w:rsidRDefault="00136837" w:rsidP="00136837">
            <w:pPr>
              <w:spacing w:after="120" w:line="240" w:lineRule="auto"/>
              <w:rPr>
                <w:rFonts w:ascii="Times New Roman" w:hAnsi="Times New Roman" w:cs="Times New Roman"/>
                <w:b/>
              </w:rPr>
            </w:pPr>
            <w:r w:rsidRPr="00BD22CD">
              <w:rPr>
                <w:rFonts w:ascii="Times New Roman" w:hAnsi="Times New Roman" w:cs="Times New Roman"/>
                <w:b/>
              </w:rPr>
              <w:t>Recomendación 3</w:t>
            </w:r>
          </w:p>
          <w:p w14:paraId="128EA822" w14:textId="36572B20" w:rsidR="0014387D" w:rsidRPr="007B2A8D" w:rsidRDefault="00136837" w:rsidP="00136837">
            <w:pPr>
              <w:spacing w:before="120" w:after="120" w:line="280" w:lineRule="exact"/>
              <w:rPr>
                <w:rFonts w:ascii="Times New Roman" w:hAnsi="Times New Roman" w:cs="Times New Roman"/>
                <w:bCs/>
              </w:rPr>
            </w:pPr>
            <w:r w:rsidRPr="00BD22CD">
              <w:rPr>
                <w:rFonts w:ascii="Times New Roman" w:hAnsi="Times New Roman" w:cs="Times New Roman"/>
              </w:rPr>
              <w:t xml:space="preserve">El BPK recomienda que el Comité asesor considere, si corresponde en una futura sesión, dentro de 2-3 años y en el contexto de la próxima revisión de la gestión de activos y pasivos, si el acuerdo de inversión mancomunada sigue siendo adecuado a medida que crece el Plan de ASHI, o si una </w:t>
            </w:r>
            <w:proofErr w:type="spellStart"/>
            <w:r w:rsidRPr="00BD22CD">
              <w:rPr>
                <w:rFonts w:ascii="Times New Roman" w:hAnsi="Times New Roman" w:cs="Times New Roman"/>
              </w:rPr>
              <w:t>subcartera</w:t>
            </w:r>
            <w:proofErr w:type="spellEnd"/>
            <w:r w:rsidRPr="00BD22CD">
              <w:rPr>
                <w:rFonts w:ascii="Times New Roman" w:hAnsi="Times New Roman" w:cs="Times New Roman"/>
              </w:rPr>
              <w:t xml:space="preserve"> con seguimiento separado respondería mejor al objetivo de gobernanza a largo plazo. Este asunto no tiene por qué ser tratado como urgente, dada la eficiencia operativa y la escala actuales, pero debería incluirse formalmente en orden del día futuro del Comité Asesor.</w:t>
            </w:r>
          </w:p>
        </w:tc>
      </w:tr>
      <w:tr w:rsidR="0014387D" w:rsidRPr="007B2A8D" w14:paraId="5D725FFE" w14:textId="77777777">
        <w:trPr>
          <w:trHeight w:val="984"/>
        </w:trPr>
        <w:tc>
          <w:tcPr>
            <w:tcW w:w="8635" w:type="dxa"/>
            <w:shd w:val="clear" w:color="auto" w:fill="DBE5F1" w:themeFill="accent1" w:themeFillTint="33"/>
          </w:tcPr>
          <w:p w14:paraId="24C1BDAA" w14:textId="77777777" w:rsidR="00F92E11" w:rsidRPr="00BD22CD" w:rsidRDefault="00F92E11" w:rsidP="00F92E11">
            <w:pPr>
              <w:spacing w:after="120" w:line="240" w:lineRule="auto"/>
              <w:rPr>
                <w:rFonts w:ascii="Times New Roman" w:hAnsi="Times New Roman" w:cs="Times New Roman"/>
                <w:b/>
                <w:bCs/>
              </w:rPr>
            </w:pPr>
            <w:r w:rsidRPr="00BD22CD">
              <w:rPr>
                <w:rFonts w:ascii="Times New Roman" w:hAnsi="Times New Roman" w:cs="Times New Roman"/>
                <w:b/>
              </w:rPr>
              <w:t>Respuesta de la Dirección:</w:t>
            </w:r>
          </w:p>
          <w:p w14:paraId="5E9A3865" w14:textId="3795E1EC" w:rsidR="0014387D" w:rsidRPr="007B2A8D" w:rsidRDefault="00F92E11" w:rsidP="00F92E11">
            <w:pPr>
              <w:spacing w:before="120" w:after="120" w:line="280" w:lineRule="exact"/>
              <w:rPr>
                <w:rFonts w:ascii="Times New Roman" w:hAnsi="Times New Roman" w:cs="Times New Roman"/>
              </w:rPr>
            </w:pPr>
            <w:r w:rsidRPr="00BD22CD">
              <w:rPr>
                <w:rFonts w:ascii="Times New Roman" w:hAnsi="Times New Roman" w:cs="Times New Roman"/>
              </w:rPr>
              <w:t xml:space="preserve">El Plan acepta la recomendación, y la consideración sobre la separación del acuerdo de inversión mancomunada se incluirá formalmente en el orden del día del Comité Asesor en una próxima reunión, con el fin de introducir eventuales cambios en el enfoque de </w:t>
            </w:r>
            <w:proofErr w:type="spellStart"/>
            <w:r w:rsidRPr="00BD22CD">
              <w:rPr>
                <w:rFonts w:ascii="Times New Roman" w:hAnsi="Times New Roman" w:cs="Times New Roman"/>
              </w:rPr>
              <w:t>subcartera</w:t>
            </w:r>
            <w:proofErr w:type="spellEnd"/>
            <w:r w:rsidRPr="00BD22CD">
              <w:rPr>
                <w:rFonts w:ascii="Times New Roman" w:hAnsi="Times New Roman" w:cs="Times New Roman"/>
              </w:rPr>
              <w:t xml:space="preserve"> dentro del plazo recomendado. Se prevé que la acción se lleve a cabo a más tardar el 31 de diciembre de 2027.</w:t>
            </w:r>
          </w:p>
        </w:tc>
      </w:tr>
    </w:tbl>
    <w:p w14:paraId="07D9834C" w14:textId="474E97C1" w:rsidR="0014387D" w:rsidRPr="007B2A8D" w:rsidRDefault="00D4310B" w:rsidP="009D1352">
      <w:pPr>
        <w:pStyle w:val="Heading2"/>
        <w:numPr>
          <w:ilvl w:val="0"/>
          <w:numId w:val="7"/>
        </w:numPr>
        <w:spacing w:before="360"/>
        <w:ind w:left="425" w:hanging="425"/>
        <w:rPr>
          <w:b w:val="0"/>
        </w:rPr>
      </w:pPr>
      <w:bookmarkStart w:id="46" w:name="_Toc192095259"/>
      <w:bookmarkStart w:id="47" w:name="_Toc192095260"/>
      <w:bookmarkStart w:id="48" w:name="_Toc192095261"/>
      <w:bookmarkStart w:id="49" w:name="_Toc192095262"/>
      <w:bookmarkStart w:id="50" w:name="_Toc192095263"/>
      <w:bookmarkStart w:id="51" w:name="_Toc222750762"/>
      <w:bookmarkStart w:id="52" w:name="_Toc222750770"/>
      <w:bookmarkStart w:id="53" w:name="_Toc222750771"/>
      <w:bookmarkStart w:id="54" w:name="_Toc222750772"/>
      <w:bookmarkStart w:id="55" w:name="_Toc222750773"/>
      <w:bookmarkStart w:id="56" w:name="_Toc222750774"/>
      <w:bookmarkStart w:id="57" w:name="_Toc222750775"/>
      <w:bookmarkStart w:id="58" w:name="_Toc222750776"/>
      <w:bookmarkStart w:id="59" w:name="_Toc222750807"/>
      <w:bookmarkStart w:id="60" w:name="_Toc222750813"/>
      <w:bookmarkStart w:id="61" w:name="_Toc222750814"/>
      <w:bookmarkStart w:id="62" w:name="_Toc222750815"/>
      <w:bookmarkStart w:id="63" w:name="_Toc222750816"/>
      <w:bookmarkStart w:id="64" w:name="_Toc222750817"/>
      <w:bookmarkStart w:id="65" w:name="_Toc222750818"/>
      <w:bookmarkStart w:id="66" w:name="_Toc222750819"/>
      <w:bookmarkStart w:id="67" w:name="_Toc222750820"/>
      <w:bookmarkStart w:id="68" w:name="_Toc222750821"/>
      <w:bookmarkStart w:id="69" w:name="_Toc222750822"/>
      <w:bookmarkStart w:id="70" w:name="_Toc222750823"/>
      <w:bookmarkStart w:id="71" w:name="_Toc222750854"/>
      <w:bookmarkStart w:id="72" w:name="_Toc222750860"/>
      <w:bookmarkStart w:id="73" w:name="_Toc222750861"/>
      <w:bookmarkStart w:id="74" w:name="_Toc222750862"/>
      <w:bookmarkStart w:id="75" w:name="_Toc222750863"/>
      <w:bookmarkStart w:id="76" w:name="_Toc222750882"/>
      <w:bookmarkStart w:id="77" w:name="_Toc222750883"/>
      <w:bookmarkStart w:id="78" w:name="_Toc222750884"/>
      <w:bookmarkStart w:id="79" w:name="_Toc222750885"/>
      <w:bookmarkStart w:id="80" w:name="_Toc222750886"/>
      <w:bookmarkStart w:id="81" w:name="_Toc222750887"/>
      <w:bookmarkStart w:id="82" w:name="_Toc222750888"/>
      <w:bookmarkStart w:id="83" w:name="_Toc222750889"/>
      <w:bookmarkStart w:id="84" w:name="_Toc222750890"/>
      <w:bookmarkStart w:id="85" w:name="_Toc222750899"/>
      <w:bookmarkStart w:id="86" w:name="_Toc222750900"/>
      <w:bookmarkStart w:id="87" w:name="_Toc222750901"/>
      <w:bookmarkStart w:id="88" w:name="_Toc222750902"/>
      <w:bookmarkStart w:id="89" w:name="_Toc222750903"/>
      <w:bookmarkStart w:id="90" w:name="_Toc222750904"/>
      <w:bookmarkStart w:id="91" w:name="_Toc222750905"/>
      <w:bookmarkStart w:id="92" w:name="_Toc222750906"/>
      <w:bookmarkStart w:id="93" w:name="_Toc222750907"/>
      <w:bookmarkStart w:id="94" w:name="_Toc222750908"/>
      <w:bookmarkStart w:id="95" w:name="_Toc222750909"/>
      <w:bookmarkStart w:id="96" w:name="_Toc222750910"/>
      <w:bookmarkStart w:id="97" w:name="_Toc222750911"/>
      <w:bookmarkStart w:id="98" w:name="_Toc222750912"/>
      <w:bookmarkStart w:id="99" w:name="_Toc222750913"/>
      <w:bookmarkStart w:id="100" w:name="_Toc222750914"/>
      <w:bookmarkStart w:id="101" w:name="_Toc222750915"/>
      <w:bookmarkStart w:id="102" w:name="_Toc222750916"/>
      <w:bookmarkStart w:id="103" w:name="_Toc222750981"/>
      <w:bookmarkStart w:id="104" w:name="_Toc222750982"/>
      <w:bookmarkStart w:id="105" w:name="_Toc222750983"/>
      <w:bookmarkStart w:id="106" w:name="_Toc222750984"/>
      <w:bookmarkStart w:id="107" w:name="_Toc222750985"/>
      <w:bookmarkStart w:id="108" w:name="_Toc222750986"/>
      <w:bookmarkStart w:id="109" w:name="_Toc222750987"/>
      <w:bookmarkStart w:id="110" w:name="_Toc222750998"/>
      <w:bookmarkStart w:id="111" w:name="_Toc222750999"/>
      <w:bookmarkStart w:id="112" w:name="_Toc222751000"/>
      <w:bookmarkStart w:id="113" w:name="_Toc222751013"/>
      <w:bookmarkStart w:id="114" w:name="_Toc192095267"/>
      <w:bookmarkStart w:id="115" w:name="_Toc222751015"/>
      <w:bookmarkStart w:id="116" w:name="_Toc237010272"/>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r w:rsidRPr="00D4310B">
        <w:t>Transmisiones de información por la dirección</w:t>
      </w:r>
      <w:bookmarkEnd w:id="116"/>
      <w:r w:rsidRPr="007B2A8D">
        <w:t xml:space="preserve"> </w:t>
      </w:r>
    </w:p>
    <w:p w14:paraId="3E8E9CED" w14:textId="3F759374" w:rsidR="0014387D" w:rsidRPr="007B2A8D" w:rsidRDefault="00490FB3" w:rsidP="008F6B8D">
      <w:pPr>
        <w:pStyle w:val="Heading3"/>
        <w:rPr>
          <w:bCs/>
        </w:rPr>
      </w:pPr>
      <w:bookmarkStart w:id="117" w:name="_Toc237010273"/>
      <w:r w:rsidRPr="00490FB3">
        <w:t>Amortizaciones y pérdidas de efectivo y otros activos</w:t>
      </w:r>
      <w:bookmarkEnd w:id="117"/>
    </w:p>
    <w:p w14:paraId="00271149" w14:textId="4CF6D703" w:rsidR="0014387D" w:rsidRPr="007B2A8D" w:rsidRDefault="000D754F"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BD22CD">
        <w:rPr>
          <w:rFonts w:ascii="Times New Roman" w:hAnsi="Times New Roman" w:cs="Times New Roman"/>
          <w:sz w:val="22"/>
        </w:rPr>
        <w:t>El Plan de ASHI no informó de amortizaciones ni pérdidas de efectivo ni de otros activos durante 2025.</w:t>
      </w:r>
    </w:p>
    <w:p w14:paraId="75CEC12F" w14:textId="1E496847" w:rsidR="0014387D" w:rsidRPr="007B2A8D" w:rsidRDefault="008C6A84" w:rsidP="008F6B8D">
      <w:pPr>
        <w:pStyle w:val="Heading3"/>
      </w:pPr>
      <w:bookmarkStart w:id="118" w:name="_Toc237010274"/>
      <w:r w:rsidRPr="008C6A84">
        <w:t>Pagos a título graciable</w:t>
      </w:r>
      <w:bookmarkEnd w:id="118"/>
      <w:r w:rsidR="0014387D" w:rsidRPr="007B2A8D">
        <w:t xml:space="preserve"> </w:t>
      </w:r>
    </w:p>
    <w:p w14:paraId="17D6139A" w14:textId="418D1AAE" w:rsidR="0014387D" w:rsidRPr="007B2A8D" w:rsidRDefault="00717B27"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BD22CD">
        <w:rPr>
          <w:rFonts w:ascii="Times New Roman" w:hAnsi="Times New Roman" w:cs="Times New Roman"/>
          <w:sz w:val="22"/>
        </w:rPr>
        <w:t>No hubo casos de pagos a título graciable efectuados por el Plan de ASHI durante 2025.</w:t>
      </w:r>
    </w:p>
    <w:p w14:paraId="0ABAAFA0" w14:textId="32FA1D39" w:rsidR="0014387D" w:rsidRPr="007B2A8D" w:rsidRDefault="00BD7712" w:rsidP="008F6B8D">
      <w:pPr>
        <w:pStyle w:val="Heading3"/>
      </w:pPr>
      <w:bookmarkStart w:id="119" w:name="_Toc96949273"/>
      <w:bookmarkStart w:id="120" w:name="_Toc229754004"/>
      <w:bookmarkStart w:id="121" w:name="_Toc237010275"/>
      <w:r w:rsidRPr="00BD22CD">
        <w:lastRenderedPageBreak/>
        <w:t>Casos de fraude y presunción de fraude</w:t>
      </w:r>
      <w:bookmarkEnd w:id="119"/>
      <w:bookmarkEnd w:id="120"/>
      <w:bookmarkEnd w:id="121"/>
    </w:p>
    <w:p w14:paraId="751F025E" w14:textId="77777777" w:rsidR="00CE1785" w:rsidRPr="00BD22CD" w:rsidRDefault="00CE1785" w:rsidP="00CE1785">
      <w:pPr>
        <w:pStyle w:val="ListParagraph"/>
        <w:numPr>
          <w:ilvl w:val="0"/>
          <w:numId w:val="6"/>
        </w:numPr>
        <w:spacing w:before="120" w:after="120" w:line="280" w:lineRule="exact"/>
        <w:ind w:left="851" w:hanging="425"/>
        <w:contextualSpacing w:val="0"/>
        <w:rPr>
          <w:rFonts w:ascii="Times New Roman" w:hAnsi="Times New Roman" w:cs="Times New Roman"/>
          <w:sz w:val="22"/>
        </w:rPr>
      </w:pPr>
      <w:bookmarkStart w:id="122" w:name="_Toc192095272"/>
      <w:bookmarkStart w:id="123" w:name="_Toc222751020"/>
      <w:bookmarkStart w:id="124" w:name="_Toc96949274"/>
      <w:bookmarkEnd w:id="122"/>
      <w:bookmarkEnd w:id="123"/>
      <w:r w:rsidRPr="00BD22CD">
        <w:rPr>
          <w:rFonts w:ascii="Times New Roman" w:hAnsi="Times New Roman" w:cs="Times New Roman"/>
          <w:sz w:val="22"/>
        </w:rPr>
        <w:t xml:space="preserve">De conformidad con la ISA 240 (revisada), </w:t>
      </w:r>
      <w:r w:rsidRPr="00BD22CD">
        <w:rPr>
          <w:rFonts w:ascii="Times New Roman" w:hAnsi="Times New Roman" w:cs="Times New Roman"/>
          <w:i/>
          <w:iCs/>
          <w:sz w:val="22"/>
        </w:rPr>
        <w:t>Responsabilidades del auditor en relación con el fraude en una auditoría de estados financieros</w:t>
      </w:r>
      <w:r w:rsidRPr="00BD22CD">
        <w:rPr>
          <w:rFonts w:ascii="Times New Roman" w:hAnsi="Times New Roman" w:cs="Times New Roman"/>
          <w:sz w:val="22"/>
        </w:rPr>
        <w:t>, el BPK planificó la auditoría de los estados financieros como para tener la seguridad razonable de detectar incorrecciones sustanciales e irregularidades (incluidas las derivadas del fraude). No obstante, no debe confiarse en que nuestra auditoría permita detectar todas las incorrecciones o irregularidades. La responsabilidad principal de prevenir y detectar el fraude recae en la Dirección.</w:t>
      </w:r>
    </w:p>
    <w:p w14:paraId="41AAD705" w14:textId="77777777" w:rsidR="00CE1785" w:rsidRPr="00BD22CD" w:rsidRDefault="00CE1785" w:rsidP="00CE1785">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BD22CD">
        <w:rPr>
          <w:rFonts w:ascii="Times New Roman" w:hAnsi="Times New Roman" w:cs="Times New Roman"/>
          <w:sz w:val="22"/>
        </w:rPr>
        <w:t>Durante la auditoría, el BPK consultó a la Dirección del Plan de ASHI acerca de su responsabilidad en materia de supervisión para evaluar los riesgos de fraude sustancial y los procesos establecidos para detectarlos y afrontarlos, incluido cualquier riesgo específico que el Plan de ASHI haya detectado o que se haya señalado a su atención. El BPK también preguntó si el Plan de ASHI tenía conocimiento de algún fraude real o supuesto. El BPK no ha detectado ningún caso de fraude en la auditoría ni en las pruebas que hemos realizado.</w:t>
      </w:r>
    </w:p>
    <w:p w14:paraId="5207B2DB" w14:textId="77777777" w:rsidR="00CE1785" w:rsidRPr="00BD22CD" w:rsidRDefault="00CE1785" w:rsidP="00CE1785">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BD22CD">
        <w:rPr>
          <w:rFonts w:ascii="Times New Roman" w:hAnsi="Times New Roman" w:cs="Times New Roman"/>
          <w:sz w:val="22"/>
        </w:rPr>
        <w:t>Respecto de 2025, la Dirección del Plan de ASHI no comunicó ningún caso de fraude o presunto fraude.</w:t>
      </w:r>
    </w:p>
    <w:p w14:paraId="0C779EC7" w14:textId="0C2EDBD9" w:rsidR="0014387D" w:rsidRPr="007B2A8D" w:rsidRDefault="0014387D" w:rsidP="0014387D">
      <w:pPr>
        <w:rPr>
          <w:rFonts w:ascii="Times New Roman" w:eastAsiaTheme="majorEastAsia" w:hAnsi="Times New Roman" w:cs="Times New Roman"/>
          <w:b/>
          <w:sz w:val="22"/>
          <w:szCs w:val="22"/>
        </w:rPr>
      </w:pPr>
    </w:p>
    <w:p w14:paraId="6412ED91" w14:textId="1C1611B4" w:rsidR="0014387D" w:rsidRPr="007B2A8D" w:rsidRDefault="002D2078" w:rsidP="009D1352">
      <w:pPr>
        <w:pStyle w:val="Heading2"/>
        <w:numPr>
          <w:ilvl w:val="0"/>
          <w:numId w:val="7"/>
        </w:numPr>
        <w:ind w:left="425" w:hanging="425"/>
        <w:rPr>
          <w:b w:val="0"/>
        </w:rPr>
      </w:pPr>
      <w:bookmarkStart w:id="125" w:name="_Toc229754005"/>
      <w:bookmarkStart w:id="126" w:name="_Toc237010276"/>
      <w:bookmarkEnd w:id="124"/>
      <w:r w:rsidRPr="00BD22CD">
        <w:t>Agradecimientos</w:t>
      </w:r>
      <w:bookmarkEnd w:id="125"/>
      <w:bookmarkEnd w:id="126"/>
    </w:p>
    <w:p w14:paraId="4530B322" w14:textId="27CF42BB" w:rsidR="0014387D" w:rsidRPr="007B2A8D" w:rsidRDefault="00C340B6" w:rsidP="00C340B6">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BD22CD">
        <w:rPr>
          <w:rFonts w:ascii="Times New Roman" w:hAnsi="Times New Roman" w:cs="Times New Roman"/>
          <w:sz w:val="22"/>
        </w:rPr>
        <w:t>El BPK expresa su sincero agradecimiento a la Dirección del Plan de ASHI, a la División de Finanzas de la OMPI y al personal por su cooperación durante la auditoría.</w:t>
      </w:r>
    </w:p>
    <w:tbl>
      <w:tblPr>
        <w:tblStyle w:val="TableGrid"/>
        <w:tblW w:w="8363"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51"/>
        <w:gridCol w:w="7512"/>
      </w:tblGrid>
      <w:tr w:rsidR="0014387D" w:rsidRPr="007B2A8D" w14:paraId="37D0B77D" w14:textId="77777777" w:rsidTr="00FC29A0">
        <w:tc>
          <w:tcPr>
            <w:tcW w:w="851" w:type="dxa"/>
          </w:tcPr>
          <w:p w14:paraId="785508EC" w14:textId="77777777" w:rsidR="0014387D" w:rsidRPr="007B2A8D" w:rsidRDefault="0014387D">
            <w:pPr>
              <w:pStyle w:val="ListParagraph"/>
              <w:ind w:left="0"/>
              <w:rPr>
                <w:rFonts w:ascii="Times New Roman" w:hAnsi="Times New Roman" w:cs="Times New Roman"/>
              </w:rPr>
            </w:pPr>
          </w:p>
          <w:p w14:paraId="71444350" w14:textId="77777777" w:rsidR="0014387D" w:rsidRPr="007B2A8D" w:rsidRDefault="0014387D">
            <w:pPr>
              <w:pStyle w:val="ListParagraph"/>
              <w:ind w:left="0"/>
              <w:rPr>
                <w:rFonts w:ascii="Times New Roman" w:hAnsi="Times New Roman" w:cs="Times New Roman"/>
              </w:rPr>
            </w:pPr>
          </w:p>
          <w:p w14:paraId="62D73E62" w14:textId="77777777" w:rsidR="0014387D" w:rsidRPr="007B2A8D" w:rsidRDefault="0014387D">
            <w:pPr>
              <w:pStyle w:val="ListParagraph"/>
              <w:ind w:left="0"/>
              <w:rPr>
                <w:rFonts w:ascii="Times New Roman" w:hAnsi="Times New Roman" w:cs="Times New Roman"/>
              </w:rPr>
            </w:pPr>
          </w:p>
          <w:p w14:paraId="76812C36" w14:textId="77777777" w:rsidR="0014387D" w:rsidRPr="007B2A8D" w:rsidRDefault="0014387D">
            <w:pPr>
              <w:pStyle w:val="ListParagraph"/>
              <w:ind w:left="0"/>
              <w:rPr>
                <w:rFonts w:ascii="Times New Roman" w:hAnsi="Times New Roman" w:cs="Times New Roman"/>
              </w:rPr>
            </w:pPr>
          </w:p>
        </w:tc>
        <w:tc>
          <w:tcPr>
            <w:tcW w:w="7512" w:type="dxa"/>
          </w:tcPr>
          <w:p w14:paraId="548A0210" w14:textId="77777777" w:rsidR="0014387D" w:rsidRPr="007B2A8D" w:rsidRDefault="0014387D">
            <w:pPr>
              <w:autoSpaceDE w:val="0"/>
              <w:autoSpaceDN w:val="0"/>
              <w:adjustRightInd w:val="0"/>
              <w:spacing w:line="280" w:lineRule="exact"/>
              <w:rPr>
                <w:rFonts w:ascii="Times New Roman" w:hAnsi="Times New Roman" w:cs="Times New Roman"/>
                <w:b/>
                <w:color w:val="000000"/>
              </w:rPr>
            </w:pPr>
          </w:p>
          <w:p w14:paraId="7363DE68" w14:textId="77777777" w:rsidR="0014387D" w:rsidRPr="007B2A8D" w:rsidRDefault="0014387D">
            <w:pPr>
              <w:autoSpaceDE w:val="0"/>
              <w:autoSpaceDN w:val="0"/>
              <w:adjustRightInd w:val="0"/>
              <w:spacing w:line="280" w:lineRule="exact"/>
              <w:rPr>
                <w:rFonts w:ascii="Times New Roman" w:hAnsi="Times New Roman" w:cs="Times New Roman"/>
                <w:b/>
                <w:color w:val="000000"/>
              </w:rPr>
            </w:pPr>
          </w:p>
          <w:p w14:paraId="5958426D" w14:textId="77777777" w:rsidR="0014387D" w:rsidRPr="007B2A8D" w:rsidRDefault="0014387D">
            <w:pPr>
              <w:autoSpaceDE w:val="0"/>
              <w:autoSpaceDN w:val="0"/>
              <w:adjustRightInd w:val="0"/>
              <w:spacing w:line="280" w:lineRule="exact"/>
              <w:rPr>
                <w:rFonts w:ascii="Times New Roman" w:hAnsi="Times New Roman" w:cs="Times New Roman"/>
                <w:b/>
                <w:color w:val="000000"/>
              </w:rPr>
            </w:pPr>
          </w:p>
          <w:p w14:paraId="29F9392C" w14:textId="7FC017C9" w:rsidR="0014387D" w:rsidRPr="007B2A8D" w:rsidRDefault="00052D32" w:rsidP="00052D32">
            <w:pPr>
              <w:autoSpaceDE w:val="0"/>
              <w:autoSpaceDN w:val="0"/>
              <w:adjustRightInd w:val="0"/>
              <w:spacing w:line="280" w:lineRule="exact"/>
              <w:jc w:val="center"/>
              <w:rPr>
                <w:rFonts w:ascii="Times New Roman" w:hAnsi="Times New Roman" w:cs="Times New Roman"/>
                <w:bCs/>
                <w:color w:val="000000"/>
              </w:rPr>
            </w:pPr>
            <w:r w:rsidRPr="007B2A8D">
              <w:rPr>
                <w:rFonts w:ascii="Times New Roman" w:hAnsi="Times New Roman" w:cs="Times New Roman"/>
                <w:bCs/>
                <w:color w:val="000000"/>
              </w:rPr>
              <w:t>[</w:t>
            </w:r>
            <w:r w:rsidR="00FC29A0">
              <w:rPr>
                <w:rFonts w:ascii="Times New Roman" w:hAnsi="Times New Roman" w:cs="Times New Roman"/>
                <w:bCs/>
                <w:color w:val="000000"/>
              </w:rPr>
              <w:t>firmado</w:t>
            </w:r>
            <w:r w:rsidRPr="007B2A8D">
              <w:rPr>
                <w:rFonts w:ascii="Times New Roman" w:hAnsi="Times New Roman" w:cs="Times New Roman"/>
                <w:bCs/>
                <w:color w:val="000000"/>
              </w:rPr>
              <w:t>]</w:t>
            </w:r>
          </w:p>
          <w:p w14:paraId="4E60A2DA" w14:textId="77777777" w:rsidR="0014387D" w:rsidRPr="007B2A8D" w:rsidRDefault="0014387D">
            <w:pPr>
              <w:autoSpaceDE w:val="0"/>
              <w:autoSpaceDN w:val="0"/>
              <w:adjustRightInd w:val="0"/>
              <w:spacing w:line="280" w:lineRule="exact"/>
              <w:rPr>
                <w:rFonts w:ascii="Times New Roman" w:hAnsi="Times New Roman" w:cs="Times New Roman"/>
                <w:b/>
                <w:color w:val="000000"/>
              </w:rPr>
            </w:pPr>
          </w:p>
          <w:p w14:paraId="6C54555E" w14:textId="77777777" w:rsidR="0014387D" w:rsidRPr="007B2A8D" w:rsidRDefault="0014387D">
            <w:pPr>
              <w:autoSpaceDE w:val="0"/>
              <w:autoSpaceDN w:val="0"/>
              <w:adjustRightInd w:val="0"/>
              <w:spacing w:line="280" w:lineRule="exact"/>
              <w:rPr>
                <w:rFonts w:ascii="Times New Roman" w:hAnsi="Times New Roman" w:cs="Times New Roman"/>
                <w:b/>
                <w:color w:val="000000"/>
              </w:rPr>
            </w:pPr>
          </w:p>
          <w:p w14:paraId="0DB304E0" w14:textId="2CD0F93E" w:rsidR="00FC29A0" w:rsidRPr="00FC29A0" w:rsidRDefault="00FC29A0" w:rsidP="00FC29A0">
            <w:pPr>
              <w:autoSpaceDE w:val="0"/>
              <w:autoSpaceDN w:val="0"/>
              <w:adjustRightInd w:val="0"/>
              <w:jc w:val="center"/>
              <w:rPr>
                <w:rFonts w:ascii="Times New Roman" w:hAnsi="Times New Roman" w:cs="Times New Roman"/>
                <w:b/>
                <w:color w:val="000000"/>
              </w:rPr>
            </w:pPr>
            <w:r w:rsidRPr="00FC29A0">
              <w:rPr>
                <w:rFonts w:ascii="Times New Roman" w:hAnsi="Times New Roman" w:cs="Times New Roman"/>
                <w:b/>
                <w:color w:val="000000"/>
              </w:rPr>
              <w:t>Sra. Isma Yatun, auditora financiera certificada, auditora forense certificada</w:t>
            </w:r>
            <w:r>
              <w:rPr>
                <w:rFonts w:ascii="Times New Roman" w:hAnsi="Times New Roman" w:cs="Times New Roman"/>
                <w:b/>
                <w:color w:val="000000"/>
              </w:rPr>
              <w:br/>
            </w:r>
            <w:r w:rsidRPr="00FC29A0">
              <w:rPr>
                <w:rFonts w:ascii="Times New Roman" w:hAnsi="Times New Roman" w:cs="Times New Roman"/>
                <w:b/>
                <w:color w:val="000000"/>
              </w:rPr>
              <w:t>Presidenta del Tribunal de Cuentas de la República de Indonesia</w:t>
            </w:r>
            <w:r>
              <w:rPr>
                <w:rFonts w:ascii="Times New Roman" w:hAnsi="Times New Roman" w:cs="Times New Roman"/>
                <w:b/>
                <w:color w:val="000000"/>
              </w:rPr>
              <w:br/>
            </w:r>
            <w:r w:rsidRPr="00FC29A0">
              <w:rPr>
                <w:rFonts w:ascii="Times New Roman" w:hAnsi="Times New Roman" w:cs="Times New Roman"/>
                <w:b/>
                <w:color w:val="000000"/>
              </w:rPr>
              <w:t>Auditor externo</w:t>
            </w:r>
          </w:p>
          <w:p w14:paraId="5D6CF3C5" w14:textId="785865B2" w:rsidR="0014387D" w:rsidRPr="007B2A8D" w:rsidRDefault="00FC29A0" w:rsidP="00FC29A0">
            <w:pPr>
              <w:autoSpaceDE w:val="0"/>
              <w:autoSpaceDN w:val="0"/>
              <w:adjustRightInd w:val="0"/>
              <w:jc w:val="center"/>
            </w:pPr>
            <w:r w:rsidRPr="00FC29A0">
              <w:rPr>
                <w:rFonts w:ascii="Times New Roman" w:hAnsi="Times New Roman" w:cs="Times New Roman"/>
                <w:b/>
                <w:color w:val="000000"/>
              </w:rPr>
              <w:t>Yakarta (Indonesia)</w:t>
            </w:r>
            <w:r>
              <w:rPr>
                <w:rFonts w:ascii="Times New Roman" w:hAnsi="Times New Roman" w:cs="Times New Roman"/>
                <w:b/>
                <w:color w:val="000000"/>
              </w:rPr>
              <w:br/>
            </w:r>
            <w:r w:rsidRPr="00FC29A0">
              <w:rPr>
                <w:rFonts w:ascii="Times New Roman" w:hAnsi="Times New Roman" w:cs="Times New Roman"/>
                <w:b/>
                <w:color w:val="000000"/>
              </w:rPr>
              <w:t>11 de mayo de 2026</w:t>
            </w:r>
          </w:p>
        </w:tc>
      </w:tr>
    </w:tbl>
    <w:p w14:paraId="5D1C17F7" w14:textId="77777777" w:rsidR="0014387D" w:rsidRPr="007B2A8D" w:rsidRDefault="0014387D" w:rsidP="0014387D">
      <w:pPr>
        <w:rPr>
          <w:b/>
          <w:color w:val="000000"/>
          <w:sz w:val="22"/>
          <w:szCs w:val="22"/>
        </w:rPr>
        <w:sectPr w:rsidR="0014387D" w:rsidRPr="007B2A8D" w:rsidSect="00FF6B6E">
          <w:headerReference w:type="even" r:id="rId33"/>
          <w:pgSz w:w="11906" w:h="16838" w:code="9"/>
          <w:pgMar w:top="1440" w:right="1440" w:bottom="1170" w:left="1418" w:header="709" w:footer="709" w:gutter="0"/>
          <w:cols w:space="708"/>
          <w:docGrid w:linePitch="360"/>
        </w:sectPr>
      </w:pPr>
    </w:p>
    <w:p w14:paraId="19D04B9B" w14:textId="7C0CBCA1" w:rsidR="0014387D" w:rsidRPr="007B2A8D" w:rsidRDefault="0014387D" w:rsidP="002A03A1">
      <w:pPr>
        <w:pStyle w:val="Heading1"/>
        <w:rPr>
          <w:noProof w:val="0"/>
          <w:lang w:val="es-ES_tradnl"/>
        </w:rPr>
      </w:pPr>
      <w:bookmarkStart w:id="127" w:name="_Toc222223530"/>
      <w:bookmarkStart w:id="128" w:name="_Toc237010277"/>
      <w:r w:rsidRPr="007B2A8D">
        <w:rPr>
          <w:noProof w:val="0"/>
          <w:lang w:val="es-ES_tradnl"/>
        </w:rPr>
        <w:lastRenderedPageBreak/>
        <w:t>Anex</w:t>
      </w:r>
      <w:r w:rsidR="00DD658F">
        <w:rPr>
          <w:noProof w:val="0"/>
          <w:lang w:val="es-ES_tradnl"/>
        </w:rPr>
        <w:t>o</w:t>
      </w:r>
      <w:r w:rsidRPr="007B2A8D">
        <w:rPr>
          <w:noProof w:val="0"/>
          <w:lang w:val="es-ES_tradnl"/>
        </w:rPr>
        <w:t xml:space="preserve"> 1. List</w:t>
      </w:r>
      <w:r w:rsidR="00DD658F">
        <w:rPr>
          <w:noProof w:val="0"/>
          <w:lang w:val="es-ES_tradnl"/>
        </w:rPr>
        <w:t>a</w:t>
      </w:r>
      <w:r w:rsidRPr="007B2A8D">
        <w:rPr>
          <w:noProof w:val="0"/>
          <w:lang w:val="es-ES_tradnl"/>
        </w:rPr>
        <w:t xml:space="preserve"> </w:t>
      </w:r>
      <w:r w:rsidR="00DD658F">
        <w:rPr>
          <w:noProof w:val="0"/>
          <w:lang w:val="es-ES_tradnl"/>
        </w:rPr>
        <w:t>de</w:t>
      </w:r>
      <w:r w:rsidRPr="007B2A8D">
        <w:rPr>
          <w:noProof w:val="0"/>
          <w:lang w:val="es-ES_tradnl"/>
        </w:rPr>
        <w:t xml:space="preserve"> </w:t>
      </w:r>
      <w:bookmarkEnd w:id="127"/>
      <w:r w:rsidR="00DD658F">
        <w:rPr>
          <w:noProof w:val="0"/>
          <w:lang w:val="es-ES_tradnl"/>
        </w:rPr>
        <w:t>siglas</w:t>
      </w:r>
      <w:bookmarkEnd w:id="128"/>
    </w:p>
    <w:tbl>
      <w:tblPr>
        <w:tblStyle w:val="TableGrid"/>
        <w:tblW w:w="9923" w:type="dxa"/>
        <w:tblInd w:w="-142" w:type="dxa"/>
        <w:tblLook w:val="04A0" w:firstRow="1" w:lastRow="0" w:firstColumn="1" w:lastColumn="0" w:noHBand="0" w:noVBand="1"/>
      </w:tblPr>
      <w:tblGrid>
        <w:gridCol w:w="1985"/>
        <w:gridCol w:w="283"/>
        <w:gridCol w:w="7655"/>
      </w:tblGrid>
      <w:tr w:rsidR="009F1F4A" w:rsidRPr="007B2A8D" w14:paraId="18EAEB9F" w14:textId="77777777">
        <w:tc>
          <w:tcPr>
            <w:tcW w:w="1985" w:type="dxa"/>
            <w:tcBorders>
              <w:top w:val="none" w:sz="4" w:space="0" w:color="000000"/>
              <w:left w:val="none" w:sz="4" w:space="0" w:color="000000"/>
              <w:bottom w:val="none" w:sz="4" w:space="0" w:color="000000"/>
              <w:right w:val="none" w:sz="4" w:space="0" w:color="000000"/>
            </w:tcBorders>
          </w:tcPr>
          <w:p w14:paraId="66F129DC" w14:textId="03B99E9A"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ASHI:</w:t>
            </w:r>
          </w:p>
        </w:tc>
        <w:tc>
          <w:tcPr>
            <w:tcW w:w="283" w:type="dxa"/>
            <w:tcBorders>
              <w:top w:val="none" w:sz="4" w:space="0" w:color="000000"/>
              <w:left w:val="none" w:sz="4" w:space="0" w:color="000000"/>
              <w:bottom w:val="none" w:sz="4" w:space="0" w:color="000000"/>
              <w:right w:val="none" w:sz="4" w:space="0" w:color="000000"/>
            </w:tcBorders>
          </w:tcPr>
          <w:p w14:paraId="4CDFD1BC" w14:textId="030629C1"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417DF9F4" w14:textId="2950AE08"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Seguro médico pagadero tras la separación del servicio</w:t>
            </w:r>
          </w:p>
        </w:tc>
      </w:tr>
      <w:tr w:rsidR="009F1F4A" w:rsidRPr="007B2A8D" w14:paraId="5EA788E4" w14:textId="77777777">
        <w:tc>
          <w:tcPr>
            <w:tcW w:w="1985" w:type="dxa"/>
            <w:tcBorders>
              <w:top w:val="none" w:sz="4" w:space="0" w:color="000000"/>
              <w:left w:val="none" w:sz="4" w:space="0" w:color="000000"/>
              <w:bottom w:val="none" w:sz="4" w:space="0" w:color="000000"/>
              <w:right w:val="none" w:sz="4" w:space="0" w:color="000000"/>
            </w:tcBorders>
          </w:tcPr>
          <w:p w14:paraId="075DEE69" w14:textId="56CF1716"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Plan de ASHI:</w:t>
            </w:r>
          </w:p>
        </w:tc>
        <w:tc>
          <w:tcPr>
            <w:tcW w:w="283" w:type="dxa"/>
            <w:tcBorders>
              <w:top w:val="none" w:sz="4" w:space="0" w:color="000000"/>
              <w:left w:val="none" w:sz="4" w:space="0" w:color="000000"/>
              <w:bottom w:val="none" w:sz="4" w:space="0" w:color="000000"/>
              <w:right w:val="none" w:sz="4" w:space="0" w:color="000000"/>
            </w:tcBorders>
          </w:tcPr>
          <w:p w14:paraId="398FD5BC" w14:textId="61B58001"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5E0771D9" w14:textId="18586851"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Plan OMPI/UPOV de seguro médico pagadero tras la separación del servicio</w:t>
            </w:r>
          </w:p>
        </w:tc>
      </w:tr>
      <w:tr w:rsidR="009F1F4A" w:rsidRPr="007B2A8D" w14:paraId="47DD842D" w14:textId="77777777">
        <w:tc>
          <w:tcPr>
            <w:tcW w:w="1985" w:type="dxa"/>
            <w:tcBorders>
              <w:top w:val="none" w:sz="4" w:space="0" w:color="000000"/>
              <w:left w:val="none" w:sz="4" w:space="0" w:color="000000"/>
              <w:bottom w:val="none" w:sz="4" w:space="0" w:color="000000"/>
              <w:right w:val="none" w:sz="4" w:space="0" w:color="000000"/>
            </w:tcBorders>
          </w:tcPr>
          <w:p w14:paraId="5C3B84B8" w14:textId="208EEE89"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BPK:</w:t>
            </w:r>
          </w:p>
        </w:tc>
        <w:tc>
          <w:tcPr>
            <w:tcW w:w="283" w:type="dxa"/>
            <w:tcBorders>
              <w:top w:val="none" w:sz="4" w:space="0" w:color="000000"/>
              <w:left w:val="none" w:sz="4" w:space="0" w:color="000000"/>
              <w:bottom w:val="none" w:sz="4" w:space="0" w:color="000000"/>
              <w:right w:val="none" w:sz="4" w:space="0" w:color="000000"/>
            </w:tcBorders>
          </w:tcPr>
          <w:p w14:paraId="725F6447" w14:textId="2661C63A"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5096E50A" w14:textId="2E690BBA"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 xml:space="preserve">Badan </w:t>
            </w:r>
            <w:proofErr w:type="spellStart"/>
            <w:r w:rsidRPr="00BD22CD">
              <w:rPr>
                <w:rFonts w:ascii="Times New Roman" w:hAnsi="Times New Roman" w:cs="Times New Roman"/>
              </w:rPr>
              <w:t>Pemeriksa</w:t>
            </w:r>
            <w:proofErr w:type="spellEnd"/>
            <w:r w:rsidRPr="00BD22CD">
              <w:rPr>
                <w:rFonts w:ascii="Times New Roman" w:hAnsi="Times New Roman" w:cs="Times New Roman"/>
              </w:rPr>
              <w:t xml:space="preserve"> Keuangan (Tribunal de Cuentas de la República de Indonesia)</w:t>
            </w:r>
          </w:p>
        </w:tc>
      </w:tr>
      <w:tr w:rsidR="009F1F4A" w:rsidRPr="007B2A8D" w14:paraId="25C25F7D" w14:textId="77777777">
        <w:tc>
          <w:tcPr>
            <w:tcW w:w="1985" w:type="dxa"/>
            <w:tcBorders>
              <w:top w:val="none" w:sz="4" w:space="0" w:color="000000"/>
              <w:left w:val="none" w:sz="4" w:space="0" w:color="000000"/>
              <w:bottom w:val="none" w:sz="4" w:space="0" w:color="000000"/>
              <w:right w:val="none" w:sz="4" w:space="0" w:color="000000"/>
            </w:tcBorders>
          </w:tcPr>
          <w:p w14:paraId="1824A07F" w14:textId="33B1EB74"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IPSAS:</w:t>
            </w:r>
          </w:p>
        </w:tc>
        <w:tc>
          <w:tcPr>
            <w:tcW w:w="283" w:type="dxa"/>
            <w:tcBorders>
              <w:top w:val="none" w:sz="4" w:space="0" w:color="000000"/>
              <w:left w:val="none" w:sz="4" w:space="0" w:color="000000"/>
              <w:bottom w:val="none" w:sz="4" w:space="0" w:color="000000"/>
              <w:right w:val="none" w:sz="4" w:space="0" w:color="000000"/>
            </w:tcBorders>
          </w:tcPr>
          <w:p w14:paraId="502DDC10" w14:textId="4BA27E22"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0A6026EF" w14:textId="754B4B0A"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Normas Internacionales de Contabilidad del Sector Público</w:t>
            </w:r>
          </w:p>
        </w:tc>
      </w:tr>
      <w:tr w:rsidR="009F1F4A" w:rsidRPr="007B2A8D" w14:paraId="59CA8B81" w14:textId="77777777">
        <w:tc>
          <w:tcPr>
            <w:tcW w:w="1985" w:type="dxa"/>
            <w:tcBorders>
              <w:top w:val="none" w:sz="4" w:space="0" w:color="000000"/>
              <w:left w:val="none" w:sz="4" w:space="0" w:color="000000"/>
              <w:bottom w:val="none" w:sz="4" w:space="0" w:color="000000"/>
              <w:right w:val="none" w:sz="4" w:space="0" w:color="000000"/>
            </w:tcBorders>
          </w:tcPr>
          <w:p w14:paraId="2CD60EE2" w14:textId="396BEDA1"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ISA:</w:t>
            </w:r>
          </w:p>
        </w:tc>
        <w:tc>
          <w:tcPr>
            <w:tcW w:w="283" w:type="dxa"/>
            <w:tcBorders>
              <w:top w:val="none" w:sz="4" w:space="0" w:color="000000"/>
              <w:left w:val="none" w:sz="4" w:space="0" w:color="000000"/>
              <w:bottom w:val="none" w:sz="4" w:space="0" w:color="000000"/>
              <w:right w:val="none" w:sz="4" w:space="0" w:color="000000"/>
            </w:tcBorders>
          </w:tcPr>
          <w:p w14:paraId="2B05D117" w14:textId="7C880443"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193322CB" w14:textId="0D5399E2"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Normas internacionales de auditoría</w:t>
            </w:r>
          </w:p>
        </w:tc>
      </w:tr>
      <w:tr w:rsidR="009F1F4A" w:rsidRPr="007B2A8D" w14:paraId="52547B44" w14:textId="77777777">
        <w:tc>
          <w:tcPr>
            <w:tcW w:w="1985" w:type="dxa"/>
            <w:tcBorders>
              <w:top w:val="none" w:sz="4" w:space="0" w:color="000000"/>
              <w:left w:val="none" w:sz="4" w:space="0" w:color="000000"/>
              <w:bottom w:val="none" w:sz="4" w:space="0" w:color="000000"/>
              <w:right w:val="none" w:sz="4" w:space="0" w:color="000000"/>
            </w:tcBorders>
          </w:tcPr>
          <w:p w14:paraId="4A56B1D3" w14:textId="39B03300"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ISSAI:</w:t>
            </w:r>
          </w:p>
        </w:tc>
        <w:tc>
          <w:tcPr>
            <w:tcW w:w="283" w:type="dxa"/>
            <w:tcBorders>
              <w:top w:val="none" w:sz="4" w:space="0" w:color="000000"/>
              <w:left w:val="none" w:sz="4" w:space="0" w:color="000000"/>
              <w:bottom w:val="none" w:sz="4" w:space="0" w:color="000000"/>
              <w:right w:val="none" w:sz="4" w:space="0" w:color="000000"/>
            </w:tcBorders>
          </w:tcPr>
          <w:p w14:paraId="7AF0BCF2" w14:textId="37A151C7"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008D9331" w14:textId="06282CAA"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Normas internacionales de las entidades fiscalizadoras superiores</w:t>
            </w:r>
          </w:p>
        </w:tc>
      </w:tr>
      <w:tr w:rsidR="009F1F4A" w:rsidRPr="007B2A8D" w14:paraId="691A6936" w14:textId="77777777">
        <w:tc>
          <w:tcPr>
            <w:tcW w:w="1985" w:type="dxa"/>
            <w:tcBorders>
              <w:top w:val="none" w:sz="4" w:space="0" w:color="000000"/>
              <w:left w:val="none" w:sz="4" w:space="0" w:color="000000"/>
              <w:bottom w:val="none" w:sz="4" w:space="0" w:color="000000"/>
              <w:right w:val="none" w:sz="4" w:space="0" w:color="000000"/>
            </w:tcBorders>
          </w:tcPr>
          <w:p w14:paraId="0E09CFF3" w14:textId="7321C60E"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UPOV:</w:t>
            </w:r>
          </w:p>
        </w:tc>
        <w:tc>
          <w:tcPr>
            <w:tcW w:w="283" w:type="dxa"/>
            <w:tcBorders>
              <w:top w:val="none" w:sz="4" w:space="0" w:color="000000"/>
              <w:left w:val="none" w:sz="4" w:space="0" w:color="000000"/>
              <w:bottom w:val="none" w:sz="4" w:space="0" w:color="000000"/>
              <w:right w:val="none" w:sz="4" w:space="0" w:color="000000"/>
            </w:tcBorders>
          </w:tcPr>
          <w:p w14:paraId="297B5FF7" w14:textId="71B7F7DA"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7D1D5387" w14:textId="22439272"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Unión Internacional para la Protección de las Obtenciones Vegetales</w:t>
            </w:r>
          </w:p>
        </w:tc>
      </w:tr>
      <w:tr w:rsidR="009F1F4A" w:rsidRPr="007B2A8D" w14:paraId="44341A86" w14:textId="77777777">
        <w:tc>
          <w:tcPr>
            <w:tcW w:w="1985" w:type="dxa"/>
            <w:tcBorders>
              <w:top w:val="none" w:sz="4" w:space="0" w:color="000000"/>
              <w:left w:val="none" w:sz="4" w:space="0" w:color="000000"/>
              <w:bottom w:val="none" w:sz="4" w:space="0" w:color="000000"/>
              <w:right w:val="none" w:sz="4" w:space="0" w:color="000000"/>
            </w:tcBorders>
          </w:tcPr>
          <w:p w14:paraId="35433088" w14:textId="1CE67432"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OMS:</w:t>
            </w:r>
          </w:p>
        </w:tc>
        <w:tc>
          <w:tcPr>
            <w:tcW w:w="283" w:type="dxa"/>
            <w:tcBorders>
              <w:top w:val="none" w:sz="4" w:space="0" w:color="000000"/>
              <w:left w:val="none" w:sz="4" w:space="0" w:color="000000"/>
              <w:bottom w:val="none" w:sz="4" w:space="0" w:color="000000"/>
              <w:right w:val="none" w:sz="4" w:space="0" w:color="000000"/>
            </w:tcBorders>
          </w:tcPr>
          <w:p w14:paraId="6DA9AB2B" w14:textId="50045D5B"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211881B1" w14:textId="54267960"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Organización Mundial de la Salud</w:t>
            </w:r>
          </w:p>
        </w:tc>
      </w:tr>
      <w:tr w:rsidR="009F1F4A" w:rsidRPr="007B2A8D" w14:paraId="73CF089C" w14:textId="77777777">
        <w:tc>
          <w:tcPr>
            <w:tcW w:w="1985" w:type="dxa"/>
            <w:tcBorders>
              <w:top w:val="none" w:sz="4" w:space="0" w:color="000000"/>
              <w:left w:val="none" w:sz="4" w:space="0" w:color="000000"/>
              <w:bottom w:val="none" w:sz="4" w:space="0" w:color="000000"/>
              <w:right w:val="none" w:sz="4" w:space="0" w:color="000000"/>
            </w:tcBorders>
          </w:tcPr>
          <w:p w14:paraId="1DEA5B80" w14:textId="4389DC98" w:rsidR="009F1F4A" w:rsidRPr="007B2A8D" w:rsidRDefault="009F1F4A" w:rsidP="009F1F4A">
            <w:pPr>
              <w:spacing w:after="81"/>
              <w:rPr>
                <w:rFonts w:ascii="Times New Roman" w:eastAsiaTheme="majorEastAsia" w:hAnsi="Times New Roman" w:cs="Times New Roman"/>
                <w:color w:val="0D0D0D" w:themeColor="text1" w:themeTint="F2"/>
              </w:rPr>
            </w:pPr>
            <w:r w:rsidRPr="00BD22CD">
              <w:rPr>
                <w:rFonts w:ascii="Times New Roman" w:hAnsi="Times New Roman" w:cs="Times New Roman"/>
                <w:color w:val="0D0D0D" w:themeColor="text1" w:themeTint="F2"/>
              </w:rPr>
              <w:t>OMPI:</w:t>
            </w:r>
          </w:p>
        </w:tc>
        <w:tc>
          <w:tcPr>
            <w:tcW w:w="283" w:type="dxa"/>
            <w:tcBorders>
              <w:top w:val="none" w:sz="4" w:space="0" w:color="000000"/>
              <w:left w:val="none" w:sz="4" w:space="0" w:color="000000"/>
              <w:bottom w:val="none" w:sz="4" w:space="0" w:color="000000"/>
              <w:right w:val="none" w:sz="4" w:space="0" w:color="000000"/>
            </w:tcBorders>
          </w:tcPr>
          <w:p w14:paraId="42C508A7" w14:textId="1AE09933" w:rsidR="009F1F4A" w:rsidRPr="007B2A8D" w:rsidRDefault="009F1F4A" w:rsidP="009F1F4A">
            <w:pPr>
              <w:spacing w:after="81"/>
              <w:rPr>
                <w:rFonts w:ascii="Times New Roman" w:eastAsiaTheme="majorEastAsia" w:hAnsi="Times New Roman" w:cs="Times New Roman"/>
              </w:rPr>
            </w:pPr>
          </w:p>
        </w:tc>
        <w:tc>
          <w:tcPr>
            <w:tcW w:w="7655" w:type="dxa"/>
            <w:tcBorders>
              <w:top w:val="none" w:sz="4" w:space="0" w:color="000000"/>
              <w:left w:val="none" w:sz="4" w:space="0" w:color="000000"/>
              <w:bottom w:val="none" w:sz="4" w:space="0" w:color="000000"/>
              <w:right w:val="none" w:sz="4" w:space="0" w:color="000000"/>
            </w:tcBorders>
          </w:tcPr>
          <w:p w14:paraId="1BE9CFA1" w14:textId="0A0762F1" w:rsidR="009F1F4A" w:rsidRPr="007B2A8D" w:rsidRDefault="009F1F4A" w:rsidP="009F1F4A">
            <w:pPr>
              <w:spacing w:after="81"/>
              <w:rPr>
                <w:rFonts w:ascii="Times New Roman" w:eastAsiaTheme="majorEastAsia" w:hAnsi="Times New Roman" w:cs="Times New Roman"/>
              </w:rPr>
            </w:pPr>
            <w:r w:rsidRPr="00BD22CD">
              <w:rPr>
                <w:rFonts w:ascii="Times New Roman" w:hAnsi="Times New Roman" w:cs="Times New Roman"/>
              </w:rPr>
              <w:t>Organización Mundial de la Propiedad Intelectual</w:t>
            </w:r>
          </w:p>
        </w:tc>
      </w:tr>
    </w:tbl>
    <w:p w14:paraId="46B8CD1C" w14:textId="77777777" w:rsidR="0014387D" w:rsidRPr="007B2A8D" w:rsidRDefault="0014387D" w:rsidP="0014387D">
      <w:pPr>
        <w:rPr>
          <w:rFonts w:ascii="Times New Roman" w:hAnsi="Times New Roman" w:cs="Times New Roman"/>
          <w:sz w:val="22"/>
          <w:szCs w:val="22"/>
        </w:rPr>
      </w:pPr>
    </w:p>
    <w:p w14:paraId="3AA18430" w14:textId="77777777" w:rsidR="0014387D" w:rsidRPr="007B2A8D" w:rsidRDefault="0014387D" w:rsidP="0014387D">
      <w:pPr>
        <w:rPr>
          <w:rFonts w:ascii="Times New Roman" w:hAnsi="Times New Roman" w:cs="Times New Roman"/>
          <w:sz w:val="22"/>
          <w:szCs w:val="22"/>
        </w:rPr>
      </w:pPr>
    </w:p>
    <w:p w14:paraId="6158F72F" w14:textId="77777777" w:rsidR="0014387D" w:rsidRPr="007B2A8D" w:rsidRDefault="0014387D" w:rsidP="0014387D">
      <w:pPr>
        <w:rPr>
          <w:rFonts w:ascii="Times New Roman" w:hAnsi="Times New Roman" w:cs="Times New Roman"/>
          <w:sz w:val="22"/>
          <w:szCs w:val="22"/>
        </w:rPr>
      </w:pPr>
    </w:p>
    <w:p w14:paraId="2D0FA66F" w14:textId="77777777" w:rsidR="0014387D" w:rsidRPr="007B2A8D" w:rsidRDefault="0014387D" w:rsidP="0014387D">
      <w:pPr>
        <w:rPr>
          <w:rFonts w:ascii="Times New Roman" w:hAnsi="Times New Roman" w:cs="Times New Roman"/>
          <w:sz w:val="22"/>
          <w:szCs w:val="22"/>
        </w:rPr>
      </w:pPr>
    </w:p>
    <w:p w14:paraId="4C70BA6E" w14:textId="58B1A992" w:rsidR="0014387D" w:rsidRPr="007B2A8D" w:rsidRDefault="00CB744E" w:rsidP="00CB744E">
      <w:pPr>
        <w:jc w:val="right"/>
      </w:pPr>
      <w:r w:rsidRPr="007B2A8D">
        <w:t>[</w:t>
      </w:r>
      <w:r w:rsidR="009F1F4A">
        <w:t xml:space="preserve">Fin del Anexo y del </w:t>
      </w:r>
      <w:r w:rsidRPr="007B2A8D">
        <w:t>document</w:t>
      </w:r>
      <w:r w:rsidR="009F1F4A">
        <w:t>o</w:t>
      </w:r>
      <w:r w:rsidRPr="007B2A8D">
        <w:t>]</w:t>
      </w:r>
    </w:p>
    <w:p w14:paraId="1F03E821" w14:textId="5210F0ED" w:rsidR="0014387D" w:rsidRPr="007B2A8D" w:rsidRDefault="0014387D"/>
    <w:p w14:paraId="50E51A62" w14:textId="77777777" w:rsidR="002928D3" w:rsidRPr="007B2A8D" w:rsidRDefault="002928D3" w:rsidP="003D352A">
      <w:pPr>
        <w:spacing w:after="220"/>
      </w:pPr>
    </w:p>
    <w:sectPr w:rsidR="002928D3" w:rsidRPr="007B2A8D" w:rsidSect="008E140B">
      <w:endnotePr>
        <w:numFmt w:val="decimal"/>
      </w:endnotePr>
      <w:pgSz w:w="11907" w:h="16840" w:code="9"/>
      <w:pgMar w:top="567" w:right="1134" w:bottom="1418" w:left="1418" w:header="510" w:footer="1021"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AD3A54" w14:textId="77777777" w:rsidR="00076808" w:rsidRDefault="00076808">
      <w:r>
        <w:separator/>
      </w:r>
    </w:p>
  </w:endnote>
  <w:endnote w:type="continuationSeparator" w:id="0">
    <w:p w14:paraId="6154F938" w14:textId="77777777" w:rsidR="00076808" w:rsidRDefault="00076808" w:rsidP="003B38C1">
      <w:r>
        <w:separator/>
      </w:r>
    </w:p>
    <w:p w14:paraId="13E9D44E" w14:textId="77777777" w:rsidR="00076808" w:rsidRPr="003B38C1" w:rsidRDefault="00076808" w:rsidP="003B38C1">
      <w:pPr>
        <w:spacing w:after="60"/>
        <w:rPr>
          <w:sz w:val="17"/>
        </w:rPr>
      </w:pPr>
      <w:r>
        <w:rPr>
          <w:sz w:val="17"/>
        </w:rPr>
        <w:t>[Endnote continued from previous page]</w:t>
      </w:r>
    </w:p>
  </w:endnote>
  <w:endnote w:type="continuationNotice" w:id="1">
    <w:p w14:paraId="023FC374" w14:textId="77777777" w:rsidR="00076808" w:rsidRPr="003B38C1" w:rsidRDefault="00076808" w:rsidP="003B38C1">
      <w:pPr>
        <w:spacing w:before="60"/>
        <w:jc w:val="right"/>
        <w:rPr>
          <w:sz w:val="17"/>
          <w:szCs w:val="17"/>
        </w:rPr>
      </w:pPr>
      <w:r w:rsidRPr="003B38C1">
        <w:rPr>
          <w:sz w:val="17"/>
          <w:szCs w:val="17"/>
        </w:rPr>
        <w:t>[Endnote continued on next page]</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813DBA" w14:textId="77777777" w:rsidR="0014387D" w:rsidRDefault="00076808">
    <w:pPr>
      <w:pStyle w:val="Footer"/>
      <w:framePr w:wrap="none" w:vAnchor="text" w:hAnchor="margin" w:xAlign="right" w:y="1"/>
      <w:rPr>
        <w:rStyle w:val="PageNumber"/>
      </w:rPr>
    </w:pPr>
    <w:sdt>
      <w:sdtPr>
        <w:rPr>
          <w:rStyle w:val="PageNumber"/>
        </w:rPr>
        <w:id w:val="-1809774934"/>
        <w:docPartObj>
          <w:docPartGallery w:val="Page Numbers (Bottom of Page)"/>
          <w:docPartUnique/>
        </w:docPartObj>
      </w:sdtPr>
      <w:sdtEndPr>
        <w:rPr>
          <w:rStyle w:val="PageNumber"/>
        </w:rPr>
      </w:sdtEndPr>
      <w:sdtContent>
        <w:r w:rsidR="0014387D">
          <w:rPr>
            <w:rStyle w:val="PageNumber"/>
          </w:rPr>
          <w:fldChar w:fldCharType="begin"/>
        </w:r>
        <w:r w:rsidR="0014387D">
          <w:rPr>
            <w:rStyle w:val="PageNumber"/>
          </w:rPr>
          <w:instrText xml:space="preserve"> PAGE </w:instrText>
        </w:r>
        <w:r w:rsidR="0014387D">
          <w:rPr>
            <w:rStyle w:val="PageNumber"/>
          </w:rPr>
          <w:fldChar w:fldCharType="separate"/>
        </w:r>
        <w:r w:rsidR="0014387D">
          <w:rPr>
            <w:rStyle w:val="PageNumber"/>
            <w:noProof/>
          </w:rPr>
          <w:t>5</w:t>
        </w:r>
        <w:r w:rsidR="0014387D">
          <w:rPr>
            <w:rStyle w:val="PageNumber"/>
          </w:rPr>
          <w:fldChar w:fldCharType="end"/>
        </w:r>
      </w:sdtContent>
    </w:sdt>
  </w:p>
  <w:p w14:paraId="7829C58F" w14:textId="77777777" w:rsidR="0014387D" w:rsidRDefault="0014387D">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24A09B" w14:textId="77777777" w:rsidR="0014387D" w:rsidRDefault="0014387D">
    <w:pPr>
      <w:pStyle w:val="Footer"/>
      <w:tabs>
        <w:tab w:val="left" w:pos="8931"/>
        <w:tab w:val="right" w:pos="9498"/>
      </w:tab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749D64" w14:textId="77777777" w:rsidR="0014387D" w:rsidRPr="002F2C62" w:rsidRDefault="0014387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FFDFF" w14:textId="77777777" w:rsidR="0014387D" w:rsidRDefault="0014387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2BBF04" w14:textId="77777777" w:rsidR="0014387D" w:rsidRPr="002F2C62" w:rsidRDefault="0014387D">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D2986F" w14:textId="77777777" w:rsidR="0014387D" w:rsidRDefault="0014387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31E1DE" w14:textId="77777777" w:rsidR="00076808" w:rsidRDefault="00076808">
      <w:r>
        <w:separator/>
      </w:r>
    </w:p>
  </w:footnote>
  <w:footnote w:type="continuationSeparator" w:id="0">
    <w:p w14:paraId="6AA6C713" w14:textId="77777777" w:rsidR="00076808" w:rsidRDefault="00076808" w:rsidP="008B60B2">
      <w:r>
        <w:separator/>
      </w:r>
    </w:p>
    <w:p w14:paraId="1B300251" w14:textId="77777777" w:rsidR="00076808" w:rsidRPr="00ED77FB" w:rsidRDefault="00076808" w:rsidP="008B60B2">
      <w:pPr>
        <w:spacing w:after="60"/>
        <w:rPr>
          <w:sz w:val="17"/>
          <w:szCs w:val="17"/>
        </w:rPr>
      </w:pPr>
      <w:r w:rsidRPr="00ED77FB">
        <w:rPr>
          <w:sz w:val="17"/>
          <w:szCs w:val="17"/>
        </w:rPr>
        <w:t>[Footnote continued from previous page]</w:t>
      </w:r>
    </w:p>
  </w:footnote>
  <w:footnote w:type="continuationNotice" w:id="1">
    <w:p w14:paraId="6A614862" w14:textId="77777777" w:rsidR="00076808" w:rsidRPr="00ED77FB" w:rsidRDefault="00076808" w:rsidP="008B60B2">
      <w:pPr>
        <w:spacing w:before="60"/>
        <w:jc w:val="right"/>
        <w:rPr>
          <w:sz w:val="17"/>
          <w:szCs w:val="17"/>
        </w:rPr>
      </w:pPr>
      <w:r w:rsidRPr="00ED77FB">
        <w:rPr>
          <w:sz w:val="17"/>
          <w:szCs w:val="17"/>
        </w:rPr>
        <w:t>[Footnote continued on next page]</w:t>
      </w:r>
    </w:p>
  </w:footnote>
  <w:footnote w:id="2">
    <w:p w14:paraId="0AFFF437" w14:textId="197379AB" w:rsidR="008A2D8D" w:rsidRPr="00941365" w:rsidRDefault="008A2D8D" w:rsidP="00FC75C6">
      <w:pPr>
        <w:pStyle w:val="FootnoteText"/>
      </w:pPr>
      <w:r w:rsidRPr="00941365">
        <w:rPr>
          <w:rStyle w:val="FootnoteReference"/>
        </w:rPr>
        <w:footnoteRef/>
      </w:r>
      <w:r w:rsidRPr="00941365">
        <w:t xml:space="preserve"> Dicho índice de financiación se calcula sobre la base del pasivo actuarial según la norma IPSAS 39 (576 891 000</w:t>
      </w:r>
      <w:r w:rsidR="00EF4A2B">
        <w:t> </w:t>
      </w:r>
      <w:r w:rsidRPr="00941365">
        <w:t>francos suizos). En el estudio de gestión de activos y pasivos, de 2025, se señala que el índice de financiación del ASHI por la OMPI es del 85,9 %, calculado sobre la base de un pasivo, que se desprende del estudio de gestión de activos y pasivos, de 397 700 000 francos suizos y partiendo de una hipótesis de rendimiento esperado a largo plazo. L</w:t>
      </w:r>
      <w:r w:rsidR="00EF4A2B">
        <w:t>a</w:t>
      </w:r>
      <w:r w:rsidRPr="00941365">
        <w:t>s dos cifras responden a preguntas diferentes y no son directamente comparables.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7003E" w14:textId="77777777" w:rsidR="0014387D" w:rsidRDefault="0014387D">
    <w:pPr>
      <w:pStyle w:val="Header"/>
    </w:pPr>
    <w:r>
      <w:rPr>
        <w:noProof/>
      </w:rPr>
      <mc:AlternateContent>
        <mc:Choice Requires="wps">
          <w:drawing>
            <wp:anchor distT="0" distB="0" distL="114300" distR="114300" simplePos="0" relativeHeight="251658240" behindDoc="1" locked="0" layoutInCell="0" allowOverlap="1" wp14:anchorId="741759AA" wp14:editId="3ED7BAF4">
              <wp:simplePos x="0" y="0"/>
              <wp:positionH relativeFrom="margin">
                <wp:align>center</wp:align>
              </wp:positionH>
              <wp:positionV relativeFrom="margin">
                <wp:align>center</wp:align>
              </wp:positionV>
              <wp:extent cx="4941570" cy="2161540"/>
              <wp:effectExtent l="0" t="1257300" r="0" b="895985"/>
              <wp:wrapNone/>
              <wp:docPr id="370296718"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7032432" w14:textId="77777777" w:rsidR="0014387D" w:rsidRDefault="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741759AA" id="_x0000_t202" coordsize="21600,21600" o:spt="202" path="m,l,21600r21600,l21600,xe">
              <v:stroke joinstyle="miter"/>
              <v:path gradientshapeok="t" o:connecttype="rect"/>
            </v:shapetype>
            <v:shape id="Text Box 3" o:spid="_x0000_s1038" type="#_x0000_t202" style="position:absolute;left:0;text-align:left;margin-left:0;margin-top:0;width:389.1pt;height:170.2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htR9AEAAMUDAAAOAAAAZHJzL2Uyb0RvYy54bWysU8tu2zAQvBfoPxC817IMO00Ey4GbNL2k&#10;bYC4yJnmw1Irctklbcl/3yWt2EV7K6oDIS3J2ZnZ0fJ2sB07aAwtuJqXkyln2klQrdvV/Nvm4d01&#10;ZyEKp0QHTtf8qAO/Xb19s+x9pWfQQKc0MgJxoep9zZsYfVUUQTbaijABrx1tGkArIn3irlAoekK3&#10;XTGbTq+KHlB5BKlDoOr9aZOvMr4xWsavxgQdWVdz4hbzinndprVYLUW1Q+GbVo40xD+wsKJ11PQM&#10;dS+iYHts/4KyrUQIYOJEgi3AmFbqrIHUlNM/1Dw3wuushcwJ/mxT+H+w8svh2T8hi8MHGGiAWUTw&#10;jyB/BObgrhFup9eI0DdaKGpc8nM509scPY01Vzd6iB9VSx6Xydei96Ea8dM8QhVSp23/GRRdEfsI&#10;udtg0DKEdO36ZpqeXCZvGDGioR3Pg6IGTFJxfjMvF+9pS9LerLwqF/M8ykJUCS0NwmOInzRYll5q&#10;jpSEDCsOjyEmdpcjI9XE7sQzDtuBjiTKW1BHIt1TQmoefu4FajJgb++AAkWqDYJ9oQiuMct+7bwZ&#10;XgT6sXck2k/da0IygRwVxZywyQn1nYBsR8E7iI4tsgUniuPhkewJNd0Nfk32PbRZyYXnqISykgWO&#10;uU5h/P07n7r8fatfAAAA//8DAFBLAwQUAAYACAAAACEAeOB3udwAAAAFAQAADwAAAGRycy9kb3du&#10;cmV2LnhtbEyPwW7CMBBE75X4B2sr9VacAgKUZoNQox44AlXPJl6StPY6jR0S+vV1e6GXlUYzmnmb&#10;bUZrxIU63zhGeJomIIhLpxuuEN6Or49rED4o1so4JoQredjkk7tMpdoNvKfLIVQilrBPFUIdQptK&#10;6cuarPJT1xJH7+w6q0KUXSV1p4ZYbo2cJclSWtVwXKhVSy81lZ+H3iLo7/O1nQ/DcbfbF/2XaYqC&#10;3j8QH+7H7TOIQGO4heEXP6JDHplOrmfthUGIj4S/G73Vaj0DcUKYL5IFyDyT/+nzHwAAAP//AwBQ&#10;SwECLQAUAAYACAAAACEAtoM4kv4AAADhAQAAEwAAAAAAAAAAAAAAAAAAAAAAW0NvbnRlbnRfVHlw&#10;ZXNdLnhtbFBLAQItABQABgAIAAAAIQA4/SH/1gAAAJQBAAALAAAAAAAAAAAAAAAAAC8BAABfcmVs&#10;cy8ucmVsc1BLAQItABQABgAIAAAAIQAJjhtR9AEAAMUDAAAOAAAAAAAAAAAAAAAAAC4CAABkcnMv&#10;ZTJvRG9jLnhtbFBLAQItABQABgAIAAAAIQB44He53AAAAAUBAAAPAAAAAAAAAAAAAAAAAE4EAABk&#10;cnMvZG93bnJldi54bWxQSwUGAAAAAAQABADzAAAAVwUAAAAA&#10;" o:allowincell="f" filled="f" stroked="f">
              <v:stroke joinstyle="round"/>
              <o:lock v:ext="edit" shapetype="t"/>
              <v:textbox style="mso-fit-shape-to-text:t">
                <w:txbxContent>
                  <w:p w14:paraId="67032432" w14:textId="77777777" w:rsidR="0014387D" w:rsidRDefault="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78459600"/>
      <w:docPartObj>
        <w:docPartGallery w:val="Page Numbers (Top of Page)"/>
        <w:docPartUnique/>
      </w:docPartObj>
    </w:sdtPr>
    <w:sdtEndPr>
      <w:rPr>
        <w:noProof/>
      </w:rPr>
    </w:sdtEndPr>
    <w:sdtContent>
      <w:p w14:paraId="4CFC8ABD" w14:textId="77777777" w:rsidR="0014387D" w:rsidRPr="002266D0" w:rsidRDefault="0014387D">
        <w:pPr>
          <w:tabs>
            <w:tab w:val="center" w:pos="4536"/>
            <w:tab w:val="right" w:pos="9072"/>
          </w:tabs>
          <w:jc w:val="right"/>
        </w:pPr>
        <w:r w:rsidRPr="002266D0">
          <w:t>WO/PBC/40/14</w:t>
        </w:r>
      </w:p>
      <w:p w14:paraId="0F6357F2" w14:textId="77777777" w:rsidR="0014387D" w:rsidRDefault="0014387D">
        <w:pPr>
          <w:pStyle w:val="Header"/>
          <w:jc w:val="right"/>
        </w:pPr>
        <w:r w:rsidRPr="002266D0">
          <w:t>Page</w:t>
        </w:r>
        <w:r>
          <w:t xml:space="preserve"> </w:t>
        </w:r>
        <w:r>
          <w:fldChar w:fldCharType="begin"/>
        </w:r>
        <w:r>
          <w:instrText xml:space="preserve"> PAGE   \* MERGEFORMAT </w:instrText>
        </w:r>
        <w:r>
          <w:fldChar w:fldCharType="separate"/>
        </w:r>
        <w:r>
          <w:rPr>
            <w:noProof/>
          </w:rPr>
          <w:t>2</w:t>
        </w:r>
        <w:r>
          <w:rPr>
            <w:noProof/>
          </w:rPr>
          <w:fldChar w:fldCharType="end"/>
        </w:r>
      </w:p>
    </w:sdtContent>
  </w:sdt>
  <w:p w14:paraId="713185E0" w14:textId="77777777" w:rsidR="0014387D" w:rsidRDefault="0014387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A9036" w14:textId="77777777" w:rsidR="00F9251C" w:rsidRDefault="00F9251C" w:rsidP="00F9251C">
    <w:pPr>
      <w:pStyle w:val="Header"/>
      <w:jc w:val="center"/>
    </w:pPr>
    <w:r>
      <w:t>C/60/14</w:t>
    </w:r>
  </w:p>
  <w:p w14:paraId="7F9B6E43" w14:textId="77777777" w:rsidR="00F9251C" w:rsidRDefault="00F9251C" w:rsidP="00F9251C">
    <w:pPr>
      <w:pStyle w:val="Header"/>
      <w:jc w:val="center"/>
    </w:pPr>
  </w:p>
  <w:p w14:paraId="08E1E9EB" w14:textId="7596C94D" w:rsidR="00F9251C" w:rsidRDefault="00F9251C" w:rsidP="00F9251C">
    <w:pPr>
      <w:pStyle w:val="Header"/>
      <w:jc w:val="center"/>
    </w:pPr>
    <w:r>
      <w:t>ANEX</w:t>
    </w:r>
    <w:r w:rsidR="00FF6B6E">
      <w:t>O</w:t>
    </w:r>
  </w:p>
  <w:p w14:paraId="7A38FEF9" w14:textId="77777777" w:rsidR="00F9251C" w:rsidRDefault="00F9251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B6EB19" w14:textId="1D5CCADC" w:rsidR="0014387D" w:rsidRDefault="0014387D">
    <w:pPr>
      <w:pStyle w:val="Header"/>
    </w:pPr>
    <w:r>
      <w:rPr>
        <w:noProof/>
      </w:rPr>
      <mc:AlternateContent>
        <mc:Choice Requires="wps">
          <w:drawing>
            <wp:anchor distT="0" distB="0" distL="114300" distR="114300" simplePos="0" relativeHeight="251658242" behindDoc="1" locked="0" layoutInCell="0" allowOverlap="1" wp14:anchorId="00A03102" wp14:editId="39737503">
              <wp:simplePos x="0" y="0"/>
              <wp:positionH relativeFrom="margin">
                <wp:align>center</wp:align>
              </wp:positionH>
              <wp:positionV relativeFrom="margin">
                <wp:align>center</wp:align>
              </wp:positionV>
              <wp:extent cx="4941570" cy="2161540"/>
              <wp:effectExtent l="0" t="1257300" r="0" b="895985"/>
              <wp:wrapNone/>
              <wp:docPr id="1473456714"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79725260"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0A03102" id="_x0000_t202" coordsize="21600,21600" o:spt="202" path="m,l,21600r21600,l21600,xe">
              <v:stroke joinstyle="miter"/>
              <v:path gradientshapeok="t" o:connecttype="rect"/>
            </v:shapetype>
            <v:shape id="_x0000_s1039" type="#_x0000_t202" style="position:absolute;left:0;text-align:left;margin-left:0;margin-top:0;width:389.1pt;height:170.2pt;rotation:-45;z-index:-25165823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xP979g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TXqSMy3oI7Evaeg1Dz83AvU5MPe3gHlisQ3CPaFkrjGrP6V&#10;wGZ4EehHCpHYP3WvQck8cmIUc8ImQ9R3ArId5e8gOrbITpyYjodHzifUdDf4Nbn4YLKgC89REEUm&#10;6xzjnTL5+3c+dfkJV78AAAD//wMAUEsDBBQABgAIAAAAIQB44He53AAAAAUBAAAPAAAAZHJzL2Rv&#10;d25yZXYueG1sTI/BbsIwEETvlfgHayv1VpwCApRmg1CjHjgCVc8mXpK09jqNHRL69XV7oZeVRjOa&#10;eZttRmvEhTrfOEZ4miYgiEunG64Q3o6vj2sQPijWyjgmhCt52OSTu0yl2g28p8shVCKWsE8VQh1C&#10;m0rpy5qs8lPXEkfv7DqrQpRdJXWnhlhujZwlyVJa1XBcqFVLLzWVn4feIujv87WdD8Nxt9sX/Zdp&#10;ioLePxAf7sftM4hAY7iF4Rc/okMemU6uZ+2FQYiPhL8bvdVqPQNxQpgvkgXIPJP/6fMfAAAA//8D&#10;AFBLAQItABQABgAIAAAAIQC2gziS/gAAAOEBAAATAAAAAAAAAAAAAAAAAAAAAABbQ29udGVudF9U&#10;eXBlc10ueG1sUEsBAi0AFAAGAAgAAAAhADj9If/WAAAAlAEAAAsAAAAAAAAAAAAAAAAALwEAAF9y&#10;ZWxzLy5yZWxzUEsBAi0AFAAGAAgAAAAhAILE/3v2AQAAzAMAAA4AAAAAAAAAAAAAAAAALgIAAGRy&#10;cy9lMm9Eb2MueG1sUEsBAi0AFAAGAAgAAAAhAHjgd7ncAAAABQEAAA8AAAAAAAAAAAAAAAAAUAQA&#10;AGRycy9kb3ducmV2LnhtbFBLBQYAAAAABAAEAPMAAABZBQAAAAA=&#10;" o:allowincell="f" filled="f" stroked="f">
              <v:stroke joinstyle="round"/>
              <o:lock v:ext="edit" shapetype="t"/>
              <v:textbox style="mso-fit-shape-to-text:t">
                <w:txbxContent>
                  <w:p w14:paraId="79725260"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p w14:paraId="5865F7C5" w14:textId="77777777" w:rsidR="0014387D" w:rsidRDefault="0014387D"/>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11931855"/>
      <w:docPartObj>
        <w:docPartGallery w:val="Page Numbers (Top of Page)"/>
        <w:docPartUnique/>
      </w:docPartObj>
    </w:sdtPr>
    <w:sdtEndPr>
      <w:rPr>
        <w:noProof/>
      </w:rPr>
    </w:sdtEndPr>
    <w:sdtContent>
      <w:p w14:paraId="69049D33" w14:textId="77777777" w:rsidR="00F9251C" w:rsidRDefault="00F9251C" w:rsidP="00F9251C">
        <w:pPr>
          <w:pStyle w:val="Header"/>
          <w:jc w:val="center"/>
        </w:pPr>
        <w:r>
          <w:t>C/60/14</w:t>
        </w:r>
      </w:p>
      <w:p w14:paraId="7DDF9AC3" w14:textId="6CF2706B" w:rsidR="00F9251C" w:rsidRDefault="00F9251C" w:rsidP="00F9251C">
        <w:pPr>
          <w:pStyle w:val="Header"/>
          <w:jc w:val="center"/>
        </w:pPr>
        <w:r>
          <w:t>Anex</w:t>
        </w:r>
        <w:r w:rsidR="00FF6B6E">
          <w:t>o</w:t>
        </w:r>
        <w:r>
          <w:t xml:space="preserve">, </w:t>
        </w:r>
        <w:r w:rsidR="00FF6B6E">
          <w:t xml:space="preserve">página </w:t>
        </w:r>
        <w:r>
          <w:fldChar w:fldCharType="begin"/>
        </w:r>
        <w:r>
          <w:instrText xml:space="preserve"> PAGE   \* MERGEFORMAT </w:instrText>
        </w:r>
        <w:r>
          <w:fldChar w:fldCharType="separate"/>
        </w:r>
        <w:r>
          <w:rPr>
            <w:noProof/>
          </w:rPr>
          <w:t>1</w:t>
        </w:r>
        <w:r>
          <w:rPr>
            <w:noProof/>
          </w:rPr>
          <w:fldChar w:fldCharType="end"/>
        </w:r>
      </w:p>
      <w:p w14:paraId="7D118D22" w14:textId="282FAD4E" w:rsidR="00B070EF" w:rsidRDefault="00076808" w:rsidP="00B070EF">
        <w:pPr>
          <w:pStyle w:val="Header"/>
          <w:jc w:val="center"/>
        </w:pPr>
      </w:p>
    </w:sdtContent>
  </w:sdt>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1FBA1" w14:textId="2BF23EAF" w:rsidR="0014387D" w:rsidRDefault="0014387D">
    <w:pPr>
      <w:pStyle w:val="Header"/>
    </w:pPr>
    <w:r>
      <w:rPr>
        <w:noProof/>
      </w:rPr>
      <mc:AlternateContent>
        <mc:Choice Requires="wps">
          <w:drawing>
            <wp:anchor distT="0" distB="0" distL="114300" distR="114300" simplePos="0" relativeHeight="251658241" behindDoc="1" locked="0" layoutInCell="0" allowOverlap="1" wp14:anchorId="1C84D273" wp14:editId="360654DC">
              <wp:simplePos x="0" y="0"/>
              <wp:positionH relativeFrom="margin">
                <wp:align>center</wp:align>
              </wp:positionH>
              <wp:positionV relativeFrom="margin">
                <wp:align>center</wp:align>
              </wp:positionV>
              <wp:extent cx="4941570" cy="2161540"/>
              <wp:effectExtent l="0" t="1257300" r="0" b="895985"/>
              <wp:wrapNone/>
              <wp:docPr id="3312233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4F0B1DF"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C84D273" id="_x0000_t202" coordsize="21600,21600" o:spt="202" path="m,l,21600r21600,l21600,xe">
              <v:stroke joinstyle="miter"/>
              <v:path gradientshapeok="t" o:connecttype="rect"/>
            </v:shapetype>
            <v:shape id="Text Box 2" o:spid="_x0000_s1040" type="#_x0000_t202" style="position:absolute;left:0;text-align:left;margin-left:0;margin-top:0;width:389.1pt;height:170.2pt;rotation:-45;z-index:-25165823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byb9w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UXQSUdivgV1JO49BaXm4edeoCYf9vYOKFckvkGwL5TENWb1&#10;rwQ2w4tAP1KIxP6pew1K5pETo5gTNhmivhOQ7Sh/B9GxRXbixHQ8PHI+oaa7wa/JxQeTBV14joIo&#10;MlnnGO+Uyd+/86nLT7j6BQAA//8DAFBLAwQUAAYACAAAACEAeOB3udwAAAAFAQAADwAAAGRycy9k&#10;b3ducmV2LnhtbEyPwW7CMBBE75X4B2sr9VacAgKUZoNQox44AlXPJl6StPY6jR0S+vV1e6GXlUYz&#10;mnmbbUZrxIU63zhGeJomIIhLpxuuEN6Or49rED4o1so4JoQredjkk7tMpdoNvKfLIVQilrBPFUId&#10;QptK6cuarPJT1xJH7+w6q0KUXSV1p4ZYbo2cJclSWtVwXKhVSy81lZ+H3iLo7/O1nQ/DcbfbF/2X&#10;aYqC3j8QH+7H7TOIQGO4heEXP6JDHplOrmfthUGIj4S/G73Vaj0DcUKYL5IFyDyT/+nzHwAAAP//&#10;AwBQSwECLQAUAAYACAAAACEAtoM4kv4AAADhAQAAEwAAAAAAAAAAAAAAAAAAAAAAW0NvbnRlbnRf&#10;VHlwZXNdLnhtbFBLAQItABQABgAIAAAAIQA4/SH/1gAAAJQBAAALAAAAAAAAAAAAAAAAAC8BAABf&#10;cmVscy8ucmVsc1BLAQItABQABgAIAAAAIQA+Ibyb9wEAAMwDAAAOAAAAAAAAAAAAAAAAAC4CAABk&#10;cnMvZTJvRG9jLnhtbFBLAQItABQABgAIAAAAIQB44He53AAAAAUBAAAPAAAAAAAAAAAAAAAAAFEE&#10;AABkcnMvZG93bnJldi54bWxQSwUGAAAAAAQABADzAAAAWgUAAAAA&#10;" o:allowincell="f" filled="f" stroked="f">
              <v:stroke joinstyle="round"/>
              <o:lock v:ext="edit" shapetype="t"/>
              <v:textbox style="mso-fit-shape-to-text:t">
                <w:txbxContent>
                  <w:p w14:paraId="64F0B1DF"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p w14:paraId="736F44AC" w14:textId="77777777" w:rsidR="0014387D" w:rsidRDefault="0014387D"/>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F53DA" w14:textId="4E8CFA77" w:rsidR="0014387D" w:rsidRDefault="0014387D">
    <w:pPr>
      <w:pStyle w:val="Header"/>
    </w:pPr>
    <w:r>
      <w:rPr>
        <w:noProof/>
      </w:rPr>
      <mc:AlternateContent>
        <mc:Choice Requires="wps">
          <w:drawing>
            <wp:anchor distT="0" distB="0" distL="114300" distR="114300" simplePos="0" relativeHeight="251658243" behindDoc="1" locked="0" layoutInCell="0" allowOverlap="1" wp14:anchorId="2E8A4C83" wp14:editId="27D5C255">
              <wp:simplePos x="0" y="0"/>
              <wp:positionH relativeFrom="margin">
                <wp:align>center</wp:align>
              </wp:positionH>
              <wp:positionV relativeFrom="margin">
                <wp:align>center</wp:align>
              </wp:positionV>
              <wp:extent cx="4941570" cy="2161540"/>
              <wp:effectExtent l="0" t="1257300" r="0" b="895985"/>
              <wp:wrapNone/>
              <wp:docPr id="1875849967"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A0AAA3E"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2E8A4C83" id="_x0000_t202" coordsize="21600,21600" o:spt="202" path="m,l,21600r21600,l21600,xe">
              <v:stroke joinstyle="miter"/>
              <v:path gradientshapeok="t" o:connecttype="rect"/>
            </v:shapetype>
            <v:shape id="_x0000_s1041" type="#_x0000_t202" style="position:absolute;left:0;text-align:left;margin-left:0;margin-top:0;width:389.1pt;height:170.2pt;rotation:-45;z-index:-251658237;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fX3E+QEAAMwDAAAOAAAAZHJzL2Uyb0RvYy54bWysU0Fu2zAQvBfoHwjea0munSaC5cBNml7S&#10;NkAc5EyTlKVW5LJL2pJ/nyWt2EV7C6oDIS3J2ZnZ0eJ6MB3ba/Qt2IoXk5wzbSWo1m4r/rS++3DJ&#10;mQ/CKtGB1RU/aM+vl+/fLXpX6ik00CmNjECsL3tX8SYEV2aZl402wk/AaUubNaARgT5xmykUPaGb&#10;Lpvm+UXWAyqHILX3VL09bvJlwq9rLcOPuvY6sK7ixC2kFdO6iWu2XIhyi8I1rRxpiDewMKK11PQE&#10;dSuCYDts/4EyrUTwUIeJBJNBXbdSJw2kpsj/UvPYCKeTFjLHu5NN/v/Byu/7R/eALAyfYaABJhHe&#10;3YP85ZmFm0bYrV4hQt9ooahxwU/lRG99cDTWVF3rIXxRLXlcRF+z3vlyxI/z8KWPnTb9N1B0RewC&#10;pG5DjYYhxGuXV3l8Upm8YcSIhnY4DYoaMEnF2dWsmH+iLUl70+KimM/SKDNRRrQ4CIc+fNVgWHyp&#10;OFISEqzY3/sQ2Z2PjFQjuyPPMGwG1qqKf4w6IvMNqANx7ykoFfe/dwI1+bAzN0C5IvE1gnmmJK4w&#10;qX8lsB6eBbqRQiD2D91rUBKPlBjFrDDREPWTgExH+duLjs2TE0em4+GR8xE13vVuRS7etUnQmeco&#10;iCKTdI7xjpn88zudOv+EyxcAAAD//wMAUEsDBBQABgAIAAAAIQB44He53AAAAAUBAAAPAAAAZHJz&#10;L2Rvd25yZXYueG1sTI/BbsIwEETvlfgHayv1VpwCApRmg1CjHjgCVc8mXpK09jqNHRL69XV7oZeV&#10;RjOaeZttRmvEhTrfOEZ4miYgiEunG64Q3o6vj2sQPijWyjgmhCt52OSTu0yl2g28p8shVCKWsE8V&#10;Qh1Cm0rpy5qs8lPXEkfv7DqrQpRdJXWnhlhujZwlyVJa1XBcqFVLLzWVn4feIujv87WdD8Nxt9sX&#10;/ZdpioLePxAf7sftM4hAY7iF4Rc/okMemU6uZ+2FQYiPhL8bvdVqPQNxQpgvkgXIPJP/6fMfAAAA&#10;//8DAFBLAQItABQABgAIAAAAIQC2gziS/gAAAOEBAAATAAAAAAAAAAAAAAAAAAAAAABbQ29udGVu&#10;dF9UeXBlc10ueG1sUEsBAi0AFAAGAAgAAAAhADj9If/WAAAAlAEAAAsAAAAAAAAAAAAAAAAALwEA&#10;AF9yZWxzLy5yZWxzUEsBAi0AFAAGAAgAAAAhAKp9fcT5AQAAzAMAAA4AAAAAAAAAAAAAAAAALgIA&#10;AGRycy9lMm9Eb2MueG1sUEsBAi0AFAAGAAgAAAAhAHjgd7ncAAAABQEAAA8AAAAAAAAAAAAAAAAA&#10;UwQAAGRycy9kb3ducmV2LnhtbFBLBQYAAAAABAAEAPMAAABcBQAAAAA=&#10;" o:allowincell="f" filled="f" stroked="f">
              <v:stroke joinstyle="round"/>
              <o:lock v:ext="edit" shapetype="t"/>
              <v:textbox style="mso-fit-shape-to-text:t">
                <w:txbxContent>
                  <w:p w14:paraId="6A0AAA3E"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BD39A1" w14:textId="77777777" w:rsidR="0014387D" w:rsidRPr="00B070EF" w:rsidRDefault="0014387D" w:rsidP="00B070EF">
    <w:pPr>
      <w:pStyle w:val="Header"/>
      <w:jc w:val="cent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655C8D" w14:textId="6AD76531" w:rsidR="0014387D" w:rsidRDefault="0014387D">
    <w:pPr>
      <w:pStyle w:val="Header"/>
    </w:pPr>
    <w:r>
      <w:rPr>
        <w:noProof/>
      </w:rPr>
      <mc:AlternateContent>
        <mc:Choice Requires="wps">
          <w:drawing>
            <wp:anchor distT="0" distB="0" distL="114300" distR="114300" simplePos="0" relativeHeight="251658244" behindDoc="1" locked="0" layoutInCell="0" allowOverlap="1" wp14:anchorId="0AA60E8E" wp14:editId="2F0EEE44">
              <wp:simplePos x="0" y="0"/>
              <wp:positionH relativeFrom="margin">
                <wp:align>center</wp:align>
              </wp:positionH>
              <wp:positionV relativeFrom="margin">
                <wp:align>center</wp:align>
              </wp:positionV>
              <wp:extent cx="4941570" cy="2161540"/>
              <wp:effectExtent l="0" t="1257300" r="0" b="895985"/>
              <wp:wrapNone/>
              <wp:docPr id="645880206"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59F2054"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AA60E8E" id="_x0000_t202" coordsize="21600,21600" o:spt="202" path="m,l,21600r21600,l21600,xe">
              <v:stroke joinstyle="miter"/>
              <v:path gradientshapeok="t" o:connecttype="rect"/>
            </v:shapetype>
            <v:shape id="Text Box 4" o:spid="_x0000_s1042" type="#_x0000_t202" style="position:absolute;left:0;text-align:left;margin-left:0;margin-top:0;width:389.1pt;height:170.2pt;rotation:-45;z-index:-25165823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7EqA9w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UV9ko7EfAvqSNx7CkrNw8+9QE0+7O0dUK5IfINgXyiJa8zq&#10;XwlshheBfqQQif1T9xqUzCMnRjEnbDJEfScg21H+DqJji+zEiel4eOR8Qk13g1+Tiw8mC7rwHAVR&#10;ZLLOMd4pk79/51OXn3D1CwAA//8DAFBLAwQUAAYACAAAACEAeOB3udwAAAAFAQAADwAAAGRycy9k&#10;b3ducmV2LnhtbEyPwW7CMBBE75X4B2sr9VacAgKUZoNQox44AlXPJl6StPY6jR0S+vV1e6GXlUYz&#10;mnmbbUZrxIU63zhGeJomIIhLpxuuEN6Or49rED4o1so4JoQredjkk7tMpdoNvKfLIVQilrBPFUId&#10;QptK6cuarPJT1xJH7+w6q0KUXSV1p4ZYbo2cJclSWtVwXKhVSy81lZ+H3iLo7/O1nQ/DcbfbF/2X&#10;aYqC3j8QH+7H7TOIQGO4heEXP6JDHplOrmfthUGIj4S/G73Vaj0DcUKYL5IFyDyT/+nzHwAAAP//&#10;AwBQSwECLQAUAAYACAAAACEAtoM4kv4AAADhAQAAEwAAAAAAAAAAAAAAAAAAAAAAW0NvbnRlbnRf&#10;VHlwZXNdLnhtbFBLAQItABQABgAIAAAAIQA4/SH/1gAAAJQBAAALAAAAAAAAAAAAAAAAAC8BAABf&#10;cmVscy8ucmVsc1BLAQItABQABgAIAAAAIQAH7EqA9wEAAMwDAAAOAAAAAAAAAAAAAAAAAC4CAABk&#10;cnMvZTJvRG9jLnhtbFBLAQItABQABgAIAAAAIQB44He53AAAAAUBAAAPAAAAAAAAAAAAAAAAAFEE&#10;AABkcnMvZG93bnJldi54bWxQSwUGAAAAAAQABADzAAAAWgUAAAAA&#10;" o:allowincell="f" filled="f" stroked="f">
              <v:stroke joinstyle="round"/>
              <o:lock v:ext="edit" shapetype="t"/>
              <v:textbox style="mso-fit-shape-to-text:t">
                <w:txbxContent>
                  <w:p w14:paraId="059F2054"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B27E31" w14:textId="77777777" w:rsidR="0014387D" w:rsidRPr="00024CAB" w:rsidRDefault="0014387D">
    <w:pPr>
      <w:tabs>
        <w:tab w:val="center" w:pos="4536"/>
        <w:tab w:val="right" w:pos="9072"/>
      </w:tabs>
      <w:jc w:val="right"/>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357BC2" w14:textId="47D72DD6" w:rsidR="0014387D" w:rsidRDefault="0014387D">
    <w:pPr>
      <w:pStyle w:val="Header"/>
    </w:pPr>
    <w:r>
      <w:rPr>
        <w:noProof/>
      </w:rPr>
      <mc:AlternateContent>
        <mc:Choice Requires="wps">
          <w:drawing>
            <wp:anchor distT="0" distB="0" distL="114300" distR="114300" simplePos="0" relativeHeight="251658245" behindDoc="1" locked="0" layoutInCell="0" allowOverlap="1" wp14:anchorId="1F8907F6" wp14:editId="37FEDFA9">
              <wp:simplePos x="0" y="0"/>
              <wp:positionH relativeFrom="margin">
                <wp:align>center</wp:align>
              </wp:positionH>
              <wp:positionV relativeFrom="margin">
                <wp:align>center</wp:align>
              </wp:positionV>
              <wp:extent cx="4941570" cy="2161540"/>
              <wp:effectExtent l="0" t="1257300" r="0" b="895985"/>
              <wp:wrapNone/>
              <wp:docPr id="676693437"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8CF8562"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F8907F6" id="_x0000_t202" coordsize="21600,21600" o:spt="202" path="m,l,21600r21600,l21600,xe">
              <v:stroke joinstyle="miter"/>
              <v:path gradientshapeok="t" o:connecttype="rect"/>
            </v:shapetype>
            <v:shape id="Text Box 5" o:spid="_x0000_s1043" type="#_x0000_t202" style="position:absolute;left:0;text-align:left;margin-left:0;margin-top:0;width:389.1pt;height:170.2pt;rotation:-45;z-index:-251658235;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sIvf+AEAAMwDAAAOAAAAZHJzL2Uyb0RvYy54bWysU8tu2zAQvBfoPxC817IMO00Ey4GbNL2k&#10;bYC4yJnmw1Irctklbcl/3yWt2EV7K6oDIS3J2ZnZ0fJ2sB07aAwtuJqXkyln2klQrdvV/Nvm4d01&#10;ZyEKp0QHTtf8qAO/Xb19s+x9pWfQQKc0MgJxoep9zZsYfVUUQTbaijABrx1tGkArIn3irlAoekK3&#10;XTGbTq+KHlB5BKlDoOr9aZOvMr4xWsavxgQdWVdz4hbzinndprVYLUW1Q+GbVo40xD+wsKJ11PQM&#10;dS+iYHts/4KyrUQIYOJEgi3AmFbqrIHUlNM/1Dw3wuushcwJ/mxT+H+w8svh2T8hi8MHGGiAWUTw&#10;jyB/BObgrhFup9eI0DdaKGpc8nM509scPY01Vzd6iB9VSx6Xydei96Ea8dM8QhVSp23/GRRdEfsI&#10;udtg0DKEdO36ZpqeXCZvGDGioR3Pg6IGTFJxfjMvF+9pS9LerLwqF/M8ykJUCS0NwmOInzRYll5q&#10;jpSEDCsOjyEmdpcjI9XE7sQzDtuBtarmi6QjMd+COhL3noJS8/BzL1CTD3t7B5QrEm8Q7AslcY1Z&#10;/SuBzfAi0I8UIrF/6l6DknnkxCjmhE2GqO8EZDvK30F0bJGdODEdD4+cT6jpbvBrcvGhzYIuPEdB&#10;FJmsc4x3yuTv3/nU5Sdc/QIAAP//AwBQSwMEFAAGAAgAAAAhAHjgd7ncAAAABQEAAA8AAABkcnMv&#10;ZG93bnJldi54bWxMj8FuwjAQRO+V+AdrK/VWnAIClGaDUKMeOAJVzyZekrT2Oo0dEvr1dXuhl5VG&#10;M5p5m21Ga8SFOt84RniaJiCIS6cbrhDejq+PaxA+KNbKOCaEK3nY5JO7TKXaDbynyyFUIpawTxVC&#10;HUKbSunLmqzyU9cSR+/sOqtClF0ldaeGWG6NnCXJUlrVcFyoVUsvNZWfh94i6O/ztZ0Pw3G32xf9&#10;l2mKgt4/EB/ux+0ziEBjuIXhFz+iQx6ZTq5n7YVBiI+Evxu91Wo9A3FCmC+SBcg8k//p8x8AAAD/&#10;/wMAUEsBAi0AFAAGAAgAAAAhALaDOJL+AAAA4QEAABMAAAAAAAAAAAAAAAAAAAAAAFtDb250ZW50&#10;X1R5cGVzXS54bWxQSwECLQAUAAYACAAAACEAOP0h/9YAAACUAQAACwAAAAAAAAAAAAAAAAAvAQAA&#10;X3JlbHMvLnJlbHNQSwECLQAUAAYACAAAACEAk7CL3/gBAADMAwAADgAAAAAAAAAAAAAAAAAuAgAA&#10;ZHJzL2Uyb0RvYy54bWxQSwECLQAUAAYACAAAACEAeOB3udwAAAAFAQAADwAAAAAAAAAAAAAAAABS&#10;BAAAZHJzL2Rvd25yZXYueG1sUEsFBgAAAAAEAAQA8wAAAFsFAAAAAA==&#10;" o:allowincell="f" filled="f" stroked="f">
              <v:stroke joinstyle="round"/>
              <o:lock v:ext="edit" shapetype="t"/>
              <v:textbox style="mso-fit-shape-to-text:t">
                <w:txbxContent>
                  <w:p w14:paraId="68CF8562"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1" w15:restartNumberingAfterBreak="0">
    <w:nsid w:val="07E51DAF"/>
    <w:multiLevelType w:val="hybridMultilevel"/>
    <w:tmpl w:val="0E6490BE"/>
    <w:lvl w:ilvl="0" w:tplc="0409000F">
      <w:start w:val="1"/>
      <w:numFmt w:val="decimal"/>
      <w:lvlText w:val="%1."/>
      <w:lvlJc w:val="left"/>
      <w:pPr>
        <w:ind w:left="6480" w:hanging="360"/>
      </w:pPr>
    </w:lvl>
    <w:lvl w:ilvl="1" w:tplc="04090019">
      <w:start w:val="1"/>
      <w:numFmt w:val="lowerLetter"/>
      <w:lvlText w:val="%2."/>
      <w:lvlJc w:val="left"/>
      <w:pPr>
        <w:ind w:left="1440" w:hanging="360"/>
      </w:pPr>
    </w:lvl>
    <w:lvl w:ilvl="2" w:tplc="BEBE3872">
      <w:start w:val="1"/>
      <w:numFmt w:val="lowerRoman"/>
      <w:lvlText w:val="(%3)"/>
      <w:lvlJc w:val="left"/>
      <w:pPr>
        <w:ind w:left="2340" w:hanging="36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18132FB"/>
    <w:multiLevelType w:val="hybridMultilevel"/>
    <w:tmpl w:val="1A56AC16"/>
    <w:lvl w:ilvl="0" w:tplc="4162B89C">
      <w:start w:val="1"/>
      <w:numFmt w:val="decimal"/>
      <w:lvlText w:val="%1."/>
      <w:lvlJc w:val="left"/>
      <w:pPr>
        <w:ind w:left="2204" w:hanging="360"/>
      </w:pPr>
      <w:rPr>
        <w:rFonts w:ascii="Times New Roman" w:hAnsi="Times New Roman" w:cs="Times New Roman" w:hint="default"/>
        <w:b w:val="0"/>
        <w:i w:val="0"/>
        <w:color w:val="auto"/>
        <w:sz w:val="22"/>
        <w:szCs w:val="22"/>
      </w:rPr>
    </w:lvl>
    <w:lvl w:ilvl="1" w:tplc="04090019">
      <w:start w:val="1"/>
      <w:numFmt w:val="lowerLetter"/>
      <w:lvlText w:val="%2."/>
      <w:lvlJc w:val="left"/>
      <w:pPr>
        <w:ind w:left="1212"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4901C4B"/>
    <w:multiLevelType w:val="hybridMultilevel"/>
    <w:tmpl w:val="2F006BD8"/>
    <w:lvl w:ilvl="0" w:tplc="3809000F">
      <w:start w:val="1"/>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4" w15:restartNumberingAfterBreak="0">
    <w:nsid w:val="1FAF45A5"/>
    <w:multiLevelType w:val="hybridMultilevel"/>
    <w:tmpl w:val="8012B1AA"/>
    <w:lvl w:ilvl="0" w:tplc="68003D58">
      <w:start w:val="1"/>
      <w:numFmt w:val="upperLetter"/>
      <w:lvlText w:val="%1."/>
      <w:lvlJc w:val="left"/>
      <w:pPr>
        <w:ind w:left="720" w:hanging="360"/>
      </w:pPr>
      <w:rPr>
        <w:rFonts w:ascii="Times New Roman" w:hAnsi="Times New Roman" w:hint="default"/>
        <w:b/>
        <w:i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FFB19A2"/>
    <w:multiLevelType w:val="multilevel"/>
    <w:tmpl w:val="495EEFEE"/>
    <w:lvl w:ilvl="0">
      <w:start w:val="1"/>
      <w:numFmt w:val="decimal"/>
      <w:lvlRestart w:val="0"/>
      <w:pStyle w:val="ONUMFS"/>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6" w15:restartNumberingAfterBreak="0">
    <w:nsid w:val="2DF557CD"/>
    <w:multiLevelType w:val="hybridMultilevel"/>
    <w:tmpl w:val="CF1615B6"/>
    <w:lvl w:ilvl="0" w:tplc="44ACFAB4">
      <w:start w:val="1"/>
      <w:numFmt w:val="decimal"/>
      <w:pStyle w:val="Heading3"/>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4321CAF"/>
    <w:multiLevelType w:val="hybridMultilevel"/>
    <w:tmpl w:val="5FE43426"/>
    <w:lvl w:ilvl="0" w:tplc="1D00F07A">
      <w:start w:val="1"/>
      <w:numFmt w:val="decimal"/>
      <w:lvlText w:val="%1."/>
      <w:lvlJc w:val="left"/>
      <w:pPr>
        <w:ind w:left="720" w:hanging="360"/>
      </w:pPr>
      <w:rPr>
        <w:rFonts w:hint="default"/>
        <w:b/>
        <w:i w:val="0"/>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8" w15:restartNumberingAfterBreak="0">
    <w:nsid w:val="43857DC7"/>
    <w:multiLevelType w:val="multilevel"/>
    <w:tmpl w:val="76F295F2"/>
    <w:lvl w:ilvl="0">
      <w:start w:val="1"/>
      <w:numFmt w:val="upp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4513346B"/>
    <w:multiLevelType w:val="hybridMultilevel"/>
    <w:tmpl w:val="1A56AC16"/>
    <w:lvl w:ilvl="0" w:tplc="FFFFFFFF">
      <w:start w:val="1"/>
      <w:numFmt w:val="decimal"/>
      <w:lvlText w:val="%1."/>
      <w:lvlJc w:val="left"/>
      <w:pPr>
        <w:ind w:left="2204" w:hanging="360"/>
      </w:pPr>
      <w:rPr>
        <w:rFonts w:ascii="Times New Roman" w:hAnsi="Times New Roman" w:cs="Times New Roman" w:hint="default"/>
        <w:b w:val="0"/>
        <w:i w:val="0"/>
        <w:color w:val="auto"/>
        <w:sz w:val="22"/>
        <w:szCs w:val="22"/>
      </w:rPr>
    </w:lvl>
    <w:lvl w:ilvl="1" w:tplc="FFFFFFFF">
      <w:start w:val="1"/>
      <w:numFmt w:val="lowerLetter"/>
      <w:lvlText w:val="%2."/>
      <w:lvlJc w:val="left"/>
      <w:pPr>
        <w:ind w:left="1212"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4B926183"/>
    <w:multiLevelType w:val="hybridMultilevel"/>
    <w:tmpl w:val="3A982B9A"/>
    <w:lvl w:ilvl="0" w:tplc="D25A75B0">
      <w:start w:val="1"/>
      <w:numFmt w:val="lowerRoman"/>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4C8B3C46"/>
    <w:multiLevelType w:val="hybridMultilevel"/>
    <w:tmpl w:val="799E19C6"/>
    <w:lvl w:ilvl="0" w:tplc="AEB04A72">
      <w:start w:val="1"/>
      <w:numFmt w:val="decimal"/>
      <w:lvlRestart w:val="0"/>
      <w:pStyle w:val="ListNumber"/>
      <w:lvlText w:val="03.%1."/>
      <w:lvlJc w:val="left"/>
      <w:pPr>
        <w:tabs>
          <w:tab w:val="num" w:pos="567"/>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 w15:restartNumberingAfterBreak="0">
    <w:nsid w:val="50F06035"/>
    <w:multiLevelType w:val="hybridMultilevel"/>
    <w:tmpl w:val="2A28BE3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5322163C"/>
    <w:multiLevelType w:val="hybridMultilevel"/>
    <w:tmpl w:val="214A8426"/>
    <w:lvl w:ilvl="0" w:tplc="1592FD9A">
      <w:start w:val="1"/>
      <w:numFmt w:val="decimal"/>
      <w:lvlText w:val="%1."/>
      <w:lvlJc w:val="left"/>
      <w:pPr>
        <w:ind w:left="1084" w:hanging="360"/>
      </w:pPr>
      <w:rPr>
        <w:rFonts w:hint="default"/>
        <w:b/>
        <w:i w:val="0"/>
        <w:sz w:val="20"/>
      </w:rPr>
    </w:lvl>
    <w:lvl w:ilvl="1" w:tplc="08090019" w:tentative="1">
      <w:start w:val="1"/>
      <w:numFmt w:val="lowerLetter"/>
      <w:lvlText w:val="%2."/>
      <w:lvlJc w:val="left"/>
      <w:pPr>
        <w:ind w:left="1804" w:hanging="360"/>
      </w:pPr>
    </w:lvl>
    <w:lvl w:ilvl="2" w:tplc="0809001B" w:tentative="1">
      <w:start w:val="1"/>
      <w:numFmt w:val="lowerRoman"/>
      <w:lvlText w:val="%3."/>
      <w:lvlJc w:val="right"/>
      <w:pPr>
        <w:ind w:left="2524" w:hanging="180"/>
      </w:pPr>
    </w:lvl>
    <w:lvl w:ilvl="3" w:tplc="0809000F" w:tentative="1">
      <w:start w:val="1"/>
      <w:numFmt w:val="decimal"/>
      <w:lvlText w:val="%4."/>
      <w:lvlJc w:val="left"/>
      <w:pPr>
        <w:ind w:left="3244" w:hanging="360"/>
      </w:pPr>
    </w:lvl>
    <w:lvl w:ilvl="4" w:tplc="08090019" w:tentative="1">
      <w:start w:val="1"/>
      <w:numFmt w:val="lowerLetter"/>
      <w:lvlText w:val="%5."/>
      <w:lvlJc w:val="left"/>
      <w:pPr>
        <w:ind w:left="3964" w:hanging="360"/>
      </w:pPr>
    </w:lvl>
    <w:lvl w:ilvl="5" w:tplc="0809001B" w:tentative="1">
      <w:start w:val="1"/>
      <w:numFmt w:val="lowerRoman"/>
      <w:lvlText w:val="%6."/>
      <w:lvlJc w:val="right"/>
      <w:pPr>
        <w:ind w:left="4684" w:hanging="180"/>
      </w:pPr>
    </w:lvl>
    <w:lvl w:ilvl="6" w:tplc="0809000F" w:tentative="1">
      <w:start w:val="1"/>
      <w:numFmt w:val="decimal"/>
      <w:lvlText w:val="%7."/>
      <w:lvlJc w:val="left"/>
      <w:pPr>
        <w:ind w:left="5404" w:hanging="360"/>
      </w:pPr>
    </w:lvl>
    <w:lvl w:ilvl="7" w:tplc="08090019" w:tentative="1">
      <w:start w:val="1"/>
      <w:numFmt w:val="lowerLetter"/>
      <w:lvlText w:val="%8."/>
      <w:lvlJc w:val="left"/>
      <w:pPr>
        <w:ind w:left="6124" w:hanging="360"/>
      </w:pPr>
    </w:lvl>
    <w:lvl w:ilvl="8" w:tplc="0809001B" w:tentative="1">
      <w:start w:val="1"/>
      <w:numFmt w:val="lowerRoman"/>
      <w:lvlText w:val="%9."/>
      <w:lvlJc w:val="right"/>
      <w:pPr>
        <w:ind w:left="6844" w:hanging="180"/>
      </w:pPr>
    </w:lvl>
  </w:abstractNum>
  <w:abstractNum w:abstractNumId="14" w15:restartNumberingAfterBreak="0">
    <w:nsid w:val="60F30A01"/>
    <w:multiLevelType w:val="hybridMultilevel"/>
    <w:tmpl w:val="0CCC6AB2"/>
    <w:lvl w:ilvl="0" w:tplc="38090001">
      <w:start w:val="1"/>
      <w:numFmt w:val="bullet"/>
      <w:lvlText w:val=""/>
      <w:lvlJc w:val="left"/>
      <w:pPr>
        <w:ind w:left="720" w:hanging="360"/>
      </w:pPr>
      <w:rPr>
        <w:rFonts w:ascii="Symbol" w:hAnsi="Symbol" w:hint="default"/>
      </w:rPr>
    </w:lvl>
    <w:lvl w:ilvl="1" w:tplc="38090003" w:tentative="1">
      <w:start w:val="1"/>
      <w:numFmt w:val="bullet"/>
      <w:lvlText w:val="o"/>
      <w:lvlJc w:val="left"/>
      <w:pPr>
        <w:ind w:left="1440" w:hanging="360"/>
      </w:pPr>
      <w:rPr>
        <w:rFonts w:ascii="Courier New" w:hAnsi="Courier New" w:cs="Courier New" w:hint="default"/>
      </w:rPr>
    </w:lvl>
    <w:lvl w:ilvl="2" w:tplc="38090005" w:tentative="1">
      <w:start w:val="1"/>
      <w:numFmt w:val="bullet"/>
      <w:lvlText w:val=""/>
      <w:lvlJc w:val="left"/>
      <w:pPr>
        <w:ind w:left="2160" w:hanging="360"/>
      </w:pPr>
      <w:rPr>
        <w:rFonts w:ascii="Wingdings" w:hAnsi="Wingdings" w:hint="default"/>
      </w:rPr>
    </w:lvl>
    <w:lvl w:ilvl="3" w:tplc="38090001" w:tentative="1">
      <w:start w:val="1"/>
      <w:numFmt w:val="bullet"/>
      <w:lvlText w:val=""/>
      <w:lvlJc w:val="left"/>
      <w:pPr>
        <w:ind w:left="2880" w:hanging="360"/>
      </w:pPr>
      <w:rPr>
        <w:rFonts w:ascii="Symbol" w:hAnsi="Symbol" w:hint="default"/>
      </w:rPr>
    </w:lvl>
    <w:lvl w:ilvl="4" w:tplc="38090003" w:tentative="1">
      <w:start w:val="1"/>
      <w:numFmt w:val="bullet"/>
      <w:lvlText w:val="o"/>
      <w:lvlJc w:val="left"/>
      <w:pPr>
        <w:ind w:left="3600" w:hanging="360"/>
      </w:pPr>
      <w:rPr>
        <w:rFonts w:ascii="Courier New" w:hAnsi="Courier New" w:cs="Courier New" w:hint="default"/>
      </w:rPr>
    </w:lvl>
    <w:lvl w:ilvl="5" w:tplc="38090005" w:tentative="1">
      <w:start w:val="1"/>
      <w:numFmt w:val="bullet"/>
      <w:lvlText w:val=""/>
      <w:lvlJc w:val="left"/>
      <w:pPr>
        <w:ind w:left="4320" w:hanging="360"/>
      </w:pPr>
      <w:rPr>
        <w:rFonts w:ascii="Wingdings" w:hAnsi="Wingdings" w:hint="default"/>
      </w:rPr>
    </w:lvl>
    <w:lvl w:ilvl="6" w:tplc="38090001" w:tentative="1">
      <w:start w:val="1"/>
      <w:numFmt w:val="bullet"/>
      <w:lvlText w:val=""/>
      <w:lvlJc w:val="left"/>
      <w:pPr>
        <w:ind w:left="5040" w:hanging="360"/>
      </w:pPr>
      <w:rPr>
        <w:rFonts w:ascii="Symbol" w:hAnsi="Symbol" w:hint="default"/>
      </w:rPr>
    </w:lvl>
    <w:lvl w:ilvl="7" w:tplc="38090003" w:tentative="1">
      <w:start w:val="1"/>
      <w:numFmt w:val="bullet"/>
      <w:lvlText w:val="o"/>
      <w:lvlJc w:val="left"/>
      <w:pPr>
        <w:ind w:left="5760" w:hanging="360"/>
      </w:pPr>
      <w:rPr>
        <w:rFonts w:ascii="Courier New" w:hAnsi="Courier New" w:cs="Courier New" w:hint="default"/>
      </w:rPr>
    </w:lvl>
    <w:lvl w:ilvl="8" w:tplc="38090005" w:tentative="1">
      <w:start w:val="1"/>
      <w:numFmt w:val="bullet"/>
      <w:lvlText w:val=""/>
      <w:lvlJc w:val="left"/>
      <w:pPr>
        <w:ind w:left="6480" w:hanging="360"/>
      </w:pPr>
      <w:rPr>
        <w:rFonts w:ascii="Wingdings" w:hAnsi="Wingdings" w:hint="default"/>
      </w:rPr>
    </w:lvl>
  </w:abstractNum>
  <w:num w:numId="1" w16cid:durableId="1151099335">
    <w:abstractNumId w:val="11"/>
  </w:num>
  <w:num w:numId="2" w16cid:durableId="797770133">
    <w:abstractNumId w:val="0"/>
  </w:num>
  <w:num w:numId="3" w16cid:durableId="878471050">
    <w:abstractNumId w:val="5"/>
  </w:num>
  <w:num w:numId="4" w16cid:durableId="13846898">
    <w:abstractNumId w:val="12"/>
  </w:num>
  <w:num w:numId="5" w16cid:durableId="27531645">
    <w:abstractNumId w:val="1"/>
  </w:num>
  <w:num w:numId="6" w16cid:durableId="609895608">
    <w:abstractNumId w:val="2"/>
  </w:num>
  <w:num w:numId="7" w16cid:durableId="1854757375">
    <w:abstractNumId w:val="4"/>
  </w:num>
  <w:num w:numId="8" w16cid:durableId="2032141629">
    <w:abstractNumId w:val="14"/>
  </w:num>
  <w:num w:numId="9" w16cid:durableId="1371149749">
    <w:abstractNumId w:val="3"/>
  </w:num>
  <w:num w:numId="10" w16cid:durableId="1740709806">
    <w:abstractNumId w:val="7"/>
  </w:num>
  <w:num w:numId="11" w16cid:durableId="289552179">
    <w:abstractNumId w:val="10"/>
  </w:num>
  <w:num w:numId="12" w16cid:durableId="1575897115">
    <w:abstractNumId w:val="8"/>
  </w:num>
  <w:num w:numId="13" w16cid:durableId="1952012324">
    <w:abstractNumId w:val="13"/>
  </w:num>
  <w:num w:numId="14" w16cid:durableId="687606353">
    <w:abstractNumId w:val="9"/>
  </w:num>
  <w:num w:numId="15" w16cid:durableId="1842965472">
    <w:abstractNumId w:val="6"/>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4387D"/>
    <w:rsid w:val="000068EF"/>
    <w:rsid w:val="00011280"/>
    <w:rsid w:val="00015444"/>
    <w:rsid w:val="0001647B"/>
    <w:rsid w:val="00017621"/>
    <w:rsid w:val="00017C13"/>
    <w:rsid w:val="00030525"/>
    <w:rsid w:val="0003101C"/>
    <w:rsid w:val="00043CAA"/>
    <w:rsid w:val="00052D32"/>
    <w:rsid w:val="00075432"/>
    <w:rsid w:val="00076808"/>
    <w:rsid w:val="0007683D"/>
    <w:rsid w:val="000968ED"/>
    <w:rsid w:val="000D6FFD"/>
    <w:rsid w:val="000D754F"/>
    <w:rsid w:val="000E0161"/>
    <w:rsid w:val="000E0260"/>
    <w:rsid w:val="000F03D1"/>
    <w:rsid w:val="000F5E56"/>
    <w:rsid w:val="001024FE"/>
    <w:rsid w:val="0011096C"/>
    <w:rsid w:val="00114B1D"/>
    <w:rsid w:val="00124096"/>
    <w:rsid w:val="00134F44"/>
    <w:rsid w:val="001362EE"/>
    <w:rsid w:val="00136837"/>
    <w:rsid w:val="00142868"/>
    <w:rsid w:val="0014387D"/>
    <w:rsid w:val="001444FD"/>
    <w:rsid w:val="00167918"/>
    <w:rsid w:val="00173003"/>
    <w:rsid w:val="00182094"/>
    <w:rsid w:val="001832A6"/>
    <w:rsid w:val="00183FD4"/>
    <w:rsid w:val="00191AC3"/>
    <w:rsid w:val="00192CB7"/>
    <w:rsid w:val="00192E8B"/>
    <w:rsid w:val="001A121F"/>
    <w:rsid w:val="001A1FCA"/>
    <w:rsid w:val="001A799E"/>
    <w:rsid w:val="001B0D3F"/>
    <w:rsid w:val="001C6808"/>
    <w:rsid w:val="001F0725"/>
    <w:rsid w:val="001F1061"/>
    <w:rsid w:val="001F1DCC"/>
    <w:rsid w:val="00206B37"/>
    <w:rsid w:val="0021047B"/>
    <w:rsid w:val="002121FA"/>
    <w:rsid w:val="002205EC"/>
    <w:rsid w:val="0024079C"/>
    <w:rsid w:val="002427DF"/>
    <w:rsid w:val="002434A4"/>
    <w:rsid w:val="00244E49"/>
    <w:rsid w:val="00254C13"/>
    <w:rsid w:val="0026135C"/>
    <w:rsid w:val="002634C4"/>
    <w:rsid w:val="00280622"/>
    <w:rsid w:val="00291226"/>
    <w:rsid w:val="00292113"/>
    <w:rsid w:val="002928D3"/>
    <w:rsid w:val="00292EFB"/>
    <w:rsid w:val="002A03A1"/>
    <w:rsid w:val="002A525B"/>
    <w:rsid w:val="002B126A"/>
    <w:rsid w:val="002B7373"/>
    <w:rsid w:val="002C5C31"/>
    <w:rsid w:val="002C75B4"/>
    <w:rsid w:val="002D007E"/>
    <w:rsid w:val="002D0954"/>
    <w:rsid w:val="002D2078"/>
    <w:rsid w:val="002D4D9E"/>
    <w:rsid w:val="002E69E6"/>
    <w:rsid w:val="002F02DF"/>
    <w:rsid w:val="002F1FE6"/>
    <w:rsid w:val="002F4E68"/>
    <w:rsid w:val="00301D7A"/>
    <w:rsid w:val="003044D1"/>
    <w:rsid w:val="00312F7F"/>
    <w:rsid w:val="003228B7"/>
    <w:rsid w:val="00331A4B"/>
    <w:rsid w:val="003508A3"/>
    <w:rsid w:val="0035483C"/>
    <w:rsid w:val="003673CF"/>
    <w:rsid w:val="00382753"/>
    <w:rsid w:val="003845C1"/>
    <w:rsid w:val="003A0DEE"/>
    <w:rsid w:val="003A349D"/>
    <w:rsid w:val="003A6F89"/>
    <w:rsid w:val="003B1B86"/>
    <w:rsid w:val="003B2B4C"/>
    <w:rsid w:val="003B38C1"/>
    <w:rsid w:val="003B4F99"/>
    <w:rsid w:val="003D352A"/>
    <w:rsid w:val="003D67C7"/>
    <w:rsid w:val="003E3D04"/>
    <w:rsid w:val="003F7953"/>
    <w:rsid w:val="00423E3E"/>
    <w:rsid w:val="00427AF4"/>
    <w:rsid w:val="004400E2"/>
    <w:rsid w:val="00445E3C"/>
    <w:rsid w:val="00447801"/>
    <w:rsid w:val="004524CF"/>
    <w:rsid w:val="0045750B"/>
    <w:rsid w:val="00461632"/>
    <w:rsid w:val="004647DA"/>
    <w:rsid w:val="00464CA3"/>
    <w:rsid w:val="00474062"/>
    <w:rsid w:val="00474A6E"/>
    <w:rsid w:val="00474DBE"/>
    <w:rsid w:val="00477D6B"/>
    <w:rsid w:val="00484963"/>
    <w:rsid w:val="00490BB1"/>
    <w:rsid w:val="00490FB3"/>
    <w:rsid w:val="004A64F0"/>
    <w:rsid w:val="004B0BFA"/>
    <w:rsid w:val="004B448B"/>
    <w:rsid w:val="004B4A59"/>
    <w:rsid w:val="004D223E"/>
    <w:rsid w:val="004D39C4"/>
    <w:rsid w:val="00512CAC"/>
    <w:rsid w:val="0052435B"/>
    <w:rsid w:val="005301F7"/>
    <w:rsid w:val="0053057A"/>
    <w:rsid w:val="00541705"/>
    <w:rsid w:val="0054198E"/>
    <w:rsid w:val="00560A29"/>
    <w:rsid w:val="005708E3"/>
    <w:rsid w:val="005731C9"/>
    <w:rsid w:val="00574845"/>
    <w:rsid w:val="00593209"/>
    <w:rsid w:val="00593CAF"/>
    <w:rsid w:val="00594D27"/>
    <w:rsid w:val="005A205B"/>
    <w:rsid w:val="005A78CD"/>
    <w:rsid w:val="005B106C"/>
    <w:rsid w:val="005B2906"/>
    <w:rsid w:val="005B4755"/>
    <w:rsid w:val="005C5DD4"/>
    <w:rsid w:val="005D4DFE"/>
    <w:rsid w:val="005E6543"/>
    <w:rsid w:val="005F10BC"/>
    <w:rsid w:val="00601760"/>
    <w:rsid w:val="00605827"/>
    <w:rsid w:val="00612348"/>
    <w:rsid w:val="00614A1E"/>
    <w:rsid w:val="00641468"/>
    <w:rsid w:val="00646050"/>
    <w:rsid w:val="006621D0"/>
    <w:rsid w:val="0066501F"/>
    <w:rsid w:val="00666409"/>
    <w:rsid w:val="006675B9"/>
    <w:rsid w:val="006713CA"/>
    <w:rsid w:val="00676C5C"/>
    <w:rsid w:val="00687A3F"/>
    <w:rsid w:val="006943FB"/>
    <w:rsid w:val="00695558"/>
    <w:rsid w:val="006A6324"/>
    <w:rsid w:val="006B54CA"/>
    <w:rsid w:val="006B7DC6"/>
    <w:rsid w:val="006D1ED2"/>
    <w:rsid w:val="006D5E0F"/>
    <w:rsid w:val="006F5D65"/>
    <w:rsid w:val="006F692A"/>
    <w:rsid w:val="007058FB"/>
    <w:rsid w:val="00706571"/>
    <w:rsid w:val="0070777E"/>
    <w:rsid w:val="00717B27"/>
    <w:rsid w:val="00720604"/>
    <w:rsid w:val="0072792E"/>
    <w:rsid w:val="00735F15"/>
    <w:rsid w:val="00737B3E"/>
    <w:rsid w:val="00743843"/>
    <w:rsid w:val="00762DE1"/>
    <w:rsid w:val="007675DB"/>
    <w:rsid w:val="007841B8"/>
    <w:rsid w:val="0078643D"/>
    <w:rsid w:val="00787F0D"/>
    <w:rsid w:val="00797F56"/>
    <w:rsid w:val="007A406D"/>
    <w:rsid w:val="007B2A8D"/>
    <w:rsid w:val="007B6A58"/>
    <w:rsid w:val="007B7231"/>
    <w:rsid w:val="007C5559"/>
    <w:rsid w:val="007D1613"/>
    <w:rsid w:val="007D5AEF"/>
    <w:rsid w:val="007F5541"/>
    <w:rsid w:val="00804AC9"/>
    <w:rsid w:val="00813C5E"/>
    <w:rsid w:val="00816851"/>
    <w:rsid w:val="0081759D"/>
    <w:rsid w:val="00820F0B"/>
    <w:rsid w:val="00831EDB"/>
    <w:rsid w:val="008417FC"/>
    <w:rsid w:val="00846CB5"/>
    <w:rsid w:val="00852A6E"/>
    <w:rsid w:val="00870886"/>
    <w:rsid w:val="00873EE5"/>
    <w:rsid w:val="008923B9"/>
    <w:rsid w:val="008A2D8D"/>
    <w:rsid w:val="008A7879"/>
    <w:rsid w:val="008B2C6F"/>
    <w:rsid w:val="008B2CC1"/>
    <w:rsid w:val="008B4B5E"/>
    <w:rsid w:val="008B60B2"/>
    <w:rsid w:val="008C574C"/>
    <w:rsid w:val="008C6A84"/>
    <w:rsid w:val="008D3486"/>
    <w:rsid w:val="008E140B"/>
    <w:rsid w:val="008E14AA"/>
    <w:rsid w:val="008F6B8D"/>
    <w:rsid w:val="0090731E"/>
    <w:rsid w:val="009165DA"/>
    <w:rsid w:val="00916EE2"/>
    <w:rsid w:val="009417CA"/>
    <w:rsid w:val="00966A22"/>
    <w:rsid w:val="0096722F"/>
    <w:rsid w:val="00977B68"/>
    <w:rsid w:val="00980843"/>
    <w:rsid w:val="00990539"/>
    <w:rsid w:val="0099368B"/>
    <w:rsid w:val="00997EF1"/>
    <w:rsid w:val="009A2BF8"/>
    <w:rsid w:val="009B6A6E"/>
    <w:rsid w:val="009C0CB8"/>
    <w:rsid w:val="009C1C95"/>
    <w:rsid w:val="009D1352"/>
    <w:rsid w:val="009D5C6D"/>
    <w:rsid w:val="009E102A"/>
    <w:rsid w:val="009E2791"/>
    <w:rsid w:val="009E3F6F"/>
    <w:rsid w:val="009E61D7"/>
    <w:rsid w:val="009F1F4A"/>
    <w:rsid w:val="009F3BF9"/>
    <w:rsid w:val="009F3FD0"/>
    <w:rsid w:val="009F499F"/>
    <w:rsid w:val="00A00E1F"/>
    <w:rsid w:val="00A04026"/>
    <w:rsid w:val="00A04E47"/>
    <w:rsid w:val="00A23952"/>
    <w:rsid w:val="00A261F9"/>
    <w:rsid w:val="00A42DAF"/>
    <w:rsid w:val="00A45BD8"/>
    <w:rsid w:val="00A50DE4"/>
    <w:rsid w:val="00A71C5E"/>
    <w:rsid w:val="00A74219"/>
    <w:rsid w:val="00A778BF"/>
    <w:rsid w:val="00A81FF6"/>
    <w:rsid w:val="00A85B8E"/>
    <w:rsid w:val="00A95F8F"/>
    <w:rsid w:val="00AA3CFE"/>
    <w:rsid w:val="00AC205C"/>
    <w:rsid w:val="00AC65E8"/>
    <w:rsid w:val="00AD02FC"/>
    <w:rsid w:val="00AD5117"/>
    <w:rsid w:val="00AF5C73"/>
    <w:rsid w:val="00B0043C"/>
    <w:rsid w:val="00B027A2"/>
    <w:rsid w:val="00B05A69"/>
    <w:rsid w:val="00B070EF"/>
    <w:rsid w:val="00B079CC"/>
    <w:rsid w:val="00B12D8F"/>
    <w:rsid w:val="00B21513"/>
    <w:rsid w:val="00B40598"/>
    <w:rsid w:val="00B50B99"/>
    <w:rsid w:val="00B5486D"/>
    <w:rsid w:val="00B62CD9"/>
    <w:rsid w:val="00B64342"/>
    <w:rsid w:val="00B81256"/>
    <w:rsid w:val="00B9734B"/>
    <w:rsid w:val="00BA2220"/>
    <w:rsid w:val="00BC1E7C"/>
    <w:rsid w:val="00BC2E3C"/>
    <w:rsid w:val="00BC506A"/>
    <w:rsid w:val="00BC56B7"/>
    <w:rsid w:val="00BC7379"/>
    <w:rsid w:val="00BC7388"/>
    <w:rsid w:val="00BD3B3F"/>
    <w:rsid w:val="00BD7712"/>
    <w:rsid w:val="00BE616E"/>
    <w:rsid w:val="00C02433"/>
    <w:rsid w:val="00C10028"/>
    <w:rsid w:val="00C11BFE"/>
    <w:rsid w:val="00C216EF"/>
    <w:rsid w:val="00C25AE1"/>
    <w:rsid w:val="00C311F1"/>
    <w:rsid w:val="00C3358A"/>
    <w:rsid w:val="00C33E68"/>
    <w:rsid w:val="00C340B6"/>
    <w:rsid w:val="00C34E45"/>
    <w:rsid w:val="00C354CB"/>
    <w:rsid w:val="00C35696"/>
    <w:rsid w:val="00C51C10"/>
    <w:rsid w:val="00C70311"/>
    <w:rsid w:val="00C92C36"/>
    <w:rsid w:val="00C93CCA"/>
    <w:rsid w:val="00C94629"/>
    <w:rsid w:val="00C9608D"/>
    <w:rsid w:val="00CA79D7"/>
    <w:rsid w:val="00CB0125"/>
    <w:rsid w:val="00CB744E"/>
    <w:rsid w:val="00CD11C0"/>
    <w:rsid w:val="00CD6841"/>
    <w:rsid w:val="00CE1785"/>
    <w:rsid w:val="00CE65D4"/>
    <w:rsid w:val="00D0281E"/>
    <w:rsid w:val="00D24BAC"/>
    <w:rsid w:val="00D36F80"/>
    <w:rsid w:val="00D4310B"/>
    <w:rsid w:val="00D45252"/>
    <w:rsid w:val="00D46003"/>
    <w:rsid w:val="00D509DD"/>
    <w:rsid w:val="00D50FFC"/>
    <w:rsid w:val="00D53E38"/>
    <w:rsid w:val="00D55934"/>
    <w:rsid w:val="00D62441"/>
    <w:rsid w:val="00D6336A"/>
    <w:rsid w:val="00D71B4D"/>
    <w:rsid w:val="00D87958"/>
    <w:rsid w:val="00D91590"/>
    <w:rsid w:val="00D93D55"/>
    <w:rsid w:val="00D94030"/>
    <w:rsid w:val="00D95236"/>
    <w:rsid w:val="00D95F72"/>
    <w:rsid w:val="00D97650"/>
    <w:rsid w:val="00DA2064"/>
    <w:rsid w:val="00DA2AAE"/>
    <w:rsid w:val="00DD0977"/>
    <w:rsid w:val="00DD658F"/>
    <w:rsid w:val="00DF70A6"/>
    <w:rsid w:val="00E06D98"/>
    <w:rsid w:val="00E12027"/>
    <w:rsid w:val="00E161A2"/>
    <w:rsid w:val="00E31BAB"/>
    <w:rsid w:val="00E335FE"/>
    <w:rsid w:val="00E411E6"/>
    <w:rsid w:val="00E5021F"/>
    <w:rsid w:val="00E52170"/>
    <w:rsid w:val="00E5386D"/>
    <w:rsid w:val="00E671A6"/>
    <w:rsid w:val="00E703DF"/>
    <w:rsid w:val="00E7422B"/>
    <w:rsid w:val="00E83566"/>
    <w:rsid w:val="00EA1C4C"/>
    <w:rsid w:val="00EA323E"/>
    <w:rsid w:val="00EB1CD8"/>
    <w:rsid w:val="00EB48B1"/>
    <w:rsid w:val="00EC4E49"/>
    <w:rsid w:val="00ED2260"/>
    <w:rsid w:val="00ED7555"/>
    <w:rsid w:val="00ED77FB"/>
    <w:rsid w:val="00EE2848"/>
    <w:rsid w:val="00EF10BB"/>
    <w:rsid w:val="00EF1381"/>
    <w:rsid w:val="00EF4A2B"/>
    <w:rsid w:val="00F021A6"/>
    <w:rsid w:val="00F05DCE"/>
    <w:rsid w:val="00F11D94"/>
    <w:rsid w:val="00F14153"/>
    <w:rsid w:val="00F263D5"/>
    <w:rsid w:val="00F27C27"/>
    <w:rsid w:val="00F301AE"/>
    <w:rsid w:val="00F44323"/>
    <w:rsid w:val="00F5276C"/>
    <w:rsid w:val="00F56E11"/>
    <w:rsid w:val="00F66152"/>
    <w:rsid w:val="00F8074C"/>
    <w:rsid w:val="00F875DA"/>
    <w:rsid w:val="00F9251C"/>
    <w:rsid w:val="00F92E11"/>
    <w:rsid w:val="00F94A41"/>
    <w:rsid w:val="00FA4151"/>
    <w:rsid w:val="00FA5866"/>
    <w:rsid w:val="00FB09F4"/>
    <w:rsid w:val="00FC29A0"/>
    <w:rsid w:val="00FE0B9F"/>
    <w:rsid w:val="00FE6DE9"/>
    <w:rsid w:val="00FF0B55"/>
    <w:rsid w:val="00FF5C48"/>
    <w:rsid w:val="00FF6B6E"/>
  </w:rsids>
  <m:mathPr>
    <m:mathFont m:val="Cambria Math"/>
    <m:brkBin m:val="before"/>
    <m:brkBinSub m:val="--"/>
    <m:smallFrac m:val="0"/>
    <m:dispDef/>
    <m:lMargin m:val="0"/>
    <m:rMargin m:val="0"/>
    <m:defJc m:val="centerGroup"/>
    <m:wrapIndent m:val="1440"/>
    <m:intLim m:val="subSup"/>
    <m:naryLim m:val="undOvr"/>
  </m:mathPr>
  <w:themeFontLang w:val="fr-CH"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61EC431"/>
  <w15:docId w15:val="{D1B8FCF6-B2A2-43E7-9401-C7B6C93C93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fr-CH" w:eastAsia="fr-CH"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uiPriority="9" w:qFormat="1"/>
    <w:lsdException w:name="heading 4"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iPriority="99"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B2A8D"/>
    <w:pPr>
      <w:jc w:val="both"/>
    </w:pPr>
    <w:rPr>
      <w:rFonts w:ascii="Arial" w:eastAsia="SimSun" w:hAnsi="Arial" w:cs="Arial"/>
      <w:lang w:val="es-ES_tradnl" w:eastAsia="zh-CN"/>
    </w:rPr>
  </w:style>
  <w:style w:type="paragraph" w:styleId="Heading1">
    <w:name w:val="heading 1"/>
    <w:basedOn w:val="TOC1"/>
    <w:next w:val="Normal"/>
    <w:link w:val="Heading1Char"/>
    <w:qFormat/>
    <w:rsid w:val="00B079CC"/>
    <w:pPr>
      <w:tabs>
        <w:tab w:val="right" w:leader="dot" w:pos="9038"/>
      </w:tabs>
      <w:outlineLvl w:val="0"/>
    </w:pPr>
    <w:rPr>
      <w:b/>
      <w:iCs/>
    </w:rPr>
  </w:style>
  <w:style w:type="paragraph" w:styleId="Heading2">
    <w:name w:val="heading 2"/>
    <w:basedOn w:val="Normal"/>
    <w:next w:val="Normal"/>
    <w:link w:val="Heading2Char"/>
    <w:qFormat/>
    <w:rsid w:val="00CB0125"/>
    <w:pPr>
      <w:spacing w:after="120" w:line="280" w:lineRule="exact"/>
      <w:ind w:left="-567"/>
      <w:outlineLvl w:val="1"/>
    </w:pPr>
    <w:rPr>
      <w:rFonts w:ascii="Times New Roman" w:eastAsia="Calibri" w:hAnsi="Times New Roman" w:cs="Times New Roman"/>
      <w:b/>
      <w:bCs/>
      <w:color w:val="000000"/>
      <w:sz w:val="22"/>
      <w:szCs w:val="22"/>
      <w:lang w:eastAsia="en-US"/>
    </w:rPr>
  </w:style>
  <w:style w:type="paragraph" w:styleId="Heading3">
    <w:name w:val="heading 3"/>
    <w:basedOn w:val="Normal"/>
    <w:next w:val="Normal"/>
    <w:link w:val="Heading3Char"/>
    <w:autoRedefine/>
    <w:uiPriority w:val="9"/>
    <w:qFormat/>
    <w:rsid w:val="008F6B8D"/>
    <w:pPr>
      <w:numPr>
        <w:numId w:val="15"/>
      </w:numPr>
      <w:spacing w:after="120" w:line="276" w:lineRule="auto"/>
      <w:outlineLvl w:val="2"/>
    </w:pPr>
    <w:rPr>
      <w:rFonts w:ascii="Times New Roman" w:eastAsia="Calibri" w:hAnsi="Times New Roman" w:cs="Times New Roman"/>
      <w:b/>
      <w:color w:val="000000"/>
      <w:sz w:val="22"/>
      <w:szCs w:val="22"/>
      <w:lang w:eastAsia="en-US"/>
    </w:rPr>
  </w:style>
  <w:style w:type="paragraph" w:styleId="Heading4">
    <w:name w:val="heading 4"/>
    <w:basedOn w:val="ListParagraph"/>
    <w:next w:val="Normal"/>
    <w:link w:val="Heading4Char"/>
    <w:autoRedefine/>
    <w:qFormat/>
    <w:rsid w:val="006D1ED2"/>
    <w:pPr>
      <w:spacing w:before="200" w:after="160" w:line="276" w:lineRule="auto"/>
      <w:ind w:left="426"/>
      <w:outlineLvl w:val="3"/>
    </w:pPr>
    <w:rPr>
      <w:rFonts w:ascii="Times New Roman" w:eastAsia="Calibri" w:hAnsi="Times New Roman" w:cs="Times New Roman"/>
      <w:b/>
      <w:bCs/>
      <w:color w:val="000000"/>
      <w:sz w:val="22"/>
    </w:rPr>
  </w:style>
  <w:style w:type="paragraph" w:styleId="Heading5">
    <w:name w:val="heading 5"/>
    <w:basedOn w:val="Normal"/>
    <w:next w:val="Normal"/>
    <w:link w:val="Heading5Char"/>
    <w:uiPriority w:val="9"/>
    <w:semiHidden/>
    <w:unhideWhenUsed/>
    <w:qFormat/>
    <w:rsid w:val="0014387D"/>
    <w:pPr>
      <w:keepNext/>
      <w:keepLines/>
      <w:spacing w:before="40" w:after="160" w:line="259" w:lineRule="auto"/>
      <w:outlineLvl w:val="4"/>
    </w:pPr>
    <w:rPr>
      <w:rFonts w:asciiTheme="majorHAnsi" w:eastAsiaTheme="majorEastAsia" w:hAnsiTheme="majorHAnsi" w:cstheme="majorBidi"/>
      <w:caps/>
      <w:color w:val="365F91" w:themeColor="accent1" w:themeShade="BF"/>
      <w:szCs w:val="22"/>
      <w:lang w:eastAsia="en-US"/>
    </w:rPr>
  </w:style>
  <w:style w:type="paragraph" w:styleId="Heading6">
    <w:name w:val="heading 6"/>
    <w:basedOn w:val="Normal"/>
    <w:next w:val="Normal"/>
    <w:link w:val="Heading6Char"/>
    <w:uiPriority w:val="9"/>
    <w:semiHidden/>
    <w:unhideWhenUsed/>
    <w:qFormat/>
    <w:rsid w:val="0014387D"/>
    <w:pPr>
      <w:keepNext/>
      <w:keepLines/>
      <w:spacing w:before="40" w:after="160" w:line="259" w:lineRule="auto"/>
      <w:outlineLvl w:val="5"/>
    </w:pPr>
    <w:rPr>
      <w:rFonts w:asciiTheme="majorHAnsi" w:eastAsiaTheme="majorEastAsia" w:hAnsiTheme="majorHAnsi" w:cstheme="majorBidi"/>
      <w:i/>
      <w:iCs/>
      <w:caps/>
      <w:color w:val="244061" w:themeColor="accent1" w:themeShade="80"/>
      <w:szCs w:val="22"/>
      <w:lang w:eastAsia="en-US"/>
    </w:rPr>
  </w:style>
  <w:style w:type="paragraph" w:styleId="Heading7">
    <w:name w:val="heading 7"/>
    <w:basedOn w:val="Normal"/>
    <w:next w:val="Normal"/>
    <w:link w:val="Heading7Char"/>
    <w:uiPriority w:val="9"/>
    <w:semiHidden/>
    <w:unhideWhenUsed/>
    <w:qFormat/>
    <w:rsid w:val="0014387D"/>
    <w:pPr>
      <w:keepNext/>
      <w:keepLines/>
      <w:spacing w:before="40" w:after="160" w:line="259" w:lineRule="auto"/>
      <w:outlineLvl w:val="6"/>
    </w:pPr>
    <w:rPr>
      <w:rFonts w:asciiTheme="majorHAnsi" w:eastAsiaTheme="majorEastAsia" w:hAnsiTheme="majorHAnsi" w:cstheme="majorBidi"/>
      <w:b/>
      <w:bCs/>
      <w:color w:val="244061" w:themeColor="accent1" w:themeShade="80"/>
      <w:szCs w:val="22"/>
      <w:lang w:eastAsia="en-US"/>
    </w:rPr>
  </w:style>
  <w:style w:type="paragraph" w:styleId="Heading8">
    <w:name w:val="heading 8"/>
    <w:basedOn w:val="Normal"/>
    <w:next w:val="Normal"/>
    <w:link w:val="Heading8Char"/>
    <w:uiPriority w:val="9"/>
    <w:semiHidden/>
    <w:unhideWhenUsed/>
    <w:qFormat/>
    <w:rsid w:val="0014387D"/>
    <w:pPr>
      <w:keepNext/>
      <w:keepLines/>
      <w:spacing w:before="40" w:after="160" w:line="259" w:lineRule="auto"/>
      <w:outlineLvl w:val="7"/>
    </w:pPr>
    <w:rPr>
      <w:rFonts w:asciiTheme="majorHAnsi" w:eastAsiaTheme="majorEastAsia" w:hAnsiTheme="majorHAnsi" w:cstheme="majorBidi"/>
      <w:b/>
      <w:bCs/>
      <w:i/>
      <w:iCs/>
      <w:color w:val="244061" w:themeColor="accent1" w:themeShade="80"/>
      <w:szCs w:val="22"/>
      <w:lang w:eastAsia="en-US"/>
    </w:rPr>
  </w:style>
  <w:style w:type="paragraph" w:styleId="Heading9">
    <w:name w:val="heading 9"/>
    <w:basedOn w:val="Normal"/>
    <w:next w:val="Normal"/>
    <w:link w:val="Heading9Char"/>
    <w:uiPriority w:val="9"/>
    <w:semiHidden/>
    <w:unhideWhenUsed/>
    <w:qFormat/>
    <w:rsid w:val="0014387D"/>
    <w:pPr>
      <w:keepNext/>
      <w:keepLines/>
      <w:spacing w:before="40" w:after="160" w:line="259" w:lineRule="auto"/>
      <w:outlineLvl w:val="8"/>
    </w:pPr>
    <w:rPr>
      <w:rFonts w:asciiTheme="majorHAnsi" w:eastAsiaTheme="majorEastAsia" w:hAnsiTheme="majorHAnsi" w:cstheme="majorBidi"/>
      <w:i/>
      <w:iCs/>
      <w:color w:val="244061" w:themeColor="accent1" w:themeShade="80"/>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ndofdocument-Annex">
    <w:name w:val="[End of document - Annex]"/>
    <w:basedOn w:val="Normal"/>
    <w:rsid w:val="0053057A"/>
    <w:pPr>
      <w:ind w:left="5534"/>
    </w:pPr>
  </w:style>
  <w:style w:type="paragraph" w:styleId="BodyText">
    <w:name w:val="Body Text"/>
    <w:basedOn w:val="Normal"/>
    <w:link w:val="BodyTextChar"/>
    <w:uiPriority w:val="1"/>
    <w:rsid w:val="00676C5C"/>
    <w:pPr>
      <w:spacing w:after="220"/>
    </w:pPr>
  </w:style>
  <w:style w:type="paragraph" w:styleId="Caption">
    <w:name w:val="caption"/>
    <w:basedOn w:val="Normal"/>
    <w:next w:val="Normal"/>
    <w:link w:val="CaptionChar"/>
    <w:uiPriority w:val="35"/>
    <w:qFormat/>
    <w:rsid w:val="00676C5C"/>
    <w:rPr>
      <w:b/>
      <w:bCs/>
      <w:sz w:val="18"/>
    </w:rPr>
  </w:style>
  <w:style w:type="paragraph" w:styleId="CommentText">
    <w:name w:val="annotation text"/>
    <w:basedOn w:val="Normal"/>
    <w:link w:val="CommentTextChar1"/>
    <w:uiPriority w:val="99"/>
    <w:rsid w:val="00676C5C"/>
    <w:rPr>
      <w:sz w:val="18"/>
    </w:rPr>
  </w:style>
  <w:style w:type="paragraph" w:styleId="EndnoteText">
    <w:name w:val="endnote text"/>
    <w:basedOn w:val="Normal"/>
    <w:semiHidden/>
    <w:rsid w:val="00676C5C"/>
    <w:rPr>
      <w:sz w:val="18"/>
    </w:rPr>
  </w:style>
  <w:style w:type="paragraph" w:styleId="Footer">
    <w:name w:val="footer"/>
    <w:basedOn w:val="Normal"/>
    <w:link w:val="FooterChar"/>
    <w:uiPriority w:val="99"/>
    <w:rsid w:val="00676C5C"/>
    <w:pPr>
      <w:tabs>
        <w:tab w:val="center" w:pos="4320"/>
        <w:tab w:val="right" w:pos="8640"/>
      </w:tabs>
    </w:pPr>
  </w:style>
  <w:style w:type="paragraph" w:styleId="FootnoteText">
    <w:name w:val="footnote text"/>
    <w:basedOn w:val="Normal"/>
    <w:link w:val="FootnoteTextChar"/>
    <w:uiPriority w:val="99"/>
    <w:semiHidden/>
    <w:rsid w:val="00676C5C"/>
    <w:rPr>
      <w:sz w:val="18"/>
    </w:rPr>
  </w:style>
  <w:style w:type="paragraph" w:styleId="Header">
    <w:name w:val="header"/>
    <w:basedOn w:val="Normal"/>
    <w:link w:val="HeaderChar"/>
    <w:rsid w:val="00676C5C"/>
    <w:pPr>
      <w:tabs>
        <w:tab w:val="center" w:pos="4536"/>
        <w:tab w:val="right" w:pos="9072"/>
      </w:tabs>
    </w:pPr>
  </w:style>
  <w:style w:type="paragraph" w:styleId="ListNumber">
    <w:name w:val="List Number"/>
    <w:basedOn w:val="Normal"/>
    <w:semiHidden/>
    <w:rsid w:val="00676C5C"/>
    <w:pPr>
      <w:numPr>
        <w:numId w:val="1"/>
      </w:numPr>
    </w:pPr>
  </w:style>
  <w:style w:type="paragraph" w:customStyle="1" w:styleId="ONUME">
    <w:name w:val="ONUM E"/>
    <w:basedOn w:val="BodyText"/>
    <w:rsid w:val="00676C5C"/>
    <w:pPr>
      <w:numPr>
        <w:numId w:val="2"/>
      </w:numPr>
    </w:pPr>
  </w:style>
  <w:style w:type="paragraph" w:customStyle="1" w:styleId="ONUMFS">
    <w:name w:val="ONUM FS"/>
    <w:basedOn w:val="BodyText"/>
    <w:rsid w:val="00676C5C"/>
    <w:pPr>
      <w:numPr>
        <w:numId w:val="3"/>
      </w:numPr>
    </w:pPr>
  </w:style>
  <w:style w:type="paragraph" w:styleId="Salutation">
    <w:name w:val="Salutation"/>
    <w:basedOn w:val="Normal"/>
    <w:next w:val="Normal"/>
    <w:semiHidden/>
    <w:rsid w:val="00676C5C"/>
  </w:style>
  <w:style w:type="paragraph" w:styleId="Signature">
    <w:name w:val="Signature"/>
    <w:basedOn w:val="Normal"/>
    <w:semiHidden/>
    <w:rsid w:val="00676C5C"/>
    <w:pPr>
      <w:ind w:left="5250"/>
    </w:pPr>
  </w:style>
  <w:style w:type="paragraph" w:styleId="ListParagraph">
    <w:name w:val="List Paragraph"/>
    <w:aliases w:val="Audit Paragraph,kepala"/>
    <w:basedOn w:val="Normal"/>
    <w:link w:val="ListParagraphChar"/>
    <w:uiPriority w:val="34"/>
    <w:qFormat/>
    <w:rsid w:val="0014387D"/>
    <w:pPr>
      <w:ind w:left="720"/>
      <w:contextualSpacing/>
    </w:pPr>
    <w:rPr>
      <w:rFonts w:eastAsiaTheme="minorHAnsi"/>
      <w:color w:val="000000" w:themeColor="text1"/>
      <w:szCs w:val="22"/>
      <w:lang w:eastAsia="en-US"/>
    </w:rPr>
  </w:style>
  <w:style w:type="character" w:customStyle="1" w:styleId="ListParagraphChar">
    <w:name w:val="List Paragraph Char"/>
    <w:aliases w:val="Audit Paragraph Char,kepala Char"/>
    <w:link w:val="ListParagraph"/>
    <w:uiPriority w:val="34"/>
    <w:qFormat/>
    <w:locked/>
    <w:rsid w:val="0014387D"/>
    <w:rPr>
      <w:rFonts w:ascii="Arial" w:eastAsiaTheme="minorHAnsi" w:hAnsi="Arial" w:cs="Arial"/>
      <w:color w:val="000000" w:themeColor="text1"/>
      <w:sz w:val="22"/>
      <w:szCs w:val="22"/>
      <w:lang w:val="en-US" w:eastAsia="en-US"/>
    </w:rPr>
  </w:style>
  <w:style w:type="character" w:customStyle="1" w:styleId="Heading5Char">
    <w:name w:val="Heading 5 Char"/>
    <w:basedOn w:val="DefaultParagraphFont"/>
    <w:link w:val="Heading5"/>
    <w:uiPriority w:val="9"/>
    <w:semiHidden/>
    <w:rsid w:val="0014387D"/>
    <w:rPr>
      <w:rFonts w:asciiTheme="majorHAnsi" w:eastAsiaTheme="majorEastAsia" w:hAnsiTheme="majorHAnsi" w:cstheme="majorBidi"/>
      <w:caps/>
      <w:color w:val="365F91" w:themeColor="accent1" w:themeShade="BF"/>
      <w:sz w:val="22"/>
      <w:szCs w:val="22"/>
      <w:lang w:val="en-US" w:eastAsia="en-US"/>
    </w:rPr>
  </w:style>
  <w:style w:type="character" w:customStyle="1" w:styleId="Heading6Char">
    <w:name w:val="Heading 6 Char"/>
    <w:basedOn w:val="DefaultParagraphFont"/>
    <w:link w:val="Heading6"/>
    <w:uiPriority w:val="9"/>
    <w:semiHidden/>
    <w:rsid w:val="0014387D"/>
    <w:rPr>
      <w:rFonts w:asciiTheme="majorHAnsi" w:eastAsiaTheme="majorEastAsia" w:hAnsiTheme="majorHAnsi" w:cstheme="majorBidi"/>
      <w:i/>
      <w:iCs/>
      <w:caps/>
      <w:color w:val="244061" w:themeColor="accent1" w:themeShade="80"/>
      <w:sz w:val="22"/>
      <w:szCs w:val="22"/>
      <w:lang w:val="en-US" w:eastAsia="en-US"/>
    </w:rPr>
  </w:style>
  <w:style w:type="character" w:customStyle="1" w:styleId="Heading7Char">
    <w:name w:val="Heading 7 Char"/>
    <w:basedOn w:val="DefaultParagraphFont"/>
    <w:link w:val="Heading7"/>
    <w:uiPriority w:val="9"/>
    <w:semiHidden/>
    <w:rsid w:val="0014387D"/>
    <w:rPr>
      <w:rFonts w:asciiTheme="majorHAnsi" w:eastAsiaTheme="majorEastAsia" w:hAnsiTheme="majorHAnsi" w:cstheme="majorBidi"/>
      <w:b/>
      <w:bCs/>
      <w:color w:val="244061" w:themeColor="accent1" w:themeShade="80"/>
      <w:sz w:val="22"/>
      <w:szCs w:val="22"/>
      <w:lang w:val="en-US" w:eastAsia="en-US"/>
    </w:rPr>
  </w:style>
  <w:style w:type="character" w:customStyle="1" w:styleId="Heading8Char">
    <w:name w:val="Heading 8 Char"/>
    <w:basedOn w:val="DefaultParagraphFont"/>
    <w:link w:val="Heading8"/>
    <w:uiPriority w:val="9"/>
    <w:semiHidden/>
    <w:rsid w:val="0014387D"/>
    <w:rPr>
      <w:rFonts w:asciiTheme="majorHAnsi" w:eastAsiaTheme="majorEastAsia" w:hAnsiTheme="majorHAnsi" w:cstheme="majorBidi"/>
      <w:b/>
      <w:bCs/>
      <w:i/>
      <w:iCs/>
      <w:color w:val="244061" w:themeColor="accent1" w:themeShade="80"/>
      <w:sz w:val="22"/>
      <w:szCs w:val="22"/>
      <w:lang w:val="en-US" w:eastAsia="en-US"/>
    </w:rPr>
  </w:style>
  <w:style w:type="character" w:customStyle="1" w:styleId="Heading9Char">
    <w:name w:val="Heading 9 Char"/>
    <w:basedOn w:val="DefaultParagraphFont"/>
    <w:link w:val="Heading9"/>
    <w:uiPriority w:val="9"/>
    <w:semiHidden/>
    <w:rsid w:val="0014387D"/>
    <w:rPr>
      <w:rFonts w:asciiTheme="majorHAnsi" w:eastAsiaTheme="majorEastAsia" w:hAnsiTheme="majorHAnsi" w:cstheme="majorBidi"/>
      <w:i/>
      <w:iCs/>
      <w:color w:val="244061" w:themeColor="accent1" w:themeShade="80"/>
      <w:sz w:val="22"/>
      <w:szCs w:val="22"/>
      <w:lang w:val="en-US" w:eastAsia="en-US"/>
    </w:rPr>
  </w:style>
  <w:style w:type="character" w:customStyle="1" w:styleId="Heading2Char">
    <w:name w:val="Heading 2 Char"/>
    <w:basedOn w:val="DefaultParagraphFont"/>
    <w:link w:val="Heading2"/>
    <w:rsid w:val="0014387D"/>
    <w:rPr>
      <w:rFonts w:eastAsia="Calibri"/>
      <w:b/>
      <w:bCs/>
      <w:color w:val="000000"/>
      <w:sz w:val="22"/>
      <w:szCs w:val="22"/>
      <w:lang w:val="en-US" w:eastAsia="en-US"/>
    </w:rPr>
  </w:style>
  <w:style w:type="character" w:customStyle="1" w:styleId="Heading1Char">
    <w:name w:val="Heading 1 Char"/>
    <w:basedOn w:val="DefaultParagraphFont"/>
    <w:link w:val="Heading1"/>
    <w:rsid w:val="00B079CC"/>
    <w:rPr>
      <w:rFonts w:eastAsia="Calibri"/>
      <w:b/>
      <w:bCs/>
      <w:iCs/>
      <w:noProof/>
      <w:sz w:val="22"/>
      <w:szCs w:val="22"/>
      <w:lang w:val="en-ID" w:eastAsia="en-US"/>
    </w:rPr>
  </w:style>
  <w:style w:type="table" w:styleId="TableGrid">
    <w:name w:val="Table Grid"/>
    <w:basedOn w:val="TableNormal"/>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14387D"/>
    <w:rPr>
      <w:sz w:val="16"/>
      <w:szCs w:val="16"/>
    </w:rPr>
  </w:style>
  <w:style w:type="character" w:customStyle="1" w:styleId="CommentTextChar">
    <w:name w:val="Comment Text Char"/>
    <w:basedOn w:val="DefaultParagraphFont"/>
    <w:uiPriority w:val="99"/>
    <w:rsid w:val="0014387D"/>
    <w:rPr>
      <w:sz w:val="20"/>
      <w:szCs w:val="20"/>
    </w:rPr>
  </w:style>
  <w:style w:type="paragraph" w:styleId="CommentSubject">
    <w:name w:val="annotation subject"/>
    <w:basedOn w:val="CommentText"/>
    <w:next w:val="CommentText"/>
    <w:link w:val="CommentSubjectChar"/>
    <w:uiPriority w:val="99"/>
    <w:semiHidden/>
    <w:unhideWhenUsed/>
    <w:rsid w:val="0014387D"/>
    <w:pPr>
      <w:spacing w:after="160" w:line="259" w:lineRule="auto"/>
    </w:pPr>
    <w:rPr>
      <w:rFonts w:eastAsiaTheme="minorHAnsi" w:cstheme="minorBidi"/>
      <w:b/>
      <w:bCs/>
      <w:sz w:val="20"/>
      <w:szCs w:val="22"/>
      <w:lang w:eastAsia="en-US"/>
    </w:rPr>
  </w:style>
  <w:style w:type="character" w:customStyle="1" w:styleId="CommentTextChar1">
    <w:name w:val="Comment Text Char1"/>
    <w:basedOn w:val="DefaultParagraphFont"/>
    <w:link w:val="CommentText"/>
    <w:uiPriority w:val="99"/>
    <w:rsid w:val="0014387D"/>
    <w:rPr>
      <w:rFonts w:ascii="Arial" w:eastAsia="SimSun" w:hAnsi="Arial" w:cs="Arial"/>
      <w:sz w:val="18"/>
      <w:lang w:val="en-US" w:eastAsia="zh-CN"/>
    </w:rPr>
  </w:style>
  <w:style w:type="character" w:customStyle="1" w:styleId="CommentSubjectChar">
    <w:name w:val="Comment Subject Char"/>
    <w:basedOn w:val="CommentTextChar1"/>
    <w:link w:val="CommentSubject"/>
    <w:uiPriority w:val="99"/>
    <w:semiHidden/>
    <w:rsid w:val="0014387D"/>
    <w:rPr>
      <w:rFonts w:ascii="Arial" w:eastAsiaTheme="minorHAnsi" w:hAnsi="Arial" w:cstheme="minorBidi"/>
      <w:b/>
      <w:bCs/>
      <w:sz w:val="18"/>
      <w:szCs w:val="22"/>
      <w:lang w:val="en-US" w:eastAsia="en-US"/>
    </w:rPr>
  </w:style>
  <w:style w:type="paragraph" w:styleId="BalloonText">
    <w:name w:val="Balloon Text"/>
    <w:basedOn w:val="Normal"/>
    <w:link w:val="BalloonTextChar"/>
    <w:uiPriority w:val="99"/>
    <w:semiHidden/>
    <w:unhideWhenUsed/>
    <w:rsid w:val="0014387D"/>
    <w:pPr>
      <w:spacing w:after="160" w:line="259" w:lineRule="auto"/>
    </w:pPr>
    <w:rPr>
      <w:rFonts w:ascii="Segoe UI" w:eastAsiaTheme="minorHAnsi" w:hAnsi="Segoe UI" w:cs="Segoe UI"/>
      <w:sz w:val="18"/>
      <w:szCs w:val="18"/>
      <w:lang w:eastAsia="en-US"/>
    </w:rPr>
  </w:style>
  <w:style w:type="character" w:customStyle="1" w:styleId="BalloonTextChar">
    <w:name w:val="Balloon Text Char"/>
    <w:basedOn w:val="DefaultParagraphFont"/>
    <w:link w:val="BalloonText"/>
    <w:uiPriority w:val="99"/>
    <w:semiHidden/>
    <w:rsid w:val="0014387D"/>
    <w:rPr>
      <w:rFonts w:ascii="Segoe UI" w:eastAsiaTheme="minorHAnsi" w:hAnsi="Segoe UI" w:cs="Segoe UI"/>
      <w:sz w:val="18"/>
      <w:szCs w:val="18"/>
      <w:lang w:val="en-US" w:eastAsia="en-US"/>
    </w:rPr>
  </w:style>
  <w:style w:type="character" w:customStyle="1" w:styleId="HeaderChar">
    <w:name w:val="Header Char"/>
    <w:basedOn w:val="DefaultParagraphFont"/>
    <w:link w:val="Header"/>
    <w:uiPriority w:val="99"/>
    <w:rsid w:val="0014387D"/>
    <w:rPr>
      <w:rFonts w:ascii="Arial" w:eastAsia="SimSun" w:hAnsi="Arial" w:cs="Arial"/>
      <w:sz w:val="22"/>
      <w:lang w:val="en-US" w:eastAsia="zh-CN"/>
    </w:rPr>
  </w:style>
  <w:style w:type="character" w:customStyle="1" w:styleId="FooterChar">
    <w:name w:val="Footer Char"/>
    <w:basedOn w:val="DefaultParagraphFont"/>
    <w:link w:val="Footer"/>
    <w:uiPriority w:val="99"/>
    <w:rsid w:val="0014387D"/>
    <w:rPr>
      <w:rFonts w:ascii="Arial" w:eastAsia="SimSun" w:hAnsi="Arial" w:cs="Arial"/>
      <w:sz w:val="22"/>
      <w:lang w:val="en-US" w:eastAsia="zh-CN"/>
    </w:rPr>
  </w:style>
  <w:style w:type="paragraph" w:styleId="TOCHeading">
    <w:name w:val="TOC Heading"/>
    <w:basedOn w:val="Heading1"/>
    <w:next w:val="Normal"/>
    <w:uiPriority w:val="39"/>
    <w:unhideWhenUsed/>
    <w:qFormat/>
    <w:rsid w:val="0014387D"/>
    <w:pPr>
      <w:keepLines/>
      <w:spacing w:after="0" w:line="259" w:lineRule="auto"/>
      <w:outlineLvl w:val="9"/>
    </w:pPr>
    <w:rPr>
      <w:rFonts w:asciiTheme="majorHAnsi" w:eastAsiaTheme="majorEastAsia" w:hAnsiTheme="majorHAnsi" w:cstheme="majorBidi"/>
      <w:color w:val="365F91" w:themeColor="accent1" w:themeShade="BF"/>
      <w:sz w:val="32"/>
    </w:rPr>
  </w:style>
  <w:style w:type="paragraph" w:styleId="TOC1">
    <w:name w:val="toc 1"/>
    <w:basedOn w:val="Normal"/>
    <w:next w:val="Normal"/>
    <w:uiPriority w:val="39"/>
    <w:unhideWhenUsed/>
    <w:rsid w:val="002A03A1"/>
    <w:pPr>
      <w:tabs>
        <w:tab w:val="right" w:leader="dot" w:pos="9498"/>
      </w:tabs>
      <w:spacing w:after="120" w:line="280" w:lineRule="exact"/>
      <w:ind w:left="426" w:hanging="426"/>
    </w:pPr>
    <w:rPr>
      <w:rFonts w:ascii="Times New Roman" w:eastAsia="Calibri" w:hAnsi="Times New Roman" w:cs="Times New Roman"/>
      <w:bCs/>
      <w:noProof/>
      <w:sz w:val="22"/>
      <w:szCs w:val="22"/>
      <w:lang w:val="en-ID" w:eastAsia="en-US"/>
    </w:rPr>
  </w:style>
  <w:style w:type="paragraph" w:styleId="TOC2">
    <w:name w:val="toc 2"/>
    <w:basedOn w:val="Normal"/>
    <w:next w:val="Normal"/>
    <w:uiPriority w:val="39"/>
    <w:unhideWhenUsed/>
    <w:rsid w:val="00F9251C"/>
    <w:pPr>
      <w:tabs>
        <w:tab w:val="left" w:pos="1134"/>
        <w:tab w:val="right" w:leader="dot" w:pos="9498"/>
      </w:tabs>
      <w:spacing w:after="120" w:line="280" w:lineRule="exact"/>
      <w:ind w:left="709" w:hanging="425"/>
    </w:pPr>
    <w:rPr>
      <w:rFonts w:ascii="Times New Roman" w:eastAsiaTheme="minorEastAsia" w:hAnsi="Times New Roman" w:cstheme="minorBidi"/>
      <w:noProof/>
      <w:kern w:val="2"/>
      <w:sz w:val="22"/>
      <w:szCs w:val="24"/>
      <w:lang w:val="en-GB"/>
      <w14:ligatures w14:val="standardContextual"/>
    </w:rPr>
  </w:style>
  <w:style w:type="character" w:styleId="Hyperlink">
    <w:name w:val="Hyperlink"/>
    <w:basedOn w:val="DefaultParagraphFont"/>
    <w:uiPriority w:val="99"/>
    <w:unhideWhenUsed/>
    <w:rsid w:val="0014387D"/>
    <w:rPr>
      <w:color w:val="0000FF" w:themeColor="hyperlink"/>
      <w:u w:val="single"/>
    </w:rPr>
  </w:style>
  <w:style w:type="character" w:customStyle="1" w:styleId="Heading3Char">
    <w:name w:val="Heading 3 Char"/>
    <w:basedOn w:val="DefaultParagraphFont"/>
    <w:link w:val="Heading3"/>
    <w:uiPriority w:val="9"/>
    <w:rsid w:val="008F6B8D"/>
    <w:rPr>
      <w:rFonts w:eastAsia="Calibri"/>
      <w:b/>
      <w:color w:val="000000"/>
      <w:sz w:val="22"/>
      <w:szCs w:val="22"/>
      <w:lang w:val="es-ES_tradnl" w:eastAsia="en-US"/>
    </w:rPr>
  </w:style>
  <w:style w:type="paragraph" w:styleId="TOC3">
    <w:name w:val="toc 3"/>
    <w:basedOn w:val="Normal"/>
    <w:next w:val="Normal"/>
    <w:uiPriority w:val="39"/>
    <w:unhideWhenUsed/>
    <w:rsid w:val="00F9251C"/>
    <w:pPr>
      <w:tabs>
        <w:tab w:val="left" w:pos="1134"/>
        <w:tab w:val="right" w:leader="dot" w:pos="9498"/>
      </w:tabs>
      <w:spacing w:after="120" w:line="280" w:lineRule="exact"/>
      <w:ind w:left="1134" w:hanging="426"/>
    </w:pPr>
    <w:rPr>
      <w:rFonts w:ascii="Times New Roman" w:eastAsiaTheme="minorEastAsia" w:hAnsi="Times New Roman" w:cstheme="minorBidi"/>
      <w:noProof/>
      <w:kern w:val="2"/>
      <w:sz w:val="22"/>
      <w:szCs w:val="24"/>
      <w:lang w:val="en-GB"/>
      <w14:ligatures w14:val="standardContextual"/>
    </w:rPr>
  </w:style>
  <w:style w:type="paragraph" w:styleId="NoSpacing">
    <w:name w:val="No Spacing"/>
    <w:link w:val="NoSpacingChar"/>
    <w:uiPriority w:val="1"/>
    <w:qFormat/>
    <w:rsid w:val="0014387D"/>
    <w:pPr>
      <w:spacing w:after="160" w:line="259" w:lineRule="auto"/>
    </w:pPr>
    <w:rPr>
      <w:rFonts w:asciiTheme="minorHAnsi" w:eastAsiaTheme="minorEastAsia" w:hAnsiTheme="minorHAnsi" w:cstheme="minorBidi"/>
      <w:sz w:val="22"/>
      <w:szCs w:val="22"/>
      <w:lang w:val="en-US" w:eastAsia="en-US"/>
    </w:rPr>
  </w:style>
  <w:style w:type="character" w:customStyle="1" w:styleId="NoSpacingChar">
    <w:name w:val="No Spacing Char"/>
    <w:basedOn w:val="DefaultParagraphFont"/>
    <w:link w:val="NoSpacing"/>
    <w:uiPriority w:val="1"/>
    <w:rsid w:val="0014387D"/>
    <w:rPr>
      <w:rFonts w:asciiTheme="minorHAnsi" w:eastAsiaTheme="minorEastAsia" w:hAnsiTheme="minorHAnsi" w:cstheme="minorBidi"/>
      <w:sz w:val="22"/>
      <w:szCs w:val="22"/>
      <w:lang w:val="en-US" w:eastAsia="en-US"/>
    </w:rPr>
  </w:style>
  <w:style w:type="paragraph" w:styleId="Revision">
    <w:name w:val="Revision"/>
    <w:hidden/>
    <w:uiPriority w:val="99"/>
    <w:semiHidden/>
    <w:rsid w:val="0014387D"/>
    <w:pPr>
      <w:spacing w:after="160" w:line="259" w:lineRule="auto"/>
    </w:pPr>
    <w:rPr>
      <w:rFonts w:asciiTheme="minorHAnsi" w:eastAsiaTheme="minorHAnsi" w:hAnsiTheme="minorHAnsi" w:cstheme="minorBidi"/>
      <w:sz w:val="22"/>
      <w:szCs w:val="22"/>
      <w:lang w:val="en-US" w:eastAsia="en-US"/>
    </w:rPr>
  </w:style>
  <w:style w:type="paragraph" w:customStyle="1" w:styleId="Default">
    <w:name w:val="Default"/>
    <w:rsid w:val="0014387D"/>
    <w:pPr>
      <w:autoSpaceDE w:val="0"/>
      <w:autoSpaceDN w:val="0"/>
      <w:adjustRightInd w:val="0"/>
      <w:spacing w:after="160" w:line="259" w:lineRule="auto"/>
    </w:pPr>
    <w:rPr>
      <w:rFonts w:ascii="Calibri" w:eastAsiaTheme="minorHAnsi" w:hAnsi="Calibri" w:cs="Calibri"/>
      <w:color w:val="000000"/>
      <w:sz w:val="24"/>
      <w:szCs w:val="24"/>
      <w:lang w:val="en-GB" w:eastAsia="en-US"/>
    </w:rPr>
  </w:style>
  <w:style w:type="paragraph" w:customStyle="1" w:styleId="TableParagraph">
    <w:name w:val="Table Paragraph"/>
    <w:basedOn w:val="Normal"/>
    <w:uiPriority w:val="1"/>
    <w:qFormat/>
    <w:rsid w:val="0014387D"/>
    <w:pPr>
      <w:spacing w:after="160" w:line="259" w:lineRule="auto"/>
    </w:pPr>
    <w:rPr>
      <w:rFonts w:eastAsiaTheme="minorEastAsia" w:cstheme="minorBidi"/>
      <w:szCs w:val="22"/>
      <w:lang w:eastAsia="en-US"/>
    </w:rPr>
  </w:style>
  <w:style w:type="character" w:customStyle="1" w:styleId="BodyTextChar">
    <w:name w:val="Body Text Char"/>
    <w:basedOn w:val="DefaultParagraphFont"/>
    <w:link w:val="BodyText"/>
    <w:uiPriority w:val="1"/>
    <w:rsid w:val="0014387D"/>
    <w:rPr>
      <w:rFonts w:ascii="Arial" w:eastAsia="SimSun" w:hAnsi="Arial" w:cs="Arial"/>
      <w:sz w:val="22"/>
      <w:lang w:val="en-US" w:eastAsia="zh-CN"/>
    </w:rPr>
  </w:style>
  <w:style w:type="character" w:customStyle="1" w:styleId="Heading4Char">
    <w:name w:val="Heading 4 Char"/>
    <w:basedOn w:val="DefaultParagraphFont"/>
    <w:link w:val="Heading4"/>
    <w:rsid w:val="006D1ED2"/>
    <w:rPr>
      <w:rFonts w:eastAsia="Calibri"/>
      <w:b/>
      <w:bCs/>
      <w:color w:val="000000"/>
      <w:sz w:val="22"/>
      <w:szCs w:val="22"/>
      <w:lang w:val="en-US" w:eastAsia="en-US"/>
    </w:rPr>
  </w:style>
  <w:style w:type="paragraph" w:customStyle="1" w:styleId="Bodycopy">
    <w:name w:val="Body copy"/>
    <w:link w:val="BodycopyChar"/>
    <w:qFormat/>
    <w:rsid w:val="0014387D"/>
    <w:pPr>
      <w:spacing w:after="120" w:line="260" w:lineRule="exact"/>
    </w:pPr>
    <w:rPr>
      <w:rFonts w:ascii="Arial" w:eastAsia="Times" w:hAnsi="Arial" w:cstheme="minorBidi"/>
      <w:color w:val="000000"/>
      <w:sz w:val="22"/>
      <w:szCs w:val="22"/>
      <w:lang w:val="en-GB" w:eastAsia="en-US"/>
    </w:rPr>
  </w:style>
  <w:style w:type="paragraph" w:customStyle="1" w:styleId="Legalcopyletter">
    <w:name w:val="Legal copy letter"/>
    <w:rsid w:val="0014387D"/>
    <w:pPr>
      <w:spacing w:after="160" w:line="259" w:lineRule="auto"/>
    </w:pPr>
    <w:rPr>
      <w:rFonts w:ascii="Arial" w:eastAsia="Times" w:hAnsi="Arial" w:cstheme="minorBidi"/>
      <w:color w:val="002776"/>
      <w:sz w:val="14"/>
      <w:szCs w:val="22"/>
      <w:lang w:val="en-US" w:eastAsia="en-US"/>
    </w:rPr>
  </w:style>
  <w:style w:type="character" w:customStyle="1" w:styleId="BodycopyChar">
    <w:name w:val="Body copy Char"/>
    <w:link w:val="Bodycopy"/>
    <w:rsid w:val="0014387D"/>
    <w:rPr>
      <w:rFonts w:ascii="Arial" w:eastAsia="Times" w:hAnsi="Arial" w:cstheme="minorBidi"/>
      <w:color w:val="000000"/>
      <w:sz w:val="22"/>
      <w:szCs w:val="22"/>
      <w:lang w:val="en-GB" w:eastAsia="en-US"/>
    </w:rPr>
  </w:style>
  <w:style w:type="paragraph" w:styleId="Title">
    <w:name w:val="Title"/>
    <w:basedOn w:val="Normal"/>
    <w:next w:val="Normal"/>
    <w:link w:val="TitleChar"/>
    <w:uiPriority w:val="10"/>
    <w:qFormat/>
    <w:rsid w:val="0014387D"/>
    <w:pPr>
      <w:spacing w:after="160" w:line="204" w:lineRule="auto"/>
      <w:contextualSpacing/>
    </w:pPr>
    <w:rPr>
      <w:rFonts w:asciiTheme="majorHAnsi" w:eastAsiaTheme="majorEastAsia" w:hAnsiTheme="majorHAnsi" w:cstheme="majorBidi"/>
      <w:caps/>
      <w:color w:val="1F497D" w:themeColor="text2"/>
      <w:spacing w:val="-15"/>
      <w:sz w:val="72"/>
      <w:szCs w:val="72"/>
      <w:lang w:eastAsia="en-US"/>
    </w:rPr>
  </w:style>
  <w:style w:type="character" w:customStyle="1" w:styleId="TitleChar">
    <w:name w:val="Title Char"/>
    <w:basedOn w:val="DefaultParagraphFont"/>
    <w:link w:val="Title"/>
    <w:uiPriority w:val="10"/>
    <w:rsid w:val="0014387D"/>
    <w:rPr>
      <w:rFonts w:asciiTheme="majorHAnsi" w:eastAsiaTheme="majorEastAsia" w:hAnsiTheme="majorHAnsi" w:cstheme="majorBidi"/>
      <w:caps/>
      <w:color w:val="1F497D" w:themeColor="text2"/>
      <w:spacing w:val="-15"/>
      <w:sz w:val="72"/>
      <w:szCs w:val="72"/>
      <w:lang w:val="en-US" w:eastAsia="en-US"/>
    </w:rPr>
  </w:style>
  <w:style w:type="paragraph" w:styleId="Subtitle">
    <w:name w:val="Subtitle"/>
    <w:basedOn w:val="Normal"/>
    <w:next w:val="Normal"/>
    <w:link w:val="SubtitleChar"/>
    <w:uiPriority w:val="11"/>
    <w:qFormat/>
    <w:rsid w:val="0014387D"/>
    <w:pPr>
      <w:numPr>
        <w:ilvl w:val="1"/>
      </w:numPr>
      <w:spacing w:after="240" w:line="259" w:lineRule="auto"/>
    </w:pPr>
    <w:rPr>
      <w:rFonts w:asciiTheme="majorHAnsi" w:eastAsiaTheme="majorEastAsia" w:hAnsiTheme="majorHAnsi" w:cstheme="majorBidi"/>
      <w:color w:val="4F81BD" w:themeColor="accent1"/>
      <w:sz w:val="28"/>
      <w:szCs w:val="28"/>
      <w:lang w:eastAsia="en-US"/>
    </w:rPr>
  </w:style>
  <w:style w:type="character" w:customStyle="1" w:styleId="SubtitleChar">
    <w:name w:val="Subtitle Char"/>
    <w:basedOn w:val="DefaultParagraphFont"/>
    <w:link w:val="Subtitle"/>
    <w:uiPriority w:val="11"/>
    <w:rsid w:val="0014387D"/>
    <w:rPr>
      <w:rFonts w:asciiTheme="majorHAnsi" w:eastAsiaTheme="majorEastAsia" w:hAnsiTheme="majorHAnsi" w:cstheme="majorBidi"/>
      <w:color w:val="4F81BD" w:themeColor="accent1"/>
      <w:sz w:val="28"/>
      <w:szCs w:val="28"/>
      <w:lang w:val="en-US" w:eastAsia="en-US"/>
    </w:rPr>
  </w:style>
  <w:style w:type="character" w:styleId="Strong">
    <w:name w:val="Strong"/>
    <w:basedOn w:val="DefaultParagraphFont"/>
    <w:uiPriority w:val="22"/>
    <w:qFormat/>
    <w:rsid w:val="0014387D"/>
    <w:rPr>
      <w:b/>
      <w:bCs/>
    </w:rPr>
  </w:style>
  <w:style w:type="character" w:styleId="Emphasis">
    <w:name w:val="Emphasis"/>
    <w:basedOn w:val="DefaultParagraphFont"/>
    <w:uiPriority w:val="20"/>
    <w:qFormat/>
    <w:rsid w:val="0014387D"/>
    <w:rPr>
      <w:i/>
      <w:iCs/>
    </w:rPr>
  </w:style>
  <w:style w:type="paragraph" w:styleId="Quote">
    <w:name w:val="Quote"/>
    <w:basedOn w:val="Normal"/>
    <w:next w:val="Normal"/>
    <w:link w:val="QuoteChar"/>
    <w:uiPriority w:val="29"/>
    <w:qFormat/>
    <w:rsid w:val="0014387D"/>
    <w:pPr>
      <w:spacing w:before="120" w:after="120" w:line="259" w:lineRule="auto"/>
      <w:ind w:left="720"/>
    </w:pPr>
    <w:rPr>
      <w:rFonts w:eastAsiaTheme="minorEastAsia" w:cstheme="minorBidi"/>
      <w:color w:val="1F497D" w:themeColor="text2"/>
      <w:sz w:val="24"/>
      <w:szCs w:val="24"/>
      <w:lang w:eastAsia="en-US"/>
    </w:rPr>
  </w:style>
  <w:style w:type="character" w:customStyle="1" w:styleId="QuoteChar">
    <w:name w:val="Quote Char"/>
    <w:basedOn w:val="DefaultParagraphFont"/>
    <w:link w:val="Quote"/>
    <w:uiPriority w:val="29"/>
    <w:rsid w:val="0014387D"/>
    <w:rPr>
      <w:rFonts w:ascii="Arial" w:eastAsiaTheme="minorEastAsia" w:hAnsi="Arial" w:cstheme="minorBidi"/>
      <w:color w:val="1F497D" w:themeColor="text2"/>
      <w:sz w:val="24"/>
      <w:szCs w:val="24"/>
      <w:lang w:val="en-US" w:eastAsia="en-US"/>
    </w:rPr>
  </w:style>
  <w:style w:type="paragraph" w:styleId="IntenseQuote">
    <w:name w:val="Intense Quote"/>
    <w:basedOn w:val="Normal"/>
    <w:next w:val="Normal"/>
    <w:link w:val="IntenseQuoteChar"/>
    <w:uiPriority w:val="30"/>
    <w:qFormat/>
    <w:rsid w:val="0014387D"/>
    <w:pPr>
      <w:spacing w:before="100" w:beforeAutospacing="1" w:after="240" w:line="259" w:lineRule="auto"/>
      <w:ind w:left="720"/>
      <w:jc w:val="center"/>
    </w:pPr>
    <w:rPr>
      <w:rFonts w:asciiTheme="majorHAnsi" w:eastAsiaTheme="majorEastAsia" w:hAnsiTheme="majorHAnsi" w:cstheme="majorBidi"/>
      <w:color w:val="1F497D" w:themeColor="text2"/>
      <w:spacing w:val="-6"/>
      <w:sz w:val="32"/>
      <w:szCs w:val="32"/>
      <w:lang w:eastAsia="en-US"/>
    </w:rPr>
  </w:style>
  <w:style w:type="character" w:customStyle="1" w:styleId="IntenseQuoteChar">
    <w:name w:val="Intense Quote Char"/>
    <w:basedOn w:val="DefaultParagraphFont"/>
    <w:link w:val="IntenseQuote"/>
    <w:uiPriority w:val="30"/>
    <w:rsid w:val="0014387D"/>
    <w:rPr>
      <w:rFonts w:asciiTheme="majorHAnsi" w:eastAsiaTheme="majorEastAsia" w:hAnsiTheme="majorHAnsi" w:cstheme="majorBidi"/>
      <w:color w:val="1F497D" w:themeColor="text2"/>
      <w:spacing w:val="-6"/>
      <w:sz w:val="32"/>
      <w:szCs w:val="32"/>
      <w:lang w:val="en-US" w:eastAsia="en-US"/>
    </w:rPr>
  </w:style>
  <w:style w:type="character" w:styleId="SubtleEmphasis">
    <w:name w:val="Subtle Emphasis"/>
    <w:basedOn w:val="DefaultParagraphFont"/>
    <w:uiPriority w:val="19"/>
    <w:qFormat/>
    <w:rsid w:val="0014387D"/>
    <w:rPr>
      <w:i/>
      <w:iCs/>
      <w:color w:val="595959" w:themeColor="text1" w:themeTint="A6"/>
    </w:rPr>
  </w:style>
  <w:style w:type="character" w:styleId="IntenseEmphasis">
    <w:name w:val="Intense Emphasis"/>
    <w:basedOn w:val="DefaultParagraphFont"/>
    <w:uiPriority w:val="21"/>
    <w:qFormat/>
    <w:rsid w:val="0014387D"/>
    <w:rPr>
      <w:b/>
      <w:bCs/>
      <w:i/>
      <w:iCs/>
    </w:rPr>
  </w:style>
  <w:style w:type="character" w:styleId="SubtleReference">
    <w:name w:val="Subtle Reference"/>
    <w:basedOn w:val="DefaultParagraphFont"/>
    <w:uiPriority w:val="31"/>
    <w:qFormat/>
    <w:rsid w:val="0014387D"/>
    <w:rPr>
      <w:smallCaps/>
      <w:color w:val="595959" w:themeColor="text1" w:themeTint="A6"/>
      <w:u w:val="none" w:color="7F7F7F" w:themeColor="text1" w:themeTint="80"/>
      <w:bdr w:val="none" w:sz="0" w:space="0" w:color="auto"/>
    </w:rPr>
  </w:style>
  <w:style w:type="character" w:styleId="IntenseReference">
    <w:name w:val="Intense Reference"/>
    <w:basedOn w:val="DefaultParagraphFont"/>
    <w:uiPriority w:val="32"/>
    <w:qFormat/>
    <w:rsid w:val="0014387D"/>
    <w:rPr>
      <w:b/>
      <w:bCs/>
      <w:smallCaps/>
      <w:color w:val="1F497D" w:themeColor="text2"/>
      <w:u w:val="single"/>
    </w:rPr>
  </w:style>
  <w:style w:type="character" w:styleId="BookTitle">
    <w:name w:val="Book Title"/>
    <w:basedOn w:val="DefaultParagraphFont"/>
    <w:uiPriority w:val="33"/>
    <w:qFormat/>
    <w:rsid w:val="0014387D"/>
    <w:rPr>
      <w:b/>
      <w:bCs/>
      <w:smallCaps/>
      <w:spacing w:val="10"/>
    </w:rPr>
  </w:style>
  <w:style w:type="paragraph" w:customStyle="1" w:styleId="TableColumnheader">
    <w:name w:val="Table Column header"/>
    <w:basedOn w:val="Normal"/>
    <w:qFormat/>
    <w:rsid w:val="0014387D"/>
    <w:pPr>
      <w:spacing w:before="60" w:after="60" w:line="280" w:lineRule="exact"/>
    </w:pPr>
    <w:rPr>
      <w:rFonts w:eastAsia="Times" w:cs="Times New Roman"/>
      <w:b/>
      <w:noProof/>
      <w:color w:val="FFFFFF"/>
      <w:szCs w:val="24"/>
      <w:lang w:eastAsia="en-US"/>
    </w:rPr>
  </w:style>
  <w:style w:type="paragraph" w:customStyle="1" w:styleId="TableentryQuals">
    <w:name w:val="Table entry Quals"/>
    <w:basedOn w:val="Normal"/>
    <w:qFormat/>
    <w:rsid w:val="0014387D"/>
    <w:pPr>
      <w:spacing w:before="60" w:after="60" w:line="260" w:lineRule="exact"/>
    </w:pPr>
    <w:rPr>
      <w:rFonts w:eastAsia="Times New Roman" w:cs="Times New Roman"/>
      <w:noProof/>
      <w:szCs w:val="24"/>
      <w:lang w:val="en-GB" w:eastAsia="en-US"/>
    </w:rPr>
  </w:style>
  <w:style w:type="paragraph" w:styleId="BodyTextIndent3">
    <w:name w:val="Body Text Indent 3"/>
    <w:basedOn w:val="Normal"/>
    <w:link w:val="BodyTextIndent3Char"/>
    <w:uiPriority w:val="99"/>
    <w:unhideWhenUsed/>
    <w:rsid w:val="0014387D"/>
    <w:pPr>
      <w:spacing w:after="120" w:line="259" w:lineRule="auto"/>
      <w:ind w:left="283"/>
    </w:pPr>
    <w:rPr>
      <w:rFonts w:eastAsia="Times New Roman" w:cs="Times New Roman"/>
      <w:sz w:val="16"/>
      <w:szCs w:val="16"/>
      <w:lang w:eastAsia="en-US"/>
    </w:rPr>
  </w:style>
  <w:style w:type="character" w:customStyle="1" w:styleId="BodyTextIndent3Char">
    <w:name w:val="Body Text Indent 3 Char"/>
    <w:basedOn w:val="DefaultParagraphFont"/>
    <w:link w:val="BodyTextIndent3"/>
    <w:uiPriority w:val="99"/>
    <w:rsid w:val="0014387D"/>
    <w:rPr>
      <w:rFonts w:ascii="Arial" w:hAnsi="Arial"/>
      <w:sz w:val="16"/>
      <w:szCs w:val="16"/>
      <w:lang w:val="en-US" w:eastAsia="en-US"/>
    </w:rPr>
  </w:style>
  <w:style w:type="paragraph" w:customStyle="1" w:styleId="Listoftable">
    <w:name w:val="List of table"/>
    <w:basedOn w:val="Caption"/>
    <w:link w:val="ListoftableChar"/>
    <w:qFormat/>
    <w:rsid w:val="0014387D"/>
    <w:pPr>
      <w:spacing w:after="200"/>
      <w:jc w:val="center"/>
    </w:pPr>
    <w:rPr>
      <w:rFonts w:eastAsiaTheme="minorHAnsi" w:cstheme="minorBidi"/>
      <w:b w:val="0"/>
      <w:i/>
      <w:sz w:val="22"/>
      <w:szCs w:val="22"/>
      <w:lang w:eastAsia="en-US"/>
    </w:rPr>
  </w:style>
  <w:style w:type="paragraph" w:styleId="TableofFigures">
    <w:name w:val="table of figures"/>
    <w:aliases w:val="List of Tables"/>
    <w:basedOn w:val="Normal"/>
    <w:next w:val="Normal"/>
    <w:uiPriority w:val="99"/>
    <w:unhideWhenUsed/>
    <w:rsid w:val="00474A6E"/>
    <w:pPr>
      <w:spacing w:after="160" w:line="259" w:lineRule="auto"/>
      <w:jc w:val="center"/>
    </w:pPr>
    <w:rPr>
      <w:rFonts w:eastAsiaTheme="minorHAnsi" w:cstheme="minorBidi"/>
      <w:b/>
      <w:sz w:val="18"/>
      <w:szCs w:val="22"/>
      <w:lang w:eastAsia="en-US"/>
    </w:rPr>
  </w:style>
  <w:style w:type="character" w:customStyle="1" w:styleId="CaptionChar">
    <w:name w:val="Caption Char"/>
    <w:basedOn w:val="DefaultParagraphFont"/>
    <w:link w:val="Caption"/>
    <w:uiPriority w:val="35"/>
    <w:rsid w:val="0014387D"/>
    <w:rPr>
      <w:rFonts w:ascii="Arial" w:eastAsia="SimSun" w:hAnsi="Arial" w:cs="Arial"/>
      <w:b/>
      <w:bCs/>
      <w:sz w:val="18"/>
      <w:lang w:val="en-US" w:eastAsia="zh-CN"/>
    </w:rPr>
  </w:style>
  <w:style w:type="character" w:customStyle="1" w:styleId="ListoftableChar">
    <w:name w:val="List of table Char"/>
    <w:basedOn w:val="CaptionChar"/>
    <w:link w:val="Listoftable"/>
    <w:rsid w:val="0014387D"/>
    <w:rPr>
      <w:rFonts w:ascii="Arial" w:eastAsiaTheme="minorHAnsi" w:hAnsi="Arial" w:cstheme="minorBidi"/>
      <w:b w:val="0"/>
      <w:bCs/>
      <w:i/>
      <w:sz w:val="22"/>
      <w:szCs w:val="22"/>
      <w:lang w:val="en-US" w:eastAsia="en-US"/>
    </w:rPr>
  </w:style>
  <w:style w:type="paragraph" w:styleId="TOC4">
    <w:name w:val="toc 4"/>
    <w:next w:val="Normal"/>
    <w:autoRedefine/>
    <w:uiPriority w:val="39"/>
    <w:rsid w:val="002A03A1"/>
    <w:pPr>
      <w:tabs>
        <w:tab w:val="right" w:leader="dot" w:pos="9498"/>
      </w:tabs>
      <w:spacing w:after="120"/>
      <w:ind w:left="1134" w:right="425" w:hanging="1"/>
    </w:pPr>
    <w:rPr>
      <w:i/>
      <w:iCs/>
      <w:noProof/>
      <w:sz w:val="22"/>
      <w:szCs w:val="24"/>
      <w:lang w:val="fr-FR" w:eastAsia="en-US"/>
    </w:rPr>
  </w:style>
  <w:style w:type="paragraph" w:styleId="TOC5">
    <w:name w:val="toc 5"/>
    <w:basedOn w:val="Normal"/>
    <w:next w:val="Normal"/>
    <w:autoRedefine/>
    <w:uiPriority w:val="39"/>
    <w:unhideWhenUsed/>
    <w:rsid w:val="0014387D"/>
    <w:pPr>
      <w:spacing w:after="160" w:line="259" w:lineRule="auto"/>
      <w:ind w:left="880"/>
    </w:pPr>
    <w:rPr>
      <w:rFonts w:eastAsiaTheme="minorHAnsi" w:cstheme="minorHAnsi"/>
      <w:szCs w:val="22"/>
      <w:lang w:eastAsia="en-US"/>
    </w:rPr>
  </w:style>
  <w:style w:type="paragraph" w:styleId="TOC6">
    <w:name w:val="toc 6"/>
    <w:basedOn w:val="Normal"/>
    <w:next w:val="Normal"/>
    <w:autoRedefine/>
    <w:uiPriority w:val="39"/>
    <w:unhideWhenUsed/>
    <w:rsid w:val="0014387D"/>
    <w:pPr>
      <w:spacing w:after="160" w:line="259" w:lineRule="auto"/>
      <w:ind w:left="1100"/>
    </w:pPr>
    <w:rPr>
      <w:rFonts w:eastAsiaTheme="minorHAnsi" w:cstheme="minorHAnsi"/>
      <w:szCs w:val="22"/>
      <w:lang w:eastAsia="en-US"/>
    </w:rPr>
  </w:style>
  <w:style w:type="paragraph" w:styleId="TOC7">
    <w:name w:val="toc 7"/>
    <w:basedOn w:val="Normal"/>
    <w:next w:val="Normal"/>
    <w:autoRedefine/>
    <w:uiPriority w:val="39"/>
    <w:unhideWhenUsed/>
    <w:rsid w:val="0014387D"/>
    <w:pPr>
      <w:spacing w:after="160" w:line="259" w:lineRule="auto"/>
      <w:ind w:left="1320"/>
    </w:pPr>
    <w:rPr>
      <w:rFonts w:eastAsiaTheme="minorHAnsi" w:cstheme="minorHAnsi"/>
      <w:szCs w:val="22"/>
      <w:lang w:eastAsia="en-US"/>
    </w:rPr>
  </w:style>
  <w:style w:type="paragraph" w:styleId="TOC8">
    <w:name w:val="toc 8"/>
    <w:basedOn w:val="Normal"/>
    <w:next w:val="Normal"/>
    <w:autoRedefine/>
    <w:uiPriority w:val="39"/>
    <w:unhideWhenUsed/>
    <w:rsid w:val="0014387D"/>
    <w:pPr>
      <w:spacing w:after="160" w:line="259" w:lineRule="auto"/>
      <w:ind w:left="1540"/>
    </w:pPr>
    <w:rPr>
      <w:rFonts w:eastAsiaTheme="minorHAnsi" w:cstheme="minorHAnsi"/>
      <w:szCs w:val="22"/>
      <w:lang w:eastAsia="en-US"/>
    </w:rPr>
  </w:style>
  <w:style w:type="paragraph" w:styleId="TOC9">
    <w:name w:val="toc 9"/>
    <w:basedOn w:val="Normal"/>
    <w:next w:val="Normal"/>
    <w:autoRedefine/>
    <w:uiPriority w:val="39"/>
    <w:unhideWhenUsed/>
    <w:rsid w:val="0014387D"/>
    <w:pPr>
      <w:spacing w:after="160" w:line="259" w:lineRule="auto"/>
      <w:ind w:left="1760"/>
    </w:pPr>
    <w:rPr>
      <w:rFonts w:eastAsiaTheme="minorHAnsi" w:cstheme="minorHAnsi"/>
      <w:szCs w:val="22"/>
      <w:lang w:eastAsia="en-US"/>
    </w:rPr>
  </w:style>
  <w:style w:type="table" w:customStyle="1" w:styleId="TableGrid1">
    <w:name w:val="Table Grid1"/>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14387D"/>
    <w:pPr>
      <w:spacing w:before="100" w:beforeAutospacing="1" w:after="100" w:afterAutospacing="1" w:line="259" w:lineRule="auto"/>
    </w:pPr>
    <w:rPr>
      <w:rFonts w:ascii="Times New Roman" w:eastAsia="Times New Roman" w:hAnsi="Times New Roman" w:cs="Times New Roman"/>
      <w:sz w:val="24"/>
      <w:szCs w:val="24"/>
      <w:lang w:val="en-ID" w:eastAsia="en-ID"/>
    </w:rPr>
  </w:style>
  <w:style w:type="table" w:customStyle="1" w:styleId="TableGrid4">
    <w:name w:val="Table Grid4"/>
    <w:basedOn w:val="TableNormal"/>
    <w:next w:val="TableGrid"/>
    <w:uiPriority w:val="39"/>
    <w:rsid w:val="0014387D"/>
    <w:pPr>
      <w:spacing w:after="160" w:line="259" w:lineRule="auto"/>
    </w:pPr>
    <w:rPr>
      <w:rFonts w:asciiTheme="minorHAnsi" w:eastAsiaTheme="minorHAnsi" w:hAnsiTheme="minorHAnsi" w:cstheme="minorBidi"/>
      <w:sz w:val="22"/>
      <w:szCs w:val="22"/>
      <w:lang w:val="en-ID"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99"/>
    <w:semiHidden/>
    <w:unhideWhenUsed/>
    <w:rsid w:val="0014387D"/>
  </w:style>
  <w:style w:type="character" w:customStyle="1" w:styleId="FootnoteTextChar">
    <w:name w:val="Footnote Text Char"/>
    <w:basedOn w:val="DefaultParagraphFont"/>
    <w:link w:val="FootnoteText"/>
    <w:uiPriority w:val="99"/>
    <w:semiHidden/>
    <w:rsid w:val="0014387D"/>
    <w:rPr>
      <w:rFonts w:ascii="Arial" w:eastAsia="SimSun" w:hAnsi="Arial" w:cs="Arial"/>
      <w:sz w:val="18"/>
      <w:lang w:val="en-US" w:eastAsia="zh-CN"/>
    </w:rPr>
  </w:style>
  <w:style w:type="character" w:styleId="FootnoteReference">
    <w:name w:val="footnote reference"/>
    <w:basedOn w:val="DefaultParagraphFont"/>
    <w:uiPriority w:val="99"/>
    <w:semiHidden/>
    <w:unhideWhenUsed/>
    <w:rsid w:val="0014387D"/>
    <w:rPr>
      <w:vertAlign w:val="superscript"/>
    </w:rPr>
  </w:style>
  <w:style w:type="paragraph" w:customStyle="1" w:styleId="Docoriginal">
    <w:name w:val="Doc_original"/>
    <w:basedOn w:val="Normal"/>
    <w:link w:val="DocoriginalChar"/>
    <w:rsid w:val="00F9251C"/>
    <w:pPr>
      <w:spacing w:before="240" w:line="240" w:lineRule="exact"/>
      <w:contextualSpacing/>
    </w:pPr>
    <w:rPr>
      <w:rFonts w:eastAsia="Times New Roman" w:cs="Times New Roman"/>
      <w:b/>
      <w:bCs/>
      <w:spacing w:val="10"/>
      <w:sz w:val="18"/>
      <w:lang w:eastAsia="en-US"/>
    </w:rPr>
  </w:style>
  <w:style w:type="paragraph" w:customStyle="1" w:styleId="DecisionParagraphs">
    <w:name w:val="DecisionParagraphs"/>
    <w:basedOn w:val="Normal"/>
    <w:rsid w:val="00F9251C"/>
    <w:pPr>
      <w:tabs>
        <w:tab w:val="left" w:pos="5387"/>
        <w:tab w:val="left" w:pos="5954"/>
      </w:tabs>
      <w:ind w:left="4820"/>
    </w:pPr>
    <w:rPr>
      <w:rFonts w:eastAsia="Times New Roman" w:cs="Times New Roman"/>
      <w:i/>
      <w:lang w:eastAsia="en-US"/>
    </w:rPr>
  </w:style>
  <w:style w:type="paragraph" w:customStyle="1" w:styleId="Disclaimer">
    <w:name w:val="Disclaimer"/>
    <w:next w:val="Normal"/>
    <w:qFormat/>
    <w:rsid w:val="00F9251C"/>
    <w:pPr>
      <w:spacing w:after="600"/>
    </w:pPr>
    <w:rPr>
      <w:rFonts w:ascii="Arial" w:hAnsi="Arial"/>
      <w:i/>
      <w:iCs/>
      <w:color w:val="A6A6A6" w:themeColor="background1" w:themeShade="A6"/>
      <w:lang w:val="en-US" w:eastAsia="en-US"/>
    </w:rPr>
  </w:style>
  <w:style w:type="paragraph" w:customStyle="1" w:styleId="upove">
    <w:name w:val="upov_e"/>
    <w:basedOn w:val="Normal"/>
    <w:rsid w:val="00F9251C"/>
    <w:pPr>
      <w:spacing w:before="120"/>
    </w:pPr>
    <w:rPr>
      <w:rFonts w:eastAsia="Times New Roman" w:cs="Times New Roman"/>
      <w:sz w:val="16"/>
      <w:lang w:eastAsia="en-US"/>
    </w:rPr>
  </w:style>
  <w:style w:type="paragraph" w:customStyle="1" w:styleId="Lettrine">
    <w:name w:val="Lettrine"/>
    <w:basedOn w:val="Normal"/>
    <w:rsid w:val="00F9251C"/>
    <w:pPr>
      <w:spacing w:line="340" w:lineRule="atLeast"/>
      <w:jc w:val="right"/>
    </w:pPr>
    <w:rPr>
      <w:rFonts w:eastAsia="Times New Roman" w:cs="Times New Roman"/>
      <w:b/>
      <w:bCs/>
      <w:sz w:val="36"/>
      <w:lang w:eastAsia="en-US"/>
    </w:rPr>
  </w:style>
  <w:style w:type="paragraph" w:customStyle="1" w:styleId="Sessiontc">
    <w:name w:val="Session_tc"/>
    <w:basedOn w:val="Normal"/>
    <w:rsid w:val="00F9251C"/>
    <w:pPr>
      <w:spacing w:line="280" w:lineRule="exact"/>
    </w:pPr>
    <w:rPr>
      <w:rFonts w:eastAsia="Times New Roman" w:cs="Times New Roman"/>
      <w:b/>
      <w:bCs/>
      <w:kern w:val="28"/>
      <w:lang w:eastAsia="en-US"/>
    </w:rPr>
  </w:style>
  <w:style w:type="paragraph" w:customStyle="1" w:styleId="Sessiontcplacedate">
    <w:name w:val="Session_tc_place_date"/>
    <w:basedOn w:val="Normal"/>
    <w:rsid w:val="00F9251C"/>
    <w:pPr>
      <w:spacing w:before="240"/>
      <w:contextualSpacing/>
    </w:pPr>
    <w:rPr>
      <w:rFonts w:eastAsia="Times New Roman" w:cs="Times New Roman"/>
      <w:b/>
      <w:bCs/>
      <w:kern w:val="28"/>
      <w:lang w:eastAsia="en-US"/>
    </w:rPr>
  </w:style>
  <w:style w:type="paragraph" w:customStyle="1" w:styleId="Titleofdoc">
    <w:name w:val="Title_of_doc"/>
    <w:basedOn w:val="Normal"/>
    <w:rsid w:val="00F9251C"/>
    <w:pPr>
      <w:spacing w:before="600" w:after="240"/>
    </w:pPr>
    <w:rPr>
      <w:rFonts w:eastAsia="Times New Roman" w:cs="Times New Roman"/>
      <w:b/>
      <w:caps/>
      <w:lang w:eastAsia="en-US"/>
    </w:rPr>
  </w:style>
  <w:style w:type="paragraph" w:customStyle="1" w:styleId="preparedby">
    <w:name w:val="prepared_by"/>
    <w:basedOn w:val="Normal"/>
    <w:rsid w:val="00F9251C"/>
    <w:pPr>
      <w:spacing w:after="240"/>
      <w:jc w:val="center"/>
    </w:pPr>
    <w:rPr>
      <w:rFonts w:eastAsia="Times New Roman" w:cs="Times New Roman"/>
      <w:i/>
      <w:iCs/>
      <w:lang w:eastAsia="en-US"/>
    </w:rPr>
  </w:style>
  <w:style w:type="character" w:customStyle="1" w:styleId="DocoriginalChar">
    <w:name w:val="Doc_original Char"/>
    <w:basedOn w:val="DefaultParagraphFont"/>
    <w:link w:val="Docoriginal"/>
    <w:rsid w:val="00F9251C"/>
    <w:rPr>
      <w:rFonts w:ascii="Arial" w:hAnsi="Arial"/>
      <w:b/>
      <w:bCs/>
      <w:spacing w:val="10"/>
      <w:sz w:val="18"/>
      <w:lang w:val="en-US" w:eastAsia="en-US"/>
    </w:rPr>
  </w:style>
  <w:style w:type="paragraph" w:customStyle="1" w:styleId="Doccode">
    <w:name w:val="Doc_code"/>
    <w:qFormat/>
    <w:rsid w:val="00F9251C"/>
    <w:rPr>
      <w:rFonts w:ascii="Arial" w:hAnsi="Arial"/>
      <w:b/>
      <w:bCs/>
      <w:spacing w:val="10"/>
      <w:sz w:val="18"/>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2.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footer" Target="footer4.xml"/><Relationship Id="rId33" Type="http://schemas.openxmlformats.org/officeDocument/2006/relationships/header" Target="header1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3.xml"/><Relationship Id="rId29"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6.xml"/><Relationship Id="rId32" Type="http://schemas.openxmlformats.org/officeDocument/2006/relationships/footer" Target="footer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3.xml"/><Relationship Id="rId28" Type="http://schemas.openxmlformats.org/officeDocument/2006/relationships/header" Target="header8.xml"/><Relationship Id="rId10" Type="http://schemas.openxmlformats.org/officeDocument/2006/relationships/webSettings" Target="webSettings.xml"/><Relationship Id="rId19" Type="http://schemas.openxmlformats.org/officeDocument/2006/relationships/image" Target="media/image2.png"/><Relationship Id="rId31"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upov.int/edocs/mdocs/upov/es/cc_103/cc_103_3.pdf" TargetMode="External"/><Relationship Id="rId22" Type="http://schemas.openxmlformats.org/officeDocument/2006/relationships/header" Target="header5.xml"/><Relationship Id="rId27" Type="http://schemas.openxmlformats.org/officeDocument/2006/relationships/footer" Target="footer5.xml"/><Relationship Id="rId30" Type="http://schemas.openxmlformats.org/officeDocument/2006/relationships/header" Target="header9.xml"/><Relationship Id="rId35" Type="http://schemas.openxmlformats.org/officeDocument/2006/relationships/theme" Target="theme/theme1.xm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72E5C03EAB2E14A994A310B525C07E7" ma:contentTypeVersion="143" ma:contentTypeDescription="" ma:contentTypeScope="" ma:versionID="c855395346270e3a50a7e96fd77e367d">
  <xsd:schema xmlns:xsd="http://www.w3.org/2001/XMLSchema" xmlns:xs="http://www.w3.org/2001/XMLSchema" xmlns:p="http://schemas.microsoft.com/office/2006/metadata/properties" xmlns:ns2="0d6abe56-55ad-41de-8124-44420a0ee71d" xmlns:ns3="56500874-bba0-4b48-9090-b201492e8473" targetNamespace="http://schemas.microsoft.com/office/2006/metadata/properties" ma:root="true" ma:fieldsID="763060ac44d49cb73e5ade66a1e757c9" ns2:_="" ns3:_="">
    <xsd:import namespace="0d6abe56-55ad-41de-8124-44420a0ee71d"/>
    <xsd:import namespace="56500874-bba0-4b48-9090-b201492e8473"/>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indexed="true"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4</Value>
      <Value>3</Value>
      <Value>1</Value>
      <Value>721</Value>
    </TaxCatchAl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Bodies:600 Governing Bodies:05 Council Files</TermName>
          <TermId xmlns="http://schemas.microsoft.com/office/infopath/2007/PartnerControls">f66873ab-ffac-475e-a6ed-408252eb2ce6</TermId>
        </TermInfo>
      </Terms>
    </oec7080f59824b85bfab9bab42c36e68>
    <o4d93e62121143bf84483d4ca23a7ecb xmlns="56500874-bba0-4b48-9090-b201492e8473">
      <Terms xmlns="http://schemas.microsoft.com/office/infopath/2007/PartnerControls"/>
    </o4d93e62121143bf84483d4ca23a7ecb>
    <Excluded xmlns="56500874-bba0-4b48-9090-b201492e8473">false</Excluded>
  </documentManagement>
</p:properties>
</file>

<file path=customXml/item5.xml><?xml version="1.0" encoding="utf-8"?>
<?mso-contentType ?>
<spe:Receivers xmlns:spe="http://schemas.microsoft.com/sharepoint/events"/>
</file>

<file path=customXml/item6.xml><?xml version="1.0" encoding="utf-8"?>
<?mso-contentType ?>
<SharedContentType xmlns="Microsoft.SharePoint.Taxonomy.ContentTypeSync" SourceId="f7a99264-aac8-44dd-b14f-8017e78a225a" ContentTypeId="0x01010055C8466DB2DC0041BD825C52736E99FC" PreviousValue="false"/>
</file>

<file path=customXml/itemProps1.xml><?xml version="1.0" encoding="utf-8"?>
<ds:datastoreItem xmlns:ds="http://schemas.openxmlformats.org/officeDocument/2006/customXml" ds:itemID="{38385CC2-DFF4-4B11-A3EB-8573FCA82A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DC931B-C023-4098-A81F-3E93EEBFE46F}">
  <ds:schemaRefs>
    <ds:schemaRef ds:uri="http://schemas.openxmlformats.org/officeDocument/2006/bibliography"/>
  </ds:schemaRefs>
</ds:datastoreItem>
</file>

<file path=customXml/itemProps3.xml><?xml version="1.0" encoding="utf-8"?>
<ds:datastoreItem xmlns:ds="http://schemas.openxmlformats.org/officeDocument/2006/customXml" ds:itemID="{506A1D42-3ED9-4C68-A0DE-9DF2B8661452}">
  <ds:schemaRefs>
    <ds:schemaRef ds:uri="http://schemas.microsoft.com/sharepoint/v3/contenttype/forms"/>
  </ds:schemaRefs>
</ds:datastoreItem>
</file>

<file path=customXml/itemProps4.xml><?xml version="1.0" encoding="utf-8"?>
<ds:datastoreItem xmlns:ds="http://schemas.openxmlformats.org/officeDocument/2006/customXml" ds:itemID="{36A88895-07B2-439F-A0CE-DF2AEA88B363}">
  <ds:schemaRefs>
    <ds:schemaRef ds:uri="http://schemas.microsoft.com/office/2006/metadata/properties"/>
    <ds:schemaRef ds:uri="http://schemas.microsoft.com/office/infopath/2007/PartnerControls"/>
    <ds:schemaRef ds:uri="56500874-bba0-4b48-9090-b201492e8473"/>
    <ds:schemaRef ds:uri="0d6abe56-55ad-41de-8124-44420a0ee71d"/>
  </ds:schemaRefs>
</ds:datastoreItem>
</file>

<file path=customXml/itemProps5.xml><?xml version="1.0" encoding="utf-8"?>
<ds:datastoreItem xmlns:ds="http://schemas.openxmlformats.org/officeDocument/2006/customXml" ds:itemID="{60F82D5F-2B3B-45B6-A0D1-51855AFF3FD3}">
  <ds:schemaRefs>
    <ds:schemaRef ds:uri="http://schemas.microsoft.com/sharepoint/events"/>
  </ds:schemaRefs>
</ds:datastoreItem>
</file>

<file path=customXml/itemProps6.xml><?xml version="1.0" encoding="utf-8"?>
<ds:datastoreItem xmlns:ds="http://schemas.openxmlformats.org/officeDocument/2006/customXml" ds:itemID="{F3534CC1-3FC7-4A52-B7CF-712898237F61}">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40</TotalTime>
  <Pages>18</Pages>
  <Words>6203</Words>
  <Characters>35047</Characters>
  <Application>Microsoft Office Word</Application>
  <DocSecurity>0</DocSecurity>
  <Lines>778</Lines>
  <Paragraphs>400</Paragraphs>
  <ScaleCrop>false</ScaleCrop>
  <HeadingPairs>
    <vt:vector size="2" baseType="variant">
      <vt:variant>
        <vt:lpstr>Title</vt:lpstr>
      </vt:variant>
      <vt:variant>
        <vt:i4>1</vt:i4>
      </vt:variant>
    </vt:vector>
  </HeadingPairs>
  <TitlesOfParts>
    <vt:vector size="1" baseType="lpstr">
      <vt:lpstr>A/68/</vt:lpstr>
    </vt:vector>
  </TitlesOfParts>
  <Company>WIPO</Company>
  <LinksUpToDate>false</LinksUpToDate>
  <CharactersWithSpaces>40850</CharactersWithSpaces>
  <SharedDoc>false</SharedDoc>
  <HLinks>
    <vt:vector size="126" baseType="variant">
      <vt:variant>
        <vt:i4>1703991</vt:i4>
      </vt:variant>
      <vt:variant>
        <vt:i4>119</vt:i4>
      </vt:variant>
      <vt:variant>
        <vt:i4>0</vt:i4>
      </vt:variant>
      <vt:variant>
        <vt:i4>5</vt:i4>
      </vt:variant>
      <vt:variant>
        <vt:lpwstr/>
      </vt:variant>
      <vt:variant>
        <vt:lpwstr>_Toc226018274</vt:lpwstr>
      </vt:variant>
      <vt:variant>
        <vt:i4>1703991</vt:i4>
      </vt:variant>
      <vt:variant>
        <vt:i4>113</vt:i4>
      </vt:variant>
      <vt:variant>
        <vt:i4>0</vt:i4>
      </vt:variant>
      <vt:variant>
        <vt:i4>5</vt:i4>
      </vt:variant>
      <vt:variant>
        <vt:lpwstr/>
      </vt:variant>
      <vt:variant>
        <vt:lpwstr>_Toc226018273</vt:lpwstr>
      </vt:variant>
      <vt:variant>
        <vt:i4>1703991</vt:i4>
      </vt:variant>
      <vt:variant>
        <vt:i4>107</vt:i4>
      </vt:variant>
      <vt:variant>
        <vt:i4>0</vt:i4>
      </vt:variant>
      <vt:variant>
        <vt:i4>5</vt:i4>
      </vt:variant>
      <vt:variant>
        <vt:lpwstr/>
      </vt:variant>
      <vt:variant>
        <vt:lpwstr>_Toc226018272</vt:lpwstr>
      </vt:variant>
      <vt:variant>
        <vt:i4>1703991</vt:i4>
      </vt:variant>
      <vt:variant>
        <vt:i4>101</vt:i4>
      </vt:variant>
      <vt:variant>
        <vt:i4>0</vt:i4>
      </vt:variant>
      <vt:variant>
        <vt:i4>5</vt:i4>
      </vt:variant>
      <vt:variant>
        <vt:lpwstr/>
      </vt:variant>
      <vt:variant>
        <vt:lpwstr>_Toc226018271</vt:lpwstr>
      </vt:variant>
      <vt:variant>
        <vt:i4>1703991</vt:i4>
      </vt:variant>
      <vt:variant>
        <vt:i4>95</vt:i4>
      </vt:variant>
      <vt:variant>
        <vt:i4>0</vt:i4>
      </vt:variant>
      <vt:variant>
        <vt:i4>5</vt:i4>
      </vt:variant>
      <vt:variant>
        <vt:lpwstr/>
      </vt:variant>
      <vt:variant>
        <vt:lpwstr>_Toc226018270</vt:lpwstr>
      </vt:variant>
      <vt:variant>
        <vt:i4>1769527</vt:i4>
      </vt:variant>
      <vt:variant>
        <vt:i4>89</vt:i4>
      </vt:variant>
      <vt:variant>
        <vt:i4>0</vt:i4>
      </vt:variant>
      <vt:variant>
        <vt:i4>5</vt:i4>
      </vt:variant>
      <vt:variant>
        <vt:lpwstr/>
      </vt:variant>
      <vt:variant>
        <vt:lpwstr>_Toc226018269</vt:lpwstr>
      </vt:variant>
      <vt:variant>
        <vt:i4>1769527</vt:i4>
      </vt:variant>
      <vt:variant>
        <vt:i4>83</vt:i4>
      </vt:variant>
      <vt:variant>
        <vt:i4>0</vt:i4>
      </vt:variant>
      <vt:variant>
        <vt:i4>5</vt:i4>
      </vt:variant>
      <vt:variant>
        <vt:lpwstr/>
      </vt:variant>
      <vt:variant>
        <vt:lpwstr>_Toc226018268</vt:lpwstr>
      </vt:variant>
      <vt:variant>
        <vt:i4>1769527</vt:i4>
      </vt:variant>
      <vt:variant>
        <vt:i4>80</vt:i4>
      </vt:variant>
      <vt:variant>
        <vt:i4>0</vt:i4>
      </vt:variant>
      <vt:variant>
        <vt:i4>5</vt:i4>
      </vt:variant>
      <vt:variant>
        <vt:lpwstr/>
      </vt:variant>
      <vt:variant>
        <vt:lpwstr>_Toc226018267</vt:lpwstr>
      </vt:variant>
      <vt:variant>
        <vt:i4>1769527</vt:i4>
      </vt:variant>
      <vt:variant>
        <vt:i4>74</vt:i4>
      </vt:variant>
      <vt:variant>
        <vt:i4>0</vt:i4>
      </vt:variant>
      <vt:variant>
        <vt:i4>5</vt:i4>
      </vt:variant>
      <vt:variant>
        <vt:lpwstr/>
      </vt:variant>
      <vt:variant>
        <vt:lpwstr>_Toc226018266</vt:lpwstr>
      </vt:variant>
      <vt:variant>
        <vt:i4>1769527</vt:i4>
      </vt:variant>
      <vt:variant>
        <vt:i4>68</vt:i4>
      </vt:variant>
      <vt:variant>
        <vt:i4>0</vt:i4>
      </vt:variant>
      <vt:variant>
        <vt:i4>5</vt:i4>
      </vt:variant>
      <vt:variant>
        <vt:lpwstr/>
      </vt:variant>
      <vt:variant>
        <vt:lpwstr>_Toc226018265</vt:lpwstr>
      </vt:variant>
      <vt:variant>
        <vt:i4>1769527</vt:i4>
      </vt:variant>
      <vt:variant>
        <vt:i4>62</vt:i4>
      </vt:variant>
      <vt:variant>
        <vt:i4>0</vt:i4>
      </vt:variant>
      <vt:variant>
        <vt:i4>5</vt:i4>
      </vt:variant>
      <vt:variant>
        <vt:lpwstr/>
      </vt:variant>
      <vt:variant>
        <vt:lpwstr>_Toc226018264</vt:lpwstr>
      </vt:variant>
      <vt:variant>
        <vt:i4>1769527</vt:i4>
      </vt:variant>
      <vt:variant>
        <vt:i4>56</vt:i4>
      </vt:variant>
      <vt:variant>
        <vt:i4>0</vt:i4>
      </vt:variant>
      <vt:variant>
        <vt:i4>5</vt:i4>
      </vt:variant>
      <vt:variant>
        <vt:lpwstr/>
      </vt:variant>
      <vt:variant>
        <vt:lpwstr>_Toc226018263</vt:lpwstr>
      </vt:variant>
      <vt:variant>
        <vt:i4>1769527</vt:i4>
      </vt:variant>
      <vt:variant>
        <vt:i4>50</vt:i4>
      </vt:variant>
      <vt:variant>
        <vt:i4>0</vt:i4>
      </vt:variant>
      <vt:variant>
        <vt:i4>5</vt:i4>
      </vt:variant>
      <vt:variant>
        <vt:lpwstr/>
      </vt:variant>
      <vt:variant>
        <vt:lpwstr>_Toc226018262</vt:lpwstr>
      </vt:variant>
      <vt:variant>
        <vt:i4>1769527</vt:i4>
      </vt:variant>
      <vt:variant>
        <vt:i4>44</vt:i4>
      </vt:variant>
      <vt:variant>
        <vt:i4>0</vt:i4>
      </vt:variant>
      <vt:variant>
        <vt:i4>5</vt:i4>
      </vt:variant>
      <vt:variant>
        <vt:lpwstr/>
      </vt:variant>
      <vt:variant>
        <vt:lpwstr>_Toc226018261</vt:lpwstr>
      </vt:variant>
      <vt:variant>
        <vt:i4>1769527</vt:i4>
      </vt:variant>
      <vt:variant>
        <vt:i4>38</vt:i4>
      </vt:variant>
      <vt:variant>
        <vt:i4>0</vt:i4>
      </vt:variant>
      <vt:variant>
        <vt:i4>5</vt:i4>
      </vt:variant>
      <vt:variant>
        <vt:lpwstr/>
      </vt:variant>
      <vt:variant>
        <vt:lpwstr>_Toc226018260</vt:lpwstr>
      </vt:variant>
      <vt:variant>
        <vt:i4>1572919</vt:i4>
      </vt:variant>
      <vt:variant>
        <vt:i4>32</vt:i4>
      </vt:variant>
      <vt:variant>
        <vt:i4>0</vt:i4>
      </vt:variant>
      <vt:variant>
        <vt:i4>5</vt:i4>
      </vt:variant>
      <vt:variant>
        <vt:lpwstr/>
      </vt:variant>
      <vt:variant>
        <vt:lpwstr>_Toc226018259</vt:lpwstr>
      </vt:variant>
      <vt:variant>
        <vt:i4>1572919</vt:i4>
      </vt:variant>
      <vt:variant>
        <vt:i4>26</vt:i4>
      </vt:variant>
      <vt:variant>
        <vt:i4>0</vt:i4>
      </vt:variant>
      <vt:variant>
        <vt:i4>5</vt:i4>
      </vt:variant>
      <vt:variant>
        <vt:lpwstr/>
      </vt:variant>
      <vt:variant>
        <vt:lpwstr>_Toc226018258</vt:lpwstr>
      </vt:variant>
      <vt:variant>
        <vt:i4>1572919</vt:i4>
      </vt:variant>
      <vt:variant>
        <vt:i4>20</vt:i4>
      </vt:variant>
      <vt:variant>
        <vt:i4>0</vt:i4>
      </vt:variant>
      <vt:variant>
        <vt:i4>5</vt:i4>
      </vt:variant>
      <vt:variant>
        <vt:lpwstr/>
      </vt:variant>
      <vt:variant>
        <vt:lpwstr>_Toc226018257</vt:lpwstr>
      </vt:variant>
      <vt:variant>
        <vt:i4>1572919</vt:i4>
      </vt:variant>
      <vt:variant>
        <vt:i4>14</vt:i4>
      </vt:variant>
      <vt:variant>
        <vt:i4>0</vt:i4>
      </vt:variant>
      <vt:variant>
        <vt:i4>5</vt:i4>
      </vt:variant>
      <vt:variant>
        <vt:lpwstr/>
      </vt:variant>
      <vt:variant>
        <vt:lpwstr>_Toc226018256</vt:lpwstr>
      </vt:variant>
      <vt:variant>
        <vt:i4>1572919</vt:i4>
      </vt:variant>
      <vt:variant>
        <vt:i4>8</vt:i4>
      </vt:variant>
      <vt:variant>
        <vt:i4>0</vt:i4>
      </vt:variant>
      <vt:variant>
        <vt:i4>5</vt:i4>
      </vt:variant>
      <vt:variant>
        <vt:lpwstr/>
      </vt:variant>
      <vt:variant>
        <vt:lpwstr>_Toc226018255</vt:lpwstr>
      </vt:variant>
      <vt:variant>
        <vt:i4>1572919</vt:i4>
      </vt:variant>
      <vt:variant>
        <vt:i4>2</vt:i4>
      </vt:variant>
      <vt:variant>
        <vt:i4>0</vt:i4>
      </vt:variant>
      <vt:variant>
        <vt:i4>5</vt:i4>
      </vt:variant>
      <vt:variant>
        <vt:lpwstr/>
      </vt:variant>
      <vt:variant>
        <vt:lpwstr>_Toc226018254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C/60/14</dc:title>
  <dc:subject/>
  <dc:creator>UPOV</dc:creator>
  <cp:keywords>FOR OFFICIAL USE ONLY</cp:keywords>
  <cp:lastModifiedBy>SANCHEZ VIZCAINO GOMEZ Rosa Maria</cp:lastModifiedBy>
  <cp:revision>120</cp:revision>
  <cp:lastPrinted>2026-05-19T11:53:00Z</cp:lastPrinted>
  <dcterms:created xsi:type="dcterms:W3CDTF">2026-08-07T12:55:00Z</dcterms:created>
  <dcterms:modified xsi:type="dcterms:W3CDTF">2026-08-07T13:50:00Z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1e9ce151-ed55-4aa2-a1f1-4ee82bdce666</vt:lpwstr>
  </property>
  <property fmtid="{D5CDD505-2E9C-101B-9397-08002B2CF9AE}" pid="3" name="TCSClassification">
    <vt:lpwstr>FOR OFFICIAL USE ONLY</vt:lpwstr>
  </property>
  <property fmtid="{D5CDD505-2E9C-101B-9397-08002B2CF9AE}" pid="4" name="Classification">
    <vt:lpwstr>For Official Use Only</vt:lpwstr>
  </property>
  <property fmtid="{D5CDD505-2E9C-101B-9397-08002B2CF9AE}" pid="5" name="VisualMarkings">
    <vt:lpwstr>Footer</vt:lpwstr>
  </property>
  <property fmtid="{D5CDD505-2E9C-101B-9397-08002B2CF9AE}" pid="6" name="Alignment">
    <vt:lpwstr>Centre</vt:lpwstr>
  </property>
  <property fmtid="{D5CDD505-2E9C-101B-9397-08002B2CF9AE}" pid="7" name="Language">
    <vt:lpwstr>English</vt:lpwstr>
  </property>
  <property fmtid="{D5CDD505-2E9C-101B-9397-08002B2CF9AE}" pid="8" name="MSIP_Label_20773ee6-353b-4fb9-a59d-0b94c8c67bea_Enabled">
    <vt:lpwstr>true</vt:lpwstr>
  </property>
  <property fmtid="{D5CDD505-2E9C-101B-9397-08002B2CF9AE}" pid="9" name="MSIP_Label_20773ee6-353b-4fb9-a59d-0b94c8c67bea_SetDate">
    <vt:lpwstr>2023-11-21T15:06:30Z</vt:lpwstr>
  </property>
  <property fmtid="{D5CDD505-2E9C-101B-9397-08002B2CF9AE}" pid="10" name="MSIP_Label_20773ee6-353b-4fb9-a59d-0b94c8c67bea_Method">
    <vt:lpwstr>Privileged</vt:lpwstr>
  </property>
  <property fmtid="{D5CDD505-2E9C-101B-9397-08002B2CF9AE}" pid="11" name="MSIP_Label_20773ee6-353b-4fb9-a59d-0b94c8c67bea_Name">
    <vt:lpwstr>No markings</vt:lpwstr>
  </property>
  <property fmtid="{D5CDD505-2E9C-101B-9397-08002B2CF9AE}" pid="12" name="MSIP_Label_20773ee6-353b-4fb9-a59d-0b94c8c67bea_SiteId">
    <vt:lpwstr>faa31b06-8ccc-48c9-867f-f7510dd11c02</vt:lpwstr>
  </property>
  <property fmtid="{D5CDD505-2E9C-101B-9397-08002B2CF9AE}" pid="13" name="MSIP_Label_20773ee6-353b-4fb9-a59d-0b94c8c67bea_ActionId">
    <vt:lpwstr>d8c307d0-4241-4b8d-8dea-793dd6e4c801</vt:lpwstr>
  </property>
  <property fmtid="{D5CDD505-2E9C-101B-9397-08002B2CF9AE}" pid="14" name="MSIP_Label_20773ee6-353b-4fb9-a59d-0b94c8c67bea_ContentBits">
    <vt:lpwstr>0</vt:lpwstr>
  </property>
  <property fmtid="{D5CDD505-2E9C-101B-9397-08002B2CF9AE}" pid="15" name="ContentTypeId">
    <vt:lpwstr>0x01010055C8466DB2DC0041BD825C52736E99FC00472E5C03EAB2E14A994A310B525C07E7</vt:lpwstr>
  </property>
  <property fmtid="{D5CDD505-2E9C-101B-9397-08002B2CF9AE}" pid="16" name="BusinessUnit">
    <vt:lpwstr>3;#International Union for the Protection of New Varieties of Plants|b5148cec-dea8-4a3e-91f7-349f7e3ddab8</vt:lpwstr>
  </property>
  <property fmtid="{D5CDD505-2E9C-101B-9397-08002B2CF9AE}" pid="17" name="Languages">
    <vt:lpwstr>1;#English|950e6fa2-2df0-4983-a604-54e57c7a6d93</vt:lpwstr>
  </property>
  <property fmtid="{D5CDD505-2E9C-101B-9397-08002B2CF9AE}" pid="18" name="MediaServiceImageTags">
    <vt:lpwstr/>
  </property>
  <property fmtid="{D5CDD505-2E9C-101B-9397-08002B2CF9AE}" pid="19" name="UPOVTopics">
    <vt:lpwstr/>
  </property>
  <property fmtid="{D5CDD505-2E9C-101B-9397-08002B2CF9AE}" pid="20" name="lcf76f155ced4ddcb4097134ff3c332f">
    <vt:lpwstr/>
  </property>
  <property fmtid="{D5CDD505-2E9C-101B-9397-08002B2CF9AE}" pid="21" name="_dlc_DocIdItemGuid">
    <vt:lpwstr>a7b114c5-d41c-427d-9fcb-50fe9d83c48d</vt:lpwstr>
  </property>
  <property fmtid="{D5CDD505-2E9C-101B-9397-08002B2CF9AE}" pid="22" name="_dlc_DocId">
    <vt:lpwstr>UPOVBFP-899189165-17266</vt:lpwstr>
  </property>
  <property fmtid="{D5CDD505-2E9C-101B-9397-08002B2CF9AE}" pid="23" name="_dlc_DocIdUrl">
    <vt:lpwstr>https://wipoprod.sharepoint.com/sites/SPS-INT-BFP-UPOV-MeetEven/_layouts/15/DocIdRedir.aspx?ID=UPOVBFP-899189165-17266, UPOVBFP-899189165-17266</vt:lpwstr>
  </property>
  <property fmtid="{D5CDD505-2E9C-101B-9397-08002B2CF9AE}" pid="24" name="_docset_NoMedatataSyncRequired">
    <vt:lpwstr>False</vt:lpwstr>
  </property>
  <property fmtid="{D5CDD505-2E9C-101B-9397-08002B2CF9AE}" pid="25" name="ECCM_Year">
    <vt:lpwstr>721</vt:lpwstr>
  </property>
  <property fmtid="{D5CDD505-2E9C-101B-9397-08002B2CF9AE}" pid="26" name="RMClassification">
    <vt:lpwstr>4</vt:lpwstr>
  </property>
  <property fmtid="{D5CDD505-2E9C-101B-9397-08002B2CF9AE}" pid="28" name="docLang">
    <vt:lpwstr>es</vt:lpwstr>
  </property>
</Properties>
</file>