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charts/chart1.xml" ContentType="application/vnd.openxmlformats-officedocument.drawingml.chart+xml"/>
  <Override PartName="/word/theme/themeOverride1.xml" ContentType="application/vnd.openxmlformats-officedocument.themeOverride+xml"/>
  <Override PartName="/word/drawings/drawing1.xml" ContentType="application/vnd.openxmlformats-officedocument.drawingml.chartshapes+xml"/>
  <Override PartName="/word/header3.xml" ContentType="application/vnd.openxmlformats-officedocument.wordprocessingml.header+xml"/>
  <Override PartName="/word/header4.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2"/>
        <w:gridCol w:w="3117"/>
      </w:tblGrid>
      <w:tr w:rsidR="001D7A87" w:rsidRPr="00815738" w14:paraId="5F5679D5" w14:textId="77777777" w:rsidTr="007F4D06">
        <w:tc>
          <w:tcPr>
            <w:tcW w:w="6522" w:type="dxa"/>
          </w:tcPr>
          <w:p w14:paraId="14E664C6" w14:textId="77777777" w:rsidR="001D7A87" w:rsidRPr="00AC2883" w:rsidRDefault="001D7A87" w:rsidP="007F4D06">
            <w:r>
              <w:rPr>
                <w:noProof/>
              </w:rPr>
              <w:drawing>
                <wp:inline distT="0" distB="0" distL="0" distR="0" wp14:anchorId="4F526195" wp14:editId="26767F0D">
                  <wp:extent cx="933450" cy="266700"/>
                  <wp:effectExtent l="0" t="0" r="0" b="0"/>
                  <wp:docPr id="16138793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3879380" name="Picture 1"/>
                          <pic:cNvPicPr>
                            <a:picLocks noChangeAspect="1"/>
                          </pic:cNvPicPr>
                        </pic:nvPicPr>
                        <pic:blipFill>
                          <a:blip r:embed="rId13">
                            <a:extLst>
                              <a:ext uri="{28A0092B-C50C-407E-A947-70E740481C1C}">
                                <a14:useLocalDpi xmlns:a14="http://schemas.microsoft.com/office/drawing/2010/main" val="0"/>
                              </a:ext>
                            </a:extLst>
                          </a:blip>
                          <a:stretch>
                            <a:fillRect/>
                          </a:stretch>
                        </pic:blipFill>
                        <pic:spPr>
                          <a:xfrm>
                            <a:off x="0" y="0"/>
                            <a:ext cx="933450" cy="266700"/>
                          </a:xfrm>
                          <a:prstGeom prst="rect">
                            <a:avLst/>
                          </a:prstGeom>
                        </pic:spPr>
                      </pic:pic>
                    </a:graphicData>
                  </a:graphic>
                </wp:inline>
              </w:drawing>
            </w:r>
          </w:p>
        </w:tc>
        <w:tc>
          <w:tcPr>
            <w:tcW w:w="3117" w:type="dxa"/>
          </w:tcPr>
          <w:p w14:paraId="65B4ACCF" w14:textId="77777777" w:rsidR="001D7A87" w:rsidRPr="007C1D92" w:rsidRDefault="001D7A87" w:rsidP="007F4D06">
            <w:pPr>
              <w:pStyle w:val="Lettrine"/>
            </w:pPr>
            <w:r w:rsidRPr="00172084">
              <w:t>E</w:t>
            </w:r>
          </w:p>
        </w:tc>
      </w:tr>
      <w:tr w:rsidR="001D7A87" w:rsidRPr="00DA4973" w14:paraId="76BF9621" w14:textId="77777777" w:rsidTr="007F4D06">
        <w:trPr>
          <w:trHeight w:val="219"/>
        </w:trPr>
        <w:tc>
          <w:tcPr>
            <w:tcW w:w="6522" w:type="dxa"/>
          </w:tcPr>
          <w:p w14:paraId="138CCB28" w14:textId="77777777" w:rsidR="001D7A87" w:rsidRPr="00AC2883" w:rsidRDefault="001D7A87" w:rsidP="007F4D06">
            <w:pPr>
              <w:pStyle w:val="upove"/>
            </w:pPr>
            <w:r w:rsidRPr="00AC2883">
              <w:t>International Union for the Protection of New Varieties of Plants</w:t>
            </w:r>
          </w:p>
        </w:tc>
        <w:tc>
          <w:tcPr>
            <w:tcW w:w="3117" w:type="dxa"/>
          </w:tcPr>
          <w:p w14:paraId="1B5A6ACA" w14:textId="77777777" w:rsidR="001D7A87" w:rsidRPr="00DA4973" w:rsidRDefault="001D7A87" w:rsidP="007F4D06"/>
        </w:tc>
      </w:tr>
    </w:tbl>
    <w:p w14:paraId="2EEF6C85" w14:textId="77777777" w:rsidR="001D7A87" w:rsidRDefault="001D7A87" w:rsidP="001D7A87"/>
    <w:p w14:paraId="3222FFF6" w14:textId="77777777" w:rsidR="001D7A87" w:rsidRPr="00365DC1" w:rsidRDefault="001D7A87" w:rsidP="001D7A87"/>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2"/>
        <w:gridCol w:w="3127"/>
      </w:tblGrid>
      <w:tr w:rsidR="001D7A87" w:rsidRPr="00C5280D" w14:paraId="55AA08FE" w14:textId="77777777" w:rsidTr="007F4D06">
        <w:tc>
          <w:tcPr>
            <w:tcW w:w="6512" w:type="dxa"/>
          </w:tcPr>
          <w:p w14:paraId="03C24B73" w14:textId="77777777" w:rsidR="001D7A87" w:rsidRPr="00F143BB" w:rsidRDefault="001D7A87" w:rsidP="007F4D06">
            <w:pPr>
              <w:pStyle w:val="Sessiontc"/>
              <w:spacing w:line="240" w:lineRule="auto"/>
            </w:pPr>
            <w:r w:rsidRPr="00F143BB">
              <w:t>Council</w:t>
            </w:r>
          </w:p>
          <w:p w14:paraId="4FD52E67" w14:textId="77777777" w:rsidR="001D7A87" w:rsidRPr="00F143BB" w:rsidRDefault="001D7A87" w:rsidP="007F4D06">
            <w:pPr>
              <w:pStyle w:val="Sessiontcplacedate"/>
            </w:pPr>
            <w:r w:rsidRPr="00F143BB">
              <w:t>Sixtieth Ordinary Session</w:t>
            </w:r>
          </w:p>
          <w:p w14:paraId="40620507" w14:textId="77777777" w:rsidR="001D7A87" w:rsidRPr="00F143BB" w:rsidRDefault="001D7A87" w:rsidP="007F4D06">
            <w:pPr>
              <w:pStyle w:val="Sessiontcplacedate"/>
              <w:rPr>
                <w:sz w:val="22"/>
              </w:rPr>
            </w:pPr>
            <w:r w:rsidRPr="00F143BB">
              <w:t>Geneva, October 23, 2026</w:t>
            </w:r>
          </w:p>
        </w:tc>
        <w:tc>
          <w:tcPr>
            <w:tcW w:w="3127" w:type="dxa"/>
          </w:tcPr>
          <w:p w14:paraId="0B67AEB2" w14:textId="4ACAA850" w:rsidR="001D7A87" w:rsidRPr="00F143BB" w:rsidRDefault="001D7A87" w:rsidP="007F4D06">
            <w:pPr>
              <w:pStyle w:val="Doccode"/>
            </w:pPr>
            <w:r w:rsidRPr="00F143BB">
              <w:t>C/60/9</w:t>
            </w:r>
          </w:p>
          <w:p w14:paraId="23A58B47" w14:textId="77777777" w:rsidR="001D7A87" w:rsidRPr="00F143BB" w:rsidRDefault="001D7A87" w:rsidP="007F4D06">
            <w:pPr>
              <w:pStyle w:val="Docoriginal"/>
            </w:pPr>
            <w:r w:rsidRPr="00F143BB">
              <w:t>Original:</w:t>
            </w:r>
            <w:r w:rsidRPr="00F143BB">
              <w:rPr>
                <w:b w:val="0"/>
                <w:spacing w:val="0"/>
              </w:rPr>
              <w:t xml:space="preserve">  English</w:t>
            </w:r>
          </w:p>
          <w:p w14:paraId="20DCE781" w14:textId="4CBDA4EC" w:rsidR="001D7A87" w:rsidRPr="007C1D92" w:rsidRDefault="001D7A87" w:rsidP="007F4D06">
            <w:pPr>
              <w:pStyle w:val="Docoriginal"/>
            </w:pPr>
            <w:r w:rsidRPr="00F143BB">
              <w:t>Date:</w:t>
            </w:r>
            <w:r w:rsidRPr="00F143BB">
              <w:rPr>
                <w:b w:val="0"/>
                <w:spacing w:val="0"/>
              </w:rPr>
              <w:t xml:space="preserve">  </w:t>
            </w:r>
            <w:r w:rsidR="007A088D" w:rsidRPr="00F143BB">
              <w:rPr>
                <w:b w:val="0"/>
                <w:spacing w:val="0"/>
              </w:rPr>
              <w:t xml:space="preserve">August </w:t>
            </w:r>
            <w:r w:rsidR="00B91B86" w:rsidRPr="00F143BB">
              <w:rPr>
                <w:b w:val="0"/>
                <w:spacing w:val="0"/>
              </w:rPr>
              <w:t>6</w:t>
            </w:r>
            <w:r w:rsidRPr="00F143BB">
              <w:rPr>
                <w:b w:val="0"/>
                <w:spacing w:val="0"/>
              </w:rPr>
              <w:t>, 2026</w:t>
            </w:r>
          </w:p>
        </w:tc>
      </w:tr>
    </w:tbl>
    <w:p w14:paraId="36A52A37" w14:textId="77052E7A" w:rsidR="000D7780" w:rsidRPr="007C4A37" w:rsidRDefault="00080A4B" w:rsidP="006A644A">
      <w:pPr>
        <w:pStyle w:val="Titleofdoc0"/>
        <w:rPr>
          <w:rFonts w:cs="Arial"/>
        </w:rPr>
      </w:pPr>
      <w:bookmarkStart w:id="0" w:name="TitleOfDoc"/>
      <w:bookmarkEnd w:id="0"/>
      <w:r w:rsidRPr="007C4A37">
        <w:rPr>
          <w:rFonts w:cs="Arial"/>
        </w:rPr>
        <w:t>Financial statements for 20</w:t>
      </w:r>
      <w:r w:rsidR="003278ED" w:rsidRPr="007C4A37">
        <w:rPr>
          <w:rFonts w:cs="Arial"/>
        </w:rPr>
        <w:t>2</w:t>
      </w:r>
      <w:r w:rsidR="00584234">
        <w:rPr>
          <w:rFonts w:cs="Arial"/>
        </w:rPr>
        <w:t>5</w:t>
      </w:r>
    </w:p>
    <w:p w14:paraId="79515FF6" w14:textId="77777777" w:rsidR="006A644A" w:rsidRPr="007C4A37" w:rsidRDefault="00AE0EF1" w:rsidP="006A644A">
      <w:pPr>
        <w:pStyle w:val="preparedby1"/>
        <w:jc w:val="left"/>
        <w:rPr>
          <w:rFonts w:cs="Arial"/>
        </w:rPr>
      </w:pPr>
      <w:bookmarkStart w:id="1" w:name="Prepared"/>
      <w:bookmarkEnd w:id="1"/>
      <w:r w:rsidRPr="007C4A37">
        <w:rPr>
          <w:rFonts w:cs="Arial"/>
        </w:rPr>
        <w:t xml:space="preserve">Document </w:t>
      </w:r>
      <w:r w:rsidR="0061555F" w:rsidRPr="007C4A37">
        <w:rPr>
          <w:rFonts w:cs="Arial"/>
        </w:rPr>
        <w:t>prepared by the Office of the Union</w:t>
      </w:r>
    </w:p>
    <w:p w14:paraId="41DB545B" w14:textId="1F33383C" w:rsidR="00050E16" w:rsidRPr="007C4A37" w:rsidRDefault="00050E16" w:rsidP="005B722A">
      <w:pPr>
        <w:pStyle w:val="Disclaimer"/>
        <w:tabs>
          <w:tab w:val="left" w:pos="7800"/>
        </w:tabs>
        <w:rPr>
          <w:rFonts w:cs="Arial"/>
        </w:rPr>
      </w:pPr>
      <w:r w:rsidRPr="007C4A37">
        <w:rPr>
          <w:rFonts w:cs="Arial"/>
        </w:rPr>
        <w:t>Disclaimer:  this document does not represent UPOV policies or guidance</w:t>
      </w:r>
    </w:p>
    <w:p w14:paraId="164007CB" w14:textId="69BB542A" w:rsidR="008D5067" w:rsidRPr="007C4A37" w:rsidRDefault="008D5067" w:rsidP="008D5067">
      <w:pPr>
        <w:rPr>
          <w:rFonts w:cs="Arial"/>
        </w:rPr>
      </w:pPr>
      <w:r w:rsidRPr="007C4A37">
        <w:rPr>
          <w:rFonts w:cs="Arial"/>
        </w:rPr>
        <w:fldChar w:fldCharType="begin"/>
      </w:r>
      <w:r w:rsidRPr="007C4A37">
        <w:rPr>
          <w:rFonts w:cs="Arial"/>
        </w:rPr>
        <w:instrText xml:space="preserve"> AUTONUM  </w:instrText>
      </w:r>
      <w:r w:rsidRPr="007C4A37">
        <w:rPr>
          <w:rFonts w:cs="Arial"/>
        </w:rPr>
        <w:fldChar w:fldCharType="end"/>
      </w:r>
      <w:r w:rsidRPr="007B443E">
        <w:rPr>
          <w:rFonts w:cs="Arial"/>
        </w:rPr>
        <w:tab/>
        <w:t xml:space="preserve">The Financial Statements of UPOV for </w:t>
      </w:r>
      <w:r w:rsidR="00080A4B" w:rsidRPr="007B443E">
        <w:rPr>
          <w:rFonts w:cs="Arial"/>
        </w:rPr>
        <w:t>the year ended December 31, 20</w:t>
      </w:r>
      <w:r w:rsidR="003278ED" w:rsidRPr="0098522D">
        <w:rPr>
          <w:rFonts w:cs="Arial"/>
        </w:rPr>
        <w:t>2</w:t>
      </w:r>
      <w:r w:rsidR="002D2A66">
        <w:rPr>
          <w:rFonts w:cs="Arial"/>
        </w:rPr>
        <w:t>5</w:t>
      </w:r>
      <w:r w:rsidR="00366B50">
        <w:rPr>
          <w:rFonts w:cs="Arial"/>
        </w:rPr>
        <w:t>,</w:t>
      </w:r>
      <w:r w:rsidRPr="0098522D">
        <w:rPr>
          <w:rFonts w:cs="Arial"/>
        </w:rPr>
        <w:t xml:space="preserve"> are transmitted to </w:t>
      </w:r>
      <w:r w:rsidRPr="0098522D">
        <w:rPr>
          <w:rFonts w:cs="Arial"/>
        </w:rPr>
        <w:br/>
        <w:t>the Council in accordance with Regulation 6.5 of the Financial Regulations and</w:t>
      </w:r>
      <w:r w:rsidRPr="007C4A37">
        <w:rPr>
          <w:rFonts w:cs="Arial"/>
        </w:rPr>
        <w:t xml:space="preserve"> Rules of UPOV (document </w:t>
      </w:r>
      <w:r w:rsidR="00F00C2D" w:rsidRPr="007C4A37">
        <w:rPr>
          <w:rFonts w:cs="Arial"/>
        </w:rPr>
        <w:t>UPOV/INF/4/</w:t>
      </w:r>
      <w:r w:rsidR="00001A5D">
        <w:rPr>
          <w:rFonts w:cs="Arial"/>
        </w:rPr>
        <w:t>7</w:t>
      </w:r>
      <w:r w:rsidRPr="007C4A37">
        <w:rPr>
          <w:rFonts w:cs="Arial"/>
        </w:rPr>
        <w:t xml:space="preserve">), which requires that the Council </w:t>
      </w:r>
      <w:r w:rsidRPr="00DC593A">
        <w:rPr>
          <w:rFonts w:cs="Arial"/>
        </w:rPr>
        <w:t>examines and approves the financial statements.  T</w:t>
      </w:r>
      <w:r w:rsidR="00080A4B" w:rsidRPr="00DC593A">
        <w:rPr>
          <w:rFonts w:cs="Arial"/>
        </w:rPr>
        <w:t>he Financial Statements for 20</w:t>
      </w:r>
      <w:r w:rsidR="003278ED" w:rsidRPr="00DC593A">
        <w:rPr>
          <w:rFonts w:cs="Arial"/>
        </w:rPr>
        <w:t>2</w:t>
      </w:r>
      <w:r w:rsidR="002D2A66">
        <w:rPr>
          <w:rFonts w:cs="Arial"/>
        </w:rPr>
        <w:t>5</w:t>
      </w:r>
      <w:r w:rsidRPr="00DC593A">
        <w:rPr>
          <w:rFonts w:cs="Arial"/>
        </w:rPr>
        <w:t xml:space="preserve"> are presented in the Annex </w:t>
      </w:r>
      <w:r w:rsidR="00ED7558" w:rsidRPr="00DC593A">
        <w:rPr>
          <w:rFonts w:cs="Arial"/>
        </w:rPr>
        <w:t xml:space="preserve">to this document. </w:t>
      </w:r>
      <w:r w:rsidR="00366B50">
        <w:rPr>
          <w:rFonts w:cs="Arial"/>
        </w:rPr>
        <w:t xml:space="preserve"> </w:t>
      </w:r>
      <w:r w:rsidR="00ED7558" w:rsidRPr="005D7523">
        <w:rPr>
          <w:rFonts w:cs="Arial"/>
        </w:rPr>
        <w:t xml:space="preserve">The Annex also includes UPOV's Statement on Internal Control signed by the Secretary-General. </w:t>
      </w:r>
      <w:r w:rsidR="00366B50">
        <w:rPr>
          <w:rFonts w:cs="Arial"/>
        </w:rPr>
        <w:t xml:space="preserve"> </w:t>
      </w:r>
      <w:r w:rsidR="00080A4B" w:rsidRPr="00CF1845">
        <w:rPr>
          <w:rFonts w:cs="Arial"/>
        </w:rPr>
        <w:t>Document C/</w:t>
      </w:r>
      <w:r w:rsidR="00E112E0" w:rsidRPr="00CF1845">
        <w:rPr>
          <w:rFonts w:cs="Arial"/>
        </w:rPr>
        <w:t>60</w:t>
      </w:r>
      <w:r w:rsidR="00DC593A" w:rsidRPr="00CF1845">
        <w:rPr>
          <w:rFonts w:cs="Arial"/>
        </w:rPr>
        <w:t>/</w:t>
      </w:r>
      <w:r w:rsidR="00CB29BD" w:rsidRPr="00CF1845">
        <w:rPr>
          <w:rFonts w:cs="Arial"/>
        </w:rPr>
        <w:t>10</w:t>
      </w:r>
      <w:r w:rsidRPr="005D7523">
        <w:rPr>
          <w:rFonts w:cs="Arial"/>
        </w:rPr>
        <w:t xml:space="preserve"> contains the audit report of the External Auditor.</w:t>
      </w:r>
    </w:p>
    <w:p w14:paraId="3177BD54" w14:textId="77777777" w:rsidR="008D5067" w:rsidRPr="007C4A37" w:rsidRDefault="008D5067" w:rsidP="008D5067">
      <w:pPr>
        <w:rPr>
          <w:rFonts w:cs="Arial"/>
        </w:rPr>
      </w:pPr>
    </w:p>
    <w:p w14:paraId="59A71D66" w14:textId="7FCB96C9" w:rsidR="008D5067" w:rsidRPr="007C4A37" w:rsidRDefault="008D5067" w:rsidP="008D5067">
      <w:pPr>
        <w:rPr>
          <w:rFonts w:cs="Arial"/>
        </w:rPr>
      </w:pPr>
      <w:r w:rsidRPr="007C4A37">
        <w:rPr>
          <w:rFonts w:cs="Arial"/>
        </w:rPr>
        <w:fldChar w:fldCharType="begin"/>
      </w:r>
      <w:r w:rsidRPr="007C4A37">
        <w:rPr>
          <w:rFonts w:cs="Arial"/>
        </w:rPr>
        <w:instrText xml:space="preserve"> AUTONUM  </w:instrText>
      </w:r>
      <w:r w:rsidRPr="007C4A37">
        <w:rPr>
          <w:rFonts w:cs="Arial"/>
        </w:rPr>
        <w:fldChar w:fldCharType="end"/>
      </w:r>
      <w:r w:rsidRPr="007B443E">
        <w:rPr>
          <w:rFonts w:cs="Arial"/>
        </w:rPr>
        <w:tab/>
        <w:t>T</w:t>
      </w:r>
      <w:r w:rsidR="00080A4B" w:rsidRPr="007B443E">
        <w:rPr>
          <w:rFonts w:cs="Arial"/>
        </w:rPr>
        <w:t>he Financial Statements for 20</w:t>
      </w:r>
      <w:r w:rsidR="003278ED" w:rsidRPr="0098522D">
        <w:rPr>
          <w:rFonts w:cs="Arial"/>
        </w:rPr>
        <w:t>2</w:t>
      </w:r>
      <w:r w:rsidR="002D2A66">
        <w:rPr>
          <w:rFonts w:cs="Arial"/>
        </w:rPr>
        <w:t>5</w:t>
      </w:r>
      <w:r w:rsidRPr="0098522D">
        <w:rPr>
          <w:rFonts w:cs="Arial"/>
        </w:rPr>
        <w:t xml:space="preserve"> have been prepared in accordance with International Public Sector Accounting Standards (IPSAS). </w:t>
      </w:r>
      <w:r w:rsidR="000C2085">
        <w:rPr>
          <w:rFonts w:cs="Arial"/>
        </w:rPr>
        <w:t xml:space="preserve"> </w:t>
      </w:r>
      <w:r w:rsidRPr="0098522D">
        <w:rPr>
          <w:rFonts w:cs="Arial"/>
        </w:rPr>
        <w:t>At it</w:t>
      </w:r>
      <w:r w:rsidRPr="007C4A37">
        <w:rPr>
          <w:rFonts w:cs="Arial"/>
        </w:rPr>
        <w:t>s forty-fifth ordinary session, held in Geneva on October 20, 2011, the</w:t>
      </w:r>
      <w:r w:rsidR="000C2085">
        <w:rPr>
          <w:rFonts w:cs="Arial"/>
        </w:rPr>
        <w:t> </w:t>
      </w:r>
      <w:r w:rsidRPr="007C4A37">
        <w:rPr>
          <w:rFonts w:cs="Arial"/>
        </w:rPr>
        <w:t>Council agreed to the adoption of IPSAS by UPOV, beginning with the financial period starting in 2012 (see document C/45</w:t>
      </w:r>
      <w:r w:rsidR="001C7937" w:rsidRPr="007C4A37">
        <w:rPr>
          <w:rFonts w:cs="Arial"/>
        </w:rPr>
        <w:t xml:space="preserve">/18 “Report”, paragraph 9(b)). </w:t>
      </w:r>
    </w:p>
    <w:p w14:paraId="7B1FC2BE" w14:textId="77777777" w:rsidR="001C7937" w:rsidRPr="007C4A37" w:rsidRDefault="001C7937" w:rsidP="008D5067">
      <w:pPr>
        <w:rPr>
          <w:rFonts w:cs="Arial"/>
        </w:rPr>
      </w:pPr>
    </w:p>
    <w:p w14:paraId="0C7EFA6C" w14:textId="61D11A02" w:rsidR="008D5067" w:rsidRPr="007C4A37" w:rsidRDefault="008D5067" w:rsidP="008D5067">
      <w:pPr>
        <w:pStyle w:val="DecisionParagraphs"/>
        <w:rPr>
          <w:rFonts w:cs="Arial"/>
        </w:rPr>
      </w:pPr>
      <w:r w:rsidRPr="007C4A37">
        <w:rPr>
          <w:rFonts w:cs="Arial"/>
        </w:rPr>
        <w:fldChar w:fldCharType="begin"/>
      </w:r>
      <w:r w:rsidRPr="007C4A37">
        <w:rPr>
          <w:rFonts w:cs="Arial"/>
        </w:rPr>
        <w:instrText xml:space="preserve"> AUTONUM  </w:instrText>
      </w:r>
      <w:r w:rsidRPr="007C4A37">
        <w:rPr>
          <w:rFonts w:cs="Arial"/>
        </w:rPr>
        <w:fldChar w:fldCharType="end"/>
      </w:r>
      <w:r w:rsidRPr="007B443E">
        <w:rPr>
          <w:rFonts w:cs="Arial"/>
        </w:rPr>
        <w:tab/>
      </w:r>
      <w:r w:rsidR="00EE0702" w:rsidRPr="007B443E">
        <w:rPr>
          <w:rFonts w:cs="Arial"/>
        </w:rPr>
        <w:t xml:space="preserve">The Council is </w:t>
      </w:r>
      <w:r w:rsidRPr="007B443E">
        <w:rPr>
          <w:rFonts w:cs="Arial"/>
        </w:rPr>
        <w:t>inv</w:t>
      </w:r>
      <w:r w:rsidRPr="0098522D">
        <w:rPr>
          <w:rFonts w:cs="Arial"/>
        </w:rPr>
        <w:t>ited to examine and approve t</w:t>
      </w:r>
      <w:r w:rsidR="00820978" w:rsidRPr="007C4A37">
        <w:rPr>
          <w:rFonts w:cs="Arial"/>
        </w:rPr>
        <w:t xml:space="preserve">he Financial Statements for </w:t>
      </w:r>
      <w:r w:rsidR="00933990" w:rsidRPr="007C4A37">
        <w:rPr>
          <w:rFonts w:cs="Arial"/>
        </w:rPr>
        <w:t>202</w:t>
      </w:r>
      <w:r w:rsidR="003B281E">
        <w:rPr>
          <w:rFonts w:cs="Arial"/>
        </w:rPr>
        <w:t>5</w:t>
      </w:r>
      <w:r w:rsidRPr="007C4A37">
        <w:rPr>
          <w:rFonts w:cs="Arial"/>
        </w:rPr>
        <w:t>.</w:t>
      </w:r>
    </w:p>
    <w:p w14:paraId="7E59BD66" w14:textId="77777777" w:rsidR="00050E16" w:rsidRPr="00F76236" w:rsidRDefault="00050E16" w:rsidP="004B1215">
      <w:pPr>
        <w:rPr>
          <w:rFonts w:cs="Arial"/>
        </w:rPr>
      </w:pPr>
    </w:p>
    <w:p w14:paraId="53C3ECC9" w14:textId="77777777" w:rsidR="00050E16" w:rsidRPr="005976F2" w:rsidRDefault="00050E16" w:rsidP="00050E16">
      <w:pPr>
        <w:rPr>
          <w:rFonts w:cs="Arial"/>
        </w:rPr>
      </w:pPr>
    </w:p>
    <w:p w14:paraId="1E5FC93E" w14:textId="77777777" w:rsidR="00544581" w:rsidRPr="00855138" w:rsidRDefault="00544581">
      <w:pPr>
        <w:jc w:val="left"/>
        <w:rPr>
          <w:rFonts w:cs="Arial"/>
        </w:rPr>
      </w:pPr>
    </w:p>
    <w:p w14:paraId="5BB80A6A" w14:textId="77777777" w:rsidR="009B440E" w:rsidRPr="00352498" w:rsidRDefault="00050E16" w:rsidP="00050E16">
      <w:pPr>
        <w:jc w:val="right"/>
        <w:rPr>
          <w:rFonts w:cs="Arial"/>
        </w:rPr>
      </w:pPr>
      <w:r w:rsidRPr="00352498">
        <w:rPr>
          <w:rFonts w:cs="Arial"/>
        </w:rPr>
        <w:t>[</w:t>
      </w:r>
      <w:r w:rsidR="008D5067" w:rsidRPr="00352498">
        <w:rPr>
          <w:rFonts w:cs="Arial"/>
        </w:rPr>
        <w:t>Annex follows</w:t>
      </w:r>
      <w:r w:rsidRPr="00352498">
        <w:rPr>
          <w:rFonts w:cs="Arial"/>
        </w:rPr>
        <w:t>]</w:t>
      </w:r>
    </w:p>
    <w:p w14:paraId="3E747BDE" w14:textId="77777777" w:rsidR="008D5067" w:rsidRPr="009B78B3" w:rsidRDefault="008D5067">
      <w:pPr>
        <w:jc w:val="left"/>
        <w:rPr>
          <w:rFonts w:cs="Arial"/>
        </w:rPr>
        <w:sectPr w:rsidR="008D5067" w:rsidRPr="009B78B3" w:rsidSect="001C7937">
          <w:headerReference w:type="even" r:id="rId14"/>
          <w:headerReference w:type="default" r:id="rId15"/>
          <w:pgSz w:w="11907" w:h="16840" w:code="9"/>
          <w:pgMar w:top="510" w:right="1134" w:bottom="1134" w:left="1134" w:header="510" w:footer="680" w:gutter="0"/>
          <w:cols w:space="720"/>
          <w:titlePg/>
          <w:docGrid w:linePitch="272"/>
        </w:sectPr>
      </w:pPr>
    </w:p>
    <w:p w14:paraId="15C0DB0D" w14:textId="77777777" w:rsidR="00A824AF" w:rsidRPr="009B78B3" w:rsidRDefault="00A824AF" w:rsidP="00A824AF">
      <w:pPr>
        <w:jc w:val="center"/>
        <w:rPr>
          <w:rFonts w:cs="Arial"/>
          <w:b/>
          <w:bCs/>
          <w:snapToGrid w:val="0"/>
          <w:spacing w:val="8"/>
        </w:rPr>
      </w:pPr>
      <w:r w:rsidRPr="009B78B3">
        <w:rPr>
          <w:rFonts w:cs="Arial"/>
          <w:b/>
          <w:bCs/>
          <w:snapToGrid w:val="0"/>
          <w:spacing w:val="8"/>
        </w:rPr>
        <w:lastRenderedPageBreak/>
        <w:t>INTERNATIONAL UNION FOR THE PROTECTION OF NEW VARIETIES OF PLANTS</w:t>
      </w:r>
    </w:p>
    <w:p w14:paraId="22A04EAD" w14:textId="77777777" w:rsidR="00A824AF" w:rsidRPr="009B78B3" w:rsidRDefault="00A824AF" w:rsidP="00A824AF">
      <w:pPr>
        <w:jc w:val="center"/>
        <w:rPr>
          <w:rFonts w:cs="Arial"/>
          <w:b/>
          <w:bCs/>
          <w:snapToGrid w:val="0"/>
          <w:spacing w:val="8"/>
        </w:rPr>
      </w:pPr>
    </w:p>
    <w:p w14:paraId="7AF70B3A" w14:textId="333D2799" w:rsidR="00A824AF" w:rsidRPr="009B78B3" w:rsidRDefault="00A824AF" w:rsidP="00A824AF">
      <w:pPr>
        <w:jc w:val="center"/>
        <w:rPr>
          <w:rFonts w:cs="Arial"/>
        </w:rPr>
      </w:pPr>
      <w:r w:rsidRPr="009B78B3">
        <w:rPr>
          <w:rFonts w:cs="Arial"/>
        </w:rPr>
        <w:t xml:space="preserve">Financial Statements for </w:t>
      </w:r>
      <w:r w:rsidR="00D54E11" w:rsidRPr="009B78B3">
        <w:rPr>
          <w:rFonts w:cs="Arial"/>
        </w:rPr>
        <w:t>the year ended December 31, 20</w:t>
      </w:r>
      <w:r w:rsidR="003278ED" w:rsidRPr="009B78B3">
        <w:rPr>
          <w:rFonts w:cs="Arial"/>
        </w:rPr>
        <w:t>2</w:t>
      </w:r>
      <w:r w:rsidR="003B281E">
        <w:rPr>
          <w:rFonts w:cs="Arial"/>
        </w:rPr>
        <w:t>5</w:t>
      </w:r>
    </w:p>
    <w:p w14:paraId="72769BBD" w14:textId="77777777" w:rsidR="00024115" w:rsidRPr="009B78B3" w:rsidRDefault="00024115" w:rsidP="00DE3D35">
      <w:pPr>
        <w:tabs>
          <w:tab w:val="right" w:pos="9639"/>
        </w:tabs>
        <w:rPr>
          <w:rFonts w:cs="Arial"/>
        </w:rPr>
      </w:pPr>
    </w:p>
    <w:p w14:paraId="4B41A29D" w14:textId="77777777" w:rsidR="000357D6" w:rsidRPr="009B78B3" w:rsidRDefault="000357D6" w:rsidP="00DB2733">
      <w:pPr>
        <w:pStyle w:val="Heading1"/>
        <w:rPr>
          <w:rFonts w:cs="Arial"/>
        </w:rPr>
      </w:pPr>
    </w:p>
    <w:sdt>
      <w:sdtPr>
        <w:rPr>
          <w:rFonts w:ascii="Arial" w:eastAsia="Times New Roman" w:hAnsi="Arial" w:cs="Arial"/>
          <w:color w:val="auto"/>
          <w:sz w:val="20"/>
          <w:szCs w:val="20"/>
        </w:rPr>
        <w:id w:val="881980883"/>
        <w:docPartObj>
          <w:docPartGallery w:val="Table of Contents"/>
          <w:docPartUnique/>
        </w:docPartObj>
      </w:sdtPr>
      <w:sdtEndPr>
        <w:rPr>
          <w:b/>
          <w:bCs/>
          <w:noProof/>
        </w:rPr>
      </w:sdtEndPr>
      <w:sdtContent>
        <w:p w14:paraId="30082BBD" w14:textId="77777777" w:rsidR="000357D6" w:rsidRPr="005D7523" w:rsidRDefault="000357D6">
          <w:pPr>
            <w:pStyle w:val="TOCHeading"/>
            <w:rPr>
              <w:rFonts w:ascii="Arial" w:hAnsi="Arial" w:cs="Arial"/>
              <w:color w:val="auto"/>
              <w:sz w:val="20"/>
              <w:szCs w:val="20"/>
            </w:rPr>
          </w:pPr>
          <w:r w:rsidRPr="005D7523">
            <w:rPr>
              <w:rFonts w:ascii="Arial" w:hAnsi="Arial" w:cs="Arial"/>
              <w:color w:val="auto"/>
              <w:sz w:val="20"/>
              <w:szCs w:val="20"/>
            </w:rPr>
            <w:t>Contents</w:t>
          </w:r>
        </w:p>
        <w:p w14:paraId="21A47122" w14:textId="06365D46" w:rsidR="002C20F5" w:rsidRDefault="000357D6">
          <w:pPr>
            <w:pStyle w:val="TOC1"/>
            <w:rPr>
              <w:rFonts w:asciiTheme="minorHAnsi" w:eastAsiaTheme="minorEastAsia" w:hAnsiTheme="minorHAnsi" w:cstheme="minorBidi"/>
              <w:caps w:val="0"/>
              <w:kern w:val="2"/>
              <w:sz w:val="24"/>
              <w:szCs w:val="24"/>
              <w:lang w:val="de-DE" w:eastAsia="zh-CN"/>
              <w14:ligatures w14:val="standardContextual"/>
            </w:rPr>
          </w:pPr>
          <w:r w:rsidRPr="007B443E">
            <w:rPr>
              <w:rFonts w:cs="Arial"/>
            </w:rPr>
            <w:fldChar w:fldCharType="begin"/>
          </w:r>
          <w:r w:rsidRPr="009B78B3">
            <w:rPr>
              <w:rFonts w:cs="Arial"/>
            </w:rPr>
            <w:instrText xml:space="preserve"> TOC \o "1-3" \h \z \u </w:instrText>
          </w:r>
          <w:r w:rsidRPr="007B443E">
            <w:rPr>
              <w:rFonts w:cs="Arial"/>
            </w:rPr>
            <w:fldChar w:fldCharType="separate"/>
          </w:r>
          <w:hyperlink w:anchor="_Toc236849853" w:history="1">
            <w:r w:rsidR="002C20F5" w:rsidRPr="00DE3670">
              <w:rPr>
                <w:rStyle w:val="Hyperlink"/>
                <w:rFonts w:cs="Arial"/>
              </w:rPr>
              <w:t>Introduction</w:t>
            </w:r>
            <w:r w:rsidR="002C20F5">
              <w:rPr>
                <w:webHidden/>
              </w:rPr>
              <w:tab/>
            </w:r>
            <w:r w:rsidR="002C20F5">
              <w:rPr>
                <w:webHidden/>
              </w:rPr>
              <w:fldChar w:fldCharType="begin"/>
            </w:r>
            <w:r w:rsidR="002C20F5">
              <w:rPr>
                <w:webHidden/>
              </w:rPr>
              <w:instrText xml:space="preserve"> PAGEREF _Toc236849853 \h </w:instrText>
            </w:r>
            <w:r w:rsidR="002C20F5">
              <w:rPr>
                <w:webHidden/>
              </w:rPr>
            </w:r>
            <w:r w:rsidR="002C20F5">
              <w:rPr>
                <w:webHidden/>
              </w:rPr>
              <w:fldChar w:fldCharType="separate"/>
            </w:r>
            <w:r w:rsidR="00FE6011">
              <w:rPr>
                <w:webHidden/>
              </w:rPr>
              <w:t>2</w:t>
            </w:r>
            <w:r w:rsidR="002C20F5">
              <w:rPr>
                <w:webHidden/>
              </w:rPr>
              <w:fldChar w:fldCharType="end"/>
            </w:r>
          </w:hyperlink>
        </w:p>
        <w:p w14:paraId="3C94F274" w14:textId="6DDF10ED"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54" w:history="1">
            <w:r w:rsidRPr="00DE3670">
              <w:rPr>
                <w:rStyle w:val="Hyperlink"/>
                <w:rFonts w:cs="Arial"/>
              </w:rPr>
              <w:t>Financial results for the year ENDED DECEMBER 31, 2025</w:t>
            </w:r>
            <w:r>
              <w:rPr>
                <w:webHidden/>
              </w:rPr>
              <w:tab/>
            </w:r>
            <w:r>
              <w:rPr>
                <w:webHidden/>
              </w:rPr>
              <w:fldChar w:fldCharType="begin"/>
            </w:r>
            <w:r>
              <w:rPr>
                <w:webHidden/>
              </w:rPr>
              <w:instrText xml:space="preserve"> PAGEREF _Toc236849854 \h </w:instrText>
            </w:r>
            <w:r>
              <w:rPr>
                <w:webHidden/>
              </w:rPr>
            </w:r>
            <w:r>
              <w:rPr>
                <w:webHidden/>
              </w:rPr>
              <w:fldChar w:fldCharType="separate"/>
            </w:r>
            <w:r w:rsidR="00FE6011">
              <w:rPr>
                <w:webHidden/>
              </w:rPr>
              <w:t>2</w:t>
            </w:r>
            <w:r>
              <w:rPr>
                <w:webHidden/>
              </w:rPr>
              <w:fldChar w:fldCharType="end"/>
            </w:r>
          </w:hyperlink>
        </w:p>
        <w:p w14:paraId="39262275" w14:textId="75846E17"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55" w:history="1">
            <w:r w:rsidRPr="00DE3670">
              <w:rPr>
                <w:rStyle w:val="Hyperlink"/>
                <w:rFonts w:cs="Arial"/>
              </w:rPr>
              <w:t>2025 Financial Reporting</w:t>
            </w:r>
            <w:r>
              <w:rPr>
                <w:webHidden/>
              </w:rPr>
              <w:tab/>
            </w:r>
            <w:r>
              <w:rPr>
                <w:webHidden/>
              </w:rPr>
              <w:fldChar w:fldCharType="begin"/>
            </w:r>
            <w:r>
              <w:rPr>
                <w:webHidden/>
              </w:rPr>
              <w:instrText xml:space="preserve"> PAGEREF _Toc236849855 \h </w:instrText>
            </w:r>
            <w:r>
              <w:rPr>
                <w:webHidden/>
              </w:rPr>
            </w:r>
            <w:r>
              <w:rPr>
                <w:webHidden/>
              </w:rPr>
              <w:fldChar w:fldCharType="separate"/>
            </w:r>
            <w:r w:rsidR="00FE6011">
              <w:rPr>
                <w:webHidden/>
              </w:rPr>
              <w:t>2</w:t>
            </w:r>
            <w:r>
              <w:rPr>
                <w:webHidden/>
              </w:rPr>
              <w:fldChar w:fldCharType="end"/>
            </w:r>
          </w:hyperlink>
        </w:p>
        <w:p w14:paraId="0704C5F0" w14:textId="778D44E8"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56" w:history="1">
            <w:r w:rsidRPr="00DE3670">
              <w:rPr>
                <w:rStyle w:val="Hyperlink"/>
                <w:rFonts w:cs="Arial"/>
              </w:rPr>
              <w:t>Financial Performance</w:t>
            </w:r>
            <w:r>
              <w:rPr>
                <w:webHidden/>
              </w:rPr>
              <w:tab/>
            </w:r>
            <w:r>
              <w:rPr>
                <w:webHidden/>
              </w:rPr>
              <w:fldChar w:fldCharType="begin"/>
            </w:r>
            <w:r>
              <w:rPr>
                <w:webHidden/>
              </w:rPr>
              <w:instrText xml:space="preserve"> PAGEREF _Toc236849856 \h </w:instrText>
            </w:r>
            <w:r>
              <w:rPr>
                <w:webHidden/>
              </w:rPr>
            </w:r>
            <w:r>
              <w:rPr>
                <w:webHidden/>
              </w:rPr>
              <w:fldChar w:fldCharType="separate"/>
            </w:r>
            <w:r w:rsidR="00FE6011">
              <w:rPr>
                <w:webHidden/>
              </w:rPr>
              <w:t>3</w:t>
            </w:r>
            <w:r>
              <w:rPr>
                <w:webHidden/>
              </w:rPr>
              <w:fldChar w:fldCharType="end"/>
            </w:r>
          </w:hyperlink>
        </w:p>
        <w:p w14:paraId="5D2A3D16" w14:textId="0591596C"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57" w:history="1">
            <w:r w:rsidRPr="00DE3670">
              <w:rPr>
                <w:rStyle w:val="Hyperlink"/>
                <w:rFonts w:cs="Arial"/>
              </w:rPr>
              <w:t>Financial Position</w:t>
            </w:r>
            <w:r>
              <w:rPr>
                <w:webHidden/>
              </w:rPr>
              <w:tab/>
            </w:r>
            <w:r>
              <w:rPr>
                <w:webHidden/>
              </w:rPr>
              <w:fldChar w:fldCharType="begin"/>
            </w:r>
            <w:r>
              <w:rPr>
                <w:webHidden/>
              </w:rPr>
              <w:instrText xml:space="preserve"> PAGEREF _Toc236849857 \h </w:instrText>
            </w:r>
            <w:r>
              <w:rPr>
                <w:webHidden/>
              </w:rPr>
            </w:r>
            <w:r>
              <w:rPr>
                <w:webHidden/>
              </w:rPr>
              <w:fldChar w:fldCharType="separate"/>
            </w:r>
            <w:r w:rsidR="00FE6011">
              <w:rPr>
                <w:webHidden/>
              </w:rPr>
              <w:t>4</w:t>
            </w:r>
            <w:r>
              <w:rPr>
                <w:webHidden/>
              </w:rPr>
              <w:fldChar w:fldCharType="end"/>
            </w:r>
          </w:hyperlink>
        </w:p>
        <w:p w14:paraId="387657F9" w14:textId="6BB04219"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58" w:history="1">
            <w:r w:rsidRPr="00DE3670">
              <w:rPr>
                <w:rStyle w:val="Hyperlink"/>
              </w:rPr>
              <w:t>STATEMENT ON INTERNAL CONTROL 2025</w:t>
            </w:r>
            <w:r>
              <w:rPr>
                <w:webHidden/>
              </w:rPr>
              <w:tab/>
            </w:r>
            <w:r>
              <w:rPr>
                <w:webHidden/>
              </w:rPr>
              <w:fldChar w:fldCharType="begin"/>
            </w:r>
            <w:r>
              <w:rPr>
                <w:webHidden/>
              </w:rPr>
              <w:instrText xml:space="preserve"> PAGEREF _Toc236849858 \h </w:instrText>
            </w:r>
            <w:r>
              <w:rPr>
                <w:webHidden/>
              </w:rPr>
            </w:r>
            <w:r>
              <w:rPr>
                <w:webHidden/>
              </w:rPr>
              <w:fldChar w:fldCharType="separate"/>
            </w:r>
            <w:r w:rsidR="00FE6011">
              <w:rPr>
                <w:webHidden/>
              </w:rPr>
              <w:t>6</w:t>
            </w:r>
            <w:r>
              <w:rPr>
                <w:webHidden/>
              </w:rPr>
              <w:fldChar w:fldCharType="end"/>
            </w:r>
          </w:hyperlink>
        </w:p>
        <w:p w14:paraId="2F19C346" w14:textId="71CFA657"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59" w:history="1">
            <w:r w:rsidRPr="00DE3670">
              <w:rPr>
                <w:rStyle w:val="Hyperlink"/>
                <w:rFonts w:cs="Arial"/>
              </w:rPr>
              <w:t>Statement I: statement of financial pOSITION</w:t>
            </w:r>
            <w:r>
              <w:rPr>
                <w:webHidden/>
              </w:rPr>
              <w:tab/>
            </w:r>
            <w:r>
              <w:rPr>
                <w:webHidden/>
              </w:rPr>
              <w:fldChar w:fldCharType="begin"/>
            </w:r>
            <w:r>
              <w:rPr>
                <w:webHidden/>
              </w:rPr>
              <w:instrText xml:space="preserve"> PAGEREF _Toc236849859 \h </w:instrText>
            </w:r>
            <w:r>
              <w:rPr>
                <w:webHidden/>
              </w:rPr>
            </w:r>
            <w:r>
              <w:rPr>
                <w:webHidden/>
              </w:rPr>
              <w:fldChar w:fldCharType="separate"/>
            </w:r>
            <w:r w:rsidR="00FE6011">
              <w:rPr>
                <w:webHidden/>
              </w:rPr>
              <w:t>11</w:t>
            </w:r>
            <w:r>
              <w:rPr>
                <w:webHidden/>
              </w:rPr>
              <w:fldChar w:fldCharType="end"/>
            </w:r>
          </w:hyperlink>
        </w:p>
        <w:p w14:paraId="0A6529C7" w14:textId="17F2B4DE"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60" w:history="1">
            <w:r w:rsidRPr="00DE3670">
              <w:rPr>
                <w:rStyle w:val="Hyperlink"/>
                <w:rFonts w:cs="Arial"/>
              </w:rPr>
              <w:t>STATEMENT II: STATEMENT OF FINANCIAL PERFORMANCE</w:t>
            </w:r>
            <w:r>
              <w:rPr>
                <w:webHidden/>
              </w:rPr>
              <w:tab/>
            </w:r>
            <w:r>
              <w:rPr>
                <w:webHidden/>
              </w:rPr>
              <w:fldChar w:fldCharType="begin"/>
            </w:r>
            <w:r>
              <w:rPr>
                <w:webHidden/>
              </w:rPr>
              <w:instrText xml:space="preserve"> PAGEREF _Toc236849860 \h </w:instrText>
            </w:r>
            <w:r>
              <w:rPr>
                <w:webHidden/>
              </w:rPr>
            </w:r>
            <w:r>
              <w:rPr>
                <w:webHidden/>
              </w:rPr>
              <w:fldChar w:fldCharType="separate"/>
            </w:r>
            <w:r w:rsidR="00FE6011">
              <w:rPr>
                <w:webHidden/>
              </w:rPr>
              <w:t>12</w:t>
            </w:r>
            <w:r>
              <w:rPr>
                <w:webHidden/>
              </w:rPr>
              <w:fldChar w:fldCharType="end"/>
            </w:r>
          </w:hyperlink>
        </w:p>
        <w:p w14:paraId="6600667F" w14:textId="121BE8B0"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61" w:history="1">
            <w:r w:rsidRPr="00DE3670">
              <w:rPr>
                <w:rStyle w:val="Hyperlink"/>
                <w:rFonts w:cs="Arial"/>
              </w:rPr>
              <w:t>STATEMENT III: STATEMENT OF CHANGES IN NET ASSETS</w:t>
            </w:r>
            <w:r>
              <w:rPr>
                <w:webHidden/>
              </w:rPr>
              <w:tab/>
            </w:r>
            <w:r>
              <w:rPr>
                <w:webHidden/>
              </w:rPr>
              <w:fldChar w:fldCharType="begin"/>
            </w:r>
            <w:r>
              <w:rPr>
                <w:webHidden/>
              </w:rPr>
              <w:instrText xml:space="preserve"> PAGEREF _Toc236849861 \h </w:instrText>
            </w:r>
            <w:r>
              <w:rPr>
                <w:webHidden/>
              </w:rPr>
            </w:r>
            <w:r>
              <w:rPr>
                <w:webHidden/>
              </w:rPr>
              <w:fldChar w:fldCharType="separate"/>
            </w:r>
            <w:r w:rsidR="00FE6011">
              <w:rPr>
                <w:webHidden/>
              </w:rPr>
              <w:t>13</w:t>
            </w:r>
            <w:r>
              <w:rPr>
                <w:webHidden/>
              </w:rPr>
              <w:fldChar w:fldCharType="end"/>
            </w:r>
          </w:hyperlink>
        </w:p>
        <w:p w14:paraId="3869009C" w14:textId="736D0CA6"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62" w:history="1">
            <w:r w:rsidRPr="00DE3670">
              <w:rPr>
                <w:rStyle w:val="Hyperlink"/>
                <w:rFonts w:cs="Arial"/>
              </w:rPr>
              <w:t>Statement IV: statement of cash flow</w:t>
            </w:r>
            <w:r>
              <w:rPr>
                <w:webHidden/>
              </w:rPr>
              <w:tab/>
            </w:r>
            <w:r>
              <w:rPr>
                <w:webHidden/>
              </w:rPr>
              <w:fldChar w:fldCharType="begin"/>
            </w:r>
            <w:r>
              <w:rPr>
                <w:webHidden/>
              </w:rPr>
              <w:instrText xml:space="preserve"> PAGEREF _Toc236849862 \h </w:instrText>
            </w:r>
            <w:r>
              <w:rPr>
                <w:webHidden/>
              </w:rPr>
            </w:r>
            <w:r>
              <w:rPr>
                <w:webHidden/>
              </w:rPr>
              <w:fldChar w:fldCharType="separate"/>
            </w:r>
            <w:r w:rsidR="00FE6011">
              <w:rPr>
                <w:webHidden/>
              </w:rPr>
              <w:t>14</w:t>
            </w:r>
            <w:r>
              <w:rPr>
                <w:webHidden/>
              </w:rPr>
              <w:fldChar w:fldCharType="end"/>
            </w:r>
          </w:hyperlink>
        </w:p>
        <w:p w14:paraId="2F493EC8" w14:textId="5CB90295"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63" w:history="1">
            <w:r w:rsidRPr="00DE3670">
              <w:rPr>
                <w:rStyle w:val="Hyperlink"/>
                <w:rFonts w:cs="Arial"/>
              </w:rPr>
              <w:t>STATEMENT V: STATEMENT OF COMPARISON OF BUDGET AND ACTUAL AMOUNTS 2025</w:t>
            </w:r>
            <w:r>
              <w:rPr>
                <w:webHidden/>
              </w:rPr>
              <w:tab/>
            </w:r>
            <w:r>
              <w:rPr>
                <w:webHidden/>
              </w:rPr>
              <w:fldChar w:fldCharType="begin"/>
            </w:r>
            <w:r>
              <w:rPr>
                <w:webHidden/>
              </w:rPr>
              <w:instrText xml:space="preserve"> PAGEREF _Toc236849863 \h </w:instrText>
            </w:r>
            <w:r>
              <w:rPr>
                <w:webHidden/>
              </w:rPr>
            </w:r>
            <w:r>
              <w:rPr>
                <w:webHidden/>
              </w:rPr>
              <w:fldChar w:fldCharType="separate"/>
            </w:r>
            <w:r w:rsidR="00FE6011">
              <w:rPr>
                <w:webHidden/>
              </w:rPr>
              <w:t>15</w:t>
            </w:r>
            <w:r>
              <w:rPr>
                <w:webHidden/>
              </w:rPr>
              <w:fldChar w:fldCharType="end"/>
            </w:r>
          </w:hyperlink>
        </w:p>
        <w:p w14:paraId="27FA5DE4" w14:textId="519A4B9C"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64" w:history="1">
            <w:r w:rsidRPr="00DE3670">
              <w:rPr>
                <w:rStyle w:val="Hyperlink"/>
                <w:rFonts w:cs="Arial"/>
              </w:rPr>
              <w:t>STATEMENT V: STATEMENT OF COMPARISON OF BUDGET AND ACTUAL AMOUNTS 2024/25</w:t>
            </w:r>
            <w:r>
              <w:rPr>
                <w:webHidden/>
              </w:rPr>
              <w:tab/>
            </w:r>
            <w:r>
              <w:rPr>
                <w:webHidden/>
              </w:rPr>
              <w:fldChar w:fldCharType="begin"/>
            </w:r>
            <w:r>
              <w:rPr>
                <w:webHidden/>
              </w:rPr>
              <w:instrText xml:space="preserve"> PAGEREF _Toc236849864 \h </w:instrText>
            </w:r>
            <w:r>
              <w:rPr>
                <w:webHidden/>
              </w:rPr>
            </w:r>
            <w:r>
              <w:rPr>
                <w:webHidden/>
              </w:rPr>
              <w:fldChar w:fldCharType="separate"/>
            </w:r>
            <w:r w:rsidR="00FE6011">
              <w:rPr>
                <w:webHidden/>
              </w:rPr>
              <w:t>16</w:t>
            </w:r>
            <w:r>
              <w:rPr>
                <w:webHidden/>
              </w:rPr>
              <w:fldChar w:fldCharType="end"/>
            </w:r>
          </w:hyperlink>
        </w:p>
        <w:p w14:paraId="4AF0C87F" w14:textId="7702D872" w:rsidR="002C20F5" w:rsidRDefault="002C20F5">
          <w:pPr>
            <w:pStyle w:val="TOC1"/>
            <w:rPr>
              <w:rFonts w:asciiTheme="minorHAnsi" w:eastAsiaTheme="minorEastAsia" w:hAnsiTheme="minorHAnsi" w:cstheme="minorBidi"/>
              <w:caps w:val="0"/>
              <w:kern w:val="2"/>
              <w:sz w:val="24"/>
              <w:szCs w:val="24"/>
              <w:lang w:val="de-DE" w:eastAsia="zh-CN"/>
              <w14:ligatures w14:val="standardContextual"/>
            </w:rPr>
          </w:pPr>
          <w:hyperlink w:anchor="_Toc236849865" w:history="1">
            <w:r w:rsidRPr="00DE3670">
              <w:rPr>
                <w:rStyle w:val="Hyperlink"/>
                <w:rFonts w:cs="Arial"/>
              </w:rPr>
              <w:t>Notes to the financial statements</w:t>
            </w:r>
            <w:r>
              <w:rPr>
                <w:webHidden/>
              </w:rPr>
              <w:tab/>
            </w:r>
            <w:r>
              <w:rPr>
                <w:webHidden/>
              </w:rPr>
              <w:fldChar w:fldCharType="begin"/>
            </w:r>
            <w:r>
              <w:rPr>
                <w:webHidden/>
              </w:rPr>
              <w:instrText xml:space="preserve"> PAGEREF _Toc236849865 \h </w:instrText>
            </w:r>
            <w:r>
              <w:rPr>
                <w:webHidden/>
              </w:rPr>
            </w:r>
            <w:r>
              <w:rPr>
                <w:webHidden/>
              </w:rPr>
              <w:fldChar w:fldCharType="separate"/>
            </w:r>
            <w:r w:rsidR="00FE6011">
              <w:rPr>
                <w:webHidden/>
              </w:rPr>
              <w:t>17</w:t>
            </w:r>
            <w:r>
              <w:rPr>
                <w:webHidden/>
              </w:rPr>
              <w:fldChar w:fldCharType="end"/>
            </w:r>
          </w:hyperlink>
        </w:p>
        <w:p w14:paraId="124893B8" w14:textId="5C367F14"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66" w:history="1">
            <w:r w:rsidRPr="00DE3670">
              <w:rPr>
                <w:rStyle w:val="Hyperlink"/>
                <w:rFonts w:cs="Arial"/>
              </w:rPr>
              <w:t>Note 1:</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Objectives, governance and budget of UPOV</w:t>
            </w:r>
            <w:r>
              <w:rPr>
                <w:webHidden/>
              </w:rPr>
              <w:tab/>
            </w:r>
            <w:r>
              <w:rPr>
                <w:webHidden/>
              </w:rPr>
              <w:fldChar w:fldCharType="begin"/>
            </w:r>
            <w:r>
              <w:rPr>
                <w:webHidden/>
              </w:rPr>
              <w:instrText xml:space="preserve"> PAGEREF _Toc236849866 \h </w:instrText>
            </w:r>
            <w:r>
              <w:rPr>
                <w:webHidden/>
              </w:rPr>
            </w:r>
            <w:r>
              <w:rPr>
                <w:webHidden/>
              </w:rPr>
              <w:fldChar w:fldCharType="separate"/>
            </w:r>
            <w:r w:rsidR="00FE6011">
              <w:rPr>
                <w:webHidden/>
              </w:rPr>
              <w:t>17</w:t>
            </w:r>
            <w:r>
              <w:rPr>
                <w:webHidden/>
              </w:rPr>
              <w:fldChar w:fldCharType="end"/>
            </w:r>
          </w:hyperlink>
        </w:p>
        <w:p w14:paraId="0557BCAF" w14:textId="6EEE8698"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67" w:history="1">
            <w:r w:rsidRPr="00DE3670">
              <w:rPr>
                <w:rStyle w:val="Hyperlink"/>
                <w:rFonts w:cs="Arial"/>
              </w:rPr>
              <w:t>Note 2:</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Significant accounting policies</w:t>
            </w:r>
            <w:r>
              <w:rPr>
                <w:webHidden/>
              </w:rPr>
              <w:tab/>
            </w:r>
            <w:r>
              <w:rPr>
                <w:webHidden/>
              </w:rPr>
              <w:fldChar w:fldCharType="begin"/>
            </w:r>
            <w:r>
              <w:rPr>
                <w:webHidden/>
              </w:rPr>
              <w:instrText xml:space="preserve"> PAGEREF _Toc236849867 \h </w:instrText>
            </w:r>
            <w:r>
              <w:rPr>
                <w:webHidden/>
              </w:rPr>
            </w:r>
            <w:r>
              <w:rPr>
                <w:webHidden/>
              </w:rPr>
              <w:fldChar w:fldCharType="separate"/>
            </w:r>
            <w:r w:rsidR="00FE6011">
              <w:rPr>
                <w:webHidden/>
              </w:rPr>
              <w:t>18</w:t>
            </w:r>
            <w:r>
              <w:rPr>
                <w:webHidden/>
              </w:rPr>
              <w:fldChar w:fldCharType="end"/>
            </w:r>
          </w:hyperlink>
        </w:p>
        <w:p w14:paraId="11EE39F4" w14:textId="2F497163"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68" w:history="1">
            <w:r w:rsidRPr="00DE3670">
              <w:rPr>
                <w:rStyle w:val="Hyperlink"/>
                <w:rFonts w:cs="Arial"/>
              </w:rPr>
              <w:t>Note 3:</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Cash and cash equivalents</w:t>
            </w:r>
            <w:r>
              <w:rPr>
                <w:webHidden/>
              </w:rPr>
              <w:tab/>
            </w:r>
            <w:r>
              <w:rPr>
                <w:webHidden/>
              </w:rPr>
              <w:fldChar w:fldCharType="begin"/>
            </w:r>
            <w:r>
              <w:rPr>
                <w:webHidden/>
              </w:rPr>
              <w:instrText xml:space="preserve"> PAGEREF _Toc236849868 \h </w:instrText>
            </w:r>
            <w:r>
              <w:rPr>
                <w:webHidden/>
              </w:rPr>
            </w:r>
            <w:r>
              <w:rPr>
                <w:webHidden/>
              </w:rPr>
              <w:fldChar w:fldCharType="separate"/>
            </w:r>
            <w:r w:rsidR="00FE6011">
              <w:rPr>
                <w:webHidden/>
              </w:rPr>
              <w:t>21</w:t>
            </w:r>
            <w:r>
              <w:rPr>
                <w:webHidden/>
              </w:rPr>
              <w:fldChar w:fldCharType="end"/>
            </w:r>
          </w:hyperlink>
        </w:p>
        <w:p w14:paraId="7B31F7D7" w14:textId="5E169514"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69" w:history="1">
            <w:r w:rsidRPr="00DE3670">
              <w:rPr>
                <w:rStyle w:val="Hyperlink"/>
                <w:rFonts w:cs="Arial"/>
              </w:rPr>
              <w:t>Note 4:</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Accounts receivable</w:t>
            </w:r>
            <w:r>
              <w:rPr>
                <w:webHidden/>
              </w:rPr>
              <w:tab/>
            </w:r>
            <w:r>
              <w:rPr>
                <w:webHidden/>
              </w:rPr>
              <w:fldChar w:fldCharType="begin"/>
            </w:r>
            <w:r>
              <w:rPr>
                <w:webHidden/>
              </w:rPr>
              <w:instrText xml:space="preserve"> PAGEREF _Toc236849869 \h </w:instrText>
            </w:r>
            <w:r>
              <w:rPr>
                <w:webHidden/>
              </w:rPr>
            </w:r>
            <w:r>
              <w:rPr>
                <w:webHidden/>
              </w:rPr>
              <w:fldChar w:fldCharType="separate"/>
            </w:r>
            <w:r w:rsidR="00FE6011">
              <w:rPr>
                <w:webHidden/>
              </w:rPr>
              <w:t>21</w:t>
            </w:r>
            <w:r>
              <w:rPr>
                <w:webHidden/>
              </w:rPr>
              <w:fldChar w:fldCharType="end"/>
            </w:r>
          </w:hyperlink>
        </w:p>
        <w:p w14:paraId="46FDE7C5" w14:textId="218587FE"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0" w:history="1">
            <w:r w:rsidRPr="00DE3670">
              <w:rPr>
                <w:rStyle w:val="Hyperlink"/>
                <w:rFonts w:cs="Arial"/>
              </w:rPr>
              <w:t>Note 5:</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Payables and accruals</w:t>
            </w:r>
            <w:r>
              <w:rPr>
                <w:webHidden/>
              </w:rPr>
              <w:tab/>
            </w:r>
            <w:r>
              <w:rPr>
                <w:webHidden/>
              </w:rPr>
              <w:fldChar w:fldCharType="begin"/>
            </w:r>
            <w:r>
              <w:rPr>
                <w:webHidden/>
              </w:rPr>
              <w:instrText xml:space="preserve"> PAGEREF _Toc236849870 \h </w:instrText>
            </w:r>
            <w:r>
              <w:rPr>
                <w:webHidden/>
              </w:rPr>
            </w:r>
            <w:r>
              <w:rPr>
                <w:webHidden/>
              </w:rPr>
              <w:fldChar w:fldCharType="separate"/>
            </w:r>
            <w:r w:rsidR="00FE6011">
              <w:rPr>
                <w:webHidden/>
              </w:rPr>
              <w:t>21</w:t>
            </w:r>
            <w:r>
              <w:rPr>
                <w:webHidden/>
              </w:rPr>
              <w:fldChar w:fldCharType="end"/>
            </w:r>
          </w:hyperlink>
        </w:p>
        <w:p w14:paraId="15B1435D" w14:textId="06C5463E"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1" w:history="1">
            <w:r w:rsidRPr="00DE3670">
              <w:rPr>
                <w:rStyle w:val="Hyperlink"/>
                <w:rFonts w:cs="Arial"/>
              </w:rPr>
              <w:t>Note 6:</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Employee benefits</w:t>
            </w:r>
            <w:r>
              <w:rPr>
                <w:webHidden/>
              </w:rPr>
              <w:tab/>
            </w:r>
            <w:r>
              <w:rPr>
                <w:webHidden/>
              </w:rPr>
              <w:fldChar w:fldCharType="begin"/>
            </w:r>
            <w:r>
              <w:rPr>
                <w:webHidden/>
              </w:rPr>
              <w:instrText xml:space="preserve"> PAGEREF _Toc236849871 \h </w:instrText>
            </w:r>
            <w:r>
              <w:rPr>
                <w:webHidden/>
              </w:rPr>
            </w:r>
            <w:r>
              <w:rPr>
                <w:webHidden/>
              </w:rPr>
              <w:fldChar w:fldCharType="separate"/>
            </w:r>
            <w:r w:rsidR="00FE6011">
              <w:rPr>
                <w:webHidden/>
              </w:rPr>
              <w:t>22</w:t>
            </w:r>
            <w:r>
              <w:rPr>
                <w:webHidden/>
              </w:rPr>
              <w:fldChar w:fldCharType="end"/>
            </w:r>
          </w:hyperlink>
        </w:p>
        <w:p w14:paraId="4C72159C" w14:textId="59B087F8"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2" w:history="1">
            <w:r w:rsidRPr="00DE3670">
              <w:rPr>
                <w:rStyle w:val="Hyperlink"/>
                <w:rFonts w:cs="Arial"/>
              </w:rPr>
              <w:t>Note 7:</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Advance receipts</w:t>
            </w:r>
            <w:r>
              <w:rPr>
                <w:webHidden/>
              </w:rPr>
              <w:tab/>
            </w:r>
            <w:r>
              <w:rPr>
                <w:webHidden/>
              </w:rPr>
              <w:fldChar w:fldCharType="begin"/>
            </w:r>
            <w:r>
              <w:rPr>
                <w:webHidden/>
              </w:rPr>
              <w:instrText xml:space="preserve"> PAGEREF _Toc236849872 \h </w:instrText>
            </w:r>
            <w:r>
              <w:rPr>
                <w:webHidden/>
              </w:rPr>
            </w:r>
            <w:r>
              <w:rPr>
                <w:webHidden/>
              </w:rPr>
              <w:fldChar w:fldCharType="separate"/>
            </w:r>
            <w:r w:rsidR="00FE6011">
              <w:rPr>
                <w:webHidden/>
              </w:rPr>
              <w:t>27</w:t>
            </w:r>
            <w:r>
              <w:rPr>
                <w:webHidden/>
              </w:rPr>
              <w:fldChar w:fldCharType="end"/>
            </w:r>
          </w:hyperlink>
        </w:p>
        <w:p w14:paraId="4FB3DECF" w14:textId="20551018"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3" w:history="1">
            <w:r w:rsidRPr="00DE3670">
              <w:rPr>
                <w:rStyle w:val="Hyperlink"/>
                <w:rFonts w:cs="Arial"/>
              </w:rPr>
              <w:t>Note 8:</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Other current liabilities</w:t>
            </w:r>
            <w:r>
              <w:rPr>
                <w:webHidden/>
              </w:rPr>
              <w:tab/>
            </w:r>
            <w:r>
              <w:rPr>
                <w:webHidden/>
              </w:rPr>
              <w:fldChar w:fldCharType="begin"/>
            </w:r>
            <w:r>
              <w:rPr>
                <w:webHidden/>
              </w:rPr>
              <w:instrText xml:space="preserve"> PAGEREF _Toc236849873 \h </w:instrText>
            </w:r>
            <w:r>
              <w:rPr>
                <w:webHidden/>
              </w:rPr>
            </w:r>
            <w:r>
              <w:rPr>
                <w:webHidden/>
              </w:rPr>
              <w:fldChar w:fldCharType="separate"/>
            </w:r>
            <w:r w:rsidR="00FE6011">
              <w:rPr>
                <w:webHidden/>
              </w:rPr>
              <w:t>27</w:t>
            </w:r>
            <w:r>
              <w:rPr>
                <w:webHidden/>
              </w:rPr>
              <w:fldChar w:fldCharType="end"/>
            </w:r>
          </w:hyperlink>
        </w:p>
        <w:p w14:paraId="42777C92" w14:textId="2F3E1C44"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4" w:history="1">
            <w:r w:rsidRPr="00DE3670">
              <w:rPr>
                <w:rStyle w:val="Hyperlink"/>
              </w:rPr>
              <w:t>Note 9:</w:t>
            </w:r>
            <w:r>
              <w:rPr>
                <w:rFonts w:asciiTheme="minorHAnsi" w:eastAsiaTheme="minorEastAsia" w:hAnsiTheme="minorHAnsi" w:cstheme="minorBidi"/>
                <w:kern w:val="2"/>
                <w:sz w:val="24"/>
                <w:szCs w:val="24"/>
                <w:lang w:val="de-DE" w:eastAsia="zh-CN"/>
                <w14:ligatures w14:val="standardContextual"/>
              </w:rPr>
              <w:tab/>
            </w:r>
            <w:r w:rsidRPr="00DE3670">
              <w:rPr>
                <w:rStyle w:val="Hyperlink"/>
              </w:rPr>
              <w:t>Contingent liabilities</w:t>
            </w:r>
            <w:r>
              <w:rPr>
                <w:webHidden/>
              </w:rPr>
              <w:tab/>
            </w:r>
            <w:r>
              <w:rPr>
                <w:webHidden/>
              </w:rPr>
              <w:fldChar w:fldCharType="begin"/>
            </w:r>
            <w:r>
              <w:rPr>
                <w:webHidden/>
              </w:rPr>
              <w:instrText xml:space="preserve"> PAGEREF _Toc236849874 \h </w:instrText>
            </w:r>
            <w:r>
              <w:rPr>
                <w:webHidden/>
              </w:rPr>
            </w:r>
            <w:r>
              <w:rPr>
                <w:webHidden/>
              </w:rPr>
              <w:fldChar w:fldCharType="separate"/>
            </w:r>
            <w:r w:rsidR="00FE6011">
              <w:rPr>
                <w:webHidden/>
              </w:rPr>
              <w:t>27</w:t>
            </w:r>
            <w:r>
              <w:rPr>
                <w:webHidden/>
              </w:rPr>
              <w:fldChar w:fldCharType="end"/>
            </w:r>
          </w:hyperlink>
        </w:p>
        <w:p w14:paraId="7CF2D0EA" w14:textId="471CDEE5"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5" w:history="1">
            <w:r w:rsidRPr="00DE3670">
              <w:rPr>
                <w:rStyle w:val="Hyperlink"/>
                <w:rFonts w:cs="Arial"/>
              </w:rPr>
              <w:t>Note 10:</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Related party transactions</w:t>
            </w:r>
            <w:r>
              <w:rPr>
                <w:webHidden/>
              </w:rPr>
              <w:tab/>
            </w:r>
            <w:r>
              <w:rPr>
                <w:webHidden/>
              </w:rPr>
              <w:fldChar w:fldCharType="begin"/>
            </w:r>
            <w:r>
              <w:rPr>
                <w:webHidden/>
              </w:rPr>
              <w:instrText xml:space="preserve"> PAGEREF _Toc236849875 \h </w:instrText>
            </w:r>
            <w:r>
              <w:rPr>
                <w:webHidden/>
              </w:rPr>
            </w:r>
            <w:r>
              <w:rPr>
                <w:webHidden/>
              </w:rPr>
              <w:fldChar w:fldCharType="separate"/>
            </w:r>
            <w:r w:rsidR="00FE6011">
              <w:rPr>
                <w:webHidden/>
              </w:rPr>
              <w:t>27</w:t>
            </w:r>
            <w:r>
              <w:rPr>
                <w:webHidden/>
              </w:rPr>
              <w:fldChar w:fldCharType="end"/>
            </w:r>
          </w:hyperlink>
        </w:p>
        <w:p w14:paraId="0A45A616" w14:textId="103CE1CB"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6" w:history="1">
            <w:r w:rsidRPr="00DE3670">
              <w:rPr>
                <w:rStyle w:val="Hyperlink"/>
                <w:rFonts w:cs="Arial"/>
              </w:rPr>
              <w:t>Note 11:</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Net assets</w:t>
            </w:r>
            <w:r>
              <w:rPr>
                <w:webHidden/>
              </w:rPr>
              <w:tab/>
            </w:r>
            <w:r>
              <w:rPr>
                <w:webHidden/>
              </w:rPr>
              <w:fldChar w:fldCharType="begin"/>
            </w:r>
            <w:r>
              <w:rPr>
                <w:webHidden/>
              </w:rPr>
              <w:instrText xml:space="preserve"> PAGEREF _Toc236849876 \h </w:instrText>
            </w:r>
            <w:r>
              <w:rPr>
                <w:webHidden/>
              </w:rPr>
            </w:r>
            <w:r>
              <w:rPr>
                <w:webHidden/>
              </w:rPr>
              <w:fldChar w:fldCharType="separate"/>
            </w:r>
            <w:r w:rsidR="00FE6011">
              <w:rPr>
                <w:webHidden/>
              </w:rPr>
              <w:t>28</w:t>
            </w:r>
            <w:r>
              <w:rPr>
                <w:webHidden/>
              </w:rPr>
              <w:fldChar w:fldCharType="end"/>
            </w:r>
          </w:hyperlink>
        </w:p>
        <w:p w14:paraId="2D013DE2" w14:textId="52B288AD"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7" w:history="1">
            <w:r w:rsidRPr="00DE3670">
              <w:rPr>
                <w:rStyle w:val="Hyperlink"/>
                <w:rFonts w:cs="Arial"/>
              </w:rPr>
              <w:t>Note 12:</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Reconciliation of Statement of budgetary comparison (Statement V) and Statement of financial performance (Statement II)</w:t>
            </w:r>
            <w:r>
              <w:rPr>
                <w:webHidden/>
              </w:rPr>
              <w:tab/>
            </w:r>
            <w:r>
              <w:rPr>
                <w:webHidden/>
              </w:rPr>
              <w:fldChar w:fldCharType="begin"/>
            </w:r>
            <w:r>
              <w:rPr>
                <w:webHidden/>
              </w:rPr>
              <w:instrText xml:space="preserve"> PAGEREF _Toc236849877 \h </w:instrText>
            </w:r>
            <w:r>
              <w:rPr>
                <w:webHidden/>
              </w:rPr>
            </w:r>
            <w:r>
              <w:rPr>
                <w:webHidden/>
              </w:rPr>
              <w:fldChar w:fldCharType="separate"/>
            </w:r>
            <w:r w:rsidR="00FE6011">
              <w:rPr>
                <w:webHidden/>
              </w:rPr>
              <w:t>29</w:t>
            </w:r>
            <w:r>
              <w:rPr>
                <w:webHidden/>
              </w:rPr>
              <w:fldChar w:fldCharType="end"/>
            </w:r>
          </w:hyperlink>
        </w:p>
        <w:p w14:paraId="23AFE12B" w14:textId="785CA408"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8" w:history="1">
            <w:r w:rsidRPr="00DE3670">
              <w:rPr>
                <w:rStyle w:val="Hyperlink"/>
                <w:rFonts w:cs="Arial"/>
              </w:rPr>
              <w:t>Note 13:</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Revenue</w:t>
            </w:r>
            <w:r>
              <w:rPr>
                <w:webHidden/>
              </w:rPr>
              <w:tab/>
            </w:r>
            <w:r>
              <w:rPr>
                <w:webHidden/>
              </w:rPr>
              <w:fldChar w:fldCharType="begin"/>
            </w:r>
            <w:r>
              <w:rPr>
                <w:webHidden/>
              </w:rPr>
              <w:instrText xml:space="preserve"> PAGEREF _Toc236849878 \h </w:instrText>
            </w:r>
            <w:r>
              <w:rPr>
                <w:webHidden/>
              </w:rPr>
            </w:r>
            <w:r>
              <w:rPr>
                <w:webHidden/>
              </w:rPr>
              <w:fldChar w:fldCharType="separate"/>
            </w:r>
            <w:r w:rsidR="00FE6011">
              <w:rPr>
                <w:webHidden/>
              </w:rPr>
              <w:t>30</w:t>
            </w:r>
            <w:r>
              <w:rPr>
                <w:webHidden/>
              </w:rPr>
              <w:fldChar w:fldCharType="end"/>
            </w:r>
          </w:hyperlink>
        </w:p>
        <w:p w14:paraId="2D5DEED6" w14:textId="14CB8494"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79" w:history="1">
            <w:r w:rsidRPr="00DE3670">
              <w:rPr>
                <w:rStyle w:val="Hyperlink"/>
                <w:rFonts w:cs="Arial"/>
              </w:rPr>
              <w:t>Note 14:</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Expenses</w:t>
            </w:r>
            <w:r>
              <w:rPr>
                <w:webHidden/>
              </w:rPr>
              <w:tab/>
            </w:r>
            <w:r>
              <w:rPr>
                <w:webHidden/>
              </w:rPr>
              <w:fldChar w:fldCharType="begin"/>
            </w:r>
            <w:r>
              <w:rPr>
                <w:webHidden/>
              </w:rPr>
              <w:instrText xml:space="preserve"> PAGEREF _Toc236849879 \h </w:instrText>
            </w:r>
            <w:r>
              <w:rPr>
                <w:webHidden/>
              </w:rPr>
            </w:r>
            <w:r>
              <w:rPr>
                <w:webHidden/>
              </w:rPr>
              <w:fldChar w:fldCharType="separate"/>
            </w:r>
            <w:r w:rsidR="00FE6011">
              <w:rPr>
                <w:webHidden/>
              </w:rPr>
              <w:t>30</w:t>
            </w:r>
            <w:r>
              <w:rPr>
                <w:webHidden/>
              </w:rPr>
              <w:fldChar w:fldCharType="end"/>
            </w:r>
          </w:hyperlink>
        </w:p>
        <w:p w14:paraId="07A054C6" w14:textId="663F0A8C"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80" w:history="1">
            <w:r w:rsidRPr="00DE3670">
              <w:rPr>
                <w:rStyle w:val="Hyperlink"/>
                <w:rFonts w:cs="Arial"/>
              </w:rPr>
              <w:t>Note 15:</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Financial instruments</w:t>
            </w:r>
            <w:r>
              <w:rPr>
                <w:webHidden/>
              </w:rPr>
              <w:tab/>
            </w:r>
            <w:r>
              <w:rPr>
                <w:webHidden/>
              </w:rPr>
              <w:fldChar w:fldCharType="begin"/>
            </w:r>
            <w:r>
              <w:rPr>
                <w:webHidden/>
              </w:rPr>
              <w:instrText xml:space="preserve"> PAGEREF _Toc236849880 \h </w:instrText>
            </w:r>
            <w:r>
              <w:rPr>
                <w:webHidden/>
              </w:rPr>
            </w:r>
            <w:r>
              <w:rPr>
                <w:webHidden/>
              </w:rPr>
              <w:fldChar w:fldCharType="separate"/>
            </w:r>
            <w:r w:rsidR="00FE6011">
              <w:rPr>
                <w:webHidden/>
              </w:rPr>
              <w:t>31</w:t>
            </w:r>
            <w:r>
              <w:rPr>
                <w:webHidden/>
              </w:rPr>
              <w:fldChar w:fldCharType="end"/>
            </w:r>
          </w:hyperlink>
        </w:p>
        <w:p w14:paraId="2CE0D8EB" w14:textId="796ECA6C" w:rsidR="002C20F5" w:rsidRDefault="002C20F5">
          <w:pPr>
            <w:pStyle w:val="TOC2"/>
            <w:rPr>
              <w:rFonts w:asciiTheme="minorHAnsi" w:eastAsiaTheme="minorEastAsia" w:hAnsiTheme="minorHAnsi" w:cstheme="minorBidi"/>
              <w:kern w:val="2"/>
              <w:sz w:val="24"/>
              <w:szCs w:val="24"/>
              <w:lang w:val="de-DE" w:eastAsia="zh-CN"/>
              <w14:ligatures w14:val="standardContextual"/>
            </w:rPr>
          </w:pPr>
          <w:hyperlink w:anchor="_Toc236849881" w:history="1">
            <w:r w:rsidRPr="00DE3670">
              <w:rPr>
                <w:rStyle w:val="Hyperlink"/>
                <w:rFonts w:cs="Arial"/>
              </w:rPr>
              <w:t>Note 16:</w:t>
            </w:r>
            <w:r>
              <w:rPr>
                <w:rFonts w:asciiTheme="minorHAnsi" w:eastAsiaTheme="minorEastAsia" w:hAnsiTheme="minorHAnsi" w:cstheme="minorBidi"/>
                <w:kern w:val="2"/>
                <w:sz w:val="24"/>
                <w:szCs w:val="24"/>
                <w:lang w:val="de-DE" w:eastAsia="zh-CN"/>
                <w14:ligatures w14:val="standardContextual"/>
              </w:rPr>
              <w:tab/>
            </w:r>
            <w:r w:rsidRPr="00DE3670">
              <w:rPr>
                <w:rStyle w:val="Hyperlink"/>
                <w:rFonts w:cs="Arial"/>
              </w:rPr>
              <w:t>Events after the reporting date</w:t>
            </w:r>
            <w:r>
              <w:rPr>
                <w:webHidden/>
              </w:rPr>
              <w:tab/>
            </w:r>
            <w:r>
              <w:rPr>
                <w:webHidden/>
              </w:rPr>
              <w:fldChar w:fldCharType="begin"/>
            </w:r>
            <w:r>
              <w:rPr>
                <w:webHidden/>
              </w:rPr>
              <w:instrText xml:space="preserve"> PAGEREF _Toc236849881 \h </w:instrText>
            </w:r>
            <w:r>
              <w:rPr>
                <w:webHidden/>
              </w:rPr>
            </w:r>
            <w:r>
              <w:rPr>
                <w:webHidden/>
              </w:rPr>
              <w:fldChar w:fldCharType="separate"/>
            </w:r>
            <w:r w:rsidR="00FE6011">
              <w:rPr>
                <w:webHidden/>
              </w:rPr>
              <w:t>32</w:t>
            </w:r>
            <w:r>
              <w:rPr>
                <w:webHidden/>
              </w:rPr>
              <w:fldChar w:fldCharType="end"/>
            </w:r>
          </w:hyperlink>
        </w:p>
        <w:p w14:paraId="76A3196C" w14:textId="48EE708F" w:rsidR="000357D6" w:rsidRPr="007B443E" w:rsidRDefault="000357D6">
          <w:pPr>
            <w:rPr>
              <w:rFonts w:cs="Arial"/>
            </w:rPr>
          </w:pPr>
          <w:r w:rsidRPr="007B443E">
            <w:rPr>
              <w:rFonts w:cs="Arial"/>
              <w:b/>
              <w:bCs/>
              <w:noProof/>
            </w:rPr>
            <w:fldChar w:fldCharType="end"/>
          </w:r>
        </w:p>
      </w:sdtContent>
    </w:sdt>
    <w:p w14:paraId="23761F8D" w14:textId="77777777" w:rsidR="002C20F5" w:rsidRDefault="002C20F5">
      <w:pPr>
        <w:jc w:val="left"/>
        <w:rPr>
          <w:rFonts w:cs="Arial"/>
        </w:rPr>
      </w:pPr>
      <w:bookmarkStart w:id="2" w:name="_Toc477872937"/>
      <w:bookmarkStart w:id="3" w:name="_Toc84329879"/>
      <w:r w:rsidRPr="002C20F5">
        <w:rPr>
          <w:rFonts w:cs="Arial"/>
        </w:rPr>
        <w:t>APPENDIX – EX GRATIA PAYMENTS (audited information)</w:t>
      </w:r>
    </w:p>
    <w:p w14:paraId="2CC11AB7" w14:textId="77777777" w:rsidR="002C20F5" w:rsidRDefault="002C20F5">
      <w:pPr>
        <w:jc w:val="left"/>
        <w:rPr>
          <w:rFonts w:cs="Arial"/>
        </w:rPr>
      </w:pPr>
    </w:p>
    <w:p w14:paraId="1CB5D363" w14:textId="072A9C26" w:rsidR="007704C6" w:rsidRDefault="007704C6">
      <w:pPr>
        <w:jc w:val="left"/>
        <w:rPr>
          <w:rFonts w:cs="Arial"/>
          <w:b/>
          <w:caps/>
        </w:rPr>
      </w:pPr>
      <w:r>
        <w:rPr>
          <w:rFonts w:cs="Arial"/>
        </w:rPr>
        <w:br w:type="page"/>
      </w:r>
    </w:p>
    <w:p w14:paraId="79A7133C" w14:textId="77777777" w:rsidR="00A824AF" w:rsidRPr="009B78B3" w:rsidRDefault="00A824AF" w:rsidP="000357D6">
      <w:pPr>
        <w:pStyle w:val="Heading1"/>
        <w:rPr>
          <w:rFonts w:cs="Arial"/>
        </w:rPr>
      </w:pPr>
      <w:bookmarkStart w:id="4" w:name="_Toc236849853"/>
      <w:r w:rsidRPr="009B78B3">
        <w:rPr>
          <w:rFonts w:cs="Arial"/>
        </w:rPr>
        <w:lastRenderedPageBreak/>
        <w:t>Introduction</w:t>
      </w:r>
      <w:bookmarkEnd w:id="2"/>
      <w:bookmarkEnd w:id="3"/>
      <w:bookmarkEnd w:id="4"/>
    </w:p>
    <w:p w14:paraId="1999D617" w14:textId="77777777" w:rsidR="00D67D80" w:rsidRPr="009B78B3" w:rsidRDefault="00D67D80" w:rsidP="00D67D80">
      <w:pPr>
        <w:rPr>
          <w:rFonts w:cs="Arial"/>
        </w:rPr>
      </w:pPr>
    </w:p>
    <w:p w14:paraId="3DB6FC68" w14:textId="1214FD2C" w:rsidR="00A824AF" w:rsidRPr="009B78B3" w:rsidRDefault="00A824AF" w:rsidP="00A824AF">
      <w:pPr>
        <w:numPr>
          <w:ilvl w:val="0"/>
          <w:numId w:val="12"/>
        </w:numPr>
        <w:tabs>
          <w:tab w:val="clear" w:pos="1080"/>
        </w:tabs>
        <w:ind w:left="550" w:hanging="550"/>
        <w:rPr>
          <w:rFonts w:cs="Arial"/>
        </w:rPr>
      </w:pPr>
      <w:r w:rsidRPr="009B78B3">
        <w:rPr>
          <w:rFonts w:cs="Arial"/>
        </w:rPr>
        <w:t>The financial statements of the International Union for the Protection of New Varieties of Plants (UPOV) for the year ended</w:t>
      </w:r>
      <w:r w:rsidR="00D54E11" w:rsidRPr="009B78B3">
        <w:rPr>
          <w:rFonts w:cs="Arial"/>
        </w:rPr>
        <w:t xml:space="preserve"> December 31, 20</w:t>
      </w:r>
      <w:r w:rsidR="003278ED" w:rsidRPr="009B78B3">
        <w:rPr>
          <w:rFonts w:cs="Arial"/>
        </w:rPr>
        <w:t>2</w:t>
      </w:r>
      <w:r w:rsidR="003B281E">
        <w:rPr>
          <w:rFonts w:cs="Arial"/>
        </w:rPr>
        <w:t>5</w:t>
      </w:r>
      <w:r w:rsidR="000C2085">
        <w:rPr>
          <w:rFonts w:cs="Arial"/>
        </w:rPr>
        <w:t>,</w:t>
      </w:r>
      <w:r w:rsidRPr="009B78B3">
        <w:rPr>
          <w:rFonts w:cs="Arial"/>
        </w:rPr>
        <w:t xml:space="preserve"> are submitted to the Council of UPOV in accordance with Regulation 6.5 of the Financial Regulations and Rules of UPOV (document UPOV/INF/4/</w:t>
      </w:r>
      <w:r w:rsidR="002F7D08">
        <w:rPr>
          <w:rFonts w:cs="Arial"/>
        </w:rPr>
        <w:t>7</w:t>
      </w:r>
      <w:r w:rsidRPr="009B78B3">
        <w:rPr>
          <w:rFonts w:cs="Arial"/>
        </w:rPr>
        <w:t>):</w:t>
      </w:r>
    </w:p>
    <w:p w14:paraId="2FFE09A2" w14:textId="77777777" w:rsidR="00A824AF" w:rsidRPr="009B78B3" w:rsidRDefault="00A824AF" w:rsidP="00A824AF">
      <w:pPr>
        <w:rPr>
          <w:rFonts w:cs="Arial"/>
        </w:rPr>
      </w:pPr>
    </w:p>
    <w:p w14:paraId="3FC45C40" w14:textId="77777777" w:rsidR="00D67D80" w:rsidRPr="009B78B3" w:rsidRDefault="00D67D80" w:rsidP="00D67D80">
      <w:pPr>
        <w:spacing w:after="120"/>
        <w:ind w:left="550"/>
        <w:rPr>
          <w:rFonts w:cs="Arial"/>
          <w:b/>
        </w:rPr>
      </w:pPr>
      <w:r w:rsidRPr="009B78B3">
        <w:rPr>
          <w:rFonts w:cs="Arial"/>
          <w:b/>
        </w:rPr>
        <w:t>Regulation 6.5</w:t>
      </w:r>
    </w:p>
    <w:p w14:paraId="6B13D944" w14:textId="77777777" w:rsidR="00D67D80" w:rsidRPr="009B78B3" w:rsidRDefault="00D67D80" w:rsidP="00D67D80">
      <w:pPr>
        <w:spacing w:after="120"/>
        <w:ind w:left="550"/>
        <w:rPr>
          <w:rFonts w:cs="Arial"/>
        </w:rPr>
      </w:pPr>
      <w:r w:rsidRPr="009B78B3">
        <w:rPr>
          <w:rFonts w:cs="Arial"/>
        </w:rPr>
        <w:t>(1)</w:t>
      </w:r>
      <w:r w:rsidRPr="009B78B3">
        <w:rPr>
          <w:rFonts w:cs="Arial"/>
        </w:rPr>
        <w:tab/>
        <w:t>The annual financial statements for each calendar year of the financial period shall be submitted by the Secretary-General to the External Auditor no later than March 31 following the end of the calendar year to which they relate.</w:t>
      </w:r>
    </w:p>
    <w:p w14:paraId="7382F39F" w14:textId="77777777" w:rsidR="00D67D80" w:rsidRPr="007B443E" w:rsidRDefault="00D67D80" w:rsidP="00D67D80">
      <w:pPr>
        <w:spacing w:after="120"/>
        <w:ind w:left="550"/>
        <w:rPr>
          <w:rFonts w:cs="Arial"/>
        </w:rPr>
      </w:pPr>
      <w:r w:rsidRPr="009B78B3">
        <w:rPr>
          <w:rFonts w:cs="Arial"/>
        </w:rPr>
        <w:t>(2)</w:t>
      </w:r>
      <w:r w:rsidRPr="009B78B3">
        <w:rPr>
          <w:rFonts w:cs="Arial"/>
        </w:rPr>
        <w:tab/>
        <w:t xml:space="preserve">Within </w:t>
      </w:r>
      <w:r w:rsidRPr="00352498">
        <w:rPr>
          <w:rFonts w:cs="Arial"/>
        </w:rPr>
        <w:t xml:space="preserve">eight months </w:t>
      </w:r>
      <w:r w:rsidRPr="007B443E">
        <w:rPr>
          <w:rFonts w:cs="Arial"/>
        </w:rPr>
        <w:t>after the end of each calendar year the Secretary-General shall submit the annual financial statements and the audit report of the External Auditor to the Council.</w:t>
      </w:r>
    </w:p>
    <w:p w14:paraId="01C90696" w14:textId="77777777" w:rsidR="00D67D80" w:rsidRPr="0098522D" w:rsidRDefault="00D67D80" w:rsidP="00D67D80">
      <w:pPr>
        <w:spacing w:after="120"/>
        <w:ind w:left="550"/>
        <w:rPr>
          <w:rFonts w:cs="Arial"/>
        </w:rPr>
      </w:pPr>
      <w:r w:rsidRPr="0098522D">
        <w:rPr>
          <w:rFonts w:cs="Arial"/>
        </w:rPr>
        <w:t>(3)</w:t>
      </w:r>
      <w:r w:rsidRPr="0098522D">
        <w:rPr>
          <w:rFonts w:cs="Arial"/>
        </w:rPr>
        <w:tab/>
        <w:t>The Council shall examine the annual financial statements. It may identify adjustments to the share of UPOV in common expenditures, if it finds that this share has not been correctly estimated and assessed by the Secretary-General. In such a case, after having consulted the Coordination Committee of WIPO, the Council shall establish the final allocation.</w:t>
      </w:r>
    </w:p>
    <w:p w14:paraId="180E6AA8" w14:textId="77777777" w:rsidR="00D67D80" w:rsidRPr="007C4A37" w:rsidRDefault="00D67D80" w:rsidP="00D67D80">
      <w:pPr>
        <w:ind w:left="550"/>
        <w:rPr>
          <w:rFonts w:cs="Arial"/>
        </w:rPr>
      </w:pPr>
      <w:r w:rsidRPr="007C4A37">
        <w:rPr>
          <w:rFonts w:cs="Arial"/>
        </w:rPr>
        <w:t>(4)</w:t>
      </w:r>
      <w:r w:rsidRPr="007C4A37">
        <w:rPr>
          <w:rFonts w:cs="Arial"/>
        </w:rPr>
        <w:tab/>
        <w:t>The Council shall approve the annual financial statements, after they have been audited in accordance with Article 24 of the 1961 Convention, Article 25 of the 1978 Act and Article 29(6) of the 1991 Act.</w:t>
      </w:r>
    </w:p>
    <w:p w14:paraId="7C1E716B" w14:textId="77777777" w:rsidR="00A824AF" w:rsidRPr="00F76236" w:rsidRDefault="00A824AF" w:rsidP="00A824AF">
      <w:pPr>
        <w:rPr>
          <w:rFonts w:cs="Arial"/>
        </w:rPr>
      </w:pPr>
    </w:p>
    <w:p w14:paraId="36F2042B" w14:textId="69C22BDB" w:rsidR="00A824AF" w:rsidRPr="00855138" w:rsidRDefault="00A824AF" w:rsidP="00A824AF">
      <w:pPr>
        <w:ind w:left="550" w:hanging="550"/>
        <w:rPr>
          <w:rFonts w:cs="Arial"/>
        </w:rPr>
      </w:pPr>
      <w:r w:rsidRPr="005976F2">
        <w:rPr>
          <w:rFonts w:cs="Arial"/>
        </w:rPr>
        <w:t>2.</w:t>
      </w:r>
      <w:r w:rsidRPr="005976F2">
        <w:rPr>
          <w:rFonts w:cs="Arial"/>
        </w:rPr>
        <w:tab/>
        <w:t xml:space="preserve">The report of the External </w:t>
      </w:r>
      <w:r w:rsidR="00D54E11" w:rsidRPr="005976F2">
        <w:rPr>
          <w:rFonts w:cs="Arial"/>
        </w:rPr>
        <w:t>Auditor on the audit of the 20</w:t>
      </w:r>
      <w:r w:rsidR="00EA0425" w:rsidRPr="005976F2">
        <w:rPr>
          <w:rFonts w:cs="Arial"/>
        </w:rPr>
        <w:t>2</w:t>
      </w:r>
      <w:r w:rsidR="00664E2C">
        <w:rPr>
          <w:rFonts w:cs="Arial"/>
        </w:rPr>
        <w:t>5</w:t>
      </w:r>
      <w:r w:rsidR="00603F86">
        <w:rPr>
          <w:rFonts w:cs="Arial"/>
        </w:rPr>
        <w:t xml:space="preserve"> </w:t>
      </w:r>
      <w:r w:rsidRPr="005976F2">
        <w:rPr>
          <w:rFonts w:cs="Arial"/>
        </w:rPr>
        <w:t xml:space="preserve">financial statements, together with </w:t>
      </w:r>
      <w:r w:rsidR="00142F20">
        <w:rPr>
          <w:rFonts w:cs="Arial"/>
        </w:rPr>
        <w:t>his</w:t>
      </w:r>
      <w:r w:rsidR="00142F20" w:rsidRPr="00855138">
        <w:rPr>
          <w:rFonts w:cs="Arial"/>
        </w:rPr>
        <w:t xml:space="preserve"> </w:t>
      </w:r>
      <w:r w:rsidRPr="00855138">
        <w:rPr>
          <w:rFonts w:cs="Arial"/>
        </w:rPr>
        <w:t>opinion on the financial statements, is also submitted to the Council of UPOV as prescribed under</w:t>
      </w:r>
      <w:r w:rsidR="00273506">
        <w:rPr>
          <w:rFonts w:cs="Arial"/>
        </w:rPr>
        <w:t xml:space="preserve"> </w:t>
      </w:r>
      <w:r w:rsidRPr="00855138">
        <w:rPr>
          <w:rFonts w:cs="Arial"/>
        </w:rPr>
        <w:t>Regulation</w:t>
      </w:r>
      <w:r w:rsidR="00AD2165">
        <w:rPr>
          <w:rFonts w:cs="Arial"/>
        </w:rPr>
        <w:t> </w:t>
      </w:r>
      <w:r w:rsidRPr="00855138">
        <w:rPr>
          <w:rFonts w:cs="Arial"/>
        </w:rPr>
        <w:t>6.5 and Annex II of the Financial Regulations and Rules of UPOV.</w:t>
      </w:r>
    </w:p>
    <w:p w14:paraId="7D96A77B" w14:textId="77777777" w:rsidR="00A824AF" w:rsidRPr="00352498" w:rsidRDefault="00A824AF" w:rsidP="00A824AF">
      <w:pPr>
        <w:ind w:left="720" w:hanging="720"/>
        <w:rPr>
          <w:rFonts w:cs="Arial"/>
        </w:rPr>
      </w:pPr>
    </w:p>
    <w:p w14:paraId="17A40CED" w14:textId="3D2F0B42" w:rsidR="00A824AF" w:rsidRPr="009B78B3" w:rsidRDefault="00A824AF" w:rsidP="00A824AF">
      <w:pPr>
        <w:ind w:left="550" w:hanging="550"/>
        <w:rPr>
          <w:rFonts w:cs="Arial"/>
        </w:rPr>
      </w:pPr>
      <w:r w:rsidRPr="00BB2405">
        <w:rPr>
          <w:rFonts w:cs="Arial"/>
        </w:rPr>
        <w:t>3.</w:t>
      </w:r>
      <w:r w:rsidR="00EA0425" w:rsidRPr="00BB2405">
        <w:rPr>
          <w:rFonts w:cs="Arial"/>
        </w:rPr>
        <w:tab/>
        <w:t>The 202</w:t>
      </w:r>
      <w:r w:rsidR="00664E2C">
        <w:rPr>
          <w:rFonts w:cs="Arial"/>
        </w:rPr>
        <w:t>5</w:t>
      </w:r>
      <w:r w:rsidRPr="00BB2405">
        <w:rPr>
          <w:rFonts w:cs="Arial"/>
        </w:rPr>
        <w:t xml:space="preserve"> financial statements have been prepared in accordance with International Public Sector A</w:t>
      </w:r>
      <w:r w:rsidRPr="009B78B3">
        <w:rPr>
          <w:rFonts w:cs="Arial"/>
        </w:rPr>
        <w:t xml:space="preserve">ccounting Standards (IPSAS). </w:t>
      </w:r>
    </w:p>
    <w:p w14:paraId="0B90A1AA" w14:textId="77777777" w:rsidR="00A824AF" w:rsidRPr="009B78B3" w:rsidRDefault="00A824AF" w:rsidP="00A824AF">
      <w:pPr>
        <w:rPr>
          <w:rFonts w:cs="Arial"/>
        </w:rPr>
      </w:pPr>
    </w:p>
    <w:p w14:paraId="4696A7C3" w14:textId="77777777" w:rsidR="00332D7A" w:rsidRPr="009B78B3" w:rsidRDefault="00332D7A" w:rsidP="00D67D80">
      <w:pPr>
        <w:pStyle w:val="Heading1"/>
        <w:rPr>
          <w:rFonts w:cs="Arial"/>
        </w:rPr>
      </w:pPr>
      <w:bookmarkStart w:id="5" w:name="_Toc477872938"/>
    </w:p>
    <w:p w14:paraId="1CAEB5BD" w14:textId="50CFC1C3" w:rsidR="00A824AF" w:rsidRPr="009B78B3" w:rsidRDefault="00A824AF" w:rsidP="00D67D80">
      <w:pPr>
        <w:pStyle w:val="Heading1"/>
        <w:rPr>
          <w:rFonts w:cs="Arial"/>
        </w:rPr>
      </w:pPr>
      <w:bookmarkStart w:id="6" w:name="_Toc84329880"/>
      <w:bookmarkStart w:id="7" w:name="_Toc236849854"/>
      <w:r w:rsidRPr="009B78B3">
        <w:rPr>
          <w:rFonts w:cs="Arial"/>
        </w:rPr>
        <w:t>Financial results for the year</w:t>
      </w:r>
      <w:bookmarkEnd w:id="5"/>
      <w:r w:rsidR="005E0A71" w:rsidRPr="009B78B3">
        <w:rPr>
          <w:rFonts w:cs="Arial"/>
        </w:rPr>
        <w:t xml:space="preserve"> ENDED DECEMBER 31, 20</w:t>
      </w:r>
      <w:r w:rsidR="00F867B2" w:rsidRPr="009B78B3">
        <w:rPr>
          <w:rFonts w:cs="Arial"/>
        </w:rPr>
        <w:t>2</w:t>
      </w:r>
      <w:bookmarkEnd w:id="6"/>
      <w:r w:rsidR="00664E2C">
        <w:rPr>
          <w:rFonts w:cs="Arial"/>
        </w:rPr>
        <w:t>5</w:t>
      </w:r>
      <w:bookmarkEnd w:id="7"/>
    </w:p>
    <w:p w14:paraId="757EDB97" w14:textId="77777777" w:rsidR="00D67D80" w:rsidRPr="009B78B3" w:rsidRDefault="00D67D80" w:rsidP="00D67D80">
      <w:pPr>
        <w:rPr>
          <w:rFonts w:cs="Arial"/>
        </w:rPr>
      </w:pPr>
    </w:p>
    <w:p w14:paraId="1EBB1815" w14:textId="4D492710" w:rsidR="00A824AF" w:rsidRPr="00D40825" w:rsidRDefault="00395C67" w:rsidP="00D40825">
      <w:pPr>
        <w:pStyle w:val="Heading2"/>
        <w:rPr>
          <w:rFonts w:ascii="Arial" w:hAnsi="Arial" w:cs="Arial"/>
        </w:rPr>
      </w:pPr>
      <w:bookmarkStart w:id="8" w:name="_Toc236849855"/>
      <w:r w:rsidRPr="00D40825">
        <w:rPr>
          <w:rFonts w:ascii="Arial" w:hAnsi="Arial" w:cs="Arial"/>
        </w:rPr>
        <w:t>2025 Financial Reporting</w:t>
      </w:r>
      <w:bookmarkEnd w:id="8"/>
    </w:p>
    <w:p w14:paraId="0A97AA95" w14:textId="77777777" w:rsidR="00A824AF" w:rsidRPr="007B443E" w:rsidRDefault="00A824AF" w:rsidP="00A824AF">
      <w:pPr>
        <w:rPr>
          <w:rFonts w:cs="Arial"/>
        </w:rPr>
      </w:pPr>
    </w:p>
    <w:p w14:paraId="7777DE82" w14:textId="0876D546" w:rsidR="00A824AF" w:rsidRPr="007C4A37" w:rsidRDefault="00A824AF" w:rsidP="00A824AF">
      <w:pPr>
        <w:numPr>
          <w:ilvl w:val="0"/>
          <w:numId w:val="18"/>
        </w:numPr>
        <w:tabs>
          <w:tab w:val="num" w:pos="550"/>
        </w:tabs>
        <w:autoSpaceDE w:val="0"/>
        <w:autoSpaceDN w:val="0"/>
        <w:adjustRightInd w:val="0"/>
        <w:ind w:left="550" w:hanging="550"/>
        <w:rPr>
          <w:rFonts w:cs="Arial"/>
        </w:rPr>
      </w:pPr>
      <w:r w:rsidRPr="0098522D">
        <w:rPr>
          <w:rFonts w:cs="Arial"/>
        </w:rPr>
        <w:t xml:space="preserve">IPSAS requires the application of the full accrual basis of accounting. Accrual basis accounting means the recognition of transactions and events when they occur. As </w:t>
      </w:r>
      <w:r w:rsidR="007F0E66" w:rsidRPr="007C4A37">
        <w:rPr>
          <w:rFonts w:cs="Arial"/>
        </w:rPr>
        <w:t>such,</w:t>
      </w:r>
      <w:r w:rsidRPr="007C4A37">
        <w:rPr>
          <w:rFonts w:cs="Arial"/>
        </w:rPr>
        <w:t xml:space="preserve"> they are recorded in the accounting records and reported in the financial statements of the financial periods to which they relate, and not only when cash or its equivalent is received or paid.</w:t>
      </w:r>
    </w:p>
    <w:p w14:paraId="4CA00CE6" w14:textId="77777777" w:rsidR="00A824AF" w:rsidRPr="00F76236" w:rsidRDefault="00A824AF" w:rsidP="00A824AF">
      <w:pPr>
        <w:autoSpaceDE w:val="0"/>
        <w:autoSpaceDN w:val="0"/>
        <w:adjustRightInd w:val="0"/>
        <w:rPr>
          <w:rFonts w:cs="Arial"/>
        </w:rPr>
      </w:pPr>
    </w:p>
    <w:p w14:paraId="331BAE25" w14:textId="2902C77B" w:rsidR="00A824AF" w:rsidRPr="00EC3BA0" w:rsidRDefault="00A824AF">
      <w:pPr>
        <w:numPr>
          <w:ilvl w:val="0"/>
          <w:numId w:val="18"/>
        </w:numPr>
        <w:tabs>
          <w:tab w:val="num" w:pos="550"/>
        </w:tabs>
        <w:autoSpaceDE w:val="0"/>
        <w:autoSpaceDN w:val="0"/>
        <w:adjustRightInd w:val="0"/>
        <w:ind w:left="550" w:hanging="550"/>
        <w:rPr>
          <w:rFonts w:cs="Arial"/>
        </w:rPr>
      </w:pPr>
      <w:r w:rsidRPr="005976F2">
        <w:rPr>
          <w:rFonts w:cs="Arial"/>
        </w:rPr>
        <w:t xml:space="preserve">Under IPSAS, revenue for both contributions and extrabudgetary funds (funds in trust) is recognized when UPOV has a right to receive the contribution. </w:t>
      </w:r>
      <w:r w:rsidR="00EC3BA0">
        <w:rPr>
          <w:rFonts w:cs="Arial"/>
        </w:rPr>
        <w:t>W</w:t>
      </w:r>
      <w:r w:rsidR="00EC3BA0" w:rsidRPr="00512726">
        <w:rPr>
          <w:rFonts w:cs="Arial"/>
        </w:rPr>
        <w:t xml:space="preserve">here </w:t>
      </w:r>
      <w:r w:rsidR="00EC3BA0">
        <w:rPr>
          <w:rFonts w:cs="Arial"/>
        </w:rPr>
        <w:t>contributions due to UPOV</w:t>
      </w:r>
      <w:r w:rsidR="00616A61">
        <w:rPr>
          <w:rFonts w:cs="Arial"/>
        </w:rPr>
        <w:t xml:space="preserve"> from any member</w:t>
      </w:r>
      <w:r w:rsidR="00EC3BA0">
        <w:rPr>
          <w:rFonts w:cs="Arial"/>
        </w:rPr>
        <w:t xml:space="preserve"> are</w:t>
      </w:r>
      <w:r w:rsidR="00EC3BA0" w:rsidRPr="00512726">
        <w:rPr>
          <w:rFonts w:cs="Arial"/>
        </w:rPr>
        <w:t xml:space="preserve"> dated prior to the last biennium</w:t>
      </w:r>
      <w:r w:rsidRPr="005976F2">
        <w:rPr>
          <w:rFonts w:cs="Arial"/>
        </w:rPr>
        <w:t xml:space="preserve">, </w:t>
      </w:r>
      <w:r w:rsidR="00EC3BA0" w:rsidRPr="005F0DC6">
        <w:rPr>
          <w:rFonts w:cs="Arial"/>
        </w:rPr>
        <w:t xml:space="preserve">an allowance for </w:t>
      </w:r>
      <w:r w:rsidR="00616A61">
        <w:rPr>
          <w:rFonts w:cs="Arial"/>
        </w:rPr>
        <w:t xml:space="preserve">contributions </w:t>
      </w:r>
      <w:r w:rsidR="00EC3BA0" w:rsidRPr="005F0DC6">
        <w:rPr>
          <w:rFonts w:cs="Arial"/>
        </w:rPr>
        <w:t>receivable is made in full.</w:t>
      </w:r>
      <w:r w:rsidR="00EC3BA0">
        <w:rPr>
          <w:rFonts w:cs="Arial"/>
        </w:rPr>
        <w:t xml:space="preserve"> </w:t>
      </w:r>
      <w:r w:rsidRPr="00EC3BA0">
        <w:rPr>
          <w:rFonts w:cs="Arial"/>
        </w:rPr>
        <w:t xml:space="preserve">Extrabudgetary fund arrangements are analyzed to see if UPOV needs to meet performance conditions, and if these are present, revenue is only recognized when the conditions are fulfilled. </w:t>
      </w:r>
    </w:p>
    <w:p w14:paraId="47F48C12" w14:textId="77777777" w:rsidR="00A824AF" w:rsidRPr="0098522D" w:rsidRDefault="00A824AF" w:rsidP="00A824AF">
      <w:pPr>
        <w:rPr>
          <w:rFonts w:cs="Arial"/>
        </w:rPr>
      </w:pPr>
    </w:p>
    <w:p w14:paraId="0BAE6516" w14:textId="77777777" w:rsidR="00A824AF" w:rsidRPr="007C4A37" w:rsidRDefault="00A824AF" w:rsidP="00A824AF">
      <w:pPr>
        <w:numPr>
          <w:ilvl w:val="0"/>
          <w:numId w:val="18"/>
        </w:numPr>
        <w:tabs>
          <w:tab w:val="num" w:pos="550"/>
        </w:tabs>
        <w:ind w:left="550" w:hanging="550"/>
        <w:rPr>
          <w:rFonts w:cs="Arial"/>
        </w:rPr>
      </w:pPr>
      <w:r w:rsidRPr="007C4A37">
        <w:rPr>
          <w:rFonts w:cs="Arial"/>
        </w:rPr>
        <w:t xml:space="preserve">The value of future employee benefits (for example, accumulated annual leave, repatriation grants and After-Service Health Insurance (ASHI)) that UPOV staff have earned but not yet received is recorded to capture the full cost of employing staff. </w:t>
      </w:r>
    </w:p>
    <w:p w14:paraId="3C68A89A" w14:textId="77777777" w:rsidR="00A824AF" w:rsidRPr="00F76236" w:rsidRDefault="00A824AF" w:rsidP="00A824AF">
      <w:pPr>
        <w:rPr>
          <w:rFonts w:cs="Arial"/>
        </w:rPr>
      </w:pPr>
    </w:p>
    <w:p w14:paraId="1618EAD9" w14:textId="77777777" w:rsidR="00A824AF" w:rsidRPr="00352498" w:rsidRDefault="00A824AF" w:rsidP="00A824AF">
      <w:pPr>
        <w:numPr>
          <w:ilvl w:val="0"/>
          <w:numId w:val="18"/>
        </w:numPr>
        <w:tabs>
          <w:tab w:val="num" w:pos="550"/>
        </w:tabs>
        <w:ind w:left="550" w:hanging="550"/>
        <w:rPr>
          <w:rFonts w:cs="Arial"/>
        </w:rPr>
      </w:pPr>
      <w:r w:rsidRPr="005976F2">
        <w:rPr>
          <w:rFonts w:cs="Arial"/>
        </w:rPr>
        <w:t xml:space="preserve">The application of IPSAS does not currently impact the preparation of the Program and Budget, which is still </w:t>
      </w:r>
      <w:r w:rsidRPr="00855138">
        <w:rPr>
          <w:rFonts w:cs="Arial"/>
        </w:rPr>
        <w:t>presented on a modified accrual basis. As this basis differs from the full accrual basis applied to the financial statements, a reconciliation between the budget and the principal financial s</w:t>
      </w:r>
      <w:r w:rsidRPr="00352498">
        <w:rPr>
          <w:rFonts w:cs="Arial"/>
        </w:rPr>
        <w:t>tatements is provided in accordance with the requirements of IPSAS.</w:t>
      </w:r>
    </w:p>
    <w:p w14:paraId="54F64492" w14:textId="77777777" w:rsidR="00A824AF" w:rsidRPr="00BB2405" w:rsidRDefault="00A824AF" w:rsidP="00A824AF">
      <w:pPr>
        <w:rPr>
          <w:rFonts w:cs="Arial"/>
        </w:rPr>
      </w:pPr>
    </w:p>
    <w:p w14:paraId="40446EF9" w14:textId="0A6C66C2" w:rsidR="009B2799" w:rsidRDefault="00A824AF" w:rsidP="007A0D14">
      <w:pPr>
        <w:pStyle w:val="ListParagraph"/>
        <w:numPr>
          <w:ilvl w:val="0"/>
          <w:numId w:val="18"/>
        </w:numPr>
        <w:jc w:val="both"/>
        <w:rPr>
          <w:sz w:val="20"/>
        </w:rPr>
      </w:pPr>
      <w:r w:rsidRPr="0038775D">
        <w:rPr>
          <w:sz w:val="20"/>
        </w:rPr>
        <w:t xml:space="preserve">IPSAS requires more detailed disclosures to be included in the notes to the financial statements in the interests of transparency. As such, UPOV provides information on the remuneration of key management personnel. </w:t>
      </w:r>
    </w:p>
    <w:p w14:paraId="0A9D6F69" w14:textId="77777777" w:rsidR="007A0D14" w:rsidRPr="009B2799" w:rsidRDefault="007A0D14" w:rsidP="00CF1845"/>
    <w:p w14:paraId="3AA3ED32" w14:textId="7BAEE110" w:rsidR="004C462E" w:rsidRPr="00507420" w:rsidRDefault="0026516C" w:rsidP="00CF1845">
      <w:pPr>
        <w:pStyle w:val="ListParagraph"/>
        <w:numPr>
          <w:ilvl w:val="0"/>
          <w:numId w:val="18"/>
        </w:numPr>
        <w:jc w:val="both"/>
        <w:rPr>
          <w:sz w:val="20"/>
        </w:rPr>
      </w:pPr>
      <w:r w:rsidRPr="00CF1845">
        <w:rPr>
          <w:sz w:val="20"/>
        </w:rPr>
        <w:t>Pursuant to the endorsement by the UPOV Consultative Committee at its 101</w:t>
      </w:r>
      <w:r w:rsidR="00BA4DF8" w:rsidRPr="00CF1845">
        <w:rPr>
          <w:sz w:val="20"/>
          <w:vertAlign w:val="superscript"/>
        </w:rPr>
        <w:t>st</w:t>
      </w:r>
      <w:r w:rsidRPr="00507420">
        <w:rPr>
          <w:sz w:val="20"/>
        </w:rPr>
        <w:t xml:space="preserve"> </w:t>
      </w:r>
      <w:r w:rsidR="00DB6A15">
        <w:rPr>
          <w:sz w:val="20"/>
        </w:rPr>
        <w:t>s</w:t>
      </w:r>
      <w:r w:rsidRPr="00CF1845">
        <w:rPr>
          <w:sz w:val="20"/>
        </w:rPr>
        <w:t xml:space="preserve">ession in October 2023, the Assemblies of the Member States of WIPO approved, in July 2024, the creation of a separate entity, to be established as a multi-employer plan, responsible for managing the funds set aside to finance </w:t>
      </w:r>
      <w:r w:rsidR="00717FBC" w:rsidRPr="00CF1845">
        <w:rPr>
          <w:rFonts w:eastAsia="SimSun"/>
          <w:color w:val="000000"/>
          <w:sz w:val="20"/>
          <w:lang w:eastAsia="zh-CN"/>
        </w:rPr>
        <w:t>After Service Health Insurance (ASHI).</w:t>
      </w:r>
      <w:r w:rsidR="00706A10" w:rsidRPr="00CF1845">
        <w:rPr>
          <w:sz w:val="20"/>
        </w:rPr>
        <w:t xml:space="preserve"> </w:t>
      </w:r>
      <w:r w:rsidR="005F7213" w:rsidRPr="00CF1845">
        <w:rPr>
          <w:rFonts w:eastAsia="SimSun"/>
          <w:color w:val="000000"/>
          <w:sz w:val="20"/>
          <w:lang w:eastAsia="zh-CN"/>
        </w:rPr>
        <w:t>The</w:t>
      </w:r>
      <w:r w:rsidR="005F7213" w:rsidRPr="00CF1845">
        <w:rPr>
          <w:sz w:val="20"/>
        </w:rPr>
        <w:t xml:space="preserve"> WIPO/UPOV After Service Health Insurance Plan (ASHIP)</w:t>
      </w:r>
      <w:r w:rsidR="005F7213" w:rsidRPr="00CF1845">
        <w:rPr>
          <w:rFonts w:eastAsia="SimSun"/>
          <w:color w:val="000000"/>
          <w:sz w:val="20"/>
          <w:lang w:eastAsia="zh-CN"/>
        </w:rPr>
        <w:t xml:space="preserve"> was subsequently established </w:t>
      </w:r>
      <w:r w:rsidR="00C03E44">
        <w:rPr>
          <w:rFonts w:eastAsia="SimSun"/>
          <w:color w:val="000000"/>
          <w:sz w:val="20"/>
          <w:lang w:eastAsia="zh-CN"/>
        </w:rPr>
        <w:t xml:space="preserve">as </w:t>
      </w:r>
      <w:r w:rsidR="005F7213" w:rsidRPr="00CF1845">
        <w:rPr>
          <w:rFonts w:eastAsia="SimSun"/>
          <w:color w:val="000000"/>
          <w:sz w:val="20"/>
          <w:lang w:eastAsia="zh-CN"/>
        </w:rPr>
        <w:t>from January 1, 2025</w:t>
      </w:r>
      <w:r w:rsidR="0046058D" w:rsidRPr="00CF1845">
        <w:rPr>
          <w:rFonts w:eastAsia="SimSun"/>
          <w:color w:val="000000"/>
          <w:sz w:val="20"/>
          <w:lang w:eastAsia="zh-CN"/>
        </w:rPr>
        <w:t>.</w:t>
      </w:r>
      <w:r w:rsidR="008D35CC" w:rsidRPr="00CF1845">
        <w:rPr>
          <w:rFonts w:eastAsia="SimSun"/>
          <w:color w:val="000000"/>
          <w:sz w:val="20"/>
          <w:lang w:eastAsia="zh-CN"/>
        </w:rPr>
        <w:t xml:space="preserve"> Both WIPO and UPOV participate in </w:t>
      </w:r>
      <w:r w:rsidR="00766285" w:rsidRPr="00CF1845">
        <w:rPr>
          <w:rFonts w:eastAsia="SimSun"/>
          <w:color w:val="000000"/>
          <w:sz w:val="20"/>
          <w:lang w:eastAsia="zh-CN"/>
        </w:rPr>
        <w:t xml:space="preserve">ASHIP, </w:t>
      </w:r>
      <w:r w:rsidR="009B2799">
        <w:rPr>
          <w:rFonts w:eastAsia="SimSun"/>
          <w:color w:val="000000"/>
          <w:sz w:val="20"/>
          <w:lang w:eastAsia="zh-CN"/>
        </w:rPr>
        <w:t xml:space="preserve">and </w:t>
      </w:r>
      <w:r w:rsidR="00AE1A7B">
        <w:rPr>
          <w:rFonts w:eastAsia="SimSun"/>
          <w:color w:val="000000"/>
          <w:sz w:val="20"/>
          <w:lang w:eastAsia="zh-CN"/>
        </w:rPr>
        <w:t>the impacts on presentation in UPOV’s financial statements are disclosed in Note 2</w:t>
      </w:r>
      <w:r w:rsidR="00F3125E">
        <w:rPr>
          <w:rFonts w:eastAsia="SimSun"/>
          <w:color w:val="000000"/>
          <w:sz w:val="20"/>
          <w:lang w:eastAsia="zh-CN"/>
        </w:rPr>
        <w:t xml:space="preserve"> of this document.</w:t>
      </w:r>
    </w:p>
    <w:p w14:paraId="637E02EC" w14:textId="77777777" w:rsidR="00147DA5" w:rsidRPr="00F76236" w:rsidRDefault="00147DA5" w:rsidP="00147DA5">
      <w:pPr>
        <w:rPr>
          <w:rFonts w:cs="Arial"/>
        </w:rPr>
      </w:pPr>
    </w:p>
    <w:p w14:paraId="0851FAD5" w14:textId="53181107" w:rsidR="00B86F58" w:rsidRPr="00CF1845" w:rsidRDefault="00B86F58" w:rsidP="00F06A37">
      <w:pPr>
        <w:pStyle w:val="Heading2"/>
        <w:rPr>
          <w:rFonts w:ascii="Arial" w:hAnsi="Arial" w:cs="Arial"/>
        </w:rPr>
      </w:pPr>
      <w:bookmarkStart w:id="9" w:name="_Toc84329883"/>
      <w:bookmarkStart w:id="10" w:name="_Toc236849856"/>
      <w:r w:rsidRPr="00CF1845">
        <w:rPr>
          <w:rFonts w:ascii="Arial" w:hAnsi="Arial" w:cs="Arial"/>
        </w:rPr>
        <w:t>Financial Performance</w:t>
      </w:r>
      <w:bookmarkEnd w:id="9"/>
      <w:bookmarkEnd w:id="10"/>
    </w:p>
    <w:p w14:paraId="1BB3ED28" w14:textId="77777777" w:rsidR="00CC7347" w:rsidRDefault="00CC7347" w:rsidP="00363791"/>
    <w:p w14:paraId="2E4D6D27" w14:textId="689B6B59" w:rsidR="00A824AF" w:rsidRPr="00CF1845" w:rsidRDefault="00A824AF" w:rsidP="00363791">
      <w:pPr>
        <w:pStyle w:val="ListParagraph"/>
        <w:numPr>
          <w:ilvl w:val="0"/>
          <w:numId w:val="18"/>
        </w:numPr>
        <w:jc w:val="both"/>
        <w:rPr>
          <w:sz w:val="20"/>
        </w:rPr>
      </w:pPr>
      <w:r w:rsidRPr="00CF1845">
        <w:rPr>
          <w:sz w:val="20"/>
        </w:rPr>
        <w:t xml:space="preserve">UPOV’s results showed a </w:t>
      </w:r>
      <w:r w:rsidR="00D01ADC" w:rsidRPr="00CF1845">
        <w:rPr>
          <w:sz w:val="20"/>
        </w:rPr>
        <w:t xml:space="preserve">deficit </w:t>
      </w:r>
      <w:r w:rsidRPr="00CF1845">
        <w:rPr>
          <w:sz w:val="20"/>
        </w:rPr>
        <w:t xml:space="preserve">for the year of </w:t>
      </w:r>
      <w:r w:rsidR="00A17A60" w:rsidRPr="00CF1845">
        <w:rPr>
          <w:sz w:val="20"/>
        </w:rPr>
        <w:t>131,982</w:t>
      </w:r>
      <w:r w:rsidR="00C43984" w:rsidRPr="00CF1845">
        <w:rPr>
          <w:sz w:val="20"/>
        </w:rPr>
        <w:t xml:space="preserve"> </w:t>
      </w:r>
      <w:r w:rsidRPr="00CF1845">
        <w:rPr>
          <w:sz w:val="20"/>
        </w:rPr>
        <w:t xml:space="preserve">Swiss francs, with total revenue of </w:t>
      </w:r>
      <w:r w:rsidR="00AD7A59" w:rsidRPr="00CF1845">
        <w:rPr>
          <w:sz w:val="20"/>
        </w:rPr>
        <w:t>4,004,004</w:t>
      </w:r>
      <w:r w:rsidR="00EA04B5" w:rsidRPr="00CF1845">
        <w:rPr>
          <w:sz w:val="20"/>
        </w:rPr>
        <w:t xml:space="preserve"> </w:t>
      </w:r>
      <w:r w:rsidRPr="00CF1845">
        <w:rPr>
          <w:sz w:val="20"/>
        </w:rPr>
        <w:t xml:space="preserve">Swiss francs and total expenses of </w:t>
      </w:r>
      <w:r w:rsidR="00AD7A59" w:rsidRPr="00CF1845">
        <w:rPr>
          <w:sz w:val="20"/>
        </w:rPr>
        <w:t>4,135</w:t>
      </w:r>
      <w:r w:rsidR="009E4C74" w:rsidRPr="00CF1845">
        <w:rPr>
          <w:sz w:val="20"/>
        </w:rPr>
        <w:t>,986</w:t>
      </w:r>
      <w:r w:rsidR="009D4B57" w:rsidRPr="00CF1845">
        <w:rPr>
          <w:sz w:val="20"/>
        </w:rPr>
        <w:t xml:space="preserve"> </w:t>
      </w:r>
      <w:r w:rsidRPr="00CF1845">
        <w:rPr>
          <w:sz w:val="20"/>
        </w:rPr>
        <w:t>Swiss francs</w:t>
      </w:r>
      <w:r w:rsidR="005C1E9E" w:rsidRPr="00CF1845">
        <w:rPr>
          <w:sz w:val="20"/>
        </w:rPr>
        <w:t>,</w:t>
      </w:r>
      <w:r w:rsidRPr="00CF1845">
        <w:rPr>
          <w:sz w:val="20"/>
        </w:rPr>
        <w:t xml:space="preserve"> </w:t>
      </w:r>
      <w:r w:rsidR="00A45738" w:rsidRPr="00CF1845">
        <w:rPr>
          <w:sz w:val="20"/>
        </w:rPr>
        <w:t xml:space="preserve">compared to a </w:t>
      </w:r>
      <w:r w:rsidR="00A17A60" w:rsidRPr="00CF1845">
        <w:rPr>
          <w:sz w:val="20"/>
        </w:rPr>
        <w:t xml:space="preserve">surplus </w:t>
      </w:r>
      <w:r w:rsidR="00A45738" w:rsidRPr="00CF1845">
        <w:rPr>
          <w:sz w:val="20"/>
        </w:rPr>
        <w:t xml:space="preserve">of </w:t>
      </w:r>
      <w:r w:rsidR="00A17A60" w:rsidRPr="00CF1845">
        <w:rPr>
          <w:sz w:val="20"/>
        </w:rPr>
        <w:t>260,433</w:t>
      </w:r>
      <w:r w:rsidR="00EA04B5" w:rsidRPr="00CF1845">
        <w:rPr>
          <w:sz w:val="20"/>
        </w:rPr>
        <w:t xml:space="preserve"> </w:t>
      </w:r>
      <w:r w:rsidR="005B1DFB" w:rsidRPr="00CF1845">
        <w:rPr>
          <w:sz w:val="20"/>
        </w:rPr>
        <w:t xml:space="preserve">Swiss francs </w:t>
      </w:r>
      <w:r w:rsidR="005C1E9E" w:rsidRPr="00CF1845">
        <w:rPr>
          <w:sz w:val="20"/>
        </w:rPr>
        <w:t xml:space="preserve">in </w:t>
      </w:r>
      <w:r w:rsidR="005B1DFB" w:rsidRPr="00CF1845">
        <w:rPr>
          <w:sz w:val="20"/>
        </w:rPr>
        <w:t>202</w:t>
      </w:r>
      <w:r w:rsidR="00A17A60" w:rsidRPr="00CF1845">
        <w:rPr>
          <w:sz w:val="20"/>
        </w:rPr>
        <w:t>4</w:t>
      </w:r>
      <w:r w:rsidR="00421638" w:rsidRPr="00CF1845">
        <w:rPr>
          <w:sz w:val="20"/>
        </w:rPr>
        <w:t xml:space="preserve">. This difference in result is mainly due to a decrease in voluntary contributions and an increase in personnel expenditure and contractual services, partially offset by a decrease in travel costs. </w:t>
      </w:r>
      <w:r w:rsidR="00281ADE" w:rsidRPr="00CF1845">
        <w:rPr>
          <w:sz w:val="20"/>
        </w:rPr>
        <w:t xml:space="preserve">The financial performance of UPOV by source of funding </w:t>
      </w:r>
      <w:r w:rsidR="003F61EC" w:rsidRPr="00CF1845">
        <w:rPr>
          <w:sz w:val="20"/>
        </w:rPr>
        <w:t xml:space="preserve">is </w:t>
      </w:r>
      <w:r w:rsidR="00281ADE" w:rsidRPr="00CF1845">
        <w:rPr>
          <w:sz w:val="20"/>
        </w:rPr>
        <w:t>summarized as follows:</w:t>
      </w:r>
    </w:p>
    <w:p w14:paraId="6B6148AF" w14:textId="77777777" w:rsidR="00281ADE" w:rsidRPr="00F76236" w:rsidRDefault="00281ADE" w:rsidP="00281ADE">
      <w:pPr>
        <w:pStyle w:val="ListParagraph"/>
        <w:rPr>
          <w:sz w:val="20"/>
        </w:rPr>
      </w:pPr>
    </w:p>
    <w:p w14:paraId="1F9018E9" w14:textId="024051A4" w:rsidR="00974F61" w:rsidRPr="005976F2" w:rsidRDefault="00974F61">
      <w:pPr>
        <w:jc w:val="left"/>
        <w:rPr>
          <w:rFonts w:cs="Arial"/>
          <w:b/>
          <w:i/>
        </w:rPr>
      </w:pPr>
    </w:p>
    <w:p w14:paraId="447AF7B3" w14:textId="16E6909F" w:rsidR="00AD74C0" w:rsidRPr="00352498" w:rsidRDefault="00A824AF" w:rsidP="00A824AF">
      <w:pPr>
        <w:autoSpaceDE w:val="0"/>
        <w:autoSpaceDN w:val="0"/>
        <w:adjustRightInd w:val="0"/>
        <w:rPr>
          <w:rFonts w:cs="Arial"/>
          <w:b/>
          <w:i/>
        </w:rPr>
      </w:pPr>
      <w:r w:rsidRPr="00855138">
        <w:rPr>
          <w:rFonts w:cs="Arial"/>
          <w:b/>
          <w:i/>
        </w:rPr>
        <w:t xml:space="preserve">Table 1. Summary Financial Performance </w:t>
      </w:r>
      <w:r w:rsidR="00281ADE" w:rsidRPr="00352498">
        <w:rPr>
          <w:rFonts w:cs="Arial"/>
          <w:b/>
          <w:i/>
        </w:rPr>
        <w:t>by source of funding</w:t>
      </w:r>
    </w:p>
    <w:p w14:paraId="14B302B5" w14:textId="0CAB71ED" w:rsidR="00544005" w:rsidRDefault="00544005" w:rsidP="00D812DE">
      <w:pPr>
        <w:autoSpaceDE w:val="0"/>
        <w:autoSpaceDN w:val="0"/>
        <w:adjustRightInd w:val="0"/>
        <w:rPr>
          <w:rFonts w:cs="Arial"/>
        </w:rPr>
      </w:pPr>
    </w:p>
    <w:p w14:paraId="4FE5E800" w14:textId="283E4759" w:rsidR="0000560F" w:rsidRPr="007B443E" w:rsidRDefault="0000560F" w:rsidP="00D812DE">
      <w:pPr>
        <w:autoSpaceDE w:val="0"/>
        <w:autoSpaceDN w:val="0"/>
        <w:adjustRightInd w:val="0"/>
        <w:rPr>
          <w:rFonts w:cs="Arial"/>
        </w:rPr>
      </w:pPr>
      <w:r w:rsidRPr="0000560F">
        <w:rPr>
          <w:noProof/>
        </w:rPr>
        <w:drawing>
          <wp:inline distT="0" distB="0" distL="0" distR="0" wp14:anchorId="1636C80C" wp14:editId="0AA6FBCF">
            <wp:extent cx="5980761" cy="2062886"/>
            <wp:effectExtent l="0" t="0" r="1270" b="0"/>
            <wp:docPr id="70708755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50"/>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981938" cy="2063292"/>
                    </a:xfrm>
                    <a:prstGeom prst="rect">
                      <a:avLst/>
                    </a:prstGeom>
                    <a:noFill/>
                    <a:ln>
                      <a:noFill/>
                    </a:ln>
                  </pic:spPr>
                </pic:pic>
              </a:graphicData>
            </a:graphic>
          </wp:inline>
        </w:drawing>
      </w:r>
    </w:p>
    <w:p w14:paraId="0F31E8DD" w14:textId="77777777" w:rsidR="007C4A37" w:rsidRPr="0098522D" w:rsidRDefault="007C4A37" w:rsidP="00D812DE">
      <w:pPr>
        <w:autoSpaceDE w:val="0"/>
        <w:autoSpaceDN w:val="0"/>
        <w:adjustRightInd w:val="0"/>
        <w:rPr>
          <w:rFonts w:cs="Arial"/>
        </w:rPr>
      </w:pPr>
    </w:p>
    <w:p w14:paraId="235896EE" w14:textId="214767D5" w:rsidR="00D561C8" w:rsidRPr="005248DD" w:rsidRDefault="00D561C8" w:rsidP="005248DD">
      <w:pPr>
        <w:pStyle w:val="ListParagraph"/>
        <w:numPr>
          <w:ilvl w:val="0"/>
          <w:numId w:val="18"/>
        </w:numPr>
        <w:autoSpaceDE w:val="0"/>
        <w:autoSpaceDN w:val="0"/>
        <w:adjustRightInd w:val="0"/>
        <w:jc w:val="both"/>
      </w:pPr>
      <w:r w:rsidRPr="005248DD">
        <w:rPr>
          <w:sz w:val="20"/>
        </w:rPr>
        <w:t xml:space="preserve">UPOV’s activities are financed mainly from three sources – contributions, extrabudgetary funds (funds in trust) and UPOV PRISMA fee income. Contributions of </w:t>
      </w:r>
      <w:r w:rsidRPr="005248DD" w:rsidDel="00DD246B">
        <w:rPr>
          <w:sz w:val="20"/>
        </w:rPr>
        <w:t>3,</w:t>
      </w:r>
      <w:r w:rsidR="00DD246B" w:rsidRPr="005248DD">
        <w:rPr>
          <w:sz w:val="20"/>
        </w:rPr>
        <w:t>623,438</w:t>
      </w:r>
      <w:r w:rsidR="00AE36D2">
        <w:rPr>
          <w:sz w:val="20"/>
        </w:rPr>
        <w:t xml:space="preserve"> Swiss francs</w:t>
      </w:r>
      <w:r w:rsidRPr="005248DD">
        <w:rPr>
          <w:sz w:val="20"/>
        </w:rPr>
        <w:t xml:space="preserve">, </w:t>
      </w:r>
      <w:r w:rsidR="007C4634" w:rsidRPr="00144BF7">
        <w:rPr>
          <w:sz w:val="20"/>
        </w:rPr>
        <w:t xml:space="preserve">including </w:t>
      </w:r>
      <w:r w:rsidR="00731A9F" w:rsidRPr="00144BF7">
        <w:rPr>
          <w:sz w:val="20"/>
        </w:rPr>
        <w:t xml:space="preserve">the </w:t>
      </w:r>
      <w:r w:rsidR="00D6331F" w:rsidRPr="00CF1845">
        <w:rPr>
          <w:sz w:val="20"/>
        </w:rPr>
        <w:t>impact</w:t>
      </w:r>
      <w:r w:rsidR="00731A9F" w:rsidRPr="00144BF7">
        <w:rPr>
          <w:sz w:val="20"/>
        </w:rPr>
        <w:t xml:space="preserve"> of </w:t>
      </w:r>
      <w:r w:rsidR="00D6331F" w:rsidRPr="00CF1845">
        <w:rPr>
          <w:sz w:val="20"/>
        </w:rPr>
        <w:t>the movements in the allowances</w:t>
      </w:r>
      <w:r w:rsidR="00D6331F" w:rsidRPr="00D6331F">
        <w:rPr>
          <w:sz w:val="20"/>
        </w:rPr>
        <w:t xml:space="preserve">, represent </w:t>
      </w:r>
      <w:r w:rsidR="00731A9F" w:rsidRPr="005248DD">
        <w:rPr>
          <w:sz w:val="20"/>
        </w:rPr>
        <w:t>90.</w:t>
      </w:r>
      <w:r w:rsidR="00D6331F" w:rsidRPr="00D6331F">
        <w:rPr>
          <w:sz w:val="20"/>
        </w:rPr>
        <w:t>5</w:t>
      </w:r>
      <w:r w:rsidRPr="005248DD">
        <w:rPr>
          <w:sz w:val="20"/>
        </w:rPr>
        <w:t xml:space="preserve"> per cent of UPOV’s total revenue for </w:t>
      </w:r>
      <w:r w:rsidR="00D6331F" w:rsidRPr="00D6331F">
        <w:rPr>
          <w:sz w:val="20"/>
        </w:rPr>
        <w:t>2025</w:t>
      </w:r>
      <w:r w:rsidRPr="005248DD">
        <w:rPr>
          <w:sz w:val="20"/>
        </w:rPr>
        <w:t xml:space="preserve">. Contributions remained consistent with those of </w:t>
      </w:r>
      <w:r w:rsidR="00D6331F" w:rsidRPr="00D6331F">
        <w:rPr>
          <w:sz w:val="20"/>
        </w:rPr>
        <w:t>2024</w:t>
      </w:r>
      <w:r w:rsidRPr="005248DD">
        <w:rPr>
          <w:sz w:val="20"/>
        </w:rPr>
        <w:t xml:space="preserve">. In </w:t>
      </w:r>
      <w:r w:rsidR="00D6331F" w:rsidRPr="00D6331F">
        <w:rPr>
          <w:sz w:val="20"/>
        </w:rPr>
        <w:t>2025</w:t>
      </w:r>
      <w:r w:rsidRPr="005248DD">
        <w:rPr>
          <w:sz w:val="20"/>
        </w:rPr>
        <w:t xml:space="preserve"> UPOV received extrabudgetary funds from the Government of Japan for the </w:t>
      </w:r>
      <w:r w:rsidR="00D61F96" w:rsidRPr="00D6331F">
        <w:rPr>
          <w:sz w:val="20"/>
        </w:rPr>
        <w:t>development, upgrade</w:t>
      </w:r>
      <w:r w:rsidR="006D0804" w:rsidRPr="00D6331F">
        <w:rPr>
          <w:sz w:val="20"/>
        </w:rPr>
        <w:t xml:space="preserve"> and coverage expansion </w:t>
      </w:r>
      <w:r w:rsidRPr="005248DD">
        <w:rPr>
          <w:sz w:val="20"/>
        </w:rPr>
        <w:t>of UPOV e-PVP services</w:t>
      </w:r>
      <w:r w:rsidR="00D6331F" w:rsidRPr="00D6331F">
        <w:rPr>
          <w:sz w:val="20"/>
        </w:rPr>
        <w:t xml:space="preserve"> and training and assistance activities.</w:t>
      </w:r>
      <w:r w:rsidR="006A106F" w:rsidRPr="006A106F">
        <w:rPr>
          <w:rFonts w:cs="Times New Roman"/>
          <w:sz w:val="20"/>
        </w:rPr>
        <w:t xml:space="preserve"> </w:t>
      </w:r>
      <w:r w:rsidR="006A106F" w:rsidRPr="006A106F">
        <w:rPr>
          <w:sz w:val="20"/>
        </w:rPr>
        <w:t>Additional support was received from the Ministry of Agriculture, Forestry and Fisheries of Japan through the “Funds-in-Trust for UPOV Communication and Awareness Raising Activities.” The China National Intellectual Property Administration also contributed through the establishment of a Funds-in-Trust to support staff recruitment</w:t>
      </w:r>
      <w:r w:rsidR="00D6331F" w:rsidRPr="00D6331F">
        <w:rPr>
          <w:sz w:val="20"/>
        </w:rPr>
        <w:t xml:space="preserve"> for the collection of PVP data, support the work in the technical area and the development of PVP training programs. Revenue recognized from extrabudgetary funds (funds in trust) totaled 297,631 Swiss francs for the year, representing 7.4 per cent of total revenue. UPOV also has balances of 618,784 Swiss francs relating to contributions received in advance. These balances remained consistent with those of 2024. They are currently shown as liabilities and will be recorded as revenue in the year that the corresponding obligations have been satisfied.</w:t>
      </w:r>
      <w:r w:rsidRPr="00CF1845">
        <w:t xml:space="preserve"> </w:t>
      </w:r>
    </w:p>
    <w:p w14:paraId="47D1E635" w14:textId="77777777" w:rsidR="00EB0BB6" w:rsidRPr="00391730" w:rsidRDefault="00EB0BB6" w:rsidP="00EB0BB6">
      <w:pPr>
        <w:rPr>
          <w:rFonts w:cs="Arial"/>
        </w:rPr>
      </w:pPr>
    </w:p>
    <w:p w14:paraId="3C1D2C2B" w14:textId="4FA6520B" w:rsidR="00CE1B44" w:rsidRPr="00AF25D8" w:rsidRDefault="00D561C8" w:rsidP="00CE1B44">
      <w:pPr>
        <w:pStyle w:val="ListParagraph"/>
        <w:numPr>
          <w:ilvl w:val="0"/>
          <w:numId w:val="18"/>
        </w:numPr>
        <w:jc w:val="both"/>
        <w:rPr>
          <w:sz w:val="20"/>
        </w:rPr>
      </w:pPr>
      <w:r w:rsidRPr="00391730">
        <w:rPr>
          <w:sz w:val="20"/>
        </w:rPr>
        <w:t xml:space="preserve">During 2017, UPOV launched the UPOV PRISMA PBR application tool. This online application tool enables applicants to submit application data to participating Plant Variety Protection Offices of members of the Union. The application tool was free of charge for an introductory period until December 31, 2019. At its fifty-third ordinary session, the Council decided to introduce a UPOV PRISMA fee per </w:t>
      </w:r>
      <w:r w:rsidR="00CE1B44" w:rsidRPr="00AF25D8">
        <w:rPr>
          <w:sz w:val="20"/>
        </w:rPr>
        <w:t>submission</w:t>
      </w:r>
      <w:r w:rsidRPr="00391730">
        <w:rPr>
          <w:sz w:val="20"/>
        </w:rPr>
        <w:t xml:space="preserve"> of 90 Swiss Francs, starting in January 2020. The revenue recognized from UPOV PRISMA fees amounted to </w:t>
      </w:r>
      <w:r w:rsidR="00CE1B44" w:rsidRPr="00AF25D8">
        <w:rPr>
          <w:sz w:val="20"/>
        </w:rPr>
        <w:t>124</w:t>
      </w:r>
      <w:r w:rsidR="00DD46E9" w:rsidRPr="00391730">
        <w:rPr>
          <w:sz w:val="20"/>
        </w:rPr>
        <w:t>,650</w:t>
      </w:r>
      <w:r w:rsidRPr="00391730">
        <w:rPr>
          <w:sz w:val="20"/>
        </w:rPr>
        <w:t xml:space="preserve"> Swiss francs for </w:t>
      </w:r>
      <w:r w:rsidR="00CE1B44" w:rsidRPr="00AF25D8">
        <w:rPr>
          <w:sz w:val="20"/>
        </w:rPr>
        <w:t>2025</w:t>
      </w:r>
      <w:r w:rsidRPr="00391730">
        <w:rPr>
          <w:sz w:val="20"/>
        </w:rPr>
        <w:t xml:space="preserve"> (</w:t>
      </w:r>
      <w:r w:rsidR="005B2F4A" w:rsidRPr="00391730">
        <w:rPr>
          <w:sz w:val="20"/>
        </w:rPr>
        <w:t xml:space="preserve">134,190 </w:t>
      </w:r>
      <w:r w:rsidRPr="00391730">
        <w:rPr>
          <w:sz w:val="20"/>
        </w:rPr>
        <w:t xml:space="preserve">Swiss francs for </w:t>
      </w:r>
      <w:r w:rsidR="00CE1B44" w:rsidRPr="00AF25D8">
        <w:rPr>
          <w:sz w:val="20"/>
        </w:rPr>
        <w:t>2024</w:t>
      </w:r>
      <w:r w:rsidRPr="00391730">
        <w:rPr>
          <w:sz w:val="20"/>
        </w:rPr>
        <w:t>), representing 3.</w:t>
      </w:r>
      <w:r w:rsidR="00CE1B44" w:rsidRPr="00AF25D8">
        <w:rPr>
          <w:sz w:val="20"/>
        </w:rPr>
        <w:t>1</w:t>
      </w:r>
      <w:r w:rsidRPr="00391730">
        <w:rPr>
          <w:sz w:val="20"/>
        </w:rPr>
        <w:t xml:space="preserve"> per cent of UPOV’s total revenue for the year. </w:t>
      </w:r>
      <w:r w:rsidR="00CE1B44" w:rsidRPr="00AF25D8">
        <w:rPr>
          <w:sz w:val="20"/>
        </w:rPr>
        <w:t xml:space="preserve">Starting in 2024, UPOV members agreed where the same variety is submitted for both plant breeders’ rights and national listing in the same participating member of the Union, a single fee would be charged at the time of the first submission for the variety. </w:t>
      </w:r>
      <w:r w:rsidRPr="00391730">
        <w:rPr>
          <w:sz w:val="20"/>
        </w:rPr>
        <w:t xml:space="preserve">The number of </w:t>
      </w:r>
      <w:r w:rsidR="00FB1877" w:rsidRPr="00AF25D8">
        <w:rPr>
          <w:sz w:val="20"/>
        </w:rPr>
        <w:t xml:space="preserve">paying </w:t>
      </w:r>
      <w:r w:rsidRPr="00391730">
        <w:rPr>
          <w:sz w:val="20"/>
        </w:rPr>
        <w:t xml:space="preserve">submissions via UPOV PRISMA </w:t>
      </w:r>
      <w:r w:rsidR="00CE1B44" w:rsidRPr="00AF25D8">
        <w:rPr>
          <w:sz w:val="20"/>
        </w:rPr>
        <w:t>decreased by 7.1% in 2025 (1,385 paying submissions in 2025 compared to 1,491 paying submissions in 2024).</w:t>
      </w:r>
    </w:p>
    <w:p w14:paraId="6039E104" w14:textId="77777777" w:rsidR="00DD5B0D" w:rsidRPr="00DD5B0D" w:rsidRDefault="00DD5B0D" w:rsidP="00DD5B0D">
      <w:pPr>
        <w:rPr>
          <w:rFonts w:cs="Arial"/>
        </w:rPr>
      </w:pPr>
    </w:p>
    <w:p w14:paraId="6E95313F" w14:textId="77777777" w:rsidR="00B047D4" w:rsidRPr="00CA282A" w:rsidRDefault="00B047D4" w:rsidP="00B047D4">
      <w:pPr>
        <w:pStyle w:val="ListParagraph"/>
        <w:numPr>
          <w:ilvl w:val="0"/>
          <w:numId w:val="18"/>
        </w:numPr>
        <w:jc w:val="both"/>
        <w:rPr>
          <w:sz w:val="20"/>
        </w:rPr>
      </w:pPr>
      <w:r w:rsidRPr="00CA282A">
        <w:rPr>
          <w:sz w:val="20"/>
        </w:rPr>
        <w:t xml:space="preserve">Personnel expenditure of 2,581,550 Swiss francs represents 62.4 per cent of the total expenses of 4,135,986 Swiss francs for the year 2025. This expenditure increased by 282,064 Swiss francs compared to the 2024 figure of 2,299,485 Swiss francs, </w:t>
      </w:r>
      <w:r w:rsidRPr="001F1737">
        <w:rPr>
          <w:sz w:val="20"/>
        </w:rPr>
        <w:t xml:space="preserve">driven by higher salary costs and post adjustments resulting from </w:t>
      </w:r>
      <w:r>
        <w:rPr>
          <w:sz w:val="20"/>
        </w:rPr>
        <w:t>vacant positions becoming occupied and the recruitment of a junior professional officer as</w:t>
      </w:r>
      <w:r w:rsidRPr="001F1737">
        <w:rPr>
          <w:sz w:val="20"/>
        </w:rPr>
        <w:t xml:space="preserve"> </w:t>
      </w:r>
      <w:r>
        <w:rPr>
          <w:sz w:val="20"/>
        </w:rPr>
        <w:t>compared</w:t>
      </w:r>
      <w:r w:rsidRPr="001F1737">
        <w:rPr>
          <w:sz w:val="20"/>
        </w:rPr>
        <w:t xml:space="preserve"> to 2024</w:t>
      </w:r>
      <w:r w:rsidRPr="00CA282A">
        <w:rPr>
          <w:sz w:val="20"/>
        </w:rPr>
        <w:t>.</w:t>
      </w:r>
    </w:p>
    <w:p w14:paraId="73CA6C19" w14:textId="77777777" w:rsidR="004C0918" w:rsidRPr="00CF1845" w:rsidRDefault="004C0918" w:rsidP="00CF1845">
      <w:bookmarkStart w:id="11" w:name="_Toc84329884"/>
    </w:p>
    <w:p w14:paraId="5D397EEB" w14:textId="77777777" w:rsidR="001D7630" w:rsidRPr="000E629D" w:rsidRDefault="00D561C8" w:rsidP="001D7630">
      <w:pPr>
        <w:pStyle w:val="ListParagraph"/>
        <w:numPr>
          <w:ilvl w:val="0"/>
          <w:numId w:val="18"/>
        </w:numPr>
        <w:jc w:val="both"/>
        <w:rPr>
          <w:sz w:val="20"/>
        </w:rPr>
      </w:pPr>
      <w:r w:rsidRPr="00D561C8">
        <w:rPr>
          <w:sz w:val="20"/>
        </w:rPr>
        <w:t xml:space="preserve">Travel, training and grants expenditure </w:t>
      </w:r>
      <w:r w:rsidR="00A542CC">
        <w:rPr>
          <w:sz w:val="20"/>
        </w:rPr>
        <w:t>decreased</w:t>
      </w:r>
      <w:r w:rsidR="00006466">
        <w:rPr>
          <w:sz w:val="20"/>
        </w:rPr>
        <w:t xml:space="preserve"> significantly</w:t>
      </w:r>
      <w:r w:rsidR="00A542CC">
        <w:rPr>
          <w:sz w:val="20"/>
        </w:rPr>
        <w:t xml:space="preserve"> </w:t>
      </w:r>
      <w:r w:rsidRPr="00D561C8">
        <w:rPr>
          <w:sz w:val="20"/>
        </w:rPr>
        <w:t xml:space="preserve">in </w:t>
      </w:r>
      <w:r w:rsidR="001D7630" w:rsidRPr="000E629D">
        <w:rPr>
          <w:sz w:val="20"/>
        </w:rPr>
        <w:t>2025</w:t>
      </w:r>
      <w:r w:rsidRPr="00D561C8">
        <w:rPr>
          <w:sz w:val="20"/>
        </w:rPr>
        <w:t xml:space="preserve">, amounting to </w:t>
      </w:r>
      <w:r w:rsidR="001D7630" w:rsidRPr="000E629D">
        <w:rPr>
          <w:sz w:val="20"/>
        </w:rPr>
        <w:t>84</w:t>
      </w:r>
      <w:r w:rsidR="0085572C">
        <w:rPr>
          <w:sz w:val="20"/>
        </w:rPr>
        <w:t>,141</w:t>
      </w:r>
      <w:r w:rsidRPr="00D561C8">
        <w:rPr>
          <w:sz w:val="20"/>
        </w:rPr>
        <w:t xml:space="preserve"> Swiss francs in </w:t>
      </w:r>
      <w:r w:rsidR="001D7630" w:rsidRPr="000E629D">
        <w:rPr>
          <w:sz w:val="20"/>
        </w:rPr>
        <w:t>2025</w:t>
      </w:r>
      <w:r w:rsidRPr="00D561C8">
        <w:rPr>
          <w:sz w:val="20"/>
        </w:rPr>
        <w:t xml:space="preserve">, compared to </w:t>
      </w:r>
      <w:r w:rsidR="001D7630" w:rsidRPr="000E629D">
        <w:rPr>
          <w:sz w:val="20"/>
        </w:rPr>
        <w:t>234</w:t>
      </w:r>
      <w:r w:rsidR="007A66E2">
        <w:rPr>
          <w:sz w:val="20"/>
        </w:rPr>
        <w:t>,565</w:t>
      </w:r>
      <w:r w:rsidRPr="00D561C8">
        <w:rPr>
          <w:sz w:val="20"/>
        </w:rPr>
        <w:t xml:space="preserve"> Swiss francs in </w:t>
      </w:r>
      <w:r w:rsidR="001D7630" w:rsidRPr="000E629D">
        <w:rPr>
          <w:sz w:val="20"/>
        </w:rPr>
        <w:t>2024</w:t>
      </w:r>
      <w:r w:rsidRPr="00D561C8">
        <w:rPr>
          <w:sz w:val="20"/>
        </w:rPr>
        <w:t>.</w:t>
      </w:r>
      <w:r w:rsidR="00973D0E">
        <w:rPr>
          <w:sz w:val="20"/>
        </w:rPr>
        <w:t xml:space="preserve"> Staff </w:t>
      </w:r>
      <w:r w:rsidR="00D62390">
        <w:rPr>
          <w:sz w:val="20"/>
        </w:rPr>
        <w:t>missions</w:t>
      </w:r>
      <w:r w:rsidR="00973D0E">
        <w:rPr>
          <w:sz w:val="20"/>
        </w:rPr>
        <w:t xml:space="preserve"> remained </w:t>
      </w:r>
      <w:r w:rsidR="001D7630" w:rsidRPr="000E629D">
        <w:rPr>
          <w:sz w:val="20"/>
        </w:rPr>
        <w:t>stable</w:t>
      </w:r>
      <w:r w:rsidR="001E7653">
        <w:rPr>
          <w:sz w:val="20"/>
        </w:rPr>
        <w:t xml:space="preserve"> </w:t>
      </w:r>
      <w:r w:rsidR="00CB34CE">
        <w:rPr>
          <w:sz w:val="20"/>
        </w:rPr>
        <w:t>(</w:t>
      </w:r>
      <w:r w:rsidR="00FF4B75">
        <w:rPr>
          <w:sz w:val="20"/>
        </w:rPr>
        <w:t>62,207</w:t>
      </w:r>
      <w:r w:rsidR="001E7653" w:rsidRPr="00D561C8">
        <w:rPr>
          <w:sz w:val="20"/>
        </w:rPr>
        <w:t xml:space="preserve"> Swiss francs in 202</w:t>
      </w:r>
      <w:r w:rsidR="004D1C36">
        <w:rPr>
          <w:sz w:val="20"/>
        </w:rPr>
        <w:t>5</w:t>
      </w:r>
      <w:r w:rsidR="001E7653" w:rsidRPr="00D561C8">
        <w:rPr>
          <w:sz w:val="20"/>
        </w:rPr>
        <w:t xml:space="preserve">, compared to </w:t>
      </w:r>
      <w:r w:rsidR="00CB34CE" w:rsidRPr="00D561C8">
        <w:rPr>
          <w:sz w:val="20"/>
        </w:rPr>
        <w:t>57,618 Swiss francs in 2024</w:t>
      </w:r>
      <w:r w:rsidR="001E7653" w:rsidRPr="00D561C8">
        <w:rPr>
          <w:sz w:val="20"/>
        </w:rPr>
        <w:t>)</w:t>
      </w:r>
      <w:r w:rsidR="00E2001C">
        <w:rPr>
          <w:sz w:val="20"/>
        </w:rPr>
        <w:t xml:space="preserve">, however </w:t>
      </w:r>
      <w:r w:rsidRPr="000E629D">
        <w:rPr>
          <w:sz w:val="20"/>
        </w:rPr>
        <w:t>third-party travel</w:t>
      </w:r>
      <w:r w:rsidR="00E2001C">
        <w:rPr>
          <w:sz w:val="20"/>
        </w:rPr>
        <w:t xml:space="preserve"> costs were much </w:t>
      </w:r>
      <w:r w:rsidR="0037313A">
        <w:rPr>
          <w:sz w:val="20"/>
        </w:rPr>
        <w:lastRenderedPageBreak/>
        <w:t>lower than the prior year</w:t>
      </w:r>
      <w:r w:rsidR="00D14F8F" w:rsidRPr="000E629D">
        <w:rPr>
          <w:sz w:val="20"/>
        </w:rPr>
        <w:t xml:space="preserve"> </w:t>
      </w:r>
      <w:r w:rsidR="007738AD">
        <w:rPr>
          <w:sz w:val="20"/>
        </w:rPr>
        <w:t>(</w:t>
      </w:r>
      <w:r w:rsidR="00401EBD">
        <w:rPr>
          <w:sz w:val="20"/>
        </w:rPr>
        <w:t>21,934</w:t>
      </w:r>
      <w:r w:rsidR="007738AD" w:rsidRPr="00D561C8">
        <w:rPr>
          <w:sz w:val="20"/>
        </w:rPr>
        <w:t xml:space="preserve"> Swiss francs in 202</w:t>
      </w:r>
      <w:r w:rsidR="007738AD">
        <w:rPr>
          <w:sz w:val="20"/>
        </w:rPr>
        <w:t>5</w:t>
      </w:r>
      <w:r w:rsidR="007738AD" w:rsidRPr="00D561C8">
        <w:rPr>
          <w:sz w:val="20"/>
        </w:rPr>
        <w:t xml:space="preserve">, compared to </w:t>
      </w:r>
      <w:r w:rsidR="00401EBD">
        <w:rPr>
          <w:sz w:val="20"/>
        </w:rPr>
        <w:t xml:space="preserve">176,946 </w:t>
      </w:r>
      <w:r w:rsidR="007738AD" w:rsidRPr="00D561C8">
        <w:rPr>
          <w:sz w:val="20"/>
        </w:rPr>
        <w:t>Swiss francs in 2024)</w:t>
      </w:r>
      <w:r w:rsidR="008B4141">
        <w:rPr>
          <w:sz w:val="20"/>
        </w:rPr>
        <w:t xml:space="preserve"> </w:t>
      </w:r>
      <w:r w:rsidR="001D7630" w:rsidRPr="000E629D">
        <w:rPr>
          <w:sz w:val="20"/>
        </w:rPr>
        <w:t>This</w:t>
      </w:r>
      <w:r w:rsidR="0037313A">
        <w:rPr>
          <w:sz w:val="20"/>
        </w:rPr>
        <w:t xml:space="preserve"> change was due to</w:t>
      </w:r>
      <w:r w:rsidR="00D14F8F" w:rsidRPr="000E629D">
        <w:rPr>
          <w:sz w:val="20"/>
        </w:rPr>
        <w:t xml:space="preserve"> </w:t>
      </w:r>
      <w:r w:rsidR="00207886" w:rsidRPr="000E629D">
        <w:rPr>
          <w:sz w:val="20"/>
        </w:rPr>
        <w:t>two events organized in 2024</w:t>
      </w:r>
      <w:r w:rsidRPr="000E629D" w:rsidDel="00207886">
        <w:rPr>
          <w:sz w:val="20"/>
        </w:rPr>
        <w:t xml:space="preserve"> </w:t>
      </w:r>
      <w:r w:rsidR="001D7630" w:rsidRPr="000E629D">
        <w:rPr>
          <w:sz w:val="20"/>
        </w:rPr>
        <w:t>with the support of the Funds-in-Trust with USPTO; one Executive Program focused on plant variety protection for the development of agriculture and a regional workshop on the protection of plant breeders’ rights (PBRs) for ARIPO Member States.  Corresponding programs were not organized in 2025 as the voluntary contribution from the USPTO in 2025 did not materialize as expected.</w:t>
      </w:r>
    </w:p>
    <w:p w14:paraId="0F6D98F3" w14:textId="38F68646" w:rsidR="00070695" w:rsidRPr="004932AB" w:rsidRDefault="00070695" w:rsidP="00CF1845"/>
    <w:p w14:paraId="688EE3E3" w14:textId="648A021F" w:rsidR="007D2903" w:rsidRPr="00D745F5" w:rsidRDefault="00F063CA" w:rsidP="007D2903">
      <w:pPr>
        <w:pStyle w:val="ListParagraph"/>
        <w:numPr>
          <w:ilvl w:val="0"/>
          <w:numId w:val="18"/>
        </w:numPr>
        <w:jc w:val="both"/>
        <w:rPr>
          <w:b/>
          <w:sz w:val="20"/>
        </w:rPr>
      </w:pPr>
      <w:r w:rsidRPr="005B722A">
        <w:rPr>
          <w:sz w:val="20"/>
        </w:rPr>
        <w:t xml:space="preserve">Contractual services of </w:t>
      </w:r>
      <w:r w:rsidR="007D2903">
        <w:rPr>
          <w:sz w:val="20"/>
        </w:rPr>
        <w:t>830</w:t>
      </w:r>
      <w:r w:rsidR="00650388">
        <w:rPr>
          <w:sz w:val="20"/>
        </w:rPr>
        <w:t>,834</w:t>
      </w:r>
      <w:r w:rsidRPr="005B722A">
        <w:rPr>
          <w:sz w:val="20"/>
        </w:rPr>
        <w:t xml:space="preserve"> Swiss francs represent 2</w:t>
      </w:r>
      <w:r w:rsidR="00260605">
        <w:rPr>
          <w:sz w:val="20"/>
        </w:rPr>
        <w:t>0</w:t>
      </w:r>
      <w:r w:rsidR="00650388">
        <w:rPr>
          <w:sz w:val="20"/>
        </w:rPr>
        <w:t>.1</w:t>
      </w:r>
      <w:r w:rsidRPr="005B722A">
        <w:rPr>
          <w:sz w:val="20"/>
        </w:rPr>
        <w:t xml:space="preserve"> per cent of UPOV’s total expenses for </w:t>
      </w:r>
      <w:r w:rsidR="007D2903" w:rsidRPr="005B722A">
        <w:rPr>
          <w:sz w:val="20"/>
        </w:rPr>
        <w:t>202</w:t>
      </w:r>
      <w:r w:rsidR="007D2903">
        <w:rPr>
          <w:sz w:val="20"/>
        </w:rPr>
        <w:t>5</w:t>
      </w:r>
      <w:r w:rsidRPr="005B722A">
        <w:rPr>
          <w:sz w:val="20"/>
        </w:rPr>
        <w:t xml:space="preserve"> (</w:t>
      </w:r>
      <w:r w:rsidR="00A33F35">
        <w:rPr>
          <w:sz w:val="20"/>
        </w:rPr>
        <w:t>791,349</w:t>
      </w:r>
      <w:r w:rsidR="00A33F35" w:rsidRPr="005B722A">
        <w:rPr>
          <w:sz w:val="20"/>
        </w:rPr>
        <w:t xml:space="preserve"> </w:t>
      </w:r>
      <w:r w:rsidR="007D2903" w:rsidRPr="005B722A">
        <w:rPr>
          <w:sz w:val="20"/>
        </w:rPr>
        <w:t>Swiss francs in 202</w:t>
      </w:r>
      <w:r w:rsidR="007D2903">
        <w:rPr>
          <w:sz w:val="20"/>
        </w:rPr>
        <w:t>4</w:t>
      </w:r>
      <w:r w:rsidR="007D2903" w:rsidRPr="005B722A">
        <w:rPr>
          <w:sz w:val="20"/>
        </w:rPr>
        <w:t xml:space="preserve">). </w:t>
      </w:r>
      <w:r w:rsidR="007D2903" w:rsidRPr="00DF4331">
        <w:rPr>
          <w:sz w:val="20"/>
        </w:rPr>
        <w:t>Th</w:t>
      </w:r>
      <w:r w:rsidR="007D2903">
        <w:rPr>
          <w:sz w:val="20"/>
        </w:rPr>
        <w:t>e</w:t>
      </w:r>
      <w:r w:rsidR="00DF4331" w:rsidRPr="00DF4331">
        <w:rPr>
          <w:sz w:val="20"/>
        </w:rPr>
        <w:t xml:space="preserve"> increase</w:t>
      </w:r>
      <w:r w:rsidR="007D34C7">
        <w:rPr>
          <w:sz w:val="20"/>
        </w:rPr>
        <w:t xml:space="preserve"> compared to 2024</w:t>
      </w:r>
      <w:r w:rsidR="00DF4331" w:rsidRPr="00DF4331">
        <w:rPr>
          <w:sz w:val="20"/>
        </w:rPr>
        <w:t xml:space="preserve"> is mainly attributed to maintenance and development work on UPOV </w:t>
      </w:r>
      <w:r w:rsidR="007D2903">
        <w:rPr>
          <w:sz w:val="20"/>
        </w:rPr>
        <w:t xml:space="preserve">e-PVP </w:t>
      </w:r>
      <w:r w:rsidR="007D2903" w:rsidRPr="00DF4331">
        <w:rPr>
          <w:sz w:val="20"/>
        </w:rPr>
        <w:t>services</w:t>
      </w:r>
      <w:r w:rsidR="007D2903">
        <w:rPr>
          <w:sz w:val="20"/>
        </w:rPr>
        <w:t xml:space="preserve"> (</w:t>
      </w:r>
      <w:r w:rsidR="007D2903" w:rsidRPr="007B3BA5">
        <w:rPr>
          <w:sz w:val="20"/>
        </w:rPr>
        <w:t>UPOV PRISMA, DUS Exchange Module and Administrative Module</w:t>
      </w:r>
      <w:r w:rsidR="007D2903">
        <w:rPr>
          <w:sz w:val="20"/>
        </w:rPr>
        <w:t>)</w:t>
      </w:r>
      <w:r w:rsidR="007D2903" w:rsidRPr="00DF4331">
        <w:rPr>
          <w:sz w:val="20"/>
        </w:rPr>
        <w:t xml:space="preserve">, </w:t>
      </w:r>
      <w:r w:rsidR="007D2903">
        <w:rPr>
          <w:sz w:val="20"/>
        </w:rPr>
        <w:t>and work</w:t>
      </w:r>
      <w:r w:rsidR="007D2903" w:rsidRPr="00DF4331">
        <w:rPr>
          <w:sz w:val="20"/>
        </w:rPr>
        <w:t xml:space="preserve"> </w:t>
      </w:r>
      <w:r w:rsidR="007D2903">
        <w:rPr>
          <w:sz w:val="20"/>
        </w:rPr>
        <w:t>on the</w:t>
      </w:r>
      <w:r w:rsidR="007D2903" w:rsidRPr="00DF4331">
        <w:rPr>
          <w:sz w:val="20"/>
        </w:rPr>
        <w:t xml:space="preserve"> </w:t>
      </w:r>
      <w:r w:rsidR="00DF4331" w:rsidRPr="00DF4331">
        <w:rPr>
          <w:sz w:val="20"/>
        </w:rPr>
        <w:t>UPOV website,</w:t>
      </w:r>
      <w:r w:rsidR="00DF4331" w:rsidRPr="00DF4331" w:rsidDel="00470E3B">
        <w:rPr>
          <w:sz w:val="20"/>
        </w:rPr>
        <w:t xml:space="preserve"> </w:t>
      </w:r>
      <w:r w:rsidR="00DF4331" w:rsidRPr="00DF4331">
        <w:rPr>
          <w:sz w:val="20"/>
        </w:rPr>
        <w:t>document generation APIs for UPOV Test Guidelines (TG), and</w:t>
      </w:r>
      <w:r w:rsidR="00DF4331" w:rsidRPr="00DF4331" w:rsidDel="00470E3B">
        <w:rPr>
          <w:sz w:val="20"/>
        </w:rPr>
        <w:t xml:space="preserve"> </w:t>
      </w:r>
      <w:r w:rsidR="00DF4331" w:rsidRPr="00DF4331">
        <w:rPr>
          <w:sz w:val="20"/>
        </w:rPr>
        <w:t xml:space="preserve">dashboards to retrieve data from the PLUTO and GENIE databases to monitor and produce </w:t>
      </w:r>
      <w:r w:rsidR="007D2903">
        <w:rPr>
          <w:sz w:val="20"/>
        </w:rPr>
        <w:t>indicators</w:t>
      </w:r>
      <w:r w:rsidR="00DF4331" w:rsidRPr="00DF4331">
        <w:rPr>
          <w:sz w:val="20"/>
        </w:rPr>
        <w:t xml:space="preserve"> for the UPOV Performance Report.</w:t>
      </w:r>
    </w:p>
    <w:p w14:paraId="270725EA" w14:textId="0794C183" w:rsidR="00830182" w:rsidRPr="005B722A" w:rsidRDefault="00830182" w:rsidP="005B722A">
      <w:pPr>
        <w:pStyle w:val="ListParagraph"/>
        <w:jc w:val="both"/>
        <w:rPr>
          <w:b/>
          <w:sz w:val="20"/>
        </w:rPr>
      </w:pPr>
    </w:p>
    <w:p w14:paraId="54F06881" w14:textId="30D6559B" w:rsidR="00407750" w:rsidRPr="00070695" w:rsidRDefault="00407750" w:rsidP="00C21351">
      <w:pPr>
        <w:rPr>
          <w:rFonts w:cs="Arial"/>
          <w:b/>
        </w:rPr>
      </w:pPr>
    </w:p>
    <w:p w14:paraId="3CC3A3A5" w14:textId="77A375F0" w:rsidR="00A824AF" w:rsidRPr="005D7523" w:rsidRDefault="00A824AF" w:rsidP="00191695">
      <w:pPr>
        <w:pStyle w:val="Heading2"/>
        <w:rPr>
          <w:rFonts w:ascii="Arial" w:hAnsi="Arial" w:cs="Arial"/>
        </w:rPr>
      </w:pPr>
      <w:bookmarkStart w:id="12" w:name="_Toc236849857"/>
      <w:r w:rsidRPr="005D7523">
        <w:rPr>
          <w:rFonts w:ascii="Arial" w:hAnsi="Arial" w:cs="Arial"/>
        </w:rPr>
        <w:t>Financial Position</w:t>
      </w:r>
      <w:bookmarkEnd w:id="11"/>
      <w:bookmarkEnd w:id="12"/>
    </w:p>
    <w:p w14:paraId="3869B2CE" w14:textId="77777777" w:rsidR="00A824AF" w:rsidRPr="007B443E" w:rsidRDefault="00A824AF" w:rsidP="00AC4C67">
      <w:pPr>
        <w:ind w:left="567" w:hanging="567"/>
        <w:rPr>
          <w:rFonts w:cs="Arial"/>
        </w:rPr>
      </w:pPr>
    </w:p>
    <w:p w14:paraId="49FD55B6" w14:textId="133BECC5" w:rsidR="00A824AF" w:rsidRPr="005B722A" w:rsidRDefault="00A824AF" w:rsidP="005B722A">
      <w:pPr>
        <w:pStyle w:val="ListParagraph"/>
        <w:numPr>
          <w:ilvl w:val="0"/>
          <w:numId w:val="18"/>
        </w:numPr>
        <w:jc w:val="both"/>
        <w:rPr>
          <w:sz w:val="20"/>
        </w:rPr>
      </w:pPr>
      <w:r w:rsidRPr="005B722A">
        <w:rPr>
          <w:sz w:val="20"/>
        </w:rPr>
        <w:t>UPOV ha</w:t>
      </w:r>
      <w:r w:rsidR="001B35D6" w:rsidRPr="005B722A">
        <w:rPr>
          <w:sz w:val="20"/>
        </w:rPr>
        <w:t>d</w:t>
      </w:r>
      <w:r w:rsidR="00285D59" w:rsidRPr="005B722A">
        <w:rPr>
          <w:sz w:val="20"/>
        </w:rPr>
        <w:t xml:space="preserve"> a</w:t>
      </w:r>
      <w:r w:rsidRPr="005B722A">
        <w:rPr>
          <w:sz w:val="20"/>
        </w:rPr>
        <w:t xml:space="preserve"> </w:t>
      </w:r>
      <w:r w:rsidR="00443EDE" w:rsidRPr="005B722A">
        <w:rPr>
          <w:sz w:val="20"/>
        </w:rPr>
        <w:t xml:space="preserve">negative </w:t>
      </w:r>
      <w:r w:rsidRPr="005B722A">
        <w:rPr>
          <w:sz w:val="20"/>
        </w:rPr>
        <w:t>net asset</w:t>
      </w:r>
      <w:r w:rsidR="007B2F91" w:rsidRPr="005B722A">
        <w:rPr>
          <w:sz w:val="20"/>
        </w:rPr>
        <w:t xml:space="preserve"> position</w:t>
      </w:r>
      <w:r w:rsidRPr="005B722A">
        <w:rPr>
          <w:sz w:val="20"/>
        </w:rPr>
        <w:t xml:space="preserve"> of </w:t>
      </w:r>
      <w:r w:rsidR="004B0F15">
        <w:rPr>
          <w:color w:val="000000" w:themeColor="text1"/>
          <w:sz w:val="20"/>
        </w:rPr>
        <w:t>579,953</w:t>
      </w:r>
      <w:r w:rsidRPr="005B722A">
        <w:rPr>
          <w:color w:val="000000" w:themeColor="text1"/>
          <w:sz w:val="20"/>
        </w:rPr>
        <w:t xml:space="preserve"> Swiss francs </w:t>
      </w:r>
      <w:r w:rsidRPr="005B722A">
        <w:rPr>
          <w:sz w:val="20"/>
        </w:rPr>
        <w:t xml:space="preserve">as at </w:t>
      </w:r>
      <w:r w:rsidR="00046978" w:rsidRPr="005B722A">
        <w:rPr>
          <w:sz w:val="20"/>
        </w:rPr>
        <w:t>December 31, 20</w:t>
      </w:r>
      <w:r w:rsidR="00623FF9" w:rsidRPr="005B722A">
        <w:rPr>
          <w:sz w:val="20"/>
        </w:rPr>
        <w:t>2</w:t>
      </w:r>
      <w:r w:rsidR="004B0F15">
        <w:rPr>
          <w:sz w:val="20"/>
        </w:rPr>
        <w:t>5</w:t>
      </w:r>
      <w:r w:rsidR="00FE3288" w:rsidRPr="005B722A">
        <w:rPr>
          <w:sz w:val="20"/>
        </w:rPr>
        <w:t>, compared to</w:t>
      </w:r>
      <w:r w:rsidR="00B97996">
        <w:rPr>
          <w:sz w:val="20"/>
        </w:rPr>
        <w:t xml:space="preserve"> a negative net asset position of</w:t>
      </w:r>
      <w:r w:rsidR="009928A0" w:rsidRPr="005B722A">
        <w:rPr>
          <w:sz w:val="20"/>
        </w:rPr>
        <w:t xml:space="preserve"> </w:t>
      </w:r>
      <w:r w:rsidR="004B0F15">
        <w:rPr>
          <w:color w:val="000000" w:themeColor="text1"/>
          <w:sz w:val="20"/>
        </w:rPr>
        <w:t>1,158,850</w:t>
      </w:r>
      <w:r w:rsidR="004B0F15" w:rsidRPr="005B722A">
        <w:rPr>
          <w:color w:val="000000" w:themeColor="text1"/>
          <w:sz w:val="20"/>
        </w:rPr>
        <w:t xml:space="preserve"> </w:t>
      </w:r>
      <w:r w:rsidR="00666306" w:rsidRPr="005B722A">
        <w:rPr>
          <w:sz w:val="20"/>
        </w:rPr>
        <w:t xml:space="preserve">Swiss francs </w:t>
      </w:r>
      <w:r w:rsidRPr="005B722A">
        <w:rPr>
          <w:sz w:val="20"/>
        </w:rPr>
        <w:t xml:space="preserve">at the end of </w:t>
      </w:r>
      <w:r w:rsidR="005A1AA0" w:rsidRPr="005B722A">
        <w:rPr>
          <w:sz w:val="20"/>
        </w:rPr>
        <w:t>202</w:t>
      </w:r>
      <w:r w:rsidR="004B0F15">
        <w:rPr>
          <w:sz w:val="20"/>
        </w:rPr>
        <w:t>4</w:t>
      </w:r>
      <w:r w:rsidRPr="005B722A">
        <w:rPr>
          <w:sz w:val="20"/>
        </w:rPr>
        <w:t>.</w:t>
      </w:r>
      <w:r w:rsidR="00AC11BF" w:rsidRPr="005B722A">
        <w:rPr>
          <w:sz w:val="20"/>
        </w:rPr>
        <w:t xml:space="preserve"> </w:t>
      </w:r>
      <w:r w:rsidR="007B3FE5">
        <w:rPr>
          <w:sz w:val="20"/>
        </w:rPr>
        <w:t xml:space="preserve">The reduction </w:t>
      </w:r>
      <w:r w:rsidR="00B75049">
        <w:rPr>
          <w:sz w:val="20"/>
        </w:rPr>
        <w:t xml:space="preserve">in the negative net asset position is primarily due to actuarial gains of </w:t>
      </w:r>
      <w:r w:rsidR="00E267E7">
        <w:rPr>
          <w:sz w:val="20"/>
        </w:rPr>
        <w:t>709,212 Swiss francs</w:t>
      </w:r>
      <w:r w:rsidR="00752A3E">
        <w:rPr>
          <w:sz w:val="20"/>
        </w:rPr>
        <w:t xml:space="preserve">, </w:t>
      </w:r>
      <w:r w:rsidR="006623D1">
        <w:rPr>
          <w:sz w:val="20"/>
        </w:rPr>
        <w:t xml:space="preserve">resulting from the valuation of UPOV’s </w:t>
      </w:r>
      <w:r w:rsidR="006623D1" w:rsidRPr="003A614E">
        <w:rPr>
          <w:rFonts w:eastAsia="SimSun"/>
          <w:sz w:val="20"/>
          <w:lang w:eastAsia="zh-CN"/>
        </w:rPr>
        <w:t>liability for After-Service Health Insurance (ASHI</w:t>
      </w:r>
      <w:r w:rsidR="006623D1">
        <w:rPr>
          <w:rFonts w:eastAsia="SimSun"/>
          <w:sz w:val="20"/>
          <w:lang w:eastAsia="zh-CN"/>
        </w:rPr>
        <w:t>).</w:t>
      </w:r>
      <w:r w:rsidR="006623D1" w:rsidRPr="005B722A">
        <w:rPr>
          <w:sz w:val="20"/>
        </w:rPr>
        <w:t xml:space="preserve"> </w:t>
      </w:r>
      <w:r w:rsidR="00AC11BF" w:rsidRPr="005B722A">
        <w:rPr>
          <w:sz w:val="20"/>
        </w:rPr>
        <w:t xml:space="preserve">This </w:t>
      </w:r>
      <w:r w:rsidR="00AF72F0">
        <w:rPr>
          <w:sz w:val="20"/>
        </w:rPr>
        <w:t>gain is partially offset by the</w:t>
      </w:r>
      <w:r w:rsidR="00AC11BF" w:rsidRPr="005B722A">
        <w:rPr>
          <w:sz w:val="20"/>
        </w:rPr>
        <w:t xml:space="preserve"> </w:t>
      </w:r>
      <w:r w:rsidR="007506B4">
        <w:rPr>
          <w:sz w:val="20"/>
        </w:rPr>
        <w:t>deficit</w:t>
      </w:r>
      <w:r w:rsidR="007506B4" w:rsidRPr="005B722A">
        <w:rPr>
          <w:sz w:val="20"/>
        </w:rPr>
        <w:t xml:space="preserve"> </w:t>
      </w:r>
      <w:r w:rsidR="00AC11BF" w:rsidRPr="005B722A">
        <w:rPr>
          <w:sz w:val="20"/>
        </w:rPr>
        <w:t xml:space="preserve">for the year of </w:t>
      </w:r>
      <w:r w:rsidR="00F95487">
        <w:rPr>
          <w:sz w:val="20"/>
        </w:rPr>
        <w:t>131,982</w:t>
      </w:r>
      <w:r w:rsidR="005A1AA0" w:rsidRPr="005B722A">
        <w:rPr>
          <w:sz w:val="20"/>
        </w:rPr>
        <w:t xml:space="preserve"> </w:t>
      </w:r>
      <w:r w:rsidR="00AC11BF" w:rsidRPr="005B722A">
        <w:rPr>
          <w:sz w:val="20"/>
        </w:rPr>
        <w:t>Swiss francs</w:t>
      </w:r>
      <w:r w:rsidR="003A614E" w:rsidRPr="003A614E">
        <w:rPr>
          <w:rFonts w:eastAsia="SimSun"/>
          <w:sz w:val="20"/>
          <w:lang w:eastAsia="zh-CN"/>
        </w:rPr>
        <w:t>. The Working Capital Fund increased by 1,667 Swiss francs, reflecting a one-off payment following the accession of a new UPOV member country.</w:t>
      </w:r>
      <w:r w:rsidR="00AC6F5A">
        <w:rPr>
          <w:rFonts w:eastAsia="SimSun"/>
          <w:sz w:val="20"/>
          <w:lang w:eastAsia="zh-CN"/>
        </w:rPr>
        <w:t xml:space="preserve"> </w:t>
      </w:r>
      <w:r w:rsidRPr="005B722A">
        <w:rPr>
          <w:sz w:val="20"/>
        </w:rPr>
        <w:t xml:space="preserve">The financial position of UPOV </w:t>
      </w:r>
      <w:r w:rsidR="00281ADE" w:rsidRPr="005B722A">
        <w:rPr>
          <w:sz w:val="20"/>
        </w:rPr>
        <w:t xml:space="preserve">by source of funding </w:t>
      </w:r>
      <w:r w:rsidRPr="005B722A">
        <w:rPr>
          <w:sz w:val="20"/>
        </w:rPr>
        <w:t>can be summarized as follows:</w:t>
      </w:r>
      <w:r w:rsidR="009523C9">
        <w:rPr>
          <w:sz w:val="20"/>
        </w:rPr>
        <w:t xml:space="preserve"> </w:t>
      </w:r>
    </w:p>
    <w:p w14:paraId="16CE0EE5" w14:textId="77777777" w:rsidR="00CC0DE7" w:rsidRPr="009B78B3" w:rsidRDefault="00CC0DE7" w:rsidP="00A824AF">
      <w:pPr>
        <w:autoSpaceDE w:val="0"/>
        <w:autoSpaceDN w:val="0"/>
        <w:adjustRightInd w:val="0"/>
        <w:rPr>
          <w:rFonts w:cs="Arial"/>
          <w:b/>
          <w:i/>
        </w:rPr>
      </w:pPr>
    </w:p>
    <w:p w14:paraId="7A1E309E" w14:textId="77777777" w:rsidR="00A824AF" w:rsidRPr="009B78B3" w:rsidRDefault="00A824AF" w:rsidP="00A824AF">
      <w:pPr>
        <w:autoSpaceDE w:val="0"/>
        <w:autoSpaceDN w:val="0"/>
        <w:adjustRightInd w:val="0"/>
        <w:rPr>
          <w:rFonts w:cs="Arial"/>
          <w:b/>
          <w:i/>
        </w:rPr>
      </w:pPr>
      <w:r w:rsidRPr="009B78B3">
        <w:rPr>
          <w:rFonts w:cs="Arial"/>
          <w:b/>
          <w:i/>
        </w:rPr>
        <w:t xml:space="preserve">Table 2. Summary Financial Position </w:t>
      </w:r>
      <w:r w:rsidR="00281ADE" w:rsidRPr="009B78B3">
        <w:rPr>
          <w:rFonts w:cs="Arial"/>
          <w:b/>
          <w:i/>
        </w:rPr>
        <w:t>by source of funding</w:t>
      </w:r>
    </w:p>
    <w:p w14:paraId="60A786FF" w14:textId="7CF6F005" w:rsidR="00A824AF" w:rsidRDefault="00A824AF" w:rsidP="005B722A">
      <w:pPr>
        <w:autoSpaceDE w:val="0"/>
        <w:autoSpaceDN w:val="0"/>
        <w:adjustRightInd w:val="0"/>
        <w:rPr>
          <w:rFonts w:cs="Arial"/>
          <w:noProof/>
        </w:rPr>
      </w:pPr>
    </w:p>
    <w:p w14:paraId="77638D62" w14:textId="5901ACA3" w:rsidR="00375624" w:rsidRDefault="00375624" w:rsidP="005B722A">
      <w:pPr>
        <w:autoSpaceDE w:val="0"/>
        <w:autoSpaceDN w:val="0"/>
        <w:adjustRightInd w:val="0"/>
        <w:rPr>
          <w:rFonts w:cs="Arial"/>
          <w:noProof/>
        </w:rPr>
      </w:pPr>
      <w:r w:rsidRPr="00375624">
        <w:rPr>
          <w:noProof/>
        </w:rPr>
        <w:drawing>
          <wp:inline distT="0" distB="0" distL="0" distR="0" wp14:anchorId="17F59185" wp14:editId="3034BC46">
            <wp:extent cx="6137910" cy="2032635"/>
            <wp:effectExtent l="0" t="0" r="0" b="5715"/>
            <wp:docPr id="87504777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46"/>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6137910" cy="2032635"/>
                    </a:xfrm>
                    <a:prstGeom prst="rect">
                      <a:avLst/>
                    </a:prstGeom>
                    <a:noFill/>
                    <a:ln>
                      <a:noFill/>
                    </a:ln>
                  </pic:spPr>
                </pic:pic>
              </a:graphicData>
            </a:graphic>
          </wp:inline>
        </w:drawing>
      </w:r>
    </w:p>
    <w:p w14:paraId="076FBBAF" w14:textId="77777777" w:rsidR="00375624" w:rsidRPr="007C4A37" w:rsidRDefault="00375624" w:rsidP="005B722A">
      <w:pPr>
        <w:autoSpaceDE w:val="0"/>
        <w:autoSpaceDN w:val="0"/>
        <w:adjustRightInd w:val="0"/>
        <w:rPr>
          <w:rFonts w:cs="Arial"/>
          <w:noProof/>
        </w:rPr>
      </w:pPr>
    </w:p>
    <w:p w14:paraId="15F2BEC7" w14:textId="0FD316AB" w:rsidR="00A824AF" w:rsidRPr="00DF6CD6" w:rsidRDefault="00A824AF" w:rsidP="005B722A">
      <w:pPr>
        <w:pStyle w:val="ListParagraph"/>
        <w:numPr>
          <w:ilvl w:val="0"/>
          <w:numId w:val="18"/>
        </w:numPr>
        <w:jc w:val="both"/>
      </w:pPr>
      <w:r w:rsidRPr="00C21351">
        <w:rPr>
          <w:sz w:val="20"/>
        </w:rPr>
        <w:t xml:space="preserve">The net working capital (current assets less current liabilities) of UPOV </w:t>
      </w:r>
      <w:r w:rsidR="001B35D6">
        <w:rPr>
          <w:sz w:val="20"/>
        </w:rPr>
        <w:t>was</w:t>
      </w:r>
      <w:r w:rsidR="001B35D6" w:rsidRPr="00C21351">
        <w:rPr>
          <w:sz w:val="20"/>
        </w:rPr>
        <w:t xml:space="preserve"> </w:t>
      </w:r>
      <w:r w:rsidR="00D65C9C">
        <w:rPr>
          <w:color w:val="000000" w:themeColor="text1"/>
          <w:sz w:val="20"/>
        </w:rPr>
        <w:t>3,048,301</w:t>
      </w:r>
      <w:r w:rsidR="00A94190" w:rsidRPr="00C21351">
        <w:rPr>
          <w:color w:val="000000" w:themeColor="text1"/>
          <w:sz w:val="20"/>
        </w:rPr>
        <w:t xml:space="preserve"> </w:t>
      </w:r>
      <w:r w:rsidRPr="00C21351">
        <w:rPr>
          <w:sz w:val="20"/>
        </w:rPr>
        <w:t>Swis</w:t>
      </w:r>
      <w:r w:rsidR="00DB3596" w:rsidRPr="00C21351">
        <w:rPr>
          <w:sz w:val="20"/>
        </w:rPr>
        <w:t>s francs as at December 31, 20</w:t>
      </w:r>
      <w:r w:rsidR="00854986" w:rsidRPr="00C21351">
        <w:rPr>
          <w:sz w:val="20"/>
        </w:rPr>
        <w:t>2</w:t>
      </w:r>
      <w:r w:rsidR="00D65C9C">
        <w:rPr>
          <w:sz w:val="20"/>
        </w:rPr>
        <w:t>5</w:t>
      </w:r>
      <w:r w:rsidRPr="00C21351">
        <w:rPr>
          <w:sz w:val="20"/>
        </w:rPr>
        <w:t xml:space="preserve"> (</w:t>
      </w:r>
      <w:r w:rsidR="00D65C9C">
        <w:rPr>
          <w:color w:val="000000" w:themeColor="text1"/>
          <w:sz w:val="20"/>
        </w:rPr>
        <w:t>4,200,686</w:t>
      </w:r>
      <w:r w:rsidR="00D65C9C" w:rsidRPr="00C21351">
        <w:rPr>
          <w:color w:val="000000" w:themeColor="text1"/>
          <w:sz w:val="20"/>
        </w:rPr>
        <w:t xml:space="preserve"> </w:t>
      </w:r>
      <w:r w:rsidRPr="00C21351">
        <w:rPr>
          <w:sz w:val="20"/>
        </w:rPr>
        <w:t>Swiss francs as at</w:t>
      </w:r>
      <w:r w:rsidR="003F2509" w:rsidRPr="00C21351">
        <w:rPr>
          <w:sz w:val="20"/>
        </w:rPr>
        <w:t xml:space="preserve"> December 31, 20</w:t>
      </w:r>
      <w:r w:rsidR="00A94190" w:rsidRPr="00C21351">
        <w:rPr>
          <w:sz w:val="20"/>
        </w:rPr>
        <w:t>2</w:t>
      </w:r>
      <w:r w:rsidR="00D65C9C">
        <w:rPr>
          <w:sz w:val="20"/>
        </w:rPr>
        <w:t>4</w:t>
      </w:r>
      <w:r w:rsidRPr="00C21351">
        <w:rPr>
          <w:sz w:val="20"/>
        </w:rPr>
        <w:t>).</w:t>
      </w:r>
      <w:r w:rsidR="00E65F2B" w:rsidRPr="00C21351">
        <w:rPr>
          <w:sz w:val="20"/>
        </w:rPr>
        <w:t xml:space="preserve"> </w:t>
      </w:r>
      <w:r w:rsidRPr="00C21351">
        <w:rPr>
          <w:sz w:val="20"/>
        </w:rPr>
        <w:t>Cash and cash equivalent</w:t>
      </w:r>
      <w:r w:rsidR="00CF4805" w:rsidRPr="00C21351">
        <w:rPr>
          <w:sz w:val="20"/>
        </w:rPr>
        <w:t xml:space="preserve"> </w:t>
      </w:r>
      <w:r w:rsidR="006517A6" w:rsidRPr="00C21351">
        <w:rPr>
          <w:sz w:val="20"/>
        </w:rPr>
        <w:t xml:space="preserve">balances </w:t>
      </w:r>
      <w:r w:rsidR="003A5827">
        <w:rPr>
          <w:sz w:val="20"/>
        </w:rPr>
        <w:t>decreased</w:t>
      </w:r>
      <w:r w:rsidR="003A5827" w:rsidRPr="00C21351">
        <w:rPr>
          <w:sz w:val="20"/>
        </w:rPr>
        <w:t xml:space="preserve"> </w:t>
      </w:r>
      <w:r w:rsidRPr="00CF1845">
        <w:rPr>
          <w:sz w:val="20"/>
        </w:rPr>
        <w:t xml:space="preserve">from </w:t>
      </w:r>
      <w:r w:rsidR="000D4FF2" w:rsidRPr="00CF1845">
        <w:rPr>
          <w:sz w:val="20"/>
        </w:rPr>
        <w:t xml:space="preserve">5,819,625 </w:t>
      </w:r>
      <w:r w:rsidRPr="00CF1845">
        <w:rPr>
          <w:sz w:val="20"/>
        </w:rPr>
        <w:t xml:space="preserve">Swiss </w:t>
      </w:r>
      <w:r w:rsidRPr="00C21351">
        <w:rPr>
          <w:sz w:val="20"/>
        </w:rPr>
        <w:t xml:space="preserve">francs as </w:t>
      </w:r>
      <w:r w:rsidR="007047EC" w:rsidRPr="00C21351">
        <w:rPr>
          <w:sz w:val="20"/>
        </w:rPr>
        <w:t xml:space="preserve">at December 31, </w:t>
      </w:r>
      <w:r w:rsidR="00487284" w:rsidRPr="00C21351">
        <w:rPr>
          <w:sz w:val="20"/>
        </w:rPr>
        <w:t>202</w:t>
      </w:r>
      <w:r w:rsidR="000D4FF2">
        <w:rPr>
          <w:sz w:val="20"/>
        </w:rPr>
        <w:t>4</w:t>
      </w:r>
      <w:r w:rsidR="00487284" w:rsidRPr="00C21351">
        <w:rPr>
          <w:sz w:val="20"/>
        </w:rPr>
        <w:t xml:space="preserve"> </w:t>
      </w:r>
      <w:r w:rsidRPr="00CF1845">
        <w:rPr>
          <w:sz w:val="20"/>
        </w:rPr>
        <w:t xml:space="preserve">to </w:t>
      </w:r>
      <w:r w:rsidR="00C354E7" w:rsidRPr="00CF1845">
        <w:rPr>
          <w:sz w:val="20"/>
        </w:rPr>
        <w:t>5,</w:t>
      </w:r>
      <w:r w:rsidR="0010407A" w:rsidRPr="00CF1845">
        <w:rPr>
          <w:sz w:val="20"/>
        </w:rPr>
        <w:t>016,551</w:t>
      </w:r>
      <w:r w:rsidR="00854986" w:rsidRPr="00CF1845">
        <w:rPr>
          <w:sz w:val="20"/>
        </w:rPr>
        <w:t xml:space="preserve"> </w:t>
      </w:r>
      <w:r w:rsidRPr="00CF1845">
        <w:rPr>
          <w:sz w:val="20"/>
        </w:rPr>
        <w:t xml:space="preserve">Swiss francs as at </w:t>
      </w:r>
      <w:r w:rsidR="007047EC" w:rsidRPr="00C21351">
        <w:rPr>
          <w:sz w:val="20"/>
        </w:rPr>
        <w:t>December 31, 20</w:t>
      </w:r>
      <w:r w:rsidR="00854986" w:rsidRPr="00C21351">
        <w:rPr>
          <w:sz w:val="20"/>
        </w:rPr>
        <w:t>2</w:t>
      </w:r>
      <w:r w:rsidR="0010407A">
        <w:rPr>
          <w:sz w:val="20"/>
        </w:rPr>
        <w:t>5</w:t>
      </w:r>
      <w:r w:rsidRPr="00C21351">
        <w:rPr>
          <w:sz w:val="20"/>
        </w:rPr>
        <w:t>.</w:t>
      </w:r>
      <w:r w:rsidR="005E3E2C">
        <w:rPr>
          <w:sz w:val="20"/>
        </w:rPr>
        <w:t xml:space="preserve"> </w:t>
      </w:r>
      <w:r w:rsidR="000F35B9">
        <w:rPr>
          <w:sz w:val="20"/>
        </w:rPr>
        <w:t xml:space="preserve">Following the creation of ASHIP, </w:t>
      </w:r>
      <w:r w:rsidR="003C53F8">
        <w:rPr>
          <w:sz w:val="20"/>
        </w:rPr>
        <w:t xml:space="preserve">UPOV’s </w:t>
      </w:r>
      <w:r w:rsidR="00EF4E20">
        <w:rPr>
          <w:sz w:val="20"/>
        </w:rPr>
        <w:t xml:space="preserve">funds </w:t>
      </w:r>
      <w:r w:rsidR="00783C85">
        <w:rPr>
          <w:sz w:val="20"/>
        </w:rPr>
        <w:t>allocated for</w:t>
      </w:r>
      <w:r w:rsidR="00D77404">
        <w:rPr>
          <w:sz w:val="20"/>
        </w:rPr>
        <w:t xml:space="preserve"> ASHI financin</w:t>
      </w:r>
      <w:r w:rsidR="002F110C">
        <w:rPr>
          <w:sz w:val="20"/>
        </w:rPr>
        <w:t xml:space="preserve">g </w:t>
      </w:r>
      <w:r w:rsidR="00670CD8">
        <w:rPr>
          <w:sz w:val="20"/>
        </w:rPr>
        <w:t>are reclassi</w:t>
      </w:r>
      <w:r w:rsidR="008725A5">
        <w:rPr>
          <w:sz w:val="20"/>
        </w:rPr>
        <w:t>fied from</w:t>
      </w:r>
      <w:r w:rsidR="005D2B90" w:rsidRPr="005D2B90">
        <w:rPr>
          <w:sz w:val="20"/>
        </w:rPr>
        <w:t xml:space="preserve"> cash to net </w:t>
      </w:r>
      <w:r w:rsidR="00B523A2">
        <w:rPr>
          <w:sz w:val="20"/>
        </w:rPr>
        <w:t>it</w:t>
      </w:r>
      <w:r w:rsidR="005D2B90" w:rsidRPr="005D2B90">
        <w:rPr>
          <w:sz w:val="20"/>
        </w:rPr>
        <w:t xml:space="preserve"> against </w:t>
      </w:r>
      <w:r w:rsidR="00B523A2">
        <w:rPr>
          <w:sz w:val="20"/>
        </w:rPr>
        <w:t xml:space="preserve">long-term employee </w:t>
      </w:r>
      <w:r w:rsidR="005D2B90" w:rsidRPr="005D2B90">
        <w:rPr>
          <w:sz w:val="20"/>
        </w:rPr>
        <w:t>liabilities in the Statement of Financial Position.</w:t>
      </w:r>
    </w:p>
    <w:p w14:paraId="1C8D9F7A" w14:textId="77777777" w:rsidR="00A824AF" w:rsidRPr="00AC4C67" w:rsidRDefault="00A824AF" w:rsidP="00BC6E60">
      <w:pPr>
        <w:ind w:left="567" w:hanging="567"/>
        <w:rPr>
          <w:rFonts w:cs="Arial"/>
        </w:rPr>
      </w:pPr>
    </w:p>
    <w:p w14:paraId="2EF338BA" w14:textId="5DC57205" w:rsidR="00C12878" w:rsidRPr="00352498" w:rsidRDefault="00A824AF" w:rsidP="00C12878">
      <w:pPr>
        <w:numPr>
          <w:ilvl w:val="0"/>
          <w:numId w:val="18"/>
        </w:numPr>
        <w:rPr>
          <w:rFonts w:cs="Arial"/>
        </w:rPr>
      </w:pPr>
      <w:r w:rsidRPr="00AC4C67">
        <w:rPr>
          <w:rFonts w:cs="Arial"/>
        </w:rPr>
        <w:t>Total accounts</w:t>
      </w:r>
      <w:r w:rsidR="007047EC" w:rsidRPr="00AC4C67">
        <w:rPr>
          <w:rFonts w:cs="Arial"/>
        </w:rPr>
        <w:t xml:space="preserve"> receivable </w:t>
      </w:r>
      <w:r w:rsidR="00F54FC5" w:rsidRPr="00AC4C67">
        <w:rPr>
          <w:rFonts w:cs="Arial"/>
        </w:rPr>
        <w:t>on</w:t>
      </w:r>
      <w:r w:rsidR="007047EC" w:rsidRPr="00AC4C67">
        <w:rPr>
          <w:rFonts w:cs="Arial"/>
        </w:rPr>
        <w:t xml:space="preserve"> December 31, </w:t>
      </w:r>
      <w:r w:rsidR="00C12878" w:rsidRPr="00AC4C67">
        <w:rPr>
          <w:rFonts w:cs="Arial"/>
        </w:rPr>
        <w:t>202</w:t>
      </w:r>
      <w:r w:rsidR="00C12878">
        <w:rPr>
          <w:rFonts w:cs="Arial"/>
        </w:rPr>
        <w:t>5</w:t>
      </w:r>
      <w:r w:rsidR="00A60932">
        <w:rPr>
          <w:rFonts w:cs="Arial"/>
        </w:rPr>
        <w:t>,</w:t>
      </w:r>
      <w:r w:rsidRPr="00AC4C67">
        <w:rPr>
          <w:rFonts w:cs="Arial"/>
        </w:rPr>
        <w:t xml:space="preserve"> </w:t>
      </w:r>
      <w:r w:rsidR="007047EC" w:rsidRPr="00AC4C67">
        <w:rPr>
          <w:rFonts w:cs="Arial"/>
          <w:color w:val="000000" w:themeColor="text1"/>
        </w:rPr>
        <w:t>were</w:t>
      </w:r>
      <w:r w:rsidR="007047EC" w:rsidRPr="009B78B3">
        <w:rPr>
          <w:rFonts w:cs="Arial"/>
          <w:color w:val="000000" w:themeColor="text1"/>
        </w:rPr>
        <w:t xml:space="preserve"> </w:t>
      </w:r>
      <w:r w:rsidR="00C12878">
        <w:rPr>
          <w:rFonts w:cs="Arial"/>
          <w:color w:val="000000" w:themeColor="text1"/>
        </w:rPr>
        <w:t>194</w:t>
      </w:r>
      <w:r w:rsidR="0098228B">
        <w:rPr>
          <w:rFonts w:cs="Arial"/>
          <w:color w:val="000000" w:themeColor="text1"/>
        </w:rPr>
        <w:t>,833</w:t>
      </w:r>
      <w:r w:rsidRPr="009B78B3">
        <w:rPr>
          <w:rFonts w:cs="Arial"/>
          <w:color w:val="000000" w:themeColor="text1"/>
        </w:rPr>
        <w:t xml:space="preserve"> Swiss francs, </w:t>
      </w:r>
      <w:r w:rsidRPr="009B78B3">
        <w:rPr>
          <w:rFonts w:cs="Arial"/>
        </w:rPr>
        <w:t xml:space="preserve">compared to </w:t>
      </w:r>
      <w:r w:rsidR="009A6C29">
        <w:rPr>
          <w:rFonts w:cs="Arial"/>
          <w:color w:val="000000" w:themeColor="text1"/>
        </w:rPr>
        <w:t>100,406</w:t>
      </w:r>
      <w:r w:rsidR="009A6C29" w:rsidRPr="009B78B3">
        <w:rPr>
          <w:rFonts w:cs="Arial"/>
          <w:color w:val="000000" w:themeColor="text1"/>
        </w:rPr>
        <w:t xml:space="preserve"> </w:t>
      </w:r>
      <w:r w:rsidR="00666306" w:rsidRPr="009B78B3">
        <w:rPr>
          <w:rFonts w:cs="Arial"/>
          <w:color w:val="000000" w:themeColor="text1"/>
        </w:rPr>
        <w:t>Swiss francs</w:t>
      </w:r>
      <w:r w:rsidR="00CF4805" w:rsidRPr="009B78B3">
        <w:rPr>
          <w:rFonts w:cs="Arial"/>
          <w:color w:val="000000" w:themeColor="text1"/>
        </w:rPr>
        <w:t xml:space="preserve"> </w:t>
      </w:r>
      <w:r w:rsidR="007047EC" w:rsidRPr="009B78B3">
        <w:rPr>
          <w:rFonts w:cs="Arial"/>
        </w:rPr>
        <w:t xml:space="preserve">as at December 31, </w:t>
      </w:r>
      <w:r w:rsidR="00C12878" w:rsidRPr="009B78B3">
        <w:rPr>
          <w:rFonts w:cs="Arial"/>
        </w:rPr>
        <w:t>202</w:t>
      </w:r>
      <w:r w:rsidR="00C12878">
        <w:rPr>
          <w:rFonts w:cs="Arial"/>
        </w:rPr>
        <w:t>4</w:t>
      </w:r>
      <w:r w:rsidRPr="009B78B3">
        <w:rPr>
          <w:rFonts w:cs="Arial"/>
        </w:rPr>
        <w:t>. The accounts receivable ba</w:t>
      </w:r>
      <w:r w:rsidR="007047EC" w:rsidRPr="009B78B3">
        <w:rPr>
          <w:rFonts w:cs="Arial"/>
        </w:rPr>
        <w:t xml:space="preserve">lance at the end of </w:t>
      </w:r>
      <w:r w:rsidR="00C12878" w:rsidRPr="009B78B3">
        <w:rPr>
          <w:rFonts w:cs="Arial"/>
        </w:rPr>
        <w:t>202</w:t>
      </w:r>
      <w:r w:rsidR="00C12878">
        <w:rPr>
          <w:rFonts w:cs="Arial"/>
        </w:rPr>
        <w:t>5</w:t>
      </w:r>
      <w:r w:rsidR="00C12878" w:rsidRPr="009B78B3">
        <w:rPr>
          <w:rFonts w:cs="Arial"/>
        </w:rPr>
        <w:t xml:space="preserve"> includes contributions of </w:t>
      </w:r>
      <w:r w:rsidR="00C12878">
        <w:rPr>
          <w:rFonts w:cs="Arial"/>
        </w:rPr>
        <w:t>179,560</w:t>
      </w:r>
      <w:r w:rsidR="00C12878" w:rsidRPr="009B78B3">
        <w:rPr>
          <w:rFonts w:cs="Arial"/>
        </w:rPr>
        <w:t xml:space="preserve"> Swiss francs,</w:t>
      </w:r>
      <w:r w:rsidR="00C12878">
        <w:rPr>
          <w:rFonts w:cs="Arial"/>
        </w:rPr>
        <w:t xml:space="preserve"> uncollected fee balances for the UPOV PRISMA paying submissions and PLUTO Premium service database of 9,010</w:t>
      </w:r>
      <w:r w:rsidR="00C12878" w:rsidRPr="00EF500A">
        <w:rPr>
          <w:rFonts w:cs="Arial"/>
        </w:rPr>
        <w:t xml:space="preserve"> Swiss francs</w:t>
      </w:r>
      <w:r w:rsidR="00C12878" w:rsidRPr="0038775D" w:rsidDel="00F553CD">
        <w:rPr>
          <w:rFonts w:cs="Arial"/>
        </w:rPr>
        <w:t xml:space="preserve"> </w:t>
      </w:r>
      <w:r w:rsidR="00C12878" w:rsidRPr="00352498">
        <w:rPr>
          <w:rFonts w:cs="Arial"/>
        </w:rPr>
        <w:t xml:space="preserve">and miscellaneous debtors of </w:t>
      </w:r>
      <w:r w:rsidR="00C12878">
        <w:rPr>
          <w:rFonts w:cs="Arial"/>
        </w:rPr>
        <w:t>6,263</w:t>
      </w:r>
      <w:r w:rsidR="00C12878" w:rsidRPr="00855138">
        <w:rPr>
          <w:rFonts w:cs="Arial"/>
        </w:rPr>
        <w:t xml:space="preserve"> </w:t>
      </w:r>
      <w:r w:rsidR="00C12878" w:rsidRPr="00352498">
        <w:rPr>
          <w:rFonts w:cs="Arial"/>
        </w:rPr>
        <w:t>Swiss francs.</w:t>
      </w:r>
    </w:p>
    <w:p w14:paraId="2C7984CC" w14:textId="77777777" w:rsidR="00191695" w:rsidRPr="00BB2405" w:rsidRDefault="00191695" w:rsidP="00CF1845">
      <w:pPr>
        <w:rPr>
          <w:rFonts w:cs="Arial"/>
        </w:rPr>
      </w:pPr>
    </w:p>
    <w:p w14:paraId="4CE843C7" w14:textId="715DACFE" w:rsidR="00FA2EAD" w:rsidRPr="00CF1845" w:rsidRDefault="00A824AF" w:rsidP="0096631B">
      <w:pPr>
        <w:pStyle w:val="ListParagraph"/>
        <w:numPr>
          <w:ilvl w:val="0"/>
          <w:numId w:val="18"/>
        </w:numPr>
        <w:jc w:val="both"/>
        <w:rPr>
          <w:sz w:val="20"/>
        </w:rPr>
      </w:pPr>
      <w:r w:rsidRPr="005B73F5">
        <w:rPr>
          <w:sz w:val="20"/>
        </w:rPr>
        <w:t xml:space="preserve">UPOV </w:t>
      </w:r>
      <w:r w:rsidR="003B4D57">
        <w:rPr>
          <w:sz w:val="20"/>
        </w:rPr>
        <w:t>recognized</w:t>
      </w:r>
      <w:r w:rsidRPr="005B73F5">
        <w:rPr>
          <w:sz w:val="20"/>
        </w:rPr>
        <w:t xml:space="preserve"> total employee benefit liabilities of </w:t>
      </w:r>
      <w:r w:rsidR="005946B7" w:rsidRPr="00CF1845">
        <w:rPr>
          <w:sz w:val="20"/>
        </w:rPr>
        <w:t>3,916,048</w:t>
      </w:r>
      <w:r w:rsidRPr="00CF1845">
        <w:rPr>
          <w:sz w:val="20"/>
        </w:rPr>
        <w:t xml:space="preserve"> Swiss francs </w:t>
      </w:r>
      <w:r w:rsidRPr="005B73F5">
        <w:rPr>
          <w:sz w:val="20"/>
        </w:rPr>
        <w:t>as at December 3</w:t>
      </w:r>
      <w:r w:rsidR="007047EC" w:rsidRPr="005B73F5">
        <w:rPr>
          <w:sz w:val="20"/>
        </w:rPr>
        <w:t>1,</w:t>
      </w:r>
      <w:r w:rsidR="001D107E" w:rsidRPr="005B73F5">
        <w:rPr>
          <w:sz w:val="20"/>
        </w:rPr>
        <w:t xml:space="preserve"> </w:t>
      </w:r>
      <w:r w:rsidR="007047EC" w:rsidRPr="005B73F5">
        <w:rPr>
          <w:sz w:val="20"/>
        </w:rPr>
        <w:t>20</w:t>
      </w:r>
      <w:r w:rsidR="009972B8" w:rsidRPr="005B73F5">
        <w:rPr>
          <w:sz w:val="20"/>
        </w:rPr>
        <w:t>2</w:t>
      </w:r>
      <w:r w:rsidR="001243B7" w:rsidRPr="005B73F5">
        <w:rPr>
          <w:sz w:val="20"/>
        </w:rPr>
        <w:t>5</w:t>
      </w:r>
      <w:r w:rsidRPr="005B73F5">
        <w:rPr>
          <w:sz w:val="20"/>
        </w:rPr>
        <w:t xml:space="preserve">, compared to </w:t>
      </w:r>
      <w:r w:rsidR="001243B7" w:rsidRPr="00CF1845">
        <w:rPr>
          <w:sz w:val="20"/>
        </w:rPr>
        <w:t xml:space="preserve">5,581,482 </w:t>
      </w:r>
      <w:r w:rsidRPr="005B73F5">
        <w:rPr>
          <w:sz w:val="20"/>
        </w:rPr>
        <w:t>Swiss francs as</w:t>
      </w:r>
      <w:r w:rsidR="007047EC" w:rsidRPr="005B73F5">
        <w:rPr>
          <w:sz w:val="20"/>
        </w:rPr>
        <w:t xml:space="preserve"> at December 31, 20</w:t>
      </w:r>
      <w:r w:rsidR="00F553CD" w:rsidRPr="005B73F5">
        <w:rPr>
          <w:sz w:val="20"/>
        </w:rPr>
        <w:t>2</w:t>
      </w:r>
      <w:r w:rsidR="001243B7" w:rsidRPr="005B73F5">
        <w:rPr>
          <w:sz w:val="20"/>
        </w:rPr>
        <w:t>4</w:t>
      </w:r>
      <w:r w:rsidR="00E73287" w:rsidRPr="005B73F5">
        <w:rPr>
          <w:sz w:val="20"/>
        </w:rPr>
        <w:t xml:space="preserve">. </w:t>
      </w:r>
      <w:r w:rsidR="00D84902">
        <w:rPr>
          <w:sz w:val="20"/>
        </w:rPr>
        <w:t>From</w:t>
      </w:r>
      <w:r w:rsidR="00D9321D" w:rsidRPr="00CF1845">
        <w:rPr>
          <w:sz w:val="20"/>
        </w:rPr>
        <w:t xml:space="preserve"> 2025,</w:t>
      </w:r>
      <w:r w:rsidR="00D84902">
        <w:rPr>
          <w:sz w:val="20"/>
        </w:rPr>
        <w:t xml:space="preserve"> following the creation of ASHIP,</w:t>
      </w:r>
      <w:r w:rsidR="0043433D">
        <w:rPr>
          <w:sz w:val="20"/>
        </w:rPr>
        <w:t xml:space="preserve"> </w:t>
      </w:r>
      <w:r w:rsidR="0021050B">
        <w:rPr>
          <w:sz w:val="20"/>
        </w:rPr>
        <w:t xml:space="preserve">the </w:t>
      </w:r>
      <w:r w:rsidR="00786C49">
        <w:rPr>
          <w:sz w:val="20"/>
        </w:rPr>
        <w:t>ASHI</w:t>
      </w:r>
      <w:r w:rsidR="00D9321D" w:rsidRPr="00CF1845">
        <w:rPr>
          <w:sz w:val="20"/>
        </w:rPr>
        <w:t xml:space="preserve"> </w:t>
      </w:r>
      <w:r w:rsidR="00CD5705">
        <w:rPr>
          <w:sz w:val="20"/>
        </w:rPr>
        <w:t>gross liability (defined be</w:t>
      </w:r>
      <w:r w:rsidR="00EC69F3">
        <w:rPr>
          <w:sz w:val="20"/>
        </w:rPr>
        <w:t>ne</w:t>
      </w:r>
      <w:r w:rsidR="00CD5705">
        <w:rPr>
          <w:sz w:val="20"/>
        </w:rPr>
        <w:t>fit obligation</w:t>
      </w:r>
      <w:r w:rsidR="00E4507F">
        <w:rPr>
          <w:sz w:val="20"/>
        </w:rPr>
        <w:t xml:space="preserve">) </w:t>
      </w:r>
      <w:r w:rsidR="0080787C">
        <w:rPr>
          <w:sz w:val="20"/>
        </w:rPr>
        <w:t xml:space="preserve">of </w:t>
      </w:r>
      <w:r w:rsidR="00854A4C">
        <w:rPr>
          <w:sz w:val="20"/>
        </w:rPr>
        <w:t>4,782</w:t>
      </w:r>
      <w:r w:rsidR="004B01F6">
        <w:rPr>
          <w:sz w:val="20"/>
        </w:rPr>
        <w:t>,722 Swiss francs</w:t>
      </w:r>
      <w:r w:rsidR="00D9321D" w:rsidRPr="00CF1845">
        <w:rPr>
          <w:sz w:val="20"/>
        </w:rPr>
        <w:t xml:space="preserve"> is presented net of plan assets totaling </w:t>
      </w:r>
      <w:r w:rsidR="006F19FD">
        <w:rPr>
          <w:sz w:val="20"/>
        </w:rPr>
        <w:t>1,159,060</w:t>
      </w:r>
      <w:r w:rsidR="00D9321D" w:rsidRPr="00CF1845">
        <w:rPr>
          <w:sz w:val="20"/>
        </w:rPr>
        <w:t xml:space="preserve"> Swiss francs.</w:t>
      </w:r>
      <w:r w:rsidR="00B37139" w:rsidRPr="00CF1845">
        <w:rPr>
          <w:sz w:val="20"/>
        </w:rPr>
        <w:t xml:space="preserve"> The defined benefit obligation at December 31, 2025, fell by</w:t>
      </w:r>
      <w:r w:rsidR="00B26A26">
        <w:rPr>
          <w:sz w:val="20"/>
        </w:rPr>
        <w:t xml:space="preserve"> 570,213 </w:t>
      </w:r>
      <w:r w:rsidR="00B37139" w:rsidRPr="00CF1845">
        <w:rPr>
          <w:sz w:val="20"/>
        </w:rPr>
        <w:t xml:space="preserve">Swiss francs compared to the 2024 balance of </w:t>
      </w:r>
      <w:r w:rsidR="00B26A26">
        <w:rPr>
          <w:sz w:val="20"/>
        </w:rPr>
        <w:t xml:space="preserve">5,352,935 </w:t>
      </w:r>
      <w:r w:rsidR="00B37139" w:rsidRPr="00CF1845">
        <w:rPr>
          <w:sz w:val="20"/>
        </w:rPr>
        <w:t>Swiss francs.</w:t>
      </w:r>
      <w:r w:rsidR="0096631B">
        <w:rPr>
          <w:sz w:val="20"/>
        </w:rPr>
        <w:t xml:space="preserve"> </w:t>
      </w:r>
      <w:r w:rsidR="00FA2EAD" w:rsidRPr="00CF1845">
        <w:rPr>
          <w:sz w:val="20"/>
        </w:rPr>
        <w:t>The calculation of the ASHI liability is performed by an independent actuary. In accordance with IPSAS requirements</w:t>
      </w:r>
      <w:r w:rsidR="00E82FE9">
        <w:rPr>
          <w:sz w:val="20"/>
        </w:rPr>
        <w:t>, t</w:t>
      </w:r>
      <w:r w:rsidR="00FA2EAD" w:rsidRPr="00CF1845">
        <w:rPr>
          <w:sz w:val="20"/>
        </w:rPr>
        <w:t xml:space="preserve">he ASHI liability recognized in the financial statements represents the present value of all expected future benefits to existing retirees and their dependents, and all accrued post-employment benefits of active staff. On average, medical costs increase with age, so the most significant expected medical costs </w:t>
      </w:r>
      <w:r w:rsidR="00FA2EAD" w:rsidRPr="00CF1845">
        <w:rPr>
          <w:sz w:val="20"/>
        </w:rPr>
        <w:lastRenderedPageBreak/>
        <w:t>remain to be paid in the future. UPOV staff and retirees participate in WIPO’s medical insurance plan. To manage the cost and risk of the medical insurance plan, WIPO has secured an insurance contract that allows a level per person premium to be paid for all existing retirees and active staff, thus reducing the cash paid on behalf of older retirees relative to their incurred medical cost.</w:t>
      </w:r>
    </w:p>
    <w:p w14:paraId="057CFDF7" w14:textId="77777777" w:rsidR="00FA2EAD" w:rsidRPr="005D7523" w:rsidRDefault="00FA2EAD" w:rsidP="00BC6E60">
      <w:pPr>
        <w:pStyle w:val="ListParagraph"/>
        <w:ind w:hanging="567"/>
        <w:jc w:val="both"/>
        <w:rPr>
          <w:sz w:val="20"/>
        </w:rPr>
      </w:pPr>
      <w:r w:rsidRPr="005D7523">
        <w:rPr>
          <w:rFonts w:eastAsia="SimSun"/>
          <w:sz w:val="20"/>
          <w:lang w:eastAsia="zh-CN"/>
        </w:rPr>
        <w:t xml:space="preserve"> </w:t>
      </w:r>
    </w:p>
    <w:p w14:paraId="611F3BDC" w14:textId="09C0A656" w:rsidR="00CD08F2" w:rsidRPr="005B722A" w:rsidRDefault="00FA2EAD" w:rsidP="005B722A">
      <w:pPr>
        <w:pStyle w:val="ListParagraph"/>
        <w:numPr>
          <w:ilvl w:val="0"/>
          <w:numId w:val="18"/>
        </w:numPr>
        <w:jc w:val="both"/>
        <w:rPr>
          <w:rFonts w:eastAsia="SimSun"/>
          <w:sz w:val="20"/>
          <w:lang w:eastAsia="zh-CN"/>
        </w:rPr>
      </w:pPr>
      <w:r w:rsidRPr="00100705">
        <w:rPr>
          <w:rFonts w:eastAsia="SimSun"/>
          <w:sz w:val="20"/>
          <w:lang w:eastAsia="zh-CN"/>
        </w:rPr>
        <w:t xml:space="preserve">The ASHI </w:t>
      </w:r>
      <w:r w:rsidR="009442A9">
        <w:rPr>
          <w:rFonts w:eastAsia="SimSun"/>
          <w:sz w:val="20"/>
          <w:lang w:eastAsia="zh-CN"/>
        </w:rPr>
        <w:t xml:space="preserve">net </w:t>
      </w:r>
      <w:r w:rsidRPr="00100705">
        <w:rPr>
          <w:rFonts w:eastAsia="SimSun"/>
          <w:sz w:val="20"/>
          <w:lang w:eastAsia="zh-CN"/>
        </w:rPr>
        <w:t>liability calculation incorporates a number of actuarial assumptions. These include the discount r</w:t>
      </w:r>
      <w:r w:rsidRPr="007C4A37">
        <w:rPr>
          <w:rFonts w:eastAsia="SimSun"/>
          <w:sz w:val="20"/>
          <w:lang w:eastAsia="zh-CN"/>
        </w:rPr>
        <w:t xml:space="preserve">ate, medical cost trend rates, </w:t>
      </w:r>
      <w:r w:rsidR="007B443E" w:rsidRPr="005D7523">
        <w:rPr>
          <w:rFonts w:eastAsia="SimSun"/>
          <w:sz w:val="20"/>
          <w:lang w:eastAsia="zh-CN"/>
        </w:rPr>
        <w:t>annual</w:t>
      </w:r>
      <w:r w:rsidRPr="00100705">
        <w:rPr>
          <w:rFonts w:eastAsia="SimSun"/>
          <w:sz w:val="20"/>
          <w:lang w:eastAsia="zh-CN"/>
        </w:rPr>
        <w:t xml:space="preserve"> medical claims</w:t>
      </w:r>
      <w:r w:rsidR="007B443E" w:rsidRPr="005D7523">
        <w:rPr>
          <w:rFonts w:eastAsia="SimSun"/>
          <w:sz w:val="20"/>
          <w:lang w:eastAsia="zh-CN"/>
        </w:rPr>
        <w:t xml:space="preserve"> cost</w:t>
      </w:r>
      <w:r w:rsidRPr="00100705">
        <w:rPr>
          <w:rFonts w:eastAsia="SimSun"/>
          <w:sz w:val="20"/>
          <w:lang w:eastAsia="zh-CN"/>
        </w:rPr>
        <w:t xml:space="preserve">, retirement rates and mortality rates. Changes to these assumptions year on year lead to actuarial gains and </w:t>
      </w:r>
      <w:r w:rsidR="0098522D" w:rsidRPr="005D7523">
        <w:rPr>
          <w:rFonts w:eastAsia="SimSun"/>
          <w:sz w:val="20"/>
          <w:lang w:eastAsia="zh-CN"/>
        </w:rPr>
        <w:t>losses, which</w:t>
      </w:r>
      <w:r w:rsidRPr="00100705">
        <w:rPr>
          <w:rFonts w:eastAsia="SimSun"/>
          <w:sz w:val="20"/>
          <w:lang w:eastAsia="zh-CN"/>
        </w:rPr>
        <w:t xml:space="preserve"> are recognized as part of the liability in the Statement of F</w:t>
      </w:r>
      <w:r w:rsidRPr="007C4A37">
        <w:rPr>
          <w:rFonts w:eastAsia="SimSun"/>
          <w:sz w:val="20"/>
          <w:lang w:eastAsia="zh-CN"/>
        </w:rPr>
        <w:t xml:space="preserve">inancial Position. A breakdown of the movement in </w:t>
      </w:r>
      <w:r w:rsidR="00484636" w:rsidRPr="007C4A37">
        <w:rPr>
          <w:rFonts w:eastAsia="SimSun"/>
          <w:sz w:val="20"/>
          <w:lang w:eastAsia="zh-CN"/>
        </w:rPr>
        <w:t>liability</w:t>
      </w:r>
      <w:r w:rsidRPr="007C4A37">
        <w:rPr>
          <w:rFonts w:eastAsia="SimSun"/>
          <w:sz w:val="20"/>
          <w:lang w:eastAsia="zh-CN"/>
        </w:rPr>
        <w:t xml:space="preserve"> due to actuarial gains a</w:t>
      </w:r>
      <w:r w:rsidR="007446B7" w:rsidRPr="007C4A37">
        <w:rPr>
          <w:rFonts w:eastAsia="SimSun"/>
          <w:sz w:val="20"/>
          <w:lang w:eastAsia="zh-CN"/>
        </w:rPr>
        <w:t xml:space="preserve">nd losses is provided </w:t>
      </w:r>
      <w:r w:rsidR="007446B7" w:rsidRPr="006F5191">
        <w:rPr>
          <w:rFonts w:eastAsia="SimSun"/>
          <w:sz w:val="20"/>
          <w:lang w:eastAsia="zh-CN"/>
        </w:rPr>
        <w:t xml:space="preserve">in Note </w:t>
      </w:r>
      <w:r w:rsidR="00714B99">
        <w:rPr>
          <w:rFonts w:eastAsia="SimSun"/>
          <w:sz w:val="20"/>
          <w:lang w:eastAsia="zh-CN"/>
        </w:rPr>
        <w:t>6</w:t>
      </w:r>
      <w:r w:rsidRPr="006F5191">
        <w:rPr>
          <w:rFonts w:eastAsia="SimSun"/>
          <w:sz w:val="20"/>
          <w:lang w:eastAsia="zh-CN"/>
        </w:rPr>
        <w:t xml:space="preserve"> of </w:t>
      </w:r>
      <w:r w:rsidRPr="005D7523">
        <w:rPr>
          <w:rFonts w:eastAsia="SimSun"/>
          <w:sz w:val="20"/>
          <w:lang w:eastAsia="zh-CN"/>
        </w:rPr>
        <w:t>these financial statements.</w:t>
      </w:r>
      <w:r w:rsidR="00595B43">
        <w:rPr>
          <w:rFonts w:eastAsia="SimSun"/>
          <w:sz w:val="20"/>
          <w:lang w:eastAsia="zh-CN"/>
        </w:rPr>
        <w:t xml:space="preserve"> </w:t>
      </w:r>
      <w:bookmarkStart w:id="13" w:name="_Hlk192858059"/>
      <w:r w:rsidR="00595B43" w:rsidRPr="005B722A">
        <w:rPr>
          <w:rFonts w:eastAsia="SimSun"/>
          <w:sz w:val="20"/>
          <w:lang w:eastAsia="zh-CN"/>
        </w:rPr>
        <w:t xml:space="preserve">The </w:t>
      </w:r>
      <w:r w:rsidR="00573564">
        <w:rPr>
          <w:rFonts w:eastAsia="SimSun"/>
          <w:sz w:val="20"/>
          <w:lang w:eastAsia="zh-CN"/>
        </w:rPr>
        <w:t>decrease</w:t>
      </w:r>
      <w:r w:rsidR="00573564" w:rsidRPr="005B722A">
        <w:rPr>
          <w:rFonts w:eastAsia="SimSun"/>
          <w:sz w:val="20"/>
          <w:lang w:eastAsia="zh-CN"/>
        </w:rPr>
        <w:t xml:space="preserve"> </w:t>
      </w:r>
      <w:r w:rsidR="00595B43" w:rsidRPr="005B722A">
        <w:rPr>
          <w:rFonts w:eastAsia="SimSun"/>
          <w:sz w:val="20"/>
          <w:lang w:eastAsia="zh-CN"/>
        </w:rPr>
        <w:t>in liability in 202</w:t>
      </w:r>
      <w:r w:rsidR="009C6729">
        <w:rPr>
          <w:rFonts w:eastAsia="SimSun"/>
          <w:sz w:val="20"/>
          <w:lang w:eastAsia="zh-CN"/>
        </w:rPr>
        <w:t>5</w:t>
      </w:r>
      <w:r w:rsidR="00595B43" w:rsidRPr="005B722A">
        <w:rPr>
          <w:rFonts w:eastAsia="SimSun"/>
          <w:sz w:val="20"/>
          <w:lang w:eastAsia="zh-CN"/>
        </w:rPr>
        <w:t xml:space="preserve"> was </w:t>
      </w:r>
      <w:r w:rsidR="006959CD">
        <w:rPr>
          <w:rFonts w:eastAsia="SimSun"/>
          <w:sz w:val="20"/>
          <w:lang w:eastAsia="zh-CN"/>
        </w:rPr>
        <w:t>partly</w:t>
      </w:r>
      <w:r w:rsidR="00595B43" w:rsidRPr="005B722A">
        <w:rPr>
          <w:rFonts w:eastAsia="SimSun"/>
          <w:sz w:val="20"/>
          <w:lang w:eastAsia="zh-CN"/>
        </w:rPr>
        <w:t xml:space="preserve"> due to </w:t>
      </w:r>
      <w:r w:rsidR="005835C4">
        <w:rPr>
          <w:rFonts w:eastAsia="SimSun"/>
          <w:sz w:val="20"/>
          <w:lang w:eastAsia="zh-CN"/>
        </w:rPr>
        <w:t>an increase in the discount rate</w:t>
      </w:r>
      <w:r w:rsidR="0041506B">
        <w:rPr>
          <w:rFonts w:eastAsia="SimSun"/>
          <w:sz w:val="20"/>
          <w:lang w:eastAsia="zh-CN"/>
        </w:rPr>
        <w:t xml:space="preserve">, which rose from </w:t>
      </w:r>
      <w:r w:rsidR="00484636">
        <w:rPr>
          <w:rFonts w:eastAsia="SimSun"/>
          <w:sz w:val="20"/>
          <w:lang w:eastAsia="zh-CN"/>
        </w:rPr>
        <w:t>1.</w:t>
      </w:r>
      <w:r w:rsidR="005A6F4F" w:rsidRPr="00CF1845">
        <w:rPr>
          <w:rFonts w:eastAsia="SimSun"/>
          <w:sz w:val="20"/>
          <w:lang w:eastAsia="zh-CN"/>
        </w:rPr>
        <w:t>50 per cent to 1.90 per cent</w:t>
      </w:r>
      <w:r w:rsidR="005A6F4F">
        <w:rPr>
          <w:rFonts w:eastAsia="SimSun"/>
          <w:sz w:val="20"/>
          <w:lang w:eastAsia="zh-CN"/>
        </w:rPr>
        <w:t xml:space="preserve">. </w:t>
      </w:r>
      <w:r w:rsidR="00595B43" w:rsidRPr="005B722A">
        <w:rPr>
          <w:rFonts w:eastAsia="SimSun"/>
          <w:sz w:val="20"/>
          <w:lang w:eastAsia="zh-CN"/>
        </w:rPr>
        <w:t xml:space="preserve">The discount rate was determined using AA corporate bond yield curves. </w:t>
      </w:r>
      <w:r w:rsidR="006959CD">
        <w:rPr>
          <w:rFonts w:eastAsia="SimSun"/>
          <w:sz w:val="20"/>
          <w:lang w:eastAsia="zh-CN"/>
        </w:rPr>
        <w:t>In addition, for the 202</w:t>
      </w:r>
      <w:r w:rsidR="008B37E8">
        <w:rPr>
          <w:rFonts w:eastAsia="SimSun"/>
          <w:sz w:val="20"/>
          <w:lang w:eastAsia="zh-CN"/>
        </w:rPr>
        <w:t>5</w:t>
      </w:r>
      <w:r w:rsidR="006959CD">
        <w:rPr>
          <w:rFonts w:eastAsia="SimSun"/>
          <w:sz w:val="20"/>
          <w:lang w:eastAsia="zh-CN"/>
        </w:rPr>
        <w:t xml:space="preserve"> valuation t</w:t>
      </w:r>
      <w:r w:rsidR="00595B43" w:rsidRPr="005B722A">
        <w:rPr>
          <w:rFonts w:eastAsia="SimSun"/>
          <w:sz w:val="20"/>
          <w:lang w:eastAsia="zh-CN"/>
        </w:rPr>
        <w:t>here was a</w:t>
      </w:r>
      <w:r w:rsidR="003F109D">
        <w:rPr>
          <w:rFonts w:eastAsia="SimSun"/>
          <w:sz w:val="20"/>
          <w:lang w:eastAsia="zh-CN"/>
        </w:rPr>
        <w:t xml:space="preserve"> decrease </w:t>
      </w:r>
      <w:r w:rsidR="00755BF4" w:rsidRPr="00CF1845">
        <w:rPr>
          <w:rFonts w:eastAsia="SimSun"/>
          <w:sz w:val="20"/>
          <w:lang w:eastAsia="zh-CN"/>
        </w:rPr>
        <w:t xml:space="preserve">in the medical cost trend rate from 2.40 per cent to 2.20 per cent. </w:t>
      </w:r>
      <w:r w:rsidR="00CD08F2" w:rsidRPr="005B722A">
        <w:rPr>
          <w:rFonts w:eastAsia="SimSun"/>
          <w:sz w:val="20"/>
          <w:lang w:eastAsia="zh-CN"/>
        </w:rPr>
        <w:t>The following graph shows how the ASHI liability has developed since 202</w:t>
      </w:r>
      <w:r w:rsidR="00171C6D">
        <w:rPr>
          <w:rFonts w:eastAsia="SimSun"/>
          <w:sz w:val="20"/>
          <w:lang w:eastAsia="zh-CN"/>
        </w:rPr>
        <w:t>1</w:t>
      </w:r>
      <w:r w:rsidR="00CD08F2" w:rsidRPr="005B722A">
        <w:rPr>
          <w:rFonts w:eastAsia="SimSun"/>
          <w:sz w:val="20"/>
          <w:lang w:eastAsia="zh-CN"/>
        </w:rPr>
        <w:t xml:space="preserve"> and includes actuarial forecasts for 202</w:t>
      </w:r>
      <w:r w:rsidR="00D5762D">
        <w:rPr>
          <w:rFonts w:eastAsia="SimSun"/>
          <w:sz w:val="20"/>
          <w:lang w:eastAsia="zh-CN"/>
        </w:rPr>
        <w:t>6</w:t>
      </w:r>
      <w:r w:rsidR="00CD08F2" w:rsidRPr="005B722A">
        <w:rPr>
          <w:rFonts w:eastAsia="SimSun"/>
          <w:sz w:val="20"/>
          <w:lang w:eastAsia="zh-CN"/>
        </w:rPr>
        <w:t>-202</w:t>
      </w:r>
      <w:r w:rsidR="00D5762D">
        <w:rPr>
          <w:rFonts w:eastAsia="SimSun"/>
          <w:sz w:val="20"/>
          <w:lang w:eastAsia="zh-CN"/>
        </w:rPr>
        <w:t>9</w:t>
      </w:r>
      <w:r w:rsidR="00CD08F2" w:rsidRPr="005B722A">
        <w:rPr>
          <w:rFonts w:eastAsia="SimSun"/>
          <w:sz w:val="20"/>
          <w:lang w:eastAsia="zh-CN"/>
        </w:rPr>
        <w:t xml:space="preserve"> (applying the same assumptions as for the 202</w:t>
      </w:r>
      <w:r w:rsidR="002A12C8">
        <w:rPr>
          <w:rFonts w:eastAsia="SimSun"/>
          <w:sz w:val="20"/>
          <w:lang w:eastAsia="zh-CN"/>
        </w:rPr>
        <w:t>5</w:t>
      </w:r>
      <w:r w:rsidR="00CD08F2" w:rsidRPr="005B722A">
        <w:rPr>
          <w:rFonts w:eastAsia="SimSun"/>
          <w:sz w:val="20"/>
          <w:lang w:eastAsia="zh-CN"/>
        </w:rPr>
        <w:t xml:space="preserve"> calculation). The graph also shows how discount rates and medical cost trend rates have changed since 20</w:t>
      </w:r>
      <w:r w:rsidR="00F073CE" w:rsidRPr="005B722A">
        <w:rPr>
          <w:rFonts w:eastAsia="SimSun"/>
          <w:sz w:val="20"/>
          <w:lang w:eastAsia="zh-CN"/>
        </w:rPr>
        <w:t>2</w:t>
      </w:r>
      <w:r w:rsidR="00DC2673">
        <w:rPr>
          <w:rFonts w:eastAsia="SimSun"/>
          <w:sz w:val="20"/>
          <w:lang w:eastAsia="zh-CN"/>
        </w:rPr>
        <w:t>1</w:t>
      </w:r>
      <w:r w:rsidR="00E60488">
        <w:rPr>
          <w:rFonts w:eastAsia="SimSun"/>
          <w:sz w:val="20"/>
          <w:lang w:eastAsia="zh-CN"/>
        </w:rPr>
        <w:t>,</w:t>
      </w:r>
      <w:r w:rsidR="008E0DB2" w:rsidRPr="00CF1845">
        <w:rPr>
          <w:rFonts w:eastAsia="SimSun"/>
          <w:sz w:val="20"/>
          <w:lang w:eastAsia="zh-CN"/>
        </w:rPr>
        <w:t xml:space="preserve"> and from 2025 onwards presents the balance and forecast of plan assets</w:t>
      </w:r>
      <w:r w:rsidR="008E0DB2" w:rsidDel="00DC2673">
        <w:rPr>
          <w:rFonts w:eastAsia="SimSun"/>
          <w:sz w:val="20"/>
          <w:lang w:eastAsia="zh-CN"/>
        </w:rPr>
        <w:t xml:space="preserve"> </w:t>
      </w:r>
      <w:r w:rsidR="00CD08F2" w:rsidRPr="005B722A">
        <w:rPr>
          <w:rFonts w:eastAsia="SimSun"/>
          <w:sz w:val="20"/>
          <w:lang w:eastAsia="zh-CN"/>
        </w:rPr>
        <w:t xml:space="preserve">: </w:t>
      </w:r>
    </w:p>
    <w:bookmarkEnd w:id="13"/>
    <w:p w14:paraId="064CF7C5" w14:textId="01C865BB" w:rsidR="004937D3" w:rsidRDefault="004937D3">
      <w:pPr>
        <w:jc w:val="left"/>
        <w:rPr>
          <w:rFonts w:cs="Arial"/>
          <w:b/>
          <w:i/>
        </w:rPr>
      </w:pPr>
    </w:p>
    <w:p w14:paraId="78332C9B" w14:textId="7B84B836" w:rsidR="009E2118" w:rsidRDefault="009E2118" w:rsidP="005B722A">
      <w:pPr>
        <w:autoSpaceDE w:val="0"/>
        <w:autoSpaceDN w:val="0"/>
        <w:adjustRightInd w:val="0"/>
        <w:jc w:val="center"/>
        <w:rPr>
          <w:rFonts w:cs="Arial"/>
          <w:b/>
          <w:i/>
        </w:rPr>
      </w:pPr>
      <w:r>
        <w:rPr>
          <w:rFonts w:cs="Arial"/>
          <w:b/>
          <w:i/>
        </w:rPr>
        <w:t xml:space="preserve">Movement in ASHI </w:t>
      </w:r>
      <w:r w:rsidR="00482E8D">
        <w:rPr>
          <w:rFonts w:cs="Arial"/>
          <w:b/>
          <w:i/>
        </w:rPr>
        <w:t>l</w:t>
      </w:r>
      <w:r>
        <w:rPr>
          <w:rFonts w:cs="Arial"/>
          <w:b/>
          <w:i/>
        </w:rPr>
        <w:t>iability</w:t>
      </w:r>
      <w:r w:rsidR="00D07096">
        <w:rPr>
          <w:rFonts w:cs="Arial"/>
          <w:b/>
          <w:i/>
        </w:rPr>
        <w:t xml:space="preserve"> and </w:t>
      </w:r>
      <w:r w:rsidR="00C84092">
        <w:rPr>
          <w:rFonts w:cs="Arial"/>
          <w:b/>
          <w:i/>
        </w:rPr>
        <w:t>plan assets</w:t>
      </w:r>
      <w:r>
        <w:rPr>
          <w:rFonts w:cs="Arial"/>
          <w:b/>
          <w:i/>
        </w:rPr>
        <w:t xml:space="preserve"> </w:t>
      </w:r>
      <w:r w:rsidR="00CD08F2">
        <w:rPr>
          <w:rFonts w:cs="Arial"/>
          <w:b/>
          <w:i/>
        </w:rPr>
        <w:t>202</w:t>
      </w:r>
      <w:r w:rsidR="00CF02E6">
        <w:rPr>
          <w:rFonts w:cs="Arial"/>
          <w:b/>
          <w:i/>
        </w:rPr>
        <w:t>1</w:t>
      </w:r>
      <w:r>
        <w:rPr>
          <w:rFonts w:cs="Arial"/>
          <w:b/>
          <w:i/>
        </w:rPr>
        <w:t>-</w:t>
      </w:r>
      <w:r w:rsidR="00CD08F2">
        <w:rPr>
          <w:rFonts w:cs="Arial"/>
          <w:b/>
          <w:i/>
        </w:rPr>
        <w:t>202</w:t>
      </w:r>
      <w:r w:rsidR="00CF02E6">
        <w:rPr>
          <w:rFonts w:cs="Arial"/>
          <w:b/>
          <w:i/>
        </w:rPr>
        <w:t>9</w:t>
      </w:r>
      <w:r w:rsidR="00595B43">
        <w:rPr>
          <w:rFonts w:cs="Arial"/>
          <w:b/>
          <w:i/>
        </w:rPr>
        <w:t xml:space="preserve"> (December 31)</w:t>
      </w:r>
    </w:p>
    <w:p w14:paraId="222A0F25" w14:textId="2D9BD7B2" w:rsidR="00F95599" w:rsidRDefault="00F95599" w:rsidP="005B722A">
      <w:pPr>
        <w:autoSpaceDE w:val="0"/>
        <w:autoSpaceDN w:val="0"/>
        <w:adjustRightInd w:val="0"/>
      </w:pPr>
    </w:p>
    <w:p w14:paraId="51E513FD" w14:textId="4CA24F2A" w:rsidR="00F95599" w:rsidRPr="00352498" w:rsidRDefault="00F95599" w:rsidP="005B722A">
      <w:pPr>
        <w:autoSpaceDE w:val="0"/>
        <w:autoSpaceDN w:val="0"/>
        <w:adjustRightInd w:val="0"/>
      </w:pPr>
      <w:r>
        <w:rPr>
          <w:noProof/>
        </w:rPr>
        <w:drawing>
          <wp:inline distT="0" distB="0" distL="0" distR="0" wp14:anchorId="09C3CE82" wp14:editId="15F0AFD2">
            <wp:extent cx="6137910" cy="3258185"/>
            <wp:effectExtent l="0" t="0" r="0" b="0"/>
            <wp:docPr id="1368523651" name="Chart 1">
              <a:extLst xmlns:a="http://schemas.openxmlformats.org/drawingml/2006/main">
                <a:ext uri="{FF2B5EF4-FFF2-40B4-BE49-F238E27FC236}">
                  <a16:creationId xmlns:a16="http://schemas.microsoft.com/office/drawing/2014/main" id="{00000000-0008-0000-0F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4F8133EE" w14:textId="57F4834D" w:rsidR="00A7529B" w:rsidRPr="005B722A" w:rsidRDefault="00A7529B" w:rsidP="00DC2937">
      <w:pPr>
        <w:pStyle w:val="ListParagraph"/>
        <w:numPr>
          <w:ilvl w:val="0"/>
          <w:numId w:val="18"/>
        </w:numPr>
        <w:jc w:val="both"/>
        <w:rPr>
          <w:rFonts w:eastAsia="SimSun"/>
          <w:color w:val="000000"/>
          <w:sz w:val="20"/>
          <w:lang w:eastAsia="zh-CN"/>
        </w:rPr>
      </w:pPr>
      <w:r w:rsidRPr="00471391">
        <w:rPr>
          <w:rFonts w:eastAsia="SimSun"/>
          <w:color w:val="000000"/>
          <w:sz w:val="20"/>
          <w:lang w:eastAsia="zh-CN"/>
        </w:rPr>
        <w:t xml:space="preserve">The </w:t>
      </w:r>
      <w:r w:rsidRPr="00471391">
        <w:rPr>
          <w:sz w:val="20"/>
        </w:rPr>
        <w:t xml:space="preserve">projections of the ASHI liability for </w:t>
      </w:r>
      <w:r w:rsidR="00CD08F2" w:rsidRPr="00471391">
        <w:rPr>
          <w:sz w:val="20"/>
        </w:rPr>
        <w:t>202</w:t>
      </w:r>
      <w:r w:rsidR="00EC05D9">
        <w:rPr>
          <w:sz w:val="20"/>
        </w:rPr>
        <w:t>6</w:t>
      </w:r>
      <w:r w:rsidR="00CD08F2" w:rsidRPr="00471391">
        <w:rPr>
          <w:sz w:val="20"/>
        </w:rPr>
        <w:t>-202</w:t>
      </w:r>
      <w:r w:rsidR="00EC05D9">
        <w:rPr>
          <w:sz w:val="20"/>
        </w:rPr>
        <w:t>9</w:t>
      </w:r>
      <w:r w:rsidRPr="00471391">
        <w:rPr>
          <w:sz w:val="20"/>
        </w:rPr>
        <w:t xml:space="preserve"> </w:t>
      </w:r>
      <w:r w:rsidR="002564D5" w:rsidRPr="00471391">
        <w:rPr>
          <w:sz w:val="20"/>
        </w:rPr>
        <w:t>are calculated based on</w:t>
      </w:r>
      <w:r w:rsidRPr="00471391">
        <w:rPr>
          <w:sz w:val="20"/>
        </w:rPr>
        <w:t xml:space="preserve"> actuarial assumptions</w:t>
      </w:r>
      <w:r w:rsidR="002564D5" w:rsidRPr="00471391">
        <w:rPr>
          <w:sz w:val="20"/>
        </w:rPr>
        <w:t xml:space="preserve"> and census data applied for the 202</w:t>
      </w:r>
      <w:r w:rsidR="0044569D">
        <w:rPr>
          <w:sz w:val="20"/>
        </w:rPr>
        <w:t>5</w:t>
      </w:r>
      <w:r w:rsidR="002564D5" w:rsidRPr="00471391">
        <w:rPr>
          <w:sz w:val="20"/>
        </w:rPr>
        <w:t xml:space="preserve"> valuation</w:t>
      </w:r>
      <w:r w:rsidRPr="00471391">
        <w:rPr>
          <w:sz w:val="20"/>
        </w:rPr>
        <w:t>,</w:t>
      </w:r>
      <w:r w:rsidR="002564D5" w:rsidRPr="00471391">
        <w:rPr>
          <w:sz w:val="20"/>
        </w:rPr>
        <w:t xml:space="preserve"> and do not consider gains or losses from possible future changes in actuarial assumptions or plan demographics, </w:t>
      </w:r>
      <w:r w:rsidRPr="00471391">
        <w:rPr>
          <w:sz w:val="20"/>
        </w:rPr>
        <w:t xml:space="preserve">which could significantly impact calculations in subsequent years. </w:t>
      </w:r>
    </w:p>
    <w:p w14:paraId="125AEB72" w14:textId="77777777" w:rsidR="00A7529B" w:rsidRDefault="00A7529B" w:rsidP="00BC6E60">
      <w:pPr>
        <w:pStyle w:val="ListParagraph"/>
        <w:ind w:hanging="567"/>
        <w:jc w:val="both"/>
        <w:rPr>
          <w:rFonts w:eastAsia="SimSun"/>
          <w:sz w:val="20"/>
          <w:lang w:eastAsia="zh-CN"/>
        </w:rPr>
      </w:pPr>
    </w:p>
    <w:p w14:paraId="248416F5" w14:textId="0B222867" w:rsidR="00BF6E21" w:rsidRPr="00F933E1" w:rsidRDefault="00ED7558" w:rsidP="00CF1845">
      <w:pPr>
        <w:pStyle w:val="ListParagraph"/>
        <w:numPr>
          <w:ilvl w:val="0"/>
          <w:numId w:val="18"/>
        </w:numPr>
        <w:jc w:val="both"/>
      </w:pPr>
      <w:r w:rsidRPr="00BF6E21">
        <w:rPr>
          <w:sz w:val="20"/>
        </w:rPr>
        <w:t xml:space="preserve">At its thirty-third extraordinary session on March 17, 2016, the Council decided to hold in a separate account the funds allocated for the future financing of UPOV’s ASHI liability. As at December 31, </w:t>
      </w:r>
      <w:r w:rsidR="00D92996" w:rsidRPr="00BF6E21">
        <w:rPr>
          <w:sz w:val="20"/>
        </w:rPr>
        <w:t>202</w:t>
      </w:r>
      <w:r w:rsidR="0002539C" w:rsidRPr="00BF6E21">
        <w:rPr>
          <w:sz w:val="20"/>
        </w:rPr>
        <w:t>5</w:t>
      </w:r>
      <w:r w:rsidRPr="00BF6E21">
        <w:rPr>
          <w:sz w:val="20"/>
        </w:rPr>
        <w:t xml:space="preserve">, the total balance of these funds </w:t>
      </w:r>
      <w:r w:rsidR="001B35D6" w:rsidRPr="00BF6E21">
        <w:rPr>
          <w:sz w:val="20"/>
        </w:rPr>
        <w:t xml:space="preserve">was </w:t>
      </w:r>
      <w:r w:rsidR="0002539C" w:rsidRPr="00BF6E21">
        <w:rPr>
          <w:sz w:val="20"/>
        </w:rPr>
        <w:t>1,159,060</w:t>
      </w:r>
      <w:r w:rsidRPr="00BF6E21">
        <w:rPr>
          <w:sz w:val="20"/>
        </w:rPr>
        <w:t xml:space="preserve"> Swiss francs (</w:t>
      </w:r>
      <w:r w:rsidR="003D60F9" w:rsidRPr="00BF6E21">
        <w:rPr>
          <w:sz w:val="20"/>
        </w:rPr>
        <w:t xml:space="preserve">1,105,527 </w:t>
      </w:r>
      <w:r w:rsidRPr="00BF6E21">
        <w:rPr>
          <w:sz w:val="20"/>
        </w:rPr>
        <w:t>Swiss francs as at</w:t>
      </w:r>
      <w:r w:rsidR="00A700F1" w:rsidRPr="00BF6E21">
        <w:rPr>
          <w:sz w:val="20"/>
        </w:rPr>
        <w:t xml:space="preserve"> </w:t>
      </w:r>
      <w:r w:rsidRPr="00BF6E21">
        <w:rPr>
          <w:sz w:val="20"/>
        </w:rPr>
        <w:t>December</w:t>
      </w:r>
      <w:r w:rsidR="005D012D">
        <w:rPr>
          <w:sz w:val="20"/>
        </w:rPr>
        <w:t> </w:t>
      </w:r>
      <w:r w:rsidRPr="00BF6E21">
        <w:rPr>
          <w:sz w:val="20"/>
        </w:rPr>
        <w:t>31,</w:t>
      </w:r>
      <w:r w:rsidR="009D49AB">
        <w:rPr>
          <w:sz w:val="20"/>
        </w:rPr>
        <w:t> </w:t>
      </w:r>
      <w:r w:rsidR="00D92996" w:rsidRPr="00BF6E21">
        <w:rPr>
          <w:sz w:val="20"/>
        </w:rPr>
        <w:t>202</w:t>
      </w:r>
      <w:r w:rsidR="003D60F9" w:rsidRPr="00BF6E21">
        <w:rPr>
          <w:sz w:val="20"/>
        </w:rPr>
        <w:t>4</w:t>
      </w:r>
      <w:r w:rsidRPr="00BF6E21">
        <w:rPr>
          <w:sz w:val="20"/>
        </w:rPr>
        <w:t xml:space="preserve">). </w:t>
      </w:r>
      <w:r w:rsidR="00F37D01">
        <w:rPr>
          <w:sz w:val="20"/>
        </w:rPr>
        <w:t xml:space="preserve">Following the creation of ASHIP in </w:t>
      </w:r>
      <w:r w:rsidR="00A57666">
        <w:rPr>
          <w:sz w:val="20"/>
        </w:rPr>
        <w:t xml:space="preserve">2025, </w:t>
      </w:r>
      <w:r w:rsidR="00BF6E21" w:rsidRPr="0034374D">
        <w:rPr>
          <w:sz w:val="20"/>
        </w:rPr>
        <w:t xml:space="preserve">these funds are </w:t>
      </w:r>
      <w:r w:rsidR="00546517">
        <w:rPr>
          <w:sz w:val="20"/>
        </w:rPr>
        <w:t>designated</w:t>
      </w:r>
      <w:r w:rsidR="00BF6E21" w:rsidRPr="0034374D">
        <w:rPr>
          <w:sz w:val="20"/>
        </w:rPr>
        <w:t xml:space="preserve"> as ASHI plan assets </w:t>
      </w:r>
      <w:r w:rsidR="007B74AC">
        <w:rPr>
          <w:sz w:val="20"/>
        </w:rPr>
        <w:t>and are recl</w:t>
      </w:r>
      <w:r w:rsidR="006E7314">
        <w:rPr>
          <w:sz w:val="20"/>
        </w:rPr>
        <w:t xml:space="preserve">assified from cash to </w:t>
      </w:r>
      <w:r w:rsidR="006B5349">
        <w:rPr>
          <w:sz w:val="20"/>
        </w:rPr>
        <w:t xml:space="preserve">employee benefit liabilities in the </w:t>
      </w:r>
      <w:r w:rsidR="00582976">
        <w:rPr>
          <w:sz w:val="20"/>
        </w:rPr>
        <w:t xml:space="preserve">financial statements. </w:t>
      </w:r>
      <w:r w:rsidR="00F933E1" w:rsidRPr="00CF1845">
        <w:rPr>
          <w:sz w:val="20"/>
        </w:rPr>
        <w:t>The funds are held in one of UPOV’s principal bank accounts but are managed separately from operating funds through a blocking instruction currently in place with the bank.</w:t>
      </w:r>
    </w:p>
    <w:p w14:paraId="65853D45" w14:textId="7A71803B" w:rsidR="00A824AF" w:rsidRPr="00CF1845" w:rsidRDefault="00A824AF" w:rsidP="00CF1845">
      <w:pPr>
        <w:pStyle w:val="ListParagraph"/>
        <w:jc w:val="both"/>
        <w:rPr>
          <w:sz w:val="20"/>
        </w:rPr>
      </w:pPr>
    </w:p>
    <w:p w14:paraId="53BE43CA" w14:textId="6BCF4EB0" w:rsidR="006959CD" w:rsidRDefault="006959CD" w:rsidP="005B722A">
      <w:pPr>
        <w:pStyle w:val="ListParagraph"/>
        <w:jc w:val="both"/>
        <w:rPr>
          <w:rFonts w:eastAsia="SimSun"/>
          <w:sz w:val="20"/>
          <w:lang w:eastAsia="zh-CN"/>
        </w:rPr>
      </w:pPr>
    </w:p>
    <w:p w14:paraId="33B6662C" w14:textId="77777777" w:rsidR="009070F5" w:rsidRPr="0059159D" w:rsidRDefault="009070F5" w:rsidP="005B722A">
      <w:pPr>
        <w:tabs>
          <w:tab w:val="left" w:pos="6889"/>
        </w:tabs>
        <w:rPr>
          <w:rFonts w:cs="Arial"/>
          <w:b/>
          <w:color w:val="000000" w:themeColor="text1"/>
        </w:rPr>
      </w:pPr>
    </w:p>
    <w:p w14:paraId="58B04AF8" w14:textId="77777777" w:rsidR="00FC4C46" w:rsidRPr="00F0240B" w:rsidRDefault="00FC4C46" w:rsidP="00FC4C46">
      <w:pPr>
        <w:tabs>
          <w:tab w:val="left" w:pos="6889"/>
        </w:tabs>
        <w:rPr>
          <w:rFonts w:cs="Arial"/>
          <w:b/>
          <w:color w:val="000000" w:themeColor="text1"/>
        </w:rPr>
      </w:pPr>
    </w:p>
    <w:p w14:paraId="5C060B13" w14:textId="77777777" w:rsidR="001776DA" w:rsidRDefault="001776DA">
      <w:pPr>
        <w:jc w:val="left"/>
        <w:rPr>
          <w:b/>
          <w:caps/>
        </w:rPr>
      </w:pPr>
      <w:bookmarkStart w:id="14" w:name="_Toc161842415"/>
      <w:r>
        <w:br w:type="page"/>
      </w:r>
    </w:p>
    <w:p w14:paraId="7E38EDCC" w14:textId="181C5027" w:rsidR="00FC4C46" w:rsidRPr="00F27BCD" w:rsidRDefault="00FC4C46" w:rsidP="00FC4C46">
      <w:pPr>
        <w:pStyle w:val="Heading1"/>
        <w:jc w:val="left"/>
      </w:pPr>
      <w:bookmarkStart w:id="15" w:name="_Toc236849858"/>
      <w:r w:rsidRPr="00F27BCD">
        <w:lastRenderedPageBreak/>
        <w:t xml:space="preserve">STATEMENT ON INTERNAL CONTROL </w:t>
      </w:r>
      <w:bookmarkEnd w:id="14"/>
      <w:r>
        <w:t>202</w:t>
      </w:r>
      <w:r w:rsidR="002537C6">
        <w:t>5</w:t>
      </w:r>
      <w:bookmarkEnd w:id="15"/>
    </w:p>
    <w:p w14:paraId="6907A5EA" w14:textId="77777777" w:rsidR="00FC4C46" w:rsidRDefault="00FC4C46" w:rsidP="00FC4C46">
      <w:pPr>
        <w:pStyle w:val="BodyText"/>
        <w:rPr>
          <w:rFonts w:cs="Arial"/>
          <w:color w:val="000000" w:themeColor="text1"/>
        </w:rPr>
      </w:pPr>
    </w:p>
    <w:p w14:paraId="34590EF7" w14:textId="77777777" w:rsidR="003568AB" w:rsidRPr="00F27BCD" w:rsidRDefault="003568AB" w:rsidP="003568AB">
      <w:pPr>
        <w:pStyle w:val="BodyText"/>
        <w:rPr>
          <w:rFonts w:cs="Arial"/>
          <w:color w:val="000000" w:themeColor="text1"/>
        </w:rPr>
      </w:pPr>
    </w:p>
    <w:p w14:paraId="579FFB23" w14:textId="77777777" w:rsidR="003568AB" w:rsidRPr="00F27BCD" w:rsidRDefault="003568AB" w:rsidP="003568AB">
      <w:pPr>
        <w:pStyle w:val="BodyText"/>
        <w:rPr>
          <w:b/>
          <w:bCs/>
        </w:rPr>
      </w:pPr>
      <w:r w:rsidRPr="00F27BCD">
        <w:rPr>
          <w:b/>
          <w:bCs/>
        </w:rPr>
        <w:t>Scope of responsibility</w:t>
      </w:r>
    </w:p>
    <w:p w14:paraId="2F724CA6" w14:textId="77777777" w:rsidR="003568AB" w:rsidRPr="00F27BCD" w:rsidRDefault="003568AB" w:rsidP="003568AB">
      <w:pPr>
        <w:pStyle w:val="BodyText"/>
        <w:rPr>
          <w:rFonts w:cs="Arial"/>
          <w:color w:val="000000" w:themeColor="text1"/>
        </w:rPr>
      </w:pPr>
    </w:p>
    <w:p w14:paraId="4EF35B77" w14:textId="77777777" w:rsidR="003568AB" w:rsidRPr="00F27BCD" w:rsidRDefault="003568AB" w:rsidP="003568AB">
      <w:pPr>
        <w:ind w:right="-167"/>
        <w:rPr>
          <w:rFonts w:cs="Arial"/>
          <w:color w:val="000000" w:themeColor="text1"/>
        </w:rPr>
      </w:pPr>
      <w:r w:rsidRPr="00F27BCD">
        <w:rPr>
          <w:rFonts w:cs="Arial"/>
          <w:color w:val="000000" w:themeColor="text1"/>
        </w:rPr>
        <w:t>As Secretary-General of the International Union for the Protection of New Varieties of Plants (UPOV), I am accountable, in accordance with the responsibility assigned to me, in particular, by Regulation 5.8 (d) of the Financial Regulations and Rules (FRR) of UPOV, for maintaining a system of internal financial control that ensures:</w:t>
      </w:r>
    </w:p>
    <w:p w14:paraId="6908B1EE" w14:textId="77777777" w:rsidR="003568AB" w:rsidRPr="00F27BCD" w:rsidRDefault="003568AB" w:rsidP="003568AB">
      <w:pPr>
        <w:rPr>
          <w:rFonts w:cs="Arial"/>
          <w:color w:val="000000" w:themeColor="text1"/>
        </w:rPr>
      </w:pPr>
    </w:p>
    <w:p w14:paraId="0D9EDF2A" w14:textId="77777777" w:rsidR="003568AB" w:rsidRPr="00F27BCD" w:rsidRDefault="003568AB" w:rsidP="003568AB">
      <w:pPr>
        <w:numPr>
          <w:ilvl w:val="0"/>
          <w:numId w:val="58"/>
        </w:numPr>
        <w:jc w:val="left"/>
        <w:rPr>
          <w:rFonts w:cs="Arial"/>
          <w:color w:val="000000" w:themeColor="text1"/>
        </w:rPr>
      </w:pPr>
      <w:r w:rsidRPr="00F27BCD">
        <w:rPr>
          <w:rFonts w:cs="Arial"/>
          <w:color w:val="000000" w:themeColor="text1"/>
        </w:rPr>
        <w:t>the regularity of the receipt, custody and disposal of all funds and other financial resources of UPOV;</w:t>
      </w:r>
    </w:p>
    <w:p w14:paraId="22E410B9" w14:textId="77777777" w:rsidR="003568AB" w:rsidRPr="00F27BCD" w:rsidRDefault="003568AB" w:rsidP="003568AB">
      <w:pPr>
        <w:numPr>
          <w:ilvl w:val="0"/>
          <w:numId w:val="58"/>
        </w:numPr>
        <w:jc w:val="left"/>
        <w:rPr>
          <w:rFonts w:cs="Arial"/>
          <w:color w:val="000000" w:themeColor="text1"/>
        </w:rPr>
      </w:pPr>
      <w:r w:rsidRPr="00F27BCD">
        <w:rPr>
          <w:rFonts w:cs="Arial"/>
          <w:color w:val="000000" w:themeColor="text1"/>
        </w:rPr>
        <w:t>the conformity of obligations and expenditures with appropriations or other financial provisions approved by the Council or with the purposes and rules relating to specific trust funds; and</w:t>
      </w:r>
    </w:p>
    <w:p w14:paraId="2262411B" w14:textId="77777777" w:rsidR="003568AB" w:rsidRPr="00F27BCD" w:rsidRDefault="003568AB" w:rsidP="003568AB">
      <w:pPr>
        <w:numPr>
          <w:ilvl w:val="0"/>
          <w:numId w:val="58"/>
        </w:numPr>
        <w:jc w:val="left"/>
        <w:rPr>
          <w:rFonts w:cs="Arial"/>
          <w:color w:val="000000" w:themeColor="text1"/>
        </w:rPr>
      </w:pPr>
      <w:r w:rsidRPr="00F27BCD">
        <w:rPr>
          <w:rFonts w:cs="Arial"/>
          <w:color w:val="000000" w:themeColor="text1"/>
        </w:rPr>
        <w:t>the effective, efficient and economic use of the resources of UPOV.</w:t>
      </w:r>
    </w:p>
    <w:p w14:paraId="2E686F9E" w14:textId="77777777" w:rsidR="003568AB" w:rsidRPr="00F27BCD" w:rsidRDefault="003568AB" w:rsidP="003568AB">
      <w:pPr>
        <w:rPr>
          <w:rFonts w:cs="Arial"/>
          <w:color w:val="000000" w:themeColor="text1"/>
        </w:rPr>
      </w:pPr>
    </w:p>
    <w:p w14:paraId="778ECCD2" w14:textId="77777777" w:rsidR="003568AB" w:rsidRPr="00F27BCD" w:rsidRDefault="003568AB" w:rsidP="003568AB">
      <w:pPr>
        <w:rPr>
          <w:rFonts w:cs="Arial"/>
          <w:color w:val="000000" w:themeColor="text1"/>
        </w:rPr>
      </w:pPr>
      <w:r w:rsidRPr="00F27BCD">
        <w:rPr>
          <w:rFonts w:cs="Arial"/>
          <w:color w:val="000000" w:themeColor="text1"/>
        </w:rPr>
        <w:t xml:space="preserve">In signing this statement, I rely in particular on assurance provided to me in the form of </w:t>
      </w:r>
      <w:r>
        <w:rPr>
          <w:rFonts w:cs="Arial"/>
          <w:color w:val="000000" w:themeColor="text1"/>
        </w:rPr>
        <w:t xml:space="preserve">the </w:t>
      </w:r>
      <w:r w:rsidRPr="00F27BCD">
        <w:rPr>
          <w:rFonts w:cs="Arial"/>
          <w:color w:val="000000" w:themeColor="text1"/>
        </w:rPr>
        <w:t>Management Representation Letter (MRL) from the Vice Secretar</w:t>
      </w:r>
      <w:r>
        <w:rPr>
          <w:rFonts w:cs="Arial"/>
          <w:color w:val="000000" w:themeColor="text1"/>
        </w:rPr>
        <w:t>y</w:t>
      </w:r>
      <w:r w:rsidRPr="00F27BCD">
        <w:rPr>
          <w:rFonts w:cs="Arial"/>
          <w:color w:val="000000" w:themeColor="text1"/>
        </w:rPr>
        <w:t xml:space="preserve">-General, </w:t>
      </w:r>
      <w:r w:rsidRPr="16012E87">
        <w:rPr>
          <w:rFonts w:cs="Arial"/>
          <w:color w:val="000000" w:themeColor="text1"/>
        </w:rPr>
        <w:t>the UPOV Assurance Summary</w:t>
      </w:r>
      <w:r>
        <w:rPr>
          <w:rFonts w:cs="Arial"/>
          <w:color w:val="000000" w:themeColor="text1"/>
        </w:rPr>
        <w:t xml:space="preserve"> and</w:t>
      </w:r>
      <w:r w:rsidRPr="16012E87">
        <w:rPr>
          <w:rFonts w:cs="Arial"/>
          <w:color w:val="000000" w:themeColor="text1"/>
        </w:rPr>
        <w:t xml:space="preserve"> </w:t>
      </w:r>
      <w:r>
        <w:rPr>
          <w:rFonts w:cs="Arial"/>
          <w:color w:val="000000" w:themeColor="text1"/>
        </w:rPr>
        <w:t>from</w:t>
      </w:r>
      <w:r w:rsidRPr="16012E87">
        <w:rPr>
          <w:rFonts w:cs="Arial"/>
          <w:color w:val="000000" w:themeColor="text1"/>
        </w:rPr>
        <w:t xml:space="preserve"> </w:t>
      </w:r>
      <w:r w:rsidRPr="00F27BCD">
        <w:rPr>
          <w:rFonts w:cs="Arial"/>
          <w:color w:val="000000" w:themeColor="text1"/>
        </w:rPr>
        <w:t xml:space="preserve">WIPO’s assurance functions </w:t>
      </w:r>
      <w:r>
        <w:rPr>
          <w:rFonts w:cs="Arial"/>
          <w:color w:val="000000" w:themeColor="text1"/>
        </w:rPr>
        <w:t>that contribute as per</w:t>
      </w:r>
      <w:r w:rsidRPr="00F27BCD">
        <w:rPr>
          <w:rFonts w:cs="Arial"/>
          <w:color w:val="000000" w:themeColor="text1"/>
        </w:rPr>
        <w:t xml:space="preserve"> the Agreement between the World Intellectual Property Organization (WIPO) and UPOV (“WIPO/UPOV Agreement”)</w:t>
      </w:r>
      <w:r w:rsidRPr="00F27BCD">
        <w:rPr>
          <w:rStyle w:val="FootnoteReference"/>
          <w:rFonts w:cs="Arial"/>
          <w:color w:val="000000" w:themeColor="text1"/>
        </w:rPr>
        <w:footnoteReference w:id="2"/>
      </w:r>
      <w:r w:rsidRPr="5D2CB2E5">
        <w:t>￼</w:t>
      </w:r>
    </w:p>
    <w:p w14:paraId="3C549EFB" w14:textId="77777777" w:rsidR="003568AB" w:rsidRPr="00F27BCD" w:rsidRDefault="003568AB" w:rsidP="003568AB">
      <w:pPr>
        <w:pStyle w:val="BodyText"/>
        <w:rPr>
          <w:rFonts w:cs="Arial"/>
          <w:color w:val="000000" w:themeColor="text1"/>
        </w:rPr>
      </w:pPr>
    </w:p>
    <w:p w14:paraId="1563E56B" w14:textId="77777777" w:rsidR="003568AB" w:rsidRPr="0011268A" w:rsidRDefault="003568AB" w:rsidP="003568AB">
      <w:pPr>
        <w:rPr>
          <w:b/>
          <w:bCs/>
        </w:rPr>
      </w:pPr>
      <w:r w:rsidRPr="0011268A">
        <w:rPr>
          <w:b/>
          <w:bCs/>
        </w:rPr>
        <w:t>Purpose of the system of internal control</w:t>
      </w:r>
    </w:p>
    <w:p w14:paraId="3464F25E" w14:textId="77777777" w:rsidR="003568AB" w:rsidRPr="00F27BCD" w:rsidRDefault="003568AB" w:rsidP="003568AB">
      <w:pPr>
        <w:pStyle w:val="BodyText"/>
        <w:rPr>
          <w:rFonts w:cs="Arial"/>
          <w:color w:val="000000" w:themeColor="text1"/>
        </w:rPr>
      </w:pPr>
    </w:p>
    <w:p w14:paraId="1FB2D857" w14:textId="3980BB93" w:rsidR="003568AB" w:rsidRPr="00F27BCD" w:rsidRDefault="003568AB" w:rsidP="003568AB">
      <w:pPr>
        <w:pStyle w:val="BodyText"/>
        <w:rPr>
          <w:rFonts w:cs="Arial"/>
          <w:color w:val="000000" w:themeColor="text1"/>
        </w:rPr>
      </w:pPr>
      <w:r w:rsidRPr="00F27BCD">
        <w:rPr>
          <w:rFonts w:cs="Arial"/>
          <w:color w:val="000000" w:themeColor="text1"/>
        </w:rPr>
        <w:t>Our system of internal control is a process, effected by the Council, the Consultative Committee, the Secretary</w:t>
      </w:r>
      <w:r w:rsidRPr="611C4F20">
        <w:rPr>
          <w:rFonts w:cs="Arial"/>
          <w:color w:val="000000" w:themeColor="text1"/>
        </w:rPr>
        <w:t xml:space="preserve"> </w:t>
      </w:r>
      <w:r w:rsidRPr="00F27BCD">
        <w:rPr>
          <w:rFonts w:cs="Arial"/>
          <w:color w:val="000000" w:themeColor="text1"/>
        </w:rPr>
        <w:t>General, Vice Secretary-General and other key officials, designed to provide reasonable assurance of UPOV’s ability to reach its aims, objectives and related policies. The aim of this system of internal control is to manage risk to a tolerable level rather than to eliminate it entirely. As such, it sets out to provide reasonable assurance over the following three areas:</w:t>
      </w:r>
    </w:p>
    <w:p w14:paraId="2B22536E" w14:textId="77777777" w:rsidR="003568AB" w:rsidRPr="00F27BCD" w:rsidRDefault="003568AB" w:rsidP="003568AB">
      <w:pPr>
        <w:pStyle w:val="BodyText"/>
        <w:rPr>
          <w:rFonts w:cs="Arial"/>
          <w:color w:val="000000" w:themeColor="text1"/>
        </w:rPr>
      </w:pPr>
    </w:p>
    <w:p w14:paraId="5EE763EC" w14:textId="77777777" w:rsidR="003568AB" w:rsidRPr="00F27BCD" w:rsidRDefault="003568AB" w:rsidP="003568AB">
      <w:pPr>
        <w:pStyle w:val="ListParagraph"/>
        <w:widowControl w:val="0"/>
        <w:numPr>
          <w:ilvl w:val="1"/>
          <w:numId w:val="57"/>
        </w:numPr>
        <w:autoSpaceDE w:val="0"/>
        <w:autoSpaceDN w:val="0"/>
        <w:rPr>
          <w:color w:val="000000" w:themeColor="text1"/>
          <w:sz w:val="20"/>
        </w:rPr>
      </w:pPr>
      <w:r w:rsidRPr="00F27BCD">
        <w:rPr>
          <w:color w:val="000000" w:themeColor="text1"/>
          <w:sz w:val="20"/>
        </w:rPr>
        <w:t>Reliability of financial reporting – transactions authorized and properly recorded and material errors or irregularities either prevented or detected in a timely manner;</w:t>
      </w:r>
    </w:p>
    <w:p w14:paraId="6DF14114" w14:textId="77777777" w:rsidR="003568AB" w:rsidRPr="00F27BCD" w:rsidRDefault="003568AB" w:rsidP="003568AB">
      <w:pPr>
        <w:pStyle w:val="ListParagraph"/>
        <w:widowControl w:val="0"/>
        <w:numPr>
          <w:ilvl w:val="1"/>
          <w:numId w:val="57"/>
        </w:numPr>
        <w:autoSpaceDE w:val="0"/>
        <w:autoSpaceDN w:val="0"/>
        <w:rPr>
          <w:color w:val="000000" w:themeColor="text1"/>
          <w:sz w:val="20"/>
        </w:rPr>
      </w:pPr>
      <w:r w:rsidRPr="00F27BCD">
        <w:rPr>
          <w:color w:val="000000" w:themeColor="text1"/>
          <w:sz w:val="20"/>
        </w:rPr>
        <w:t>Effectiveness and efficiency of business processes, the safeguarding of</w:t>
      </w:r>
      <w:r w:rsidRPr="00F27BCD">
        <w:rPr>
          <w:color w:val="000000" w:themeColor="text1"/>
          <w:spacing w:val="-6"/>
          <w:sz w:val="20"/>
        </w:rPr>
        <w:t xml:space="preserve"> </w:t>
      </w:r>
      <w:r w:rsidRPr="00F27BCD">
        <w:rPr>
          <w:color w:val="000000" w:themeColor="text1"/>
          <w:sz w:val="20"/>
        </w:rPr>
        <w:t>assets, and the exercise of economy;</w:t>
      </w:r>
      <w:r w:rsidRPr="00F27BCD">
        <w:rPr>
          <w:color w:val="000000" w:themeColor="text1"/>
          <w:spacing w:val="55"/>
          <w:sz w:val="20"/>
        </w:rPr>
        <w:t xml:space="preserve"> </w:t>
      </w:r>
      <w:r w:rsidRPr="00F27BCD">
        <w:rPr>
          <w:color w:val="000000" w:themeColor="text1"/>
          <w:sz w:val="20"/>
        </w:rPr>
        <w:t>and</w:t>
      </w:r>
    </w:p>
    <w:p w14:paraId="5B5A8F21" w14:textId="77777777" w:rsidR="003568AB" w:rsidRPr="00F27BCD" w:rsidRDefault="003568AB" w:rsidP="003568AB">
      <w:pPr>
        <w:pStyle w:val="ListParagraph"/>
        <w:widowControl w:val="0"/>
        <w:numPr>
          <w:ilvl w:val="1"/>
          <w:numId w:val="57"/>
        </w:numPr>
        <w:autoSpaceDE w:val="0"/>
        <w:autoSpaceDN w:val="0"/>
        <w:rPr>
          <w:color w:val="000000" w:themeColor="text1"/>
          <w:sz w:val="20"/>
        </w:rPr>
      </w:pPr>
      <w:r w:rsidRPr="00F27BCD">
        <w:rPr>
          <w:color w:val="000000" w:themeColor="text1"/>
          <w:sz w:val="20"/>
        </w:rPr>
        <w:t>Compliance with UPOV’s regulatory framework.</w:t>
      </w:r>
    </w:p>
    <w:p w14:paraId="3C31D05C" w14:textId="77777777" w:rsidR="003568AB" w:rsidRPr="00F27BCD" w:rsidRDefault="003568AB" w:rsidP="003568AB">
      <w:pPr>
        <w:keepNext/>
        <w:keepLines/>
        <w:rPr>
          <w:rFonts w:cs="Arial"/>
          <w:color w:val="000000" w:themeColor="text1"/>
        </w:rPr>
      </w:pPr>
    </w:p>
    <w:p w14:paraId="5E133E6C" w14:textId="77777777" w:rsidR="003568AB" w:rsidRPr="00F27BCD" w:rsidRDefault="003568AB" w:rsidP="003568AB">
      <w:pPr>
        <w:rPr>
          <w:rFonts w:cs="Arial"/>
          <w:color w:val="000000" w:themeColor="text1"/>
        </w:rPr>
      </w:pPr>
      <w:r w:rsidRPr="00F27BCD">
        <w:rPr>
          <w:rFonts w:cs="Arial"/>
          <w:color w:val="000000" w:themeColor="text1"/>
        </w:rPr>
        <w:t xml:space="preserve">Thus, on an operational level, UPOV’s internal control system is not solely a policy or procedure that is performed at certain points in time, but rather continually operated at all levels within UPOV through internal control processes to ensure the above objectives. </w:t>
      </w:r>
    </w:p>
    <w:p w14:paraId="234EAFBF" w14:textId="77777777" w:rsidR="003568AB" w:rsidRPr="00F27BCD" w:rsidRDefault="003568AB" w:rsidP="003568AB">
      <w:pPr>
        <w:pStyle w:val="BodyText"/>
        <w:rPr>
          <w:rFonts w:cs="Arial"/>
          <w:color w:val="000000" w:themeColor="text1"/>
        </w:rPr>
      </w:pPr>
    </w:p>
    <w:p w14:paraId="1CB8E531" w14:textId="77777777" w:rsidR="003568AB" w:rsidRPr="00F27BCD" w:rsidRDefault="003568AB" w:rsidP="003568AB">
      <w:pPr>
        <w:pStyle w:val="BodyText"/>
        <w:rPr>
          <w:rFonts w:cs="Arial"/>
          <w:color w:val="000000" w:themeColor="text1"/>
        </w:rPr>
      </w:pPr>
      <w:r w:rsidRPr="00F27BCD">
        <w:rPr>
          <w:rFonts w:cs="Arial"/>
          <w:color w:val="000000" w:themeColor="text1"/>
        </w:rPr>
        <w:t>This statement is presented in line with the seven components of UPOV’s Accountability Framework (document CC/98/13), which itself is aligned to the COSO</w:t>
      </w:r>
      <w:r w:rsidRPr="00F27BCD">
        <w:rPr>
          <w:rStyle w:val="FootnoteReference"/>
          <w:rFonts w:cs="Arial"/>
          <w:color w:val="000000" w:themeColor="text1"/>
        </w:rPr>
        <w:footnoteReference w:id="3"/>
      </w:r>
      <w:r w:rsidRPr="00F27BCD">
        <w:rPr>
          <w:rFonts w:cs="Arial"/>
          <w:color w:val="000000" w:themeColor="text1"/>
        </w:rPr>
        <w:t xml:space="preserve"> Internal Control framework and Three Lines Model</w:t>
      </w:r>
      <w:r w:rsidRPr="00F27BCD">
        <w:rPr>
          <w:rStyle w:val="FootnoteReference"/>
          <w:rFonts w:cs="Arial"/>
          <w:color w:val="000000" w:themeColor="text1"/>
        </w:rPr>
        <w:footnoteReference w:id="4"/>
      </w:r>
      <w:r w:rsidRPr="00F27BCD">
        <w:rPr>
          <w:rFonts w:cs="Arial"/>
          <w:color w:val="000000" w:themeColor="text1"/>
        </w:rPr>
        <w:t>.</w:t>
      </w:r>
    </w:p>
    <w:p w14:paraId="7C3D421E" w14:textId="77777777" w:rsidR="003568AB" w:rsidRPr="00F27BCD" w:rsidRDefault="003568AB" w:rsidP="003568AB">
      <w:pPr>
        <w:pStyle w:val="BodyText"/>
        <w:rPr>
          <w:rFonts w:cs="Arial"/>
          <w:color w:val="000000" w:themeColor="text1"/>
        </w:rPr>
      </w:pPr>
    </w:p>
    <w:p w14:paraId="551E7760" w14:textId="77777777" w:rsidR="003568AB" w:rsidRPr="00F27BCD" w:rsidRDefault="003568AB" w:rsidP="003568AB">
      <w:pPr>
        <w:pStyle w:val="BodyText"/>
        <w:rPr>
          <w:rFonts w:cs="Arial"/>
          <w:color w:val="000000" w:themeColor="text1"/>
        </w:rPr>
      </w:pPr>
      <w:r w:rsidRPr="00F27BCD">
        <w:rPr>
          <w:rFonts w:cs="Arial"/>
          <w:color w:val="000000" w:themeColor="text1"/>
        </w:rPr>
        <w:t xml:space="preserve">My current statement on UPOV’s internal control processes, as described above, applies for the </w:t>
      </w:r>
      <w:r>
        <w:rPr>
          <w:rFonts w:cs="Arial"/>
          <w:color w:val="000000" w:themeColor="text1"/>
        </w:rPr>
        <w:t xml:space="preserve">financial </w:t>
      </w:r>
      <w:r w:rsidRPr="00F27BCD">
        <w:rPr>
          <w:rFonts w:cs="Arial"/>
          <w:color w:val="000000" w:themeColor="text1"/>
        </w:rPr>
        <w:t xml:space="preserve">year ended December 31, </w:t>
      </w:r>
      <w:r>
        <w:rPr>
          <w:rFonts w:cs="Arial"/>
          <w:color w:val="000000" w:themeColor="text1"/>
        </w:rPr>
        <w:t>2025</w:t>
      </w:r>
      <w:r w:rsidRPr="00F27BCD">
        <w:rPr>
          <w:rFonts w:cs="Arial"/>
          <w:color w:val="000000" w:themeColor="text1"/>
        </w:rPr>
        <w:t xml:space="preserve">, and as at the date of the approval of UPOV’s </w:t>
      </w:r>
      <w:r>
        <w:rPr>
          <w:rFonts w:cs="Arial"/>
          <w:color w:val="000000" w:themeColor="text1"/>
        </w:rPr>
        <w:t>2025</w:t>
      </w:r>
      <w:r w:rsidRPr="00F27BCD">
        <w:rPr>
          <w:rFonts w:cs="Arial"/>
          <w:color w:val="000000" w:themeColor="text1"/>
        </w:rPr>
        <w:t xml:space="preserve"> financial statements.</w:t>
      </w:r>
    </w:p>
    <w:p w14:paraId="0CD68F18" w14:textId="77777777" w:rsidR="003568AB" w:rsidRPr="00F27BCD" w:rsidRDefault="003568AB" w:rsidP="003568AB">
      <w:pPr>
        <w:pStyle w:val="BodyText"/>
        <w:rPr>
          <w:rFonts w:cs="Arial"/>
          <w:color w:val="000000" w:themeColor="text1"/>
        </w:rPr>
      </w:pPr>
    </w:p>
    <w:p w14:paraId="1E3C50CE" w14:textId="105142FF" w:rsidR="00FD214C" w:rsidRDefault="00FD214C">
      <w:pPr>
        <w:jc w:val="left"/>
        <w:rPr>
          <w:rFonts w:eastAsiaTheme="majorEastAsia" w:cs="Arial"/>
          <w:b/>
          <w:color w:val="000000" w:themeColor="text1"/>
        </w:rPr>
      </w:pPr>
      <w:r>
        <w:rPr>
          <w:rFonts w:eastAsiaTheme="majorEastAsia" w:cs="Arial"/>
          <w:b/>
          <w:color w:val="000000" w:themeColor="text1"/>
        </w:rPr>
        <w:br w:type="page"/>
      </w:r>
    </w:p>
    <w:p w14:paraId="1883D91A" w14:textId="77777777" w:rsidR="003568AB" w:rsidRPr="00F27BCD" w:rsidRDefault="003568AB" w:rsidP="003568AB">
      <w:pPr>
        <w:rPr>
          <w:rFonts w:eastAsiaTheme="majorEastAsia" w:cs="Arial"/>
          <w:b/>
          <w:color w:val="000000" w:themeColor="text1"/>
        </w:rPr>
      </w:pPr>
    </w:p>
    <w:p w14:paraId="0AF4B473" w14:textId="77777777" w:rsidR="003568AB" w:rsidRPr="00F27BCD" w:rsidRDefault="003568AB" w:rsidP="003568AB">
      <w:pPr>
        <w:pStyle w:val="BodyText"/>
        <w:widowControl w:val="0"/>
        <w:numPr>
          <w:ilvl w:val="0"/>
          <w:numId w:val="67"/>
        </w:numPr>
        <w:autoSpaceDE w:val="0"/>
        <w:autoSpaceDN w:val="0"/>
        <w:jc w:val="left"/>
        <w:rPr>
          <w:rFonts w:cs="Arial"/>
          <w:b/>
          <w:bCs/>
        </w:rPr>
      </w:pPr>
      <w:r w:rsidRPr="00F27BCD">
        <w:rPr>
          <w:rFonts w:cs="Arial"/>
          <w:b/>
          <w:bCs/>
        </w:rPr>
        <w:t xml:space="preserve">Results based planning </w:t>
      </w:r>
    </w:p>
    <w:p w14:paraId="68BB496F" w14:textId="77777777" w:rsidR="003568AB" w:rsidRPr="00F27BCD" w:rsidRDefault="003568AB" w:rsidP="003568AB">
      <w:pPr>
        <w:pStyle w:val="Heading1"/>
        <w:rPr>
          <w:rFonts w:cs="Arial"/>
          <w:b w:val="0"/>
          <w:color w:val="000000" w:themeColor="text1"/>
        </w:rPr>
      </w:pPr>
    </w:p>
    <w:p w14:paraId="73FD2739" w14:textId="1AA8D830" w:rsidR="003568AB" w:rsidRPr="00F27BCD" w:rsidRDefault="003568AB" w:rsidP="003568AB">
      <w:pPr>
        <w:rPr>
          <w:rFonts w:cs="Arial"/>
          <w:color w:val="000000" w:themeColor="text1"/>
        </w:rPr>
      </w:pPr>
      <w:r w:rsidRPr="00F27BCD">
        <w:rPr>
          <w:rFonts w:cs="Arial"/>
          <w:color w:val="000000" w:themeColor="text1"/>
        </w:rPr>
        <w:t xml:space="preserve">UPOV has in place </w:t>
      </w:r>
      <w:r w:rsidR="00662177" w:rsidRPr="00F27BCD">
        <w:rPr>
          <w:rFonts w:cs="Arial"/>
          <w:color w:val="000000" w:themeColor="text1"/>
        </w:rPr>
        <w:t>results-based</w:t>
      </w:r>
      <w:r w:rsidRPr="00F27BCD">
        <w:rPr>
          <w:rFonts w:cs="Arial"/>
          <w:color w:val="000000" w:themeColor="text1"/>
        </w:rPr>
        <w:t xml:space="preserve"> management processes, guided by the Strategic Business Plan and embodied in a biennial </w:t>
      </w:r>
      <w:r>
        <w:rPr>
          <w:rFonts w:cs="Arial"/>
          <w:color w:val="000000" w:themeColor="text1"/>
        </w:rPr>
        <w:t>P</w:t>
      </w:r>
      <w:r w:rsidRPr="00F27BCD">
        <w:rPr>
          <w:rFonts w:cs="Arial"/>
          <w:color w:val="000000" w:themeColor="text1"/>
        </w:rPr>
        <w:t xml:space="preserve">rogram and </w:t>
      </w:r>
      <w:r>
        <w:rPr>
          <w:rFonts w:cs="Arial"/>
          <w:color w:val="000000" w:themeColor="text1"/>
        </w:rPr>
        <w:t>B</w:t>
      </w:r>
      <w:r w:rsidRPr="00F27BCD">
        <w:rPr>
          <w:rFonts w:cs="Arial"/>
          <w:color w:val="000000" w:themeColor="text1"/>
        </w:rPr>
        <w:t xml:space="preserve">udget approved by </w:t>
      </w:r>
      <w:r>
        <w:rPr>
          <w:rFonts w:cs="Arial"/>
          <w:color w:val="000000" w:themeColor="text1"/>
        </w:rPr>
        <w:t>the Council of UPOV</w:t>
      </w:r>
      <w:r w:rsidRPr="00F27BCD">
        <w:rPr>
          <w:rFonts w:cs="Arial"/>
          <w:color w:val="000000" w:themeColor="text1"/>
        </w:rPr>
        <w:t xml:space="preserve">. Consideration and approval of UPOV’s </w:t>
      </w:r>
      <w:r>
        <w:rPr>
          <w:rFonts w:cs="Arial"/>
          <w:color w:val="000000" w:themeColor="text1"/>
        </w:rPr>
        <w:t>P</w:t>
      </w:r>
      <w:r w:rsidRPr="00F27BCD">
        <w:rPr>
          <w:rFonts w:cs="Arial"/>
          <w:color w:val="000000" w:themeColor="text1"/>
        </w:rPr>
        <w:t xml:space="preserve">rogram and </w:t>
      </w:r>
      <w:r>
        <w:rPr>
          <w:rFonts w:cs="Arial"/>
          <w:color w:val="000000" w:themeColor="text1"/>
        </w:rPr>
        <w:t>B</w:t>
      </w:r>
      <w:r w:rsidRPr="00F27BCD">
        <w:rPr>
          <w:rFonts w:cs="Arial"/>
          <w:color w:val="000000" w:themeColor="text1"/>
        </w:rPr>
        <w:t xml:space="preserve">udget </w:t>
      </w:r>
      <w:r>
        <w:rPr>
          <w:rFonts w:cs="Arial"/>
          <w:color w:val="000000" w:themeColor="text1"/>
        </w:rPr>
        <w:t>includes the approval of the work program as outlined in the UPOV Strategy House and the associated resources linked to the expected results.</w:t>
      </w:r>
      <w:r w:rsidRPr="00F27BCD">
        <w:rPr>
          <w:rFonts w:cs="Arial"/>
          <w:color w:val="000000" w:themeColor="text1"/>
        </w:rPr>
        <w:t xml:space="preserve">  </w:t>
      </w:r>
    </w:p>
    <w:p w14:paraId="51D6B83B" w14:textId="77777777" w:rsidR="003568AB" w:rsidRPr="00F27BCD" w:rsidRDefault="003568AB" w:rsidP="003568AB">
      <w:pPr>
        <w:rPr>
          <w:rFonts w:cs="Arial"/>
          <w:color w:val="000000" w:themeColor="text1"/>
        </w:rPr>
      </w:pPr>
    </w:p>
    <w:p w14:paraId="35669975" w14:textId="52BD5132" w:rsidR="003568AB" w:rsidRDefault="003568AB" w:rsidP="003568AB">
      <w:pPr>
        <w:jc w:val="left"/>
        <w:rPr>
          <w:rFonts w:cs="Arial"/>
          <w:b/>
          <w:bCs/>
        </w:rPr>
      </w:pPr>
    </w:p>
    <w:p w14:paraId="3C19F82B" w14:textId="77777777" w:rsidR="003568AB" w:rsidRPr="00F27BCD" w:rsidRDefault="003568AB" w:rsidP="003568AB">
      <w:pPr>
        <w:pStyle w:val="BodyText"/>
        <w:widowControl w:val="0"/>
        <w:numPr>
          <w:ilvl w:val="0"/>
          <w:numId w:val="67"/>
        </w:numPr>
        <w:autoSpaceDE w:val="0"/>
        <w:autoSpaceDN w:val="0"/>
        <w:jc w:val="left"/>
        <w:rPr>
          <w:rFonts w:cs="Arial"/>
          <w:b/>
          <w:bCs/>
        </w:rPr>
      </w:pPr>
      <w:r w:rsidRPr="00F27BCD">
        <w:rPr>
          <w:rFonts w:cs="Arial"/>
          <w:b/>
          <w:bCs/>
        </w:rPr>
        <w:t>Performance and risk management</w:t>
      </w:r>
    </w:p>
    <w:p w14:paraId="4B525B38" w14:textId="77777777" w:rsidR="003568AB" w:rsidRPr="00F27BCD" w:rsidRDefault="003568AB" w:rsidP="003568AB">
      <w:pPr>
        <w:pStyle w:val="Heading1"/>
        <w:rPr>
          <w:rFonts w:cs="Arial"/>
          <w:b w:val="0"/>
          <w:color w:val="000000" w:themeColor="text1"/>
        </w:rPr>
      </w:pPr>
    </w:p>
    <w:p w14:paraId="318245C4" w14:textId="77777777" w:rsidR="003568AB" w:rsidRPr="00F27BCD" w:rsidRDefault="003568AB" w:rsidP="003568AB">
      <w:pPr>
        <w:rPr>
          <w:rFonts w:cs="Arial"/>
          <w:color w:val="000000" w:themeColor="text1"/>
        </w:rPr>
      </w:pPr>
      <w:r w:rsidRPr="00F27BCD">
        <w:rPr>
          <w:rFonts w:cs="Arial"/>
          <w:color w:val="000000" w:themeColor="text1"/>
        </w:rPr>
        <w:t xml:space="preserve">Comprehensive and detailed reporting to members is provided </w:t>
      </w:r>
      <w:r>
        <w:rPr>
          <w:rFonts w:cs="Arial"/>
          <w:color w:val="000000" w:themeColor="text1"/>
        </w:rPr>
        <w:t xml:space="preserve">in the UPOV Performance Report </w:t>
      </w:r>
      <w:r w:rsidRPr="00F27BCD">
        <w:rPr>
          <w:rFonts w:cs="Arial"/>
          <w:color w:val="000000" w:themeColor="text1"/>
        </w:rPr>
        <w:t xml:space="preserve">in accordance with UPOV’s FRRs, providing clarity and transparency in the financial </w:t>
      </w:r>
      <w:r>
        <w:rPr>
          <w:rFonts w:cs="Arial"/>
          <w:color w:val="000000" w:themeColor="text1"/>
        </w:rPr>
        <w:t>and</w:t>
      </w:r>
      <w:r w:rsidRPr="00F27BCD">
        <w:rPr>
          <w:rFonts w:cs="Arial"/>
          <w:color w:val="000000" w:themeColor="text1"/>
        </w:rPr>
        <w:t xml:space="preserve"> programmatic performance of UPOV.</w:t>
      </w:r>
    </w:p>
    <w:p w14:paraId="6DBB428C" w14:textId="77777777" w:rsidR="003568AB" w:rsidRPr="00F27BCD" w:rsidRDefault="003568AB" w:rsidP="003568AB">
      <w:pPr>
        <w:rPr>
          <w:rFonts w:cs="Arial"/>
        </w:rPr>
      </w:pPr>
    </w:p>
    <w:p w14:paraId="43F4E69A" w14:textId="5A7A5E7C" w:rsidR="003568AB" w:rsidRPr="00F27BCD" w:rsidRDefault="003568AB" w:rsidP="003568AB">
      <w:pPr>
        <w:rPr>
          <w:rFonts w:cs="Arial"/>
          <w:color w:val="000000" w:themeColor="text1"/>
        </w:rPr>
      </w:pPr>
      <w:r w:rsidRPr="00F27BCD">
        <w:rPr>
          <w:rFonts w:cs="Arial"/>
          <w:color w:val="000000" w:themeColor="text1"/>
        </w:rPr>
        <w:t xml:space="preserve">UPOV continued to monitor its key risks throughout </w:t>
      </w:r>
      <w:r>
        <w:rPr>
          <w:rFonts w:cs="Arial"/>
          <w:color w:val="000000" w:themeColor="text1"/>
        </w:rPr>
        <w:t>2025</w:t>
      </w:r>
      <w:r w:rsidRPr="00F27BCD">
        <w:rPr>
          <w:rFonts w:cs="Arial"/>
          <w:color w:val="000000" w:themeColor="text1"/>
        </w:rPr>
        <w:t xml:space="preserve">, which are recorded in the WIPO Enterprise Risk Management system and will continue to be managed and re-assessed over time. </w:t>
      </w:r>
      <w:r>
        <w:rPr>
          <w:rFonts w:cs="Arial"/>
          <w:color w:val="000000" w:themeColor="text1"/>
        </w:rPr>
        <w:t>Key</w:t>
      </w:r>
      <w:r w:rsidRPr="00F27BCD">
        <w:rPr>
          <w:rFonts w:cs="Arial"/>
          <w:color w:val="000000" w:themeColor="text1"/>
        </w:rPr>
        <w:t xml:space="preserve"> risks and appropriate </w:t>
      </w:r>
      <w:r>
        <w:rPr>
          <w:rFonts w:cs="Arial"/>
          <w:color w:val="000000" w:themeColor="text1"/>
        </w:rPr>
        <w:t xml:space="preserve">risk </w:t>
      </w:r>
      <w:r w:rsidRPr="00F27BCD">
        <w:rPr>
          <w:rFonts w:cs="Arial"/>
          <w:color w:val="000000" w:themeColor="text1"/>
        </w:rPr>
        <w:t xml:space="preserve">responses were reviewed regularly. These include the following key risks that we faced in </w:t>
      </w:r>
      <w:r>
        <w:rPr>
          <w:rFonts w:cs="Arial"/>
          <w:color w:val="000000" w:themeColor="text1"/>
        </w:rPr>
        <w:t>2025</w:t>
      </w:r>
      <w:r w:rsidRPr="00F27BCD">
        <w:rPr>
          <w:rFonts w:cs="Arial"/>
          <w:color w:val="000000" w:themeColor="text1"/>
        </w:rPr>
        <w:t xml:space="preserve"> and </w:t>
      </w:r>
      <w:r>
        <w:rPr>
          <w:rFonts w:cs="Arial"/>
          <w:color w:val="000000" w:themeColor="text1"/>
        </w:rPr>
        <w:t xml:space="preserve">face </w:t>
      </w:r>
      <w:r w:rsidRPr="00F27BCD">
        <w:rPr>
          <w:rFonts w:cs="Arial"/>
          <w:color w:val="000000" w:themeColor="text1"/>
        </w:rPr>
        <w:t>beyond:</w:t>
      </w:r>
    </w:p>
    <w:p w14:paraId="253F7199" w14:textId="77777777" w:rsidR="003568AB" w:rsidRPr="00F27BCD" w:rsidRDefault="003568AB" w:rsidP="003568AB">
      <w:pPr>
        <w:pStyle w:val="BodyText"/>
        <w:rPr>
          <w:rFonts w:cs="Arial"/>
          <w:color w:val="000000" w:themeColor="text1"/>
        </w:rPr>
      </w:pPr>
    </w:p>
    <w:tbl>
      <w:tblPr>
        <w:tblW w:w="9752" w:type="dxa"/>
        <w:tblCellMar>
          <w:left w:w="0" w:type="dxa"/>
          <w:right w:w="0" w:type="dxa"/>
        </w:tblCellMar>
        <w:tblLook w:val="04A0" w:firstRow="1" w:lastRow="0" w:firstColumn="1" w:lastColumn="0" w:noHBand="0" w:noVBand="1"/>
      </w:tblPr>
      <w:tblGrid>
        <w:gridCol w:w="2097"/>
        <w:gridCol w:w="3299"/>
        <w:gridCol w:w="4356"/>
      </w:tblGrid>
      <w:tr w:rsidR="003568AB" w:rsidRPr="00F0240B" w14:paraId="4423D29D" w14:textId="77777777">
        <w:trPr>
          <w:trHeight w:val="228"/>
        </w:trPr>
        <w:tc>
          <w:tcPr>
            <w:tcW w:w="2097" w:type="dxa"/>
            <w:tcBorders>
              <w:top w:val="single" w:sz="8" w:space="0" w:color="FFFFFF"/>
              <w:left w:val="single" w:sz="8" w:space="0" w:color="FFFFFF"/>
              <w:bottom w:val="single" w:sz="24" w:space="0" w:color="FFFFFF"/>
              <w:right w:val="single" w:sz="8" w:space="0" w:color="FFFFFF"/>
            </w:tcBorders>
            <w:shd w:val="clear" w:color="auto" w:fill="17365D" w:themeFill="text2" w:themeFillShade="BF"/>
            <w:tcMar>
              <w:top w:w="15" w:type="dxa"/>
              <w:left w:w="108" w:type="dxa"/>
              <w:bottom w:w="0" w:type="dxa"/>
              <w:right w:w="108" w:type="dxa"/>
            </w:tcMar>
            <w:vAlign w:val="center"/>
            <w:hideMark/>
          </w:tcPr>
          <w:p w14:paraId="0DF5B148" w14:textId="77777777" w:rsidR="003568AB" w:rsidRPr="00F0240B" w:rsidRDefault="003568AB">
            <w:pPr>
              <w:pStyle w:val="BodyText"/>
              <w:spacing w:before="20" w:after="60"/>
              <w:rPr>
                <w:rFonts w:cs="Arial"/>
                <w:color w:val="FFFFFF" w:themeColor="background1"/>
              </w:rPr>
            </w:pPr>
            <w:r>
              <w:rPr>
                <w:rFonts w:cs="Arial"/>
                <w:b/>
                <w:bCs/>
                <w:color w:val="FFFFFF" w:themeColor="background1"/>
              </w:rPr>
              <w:t>Strategic Pillar</w:t>
            </w:r>
          </w:p>
        </w:tc>
        <w:tc>
          <w:tcPr>
            <w:tcW w:w="3299" w:type="dxa"/>
            <w:tcBorders>
              <w:top w:val="single" w:sz="8" w:space="0" w:color="FFFFFF"/>
              <w:left w:val="single" w:sz="8" w:space="0" w:color="FFFFFF"/>
              <w:bottom w:val="single" w:sz="24" w:space="0" w:color="FFFFFF"/>
              <w:right w:val="single" w:sz="8" w:space="0" w:color="FFFFFF"/>
            </w:tcBorders>
            <w:shd w:val="clear" w:color="auto" w:fill="17365D" w:themeFill="text2" w:themeFillShade="BF"/>
            <w:tcMar>
              <w:top w:w="15" w:type="dxa"/>
              <w:left w:w="108" w:type="dxa"/>
              <w:bottom w:w="0" w:type="dxa"/>
              <w:right w:w="108" w:type="dxa"/>
            </w:tcMar>
            <w:vAlign w:val="center"/>
            <w:hideMark/>
          </w:tcPr>
          <w:p w14:paraId="259EE190" w14:textId="77777777" w:rsidR="003568AB" w:rsidRPr="00F0240B" w:rsidRDefault="003568AB">
            <w:pPr>
              <w:pStyle w:val="BodyText"/>
              <w:spacing w:before="20" w:after="60"/>
              <w:rPr>
                <w:rFonts w:cs="Arial"/>
                <w:color w:val="FFFFFF" w:themeColor="background1"/>
              </w:rPr>
            </w:pPr>
            <w:r w:rsidRPr="00F0240B">
              <w:rPr>
                <w:rFonts w:cs="Arial"/>
                <w:b/>
                <w:bCs/>
                <w:color w:val="FFFFFF" w:themeColor="background1"/>
              </w:rPr>
              <w:t>Risk Description</w:t>
            </w:r>
          </w:p>
        </w:tc>
        <w:tc>
          <w:tcPr>
            <w:tcW w:w="4356" w:type="dxa"/>
            <w:tcBorders>
              <w:top w:val="single" w:sz="8" w:space="0" w:color="FFFFFF"/>
              <w:left w:val="single" w:sz="8" w:space="0" w:color="FFFFFF"/>
              <w:bottom w:val="single" w:sz="24" w:space="0" w:color="FFFFFF"/>
              <w:right w:val="single" w:sz="8" w:space="0" w:color="FFFFFF"/>
            </w:tcBorders>
            <w:shd w:val="clear" w:color="auto" w:fill="17365D" w:themeFill="text2" w:themeFillShade="BF"/>
            <w:tcMar>
              <w:top w:w="15" w:type="dxa"/>
              <w:left w:w="108" w:type="dxa"/>
              <w:bottom w:w="0" w:type="dxa"/>
              <w:right w:w="108" w:type="dxa"/>
            </w:tcMar>
            <w:vAlign w:val="center"/>
            <w:hideMark/>
          </w:tcPr>
          <w:p w14:paraId="5B4012F3" w14:textId="77777777" w:rsidR="003568AB" w:rsidRPr="00F0240B" w:rsidRDefault="003568AB">
            <w:pPr>
              <w:pStyle w:val="BodyText"/>
              <w:spacing w:before="20" w:after="60"/>
              <w:rPr>
                <w:rFonts w:cs="Arial"/>
                <w:color w:val="FFFFFF" w:themeColor="background1"/>
              </w:rPr>
            </w:pPr>
            <w:r w:rsidRPr="00F0240B">
              <w:rPr>
                <w:rFonts w:cs="Arial"/>
                <w:b/>
                <w:bCs/>
                <w:color w:val="FFFFFF" w:themeColor="background1"/>
              </w:rPr>
              <w:t>Control and Mitigation</w:t>
            </w:r>
          </w:p>
        </w:tc>
      </w:tr>
      <w:tr w:rsidR="003568AB" w:rsidRPr="00F0240B" w14:paraId="59F02154" w14:textId="77777777">
        <w:trPr>
          <w:trHeight w:val="1717"/>
        </w:trPr>
        <w:tc>
          <w:tcPr>
            <w:tcW w:w="2097" w:type="dxa"/>
            <w:tcBorders>
              <w:top w:val="single" w:sz="24"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hideMark/>
          </w:tcPr>
          <w:p w14:paraId="2D539ED0" w14:textId="77777777" w:rsidR="003568AB" w:rsidRPr="00A155B1" w:rsidRDefault="003568AB">
            <w:pPr>
              <w:pStyle w:val="BodyText"/>
              <w:spacing w:before="60" w:after="120"/>
              <w:jc w:val="left"/>
              <w:rPr>
                <w:rFonts w:cs="Arial"/>
                <w:b/>
                <w:color w:val="000000" w:themeColor="text1"/>
                <w:sz w:val="18"/>
                <w:szCs w:val="18"/>
              </w:rPr>
            </w:pPr>
            <w:r w:rsidRPr="002B6172">
              <w:rPr>
                <w:rFonts w:cs="Arial"/>
                <w:b/>
                <w:bCs/>
                <w:color w:val="000000" w:themeColor="text1"/>
                <w:sz w:val="18"/>
                <w:szCs w:val="18"/>
              </w:rPr>
              <w:t>Pillar 1 - Bring together stakeholders to help shape the UPOV system</w:t>
            </w:r>
          </w:p>
        </w:tc>
        <w:tc>
          <w:tcPr>
            <w:tcW w:w="3299" w:type="dxa"/>
            <w:tcBorders>
              <w:top w:val="single" w:sz="24"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hideMark/>
          </w:tcPr>
          <w:p w14:paraId="7C0059DD" w14:textId="77777777" w:rsidR="003568AB" w:rsidRPr="00A155B1" w:rsidRDefault="003568AB">
            <w:pPr>
              <w:rPr>
                <w:rFonts w:cs="Arial"/>
                <w:sz w:val="18"/>
                <w:szCs w:val="18"/>
              </w:rPr>
            </w:pPr>
            <w:r w:rsidRPr="00112537">
              <w:rPr>
                <w:rFonts w:cs="Arial"/>
                <w:sz w:val="18"/>
                <w:szCs w:val="18"/>
              </w:rPr>
              <w:t>Policy and legislative developments delay or prevent accession to, or ratification of, the 1991 Act of the UPOV Convention. </w:t>
            </w:r>
          </w:p>
        </w:tc>
        <w:tc>
          <w:tcPr>
            <w:tcW w:w="4356" w:type="dxa"/>
            <w:tcBorders>
              <w:top w:val="single" w:sz="24"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hideMark/>
          </w:tcPr>
          <w:p w14:paraId="34847E5A" w14:textId="77777777" w:rsidR="003568AB" w:rsidRPr="00A155B1" w:rsidRDefault="003568AB">
            <w:pPr>
              <w:pStyle w:val="BodyText"/>
              <w:spacing w:before="60" w:after="120"/>
              <w:rPr>
                <w:rFonts w:cs="Arial"/>
                <w:color w:val="000000" w:themeColor="text1"/>
                <w:sz w:val="18"/>
                <w:szCs w:val="18"/>
              </w:rPr>
            </w:pPr>
            <w:r w:rsidRPr="00C1632B">
              <w:rPr>
                <w:rFonts w:cs="Arial"/>
                <w:sz w:val="18"/>
                <w:szCs w:val="18"/>
                <w:lang w:val="en-GB"/>
              </w:rPr>
              <w:t>Strengthen legislative guidance and outreach activities demonstrating UPOV benefits while supporting countries' development goals through engagement programs and for</w:t>
            </w:r>
            <w:r>
              <w:rPr>
                <w:rFonts w:cs="Arial"/>
                <w:sz w:val="18"/>
                <w:szCs w:val="18"/>
                <w:lang w:val="en-GB"/>
              </w:rPr>
              <w:t>a</w:t>
            </w:r>
            <w:r w:rsidRPr="00C1632B">
              <w:rPr>
                <w:rFonts w:cs="Arial"/>
                <w:sz w:val="18"/>
                <w:szCs w:val="18"/>
                <w:lang w:val="en-GB"/>
              </w:rPr>
              <w:t xml:space="preserve"> to demonstrate how UPOV membership contributes to agricultural development.</w:t>
            </w:r>
            <w:r w:rsidRPr="00C1632B">
              <w:rPr>
                <w:rFonts w:cs="Arial"/>
                <w:sz w:val="18"/>
                <w:szCs w:val="18"/>
              </w:rPr>
              <w:t> </w:t>
            </w:r>
            <w:r w:rsidRPr="00A155B1">
              <w:rPr>
                <w:rFonts w:cs="Arial"/>
                <w:color w:val="000000" w:themeColor="text1"/>
                <w:sz w:val="18"/>
                <w:szCs w:val="18"/>
              </w:rPr>
              <w:t xml:space="preserve"> </w:t>
            </w:r>
          </w:p>
        </w:tc>
      </w:tr>
      <w:tr w:rsidR="003568AB" w:rsidRPr="00F0240B" w14:paraId="7EAF7107" w14:textId="77777777">
        <w:trPr>
          <w:trHeight w:val="1495"/>
        </w:trPr>
        <w:tc>
          <w:tcPr>
            <w:tcW w:w="2097"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6C3B7D2A" w14:textId="77777777" w:rsidR="003568AB" w:rsidRPr="00A155B1" w:rsidRDefault="003568AB">
            <w:pPr>
              <w:pStyle w:val="BodyText"/>
              <w:spacing w:before="60" w:after="120"/>
              <w:jc w:val="left"/>
              <w:rPr>
                <w:rFonts w:cs="Arial"/>
                <w:b/>
                <w:color w:val="000000" w:themeColor="text1"/>
                <w:sz w:val="18"/>
                <w:szCs w:val="18"/>
              </w:rPr>
            </w:pPr>
            <w:r w:rsidRPr="005008A0">
              <w:rPr>
                <w:rFonts w:cs="Arial"/>
                <w:b/>
                <w:color w:val="000000" w:themeColor="text1"/>
                <w:sz w:val="18"/>
                <w:szCs w:val="18"/>
              </w:rPr>
              <w:t>Pillar 2 - Provide guidance and assistance and facilitate cooperation for implementing the UPOV system</w:t>
            </w:r>
          </w:p>
        </w:tc>
        <w:tc>
          <w:tcPr>
            <w:tcW w:w="3299"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413D9271" w14:textId="77777777" w:rsidR="003568AB" w:rsidRPr="00A155B1" w:rsidRDefault="003568AB">
            <w:pPr>
              <w:pStyle w:val="BodyText"/>
              <w:spacing w:before="60" w:after="120"/>
              <w:rPr>
                <w:rFonts w:cs="Arial"/>
                <w:color w:val="000000" w:themeColor="text1"/>
                <w:sz w:val="18"/>
                <w:szCs w:val="18"/>
              </w:rPr>
            </w:pPr>
            <w:r w:rsidRPr="00875B27">
              <w:rPr>
                <w:rFonts w:cs="Arial"/>
                <w:color w:val="000000" w:themeColor="text1"/>
                <w:sz w:val="18"/>
                <w:szCs w:val="18"/>
              </w:rPr>
              <w:t xml:space="preserve">Reduced visibility and understanding of UPOV's role and benefits impacts expansion of UPOV.  </w:t>
            </w:r>
          </w:p>
        </w:tc>
        <w:tc>
          <w:tcPr>
            <w:tcW w:w="4356"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7227DF53" w14:textId="77777777" w:rsidR="003568AB" w:rsidRPr="00A155B1" w:rsidRDefault="003568AB">
            <w:pPr>
              <w:pStyle w:val="BodyText"/>
              <w:spacing w:before="60" w:after="120"/>
              <w:rPr>
                <w:rFonts w:cs="Arial"/>
                <w:color w:val="000000" w:themeColor="text1"/>
                <w:sz w:val="18"/>
                <w:szCs w:val="18"/>
              </w:rPr>
            </w:pPr>
            <w:r w:rsidRPr="00575F05">
              <w:rPr>
                <w:rFonts w:cs="Arial"/>
                <w:sz w:val="18"/>
                <w:szCs w:val="18"/>
                <w:lang w:val="en-GB"/>
              </w:rPr>
              <w:t>Implement a targeted communication strategy through multiple channels (website, social media, events), developing engaging content to demonstrate UPOV system benefits through case studies and success stories. </w:t>
            </w:r>
            <w:r w:rsidRPr="00575F05">
              <w:rPr>
                <w:rFonts w:cs="Arial"/>
                <w:sz w:val="18"/>
                <w:szCs w:val="18"/>
              </w:rPr>
              <w:t> </w:t>
            </w:r>
          </w:p>
        </w:tc>
      </w:tr>
      <w:tr w:rsidR="003568AB" w:rsidRPr="00F0240B" w14:paraId="66A76E71" w14:textId="77777777">
        <w:trPr>
          <w:trHeight w:val="1966"/>
        </w:trPr>
        <w:tc>
          <w:tcPr>
            <w:tcW w:w="2097"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2B901FBE" w14:textId="77777777" w:rsidR="003568AB" w:rsidRPr="00A155B1" w:rsidRDefault="003568AB">
            <w:pPr>
              <w:pStyle w:val="BodyText"/>
              <w:spacing w:before="60" w:after="120"/>
              <w:jc w:val="left"/>
              <w:rPr>
                <w:rFonts w:cs="Arial"/>
                <w:b/>
                <w:color w:val="000000" w:themeColor="text1"/>
                <w:sz w:val="18"/>
                <w:szCs w:val="18"/>
              </w:rPr>
            </w:pPr>
            <w:r w:rsidRPr="00735CEE">
              <w:rPr>
                <w:rFonts w:cs="Arial"/>
                <w:b/>
                <w:color w:val="000000" w:themeColor="text1"/>
                <w:sz w:val="18"/>
                <w:szCs w:val="18"/>
              </w:rPr>
              <w:t>Pillar 3 - Provide high quality services for UPOV members and users of the UPOV system</w:t>
            </w:r>
          </w:p>
        </w:tc>
        <w:tc>
          <w:tcPr>
            <w:tcW w:w="3299"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531E7BC9" w14:textId="77777777" w:rsidR="003568AB" w:rsidRPr="00A155B1" w:rsidRDefault="003568AB">
            <w:pPr>
              <w:pStyle w:val="BodyText"/>
              <w:spacing w:before="60" w:after="120"/>
              <w:rPr>
                <w:rFonts w:cs="Arial"/>
                <w:color w:val="000000" w:themeColor="text1"/>
                <w:sz w:val="18"/>
                <w:szCs w:val="18"/>
              </w:rPr>
            </w:pPr>
            <w:r w:rsidRPr="00112537">
              <w:rPr>
                <w:rFonts w:cs="Arial"/>
                <w:sz w:val="18"/>
                <w:szCs w:val="18"/>
              </w:rPr>
              <w:t xml:space="preserve">Technical complexity and resource limitations impact development and implementation of UPOV e-PVP services.  </w:t>
            </w:r>
          </w:p>
        </w:tc>
        <w:tc>
          <w:tcPr>
            <w:tcW w:w="4356"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537FBDF6" w14:textId="77777777" w:rsidR="003568AB" w:rsidRPr="00A155B1" w:rsidRDefault="003568AB">
            <w:pPr>
              <w:pStyle w:val="BodyText"/>
              <w:spacing w:before="60" w:after="120"/>
              <w:rPr>
                <w:rFonts w:cs="Arial"/>
                <w:color w:val="000000" w:themeColor="text1"/>
                <w:sz w:val="18"/>
                <w:szCs w:val="18"/>
              </w:rPr>
            </w:pPr>
            <w:r w:rsidRPr="00112537">
              <w:rPr>
                <w:rFonts w:cs="Arial"/>
                <w:sz w:val="18"/>
                <w:szCs w:val="18"/>
              </w:rPr>
              <w:t xml:space="preserve">Prioritize UPOV e-PVP service components (UPOV PRISMA, Administration Module, DUS Report Exchange Platform, PLUTO) based on member needs and available resources, implementing incremental development to manage complexity. </w:t>
            </w:r>
            <w:r w:rsidRPr="00112537">
              <w:rPr>
                <w:rFonts w:cs="Arial"/>
                <w:sz w:val="18"/>
                <w:szCs w:val="18"/>
                <w:lang w:val="en-GB"/>
              </w:rPr>
              <w:t>Support member usage through assistance and training and incorporate user feedback to guide system development priorities.</w:t>
            </w:r>
            <w:r w:rsidRPr="00112537">
              <w:rPr>
                <w:rFonts w:cs="Arial"/>
                <w:sz w:val="18"/>
                <w:szCs w:val="18"/>
              </w:rPr>
              <w:t> </w:t>
            </w:r>
          </w:p>
        </w:tc>
      </w:tr>
      <w:tr w:rsidR="003568AB" w:rsidRPr="00F0240B" w14:paraId="4B2F0513" w14:textId="77777777">
        <w:trPr>
          <w:trHeight w:val="1966"/>
        </w:trPr>
        <w:tc>
          <w:tcPr>
            <w:tcW w:w="2097"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4044CA5B" w14:textId="77777777" w:rsidR="003568AB" w:rsidRPr="00735CEE" w:rsidRDefault="003568AB">
            <w:pPr>
              <w:pStyle w:val="BodyText"/>
              <w:spacing w:before="60" w:after="120"/>
              <w:jc w:val="left"/>
              <w:rPr>
                <w:rFonts w:cs="Arial"/>
                <w:b/>
                <w:color w:val="000000" w:themeColor="text1"/>
                <w:sz w:val="18"/>
                <w:szCs w:val="18"/>
              </w:rPr>
            </w:pPr>
            <w:r w:rsidRPr="00CF0ACE">
              <w:rPr>
                <w:rFonts w:cs="Arial"/>
                <w:b/>
                <w:color w:val="000000" w:themeColor="text1"/>
                <w:sz w:val="18"/>
                <w:szCs w:val="18"/>
                <w:lang w:val="en-GB"/>
              </w:rPr>
              <w:t>Foundation - Empower our people to work effectively, collaboratively and innovatively by providing them with the right resources, training and environment</w:t>
            </w:r>
            <w:r w:rsidRPr="00CF0ACE">
              <w:rPr>
                <w:rFonts w:cs="Arial"/>
                <w:b/>
                <w:color w:val="000000" w:themeColor="text1"/>
                <w:sz w:val="18"/>
                <w:szCs w:val="18"/>
              </w:rPr>
              <w:t> </w:t>
            </w:r>
          </w:p>
        </w:tc>
        <w:tc>
          <w:tcPr>
            <w:tcW w:w="3299"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2A13CEB7" w14:textId="77777777" w:rsidR="003568AB" w:rsidRPr="00C66139" w:rsidRDefault="003568AB">
            <w:pPr>
              <w:pStyle w:val="BodyText"/>
              <w:spacing w:before="60" w:after="120"/>
              <w:rPr>
                <w:rFonts w:cs="Arial"/>
                <w:sz w:val="18"/>
                <w:szCs w:val="18"/>
              </w:rPr>
            </w:pPr>
            <w:r w:rsidRPr="00112537">
              <w:rPr>
                <w:rFonts w:cs="Arial"/>
                <w:sz w:val="18"/>
                <w:szCs w:val="18"/>
                <w:lang w:val="en-GB"/>
              </w:rPr>
              <w:t>Uncertain economic conditions and a decrease in resources affect UPOV’s ability to maintain and enhance its operational capacity and meet members’ increasing demand. </w:t>
            </w:r>
          </w:p>
        </w:tc>
        <w:tc>
          <w:tcPr>
            <w:tcW w:w="4356" w:type="dxa"/>
            <w:tcBorders>
              <w:top w:val="single" w:sz="8" w:space="0" w:color="FFFFFF"/>
              <w:left w:val="single" w:sz="8" w:space="0" w:color="FFFFFF"/>
              <w:bottom w:val="single" w:sz="8" w:space="0" w:color="FFFFFF"/>
              <w:right w:val="single" w:sz="8" w:space="0" w:color="FFFFFF"/>
            </w:tcBorders>
            <w:shd w:val="clear" w:color="auto" w:fill="DAE7F6"/>
            <w:tcMar>
              <w:top w:w="15" w:type="dxa"/>
              <w:left w:w="108" w:type="dxa"/>
              <w:bottom w:w="0" w:type="dxa"/>
              <w:right w:w="108" w:type="dxa"/>
            </w:tcMar>
          </w:tcPr>
          <w:p w14:paraId="54EE0B29" w14:textId="77777777" w:rsidR="003568AB" w:rsidRPr="00650BB2" w:rsidRDefault="003568AB">
            <w:pPr>
              <w:rPr>
                <w:rFonts w:cs="Arial"/>
                <w:sz w:val="18"/>
                <w:szCs w:val="18"/>
                <w:lang w:val="en-GB"/>
              </w:rPr>
            </w:pPr>
            <w:r w:rsidRPr="00112537">
              <w:rPr>
                <w:rFonts w:cs="Arial"/>
                <w:sz w:val="18"/>
                <w:szCs w:val="18"/>
                <w:lang w:val="en-GB"/>
              </w:rPr>
              <w:t>Diversify income through expanding fee-based services, Funds-in-Trusts and multi-donor initiatives. Assess the value of the contribution unit. Continuously monitor income against forecasts and adjust operational plans accordingly, focusing on core services and strategic priorities.</w:t>
            </w:r>
            <w:r w:rsidRPr="00112537">
              <w:rPr>
                <w:rFonts w:cs="Arial"/>
                <w:sz w:val="18"/>
                <w:szCs w:val="18"/>
              </w:rPr>
              <w:t> </w:t>
            </w:r>
          </w:p>
        </w:tc>
      </w:tr>
    </w:tbl>
    <w:p w14:paraId="65E29A4B" w14:textId="77777777" w:rsidR="003568AB" w:rsidRPr="00F0240B" w:rsidRDefault="003568AB" w:rsidP="003568AB">
      <w:pPr>
        <w:rPr>
          <w:rFonts w:cs="Arial"/>
          <w:color w:val="000000" w:themeColor="text1"/>
        </w:rPr>
      </w:pPr>
    </w:p>
    <w:p w14:paraId="41461AC5" w14:textId="77777777" w:rsidR="003568AB" w:rsidRDefault="003568AB" w:rsidP="003568AB">
      <w:pPr>
        <w:jc w:val="left"/>
        <w:rPr>
          <w:b/>
          <w:bCs/>
        </w:rPr>
      </w:pPr>
      <w:r>
        <w:rPr>
          <w:b/>
          <w:bCs/>
        </w:rPr>
        <w:br w:type="page"/>
      </w:r>
    </w:p>
    <w:p w14:paraId="397DC425" w14:textId="77777777" w:rsidR="003568AB" w:rsidRPr="00F27BCD" w:rsidRDefault="003568AB" w:rsidP="003568AB">
      <w:pPr>
        <w:pStyle w:val="BodyText"/>
        <w:widowControl w:val="0"/>
        <w:numPr>
          <w:ilvl w:val="0"/>
          <w:numId w:val="67"/>
        </w:numPr>
        <w:autoSpaceDE w:val="0"/>
        <w:autoSpaceDN w:val="0"/>
        <w:jc w:val="left"/>
        <w:rPr>
          <w:b/>
          <w:bCs/>
        </w:rPr>
      </w:pPr>
      <w:r w:rsidRPr="00F27BCD">
        <w:rPr>
          <w:b/>
          <w:bCs/>
        </w:rPr>
        <w:lastRenderedPageBreak/>
        <w:t>Monitoring, Oversight, Complaints and Response Mechanisms</w:t>
      </w:r>
    </w:p>
    <w:p w14:paraId="28DA8B58" w14:textId="77777777" w:rsidR="003568AB" w:rsidRPr="00F27BCD" w:rsidRDefault="003568AB" w:rsidP="003568AB">
      <w:pPr>
        <w:pStyle w:val="BodyText"/>
        <w:rPr>
          <w:b/>
          <w:bCs/>
          <w:color w:val="000000" w:themeColor="text1"/>
        </w:rPr>
      </w:pPr>
    </w:p>
    <w:p w14:paraId="632088E2" w14:textId="2387ABF7" w:rsidR="003568AB" w:rsidRPr="00F27BCD" w:rsidRDefault="003568AB" w:rsidP="003568AB">
      <w:pPr>
        <w:pStyle w:val="BodyText"/>
        <w:jc w:val="left"/>
        <w:rPr>
          <w:rFonts w:cs="Arial"/>
          <w:color w:val="000000" w:themeColor="text1"/>
        </w:rPr>
      </w:pPr>
      <w:r w:rsidRPr="00F27BCD">
        <w:rPr>
          <w:rFonts w:cs="Arial"/>
          <w:color w:val="000000" w:themeColor="text1"/>
        </w:rPr>
        <w:t xml:space="preserve">As Secretary-General of UPOV, I am ultimately accountable for the effectiveness of the system of internal controls. My assertion, structured by the “Three Lines” below, is supported and informed by: </w:t>
      </w:r>
      <w:r w:rsidRPr="00F27BCD">
        <w:rPr>
          <w:rFonts w:cs="Arial"/>
          <w:color w:val="000000" w:themeColor="text1"/>
        </w:rPr>
        <w:br/>
      </w:r>
    </w:p>
    <w:p w14:paraId="72301EBD" w14:textId="77777777" w:rsidR="003568AB" w:rsidRPr="00F0240B" w:rsidRDefault="003568AB" w:rsidP="003568AB">
      <w:pPr>
        <w:rPr>
          <w:rFonts w:cs="Arial"/>
          <w:color w:val="000000" w:themeColor="text1"/>
        </w:rPr>
      </w:pPr>
      <w:r w:rsidRPr="00F0240B">
        <w:rPr>
          <w:rFonts w:cs="Arial"/>
          <w:noProof/>
        </w:rPr>
        <mc:AlternateContent>
          <mc:Choice Requires="wpg">
            <w:drawing>
              <wp:inline distT="0" distB="0" distL="0" distR="0" wp14:anchorId="6884553C" wp14:editId="37C6D5C9">
                <wp:extent cx="6239510" cy="2771775"/>
                <wp:effectExtent l="0" t="0" r="27940" b="28575"/>
                <wp:docPr id="896084686" name="Group 7"/>
                <wp:cNvGraphicFramePr/>
                <a:graphic xmlns:a="http://schemas.openxmlformats.org/drawingml/2006/main">
                  <a:graphicData uri="http://schemas.microsoft.com/office/word/2010/wordprocessingGroup">
                    <wpg:wgp>
                      <wpg:cNvGrpSpPr/>
                      <wpg:grpSpPr>
                        <a:xfrm>
                          <a:off x="0" y="0"/>
                          <a:ext cx="6239510" cy="2771775"/>
                          <a:chOff x="-4630" y="-4560"/>
                          <a:chExt cx="8551022" cy="3320668"/>
                        </a:xfrm>
                      </wpg:grpSpPr>
                      <wps:wsp>
                        <wps:cNvPr id="462451251" name="Rettangolo con angoli arrotondati 43"/>
                        <wps:cNvSpPr/>
                        <wps:spPr>
                          <a:xfrm>
                            <a:off x="-4630" y="-4560"/>
                            <a:ext cx="2609042" cy="430253"/>
                          </a:xfrm>
                          <a:prstGeom prst="roundRect">
                            <a:avLst>
                              <a:gd name="adj" fmla="val 8559"/>
                            </a:avLst>
                          </a:prstGeom>
                          <a:solidFill>
                            <a:schemeClr val="bg1"/>
                          </a:solidFill>
                          <a:ln w="25400" cap="flat" cmpd="sng" algn="ctr">
                            <a:solidFill>
                              <a:schemeClr val="accent1">
                                <a:lumMod val="40000"/>
                                <a:lumOff val="60000"/>
                              </a:schemeClr>
                            </a:solidFill>
                            <a:prstDash val="solid"/>
                          </a:ln>
                          <a:effectLst/>
                        </wps:spPr>
                        <wps:txbx>
                          <w:txbxContent>
                            <w:p w14:paraId="5382E4CB" w14:textId="77777777" w:rsidR="003568AB" w:rsidRPr="00251458" w:rsidRDefault="003568AB" w:rsidP="003568AB">
                              <w:pPr>
                                <w:pStyle w:val="NormalWeb"/>
                                <w:spacing w:after="0"/>
                                <w:jc w:val="center"/>
                                <w:textAlignment w:val="baseline"/>
                                <w:rPr>
                                  <w:rFonts w:ascii="Arial" w:hAnsi="Arial" w:cs="Arial"/>
                                  <w:sz w:val="16"/>
                                </w:rPr>
                              </w:pPr>
                              <w:r w:rsidRPr="00251458">
                                <w:rPr>
                                  <w:rFonts w:ascii="Arial" w:hAnsi="Arial" w:cs="Arial"/>
                                  <w:b/>
                                  <w:bCs/>
                                  <w:kern w:val="24"/>
                                  <w:sz w:val="32"/>
                                  <w:szCs w:val="48"/>
                                </w:rPr>
                                <w:t>First Line</w:t>
                              </w:r>
                            </w:p>
                          </w:txbxContent>
                        </wps:txbx>
                        <wps:bodyPr lIns="40500" tIns="40500" rIns="40500" bIns="40500" rtlCol="0" anchor="ctr" anchorCtr="1"/>
                      </wps:wsp>
                      <wps:wsp>
                        <wps:cNvPr id="438584069" name="Rettangolo con angoli arrotondati 43"/>
                        <wps:cNvSpPr/>
                        <wps:spPr>
                          <a:xfrm>
                            <a:off x="-4630" y="507220"/>
                            <a:ext cx="2609042" cy="2806940"/>
                          </a:xfrm>
                          <a:prstGeom prst="roundRect">
                            <a:avLst>
                              <a:gd name="adj" fmla="val 2232"/>
                            </a:avLst>
                          </a:prstGeom>
                          <a:solidFill>
                            <a:schemeClr val="bg1"/>
                          </a:solidFill>
                          <a:ln w="25400" cap="flat" cmpd="sng" algn="ctr">
                            <a:solidFill>
                              <a:schemeClr val="accent1">
                                <a:lumMod val="40000"/>
                                <a:lumOff val="60000"/>
                              </a:schemeClr>
                            </a:solidFill>
                            <a:prstDash val="solid"/>
                          </a:ln>
                          <a:effectLst/>
                        </wps:spPr>
                        <wps:txbx>
                          <w:txbxContent>
                            <w:p w14:paraId="3990BA5E" w14:textId="0CD69BA9" w:rsidR="003568AB" w:rsidRPr="00DA12FC" w:rsidRDefault="003568AB" w:rsidP="003568AB">
                              <w:pPr>
                                <w:pStyle w:val="NormalWeb"/>
                                <w:spacing w:before="144" w:beforeAutospacing="0" w:after="0" w:afterAutospacing="0"/>
                                <w:jc w:val="center"/>
                                <w:textAlignment w:val="baseline"/>
                                <w:rPr>
                                  <w:rFonts w:ascii="Arial" w:hAnsi="Arial" w:cs="Arial"/>
                                  <w:color w:val="000000" w:themeColor="text1"/>
                                  <w:sz w:val="18"/>
                                  <w:szCs w:val="20"/>
                                </w:rPr>
                              </w:pPr>
                              <w:r w:rsidRPr="00DA12FC">
                                <w:rPr>
                                  <w:rFonts w:ascii="Arial" w:hAnsi="Arial" w:cs="Arial"/>
                                  <w:color w:val="000000" w:themeColor="text1"/>
                                  <w:sz w:val="18"/>
                                  <w:szCs w:val="20"/>
                                </w:rPr>
                                <w:t>UPOV’s Vice Secretary-General is accountable for achieving expected results, implementing UPOV’s mandated activities, and managing the entrusted resources. The Vice Secretary-General’s Management Representation Letter, confirms her responsibility for having and maintaining well-functioning systems and a mechanism for internal control aimed at presenting and/or detecting instances of fraud and major errors.</w:t>
                              </w:r>
                            </w:p>
                          </w:txbxContent>
                        </wps:txbx>
                        <wps:bodyPr lIns="40500" tIns="40500" rIns="40500" bIns="40500" rtlCol="0" anchor="t"/>
                      </wps:wsp>
                      <wps:wsp>
                        <wps:cNvPr id="12374268" name="Rectangle 12374268"/>
                        <wps:cNvSpPr/>
                        <wps:spPr bwMode="auto">
                          <a:xfrm>
                            <a:off x="2464351" y="1123853"/>
                            <a:ext cx="45719" cy="72008"/>
                          </a:xfrm>
                          <a:prstGeom prst="rect">
                            <a:avLst/>
                          </a:prstGeom>
                          <a:noFill/>
                          <a:ln>
                            <a:noFill/>
                          </a:ln>
                          <a:effectLst/>
                          <a:extLst>
                            <a:ext uri="{909E8E84-426E-40dd-AFC4-6F175D3DCCD1}">
                              <a14:hiddenFill xmlns:arto="http://schemas.microsoft.com/office/word/2006/arto" xmlns:o="urn:schemas-microsoft-com:office:office" xmlns:v="urn:schemas-microsoft-com:vml" xmlns:w10="urn:schemas-microsoft-com:office:word" xmlns:w="http://schemas.openxmlformats.org/wordprocessingml/2006/main" xmlns:a14="http://schemas.microsoft.com/office/drawing/2010/main" xmlns="" xmlns:lc="http://schemas.openxmlformats.org/drawingml/2006/lockedCanvas">
                                <a:solidFill>
                                  <a:schemeClr val="accent1"/>
                                </a:solidFill>
                              </a14:hiddenFill>
                            </a:ext>
                            <a:ext uri="{91240B29-F687-4f45-9708-019B960494DF}">
                              <a14:hiddenLine xmlns:arto="http://schemas.microsoft.com/office/word/2006/arto" xmlns:o="urn:schemas-microsoft-com:office:office" xmlns:v="urn:schemas-microsoft-com:vml" xmlns:w10="urn:schemas-microsoft-com:office:word" xmlns:w="http://schemas.openxmlformats.org/wordprocessingml/2006/main" xmlns:a14="http://schemas.microsoft.com/office/drawing/2010/main" xmlns="" xmlns:lc="http://schemas.openxmlformats.org/drawingml/2006/lockedCanvas" w="9525" cap="flat" cmpd="sng" algn="ctr">
                                <a:solidFill>
                                  <a:schemeClr val="tx1"/>
                                </a:solidFill>
                                <a:prstDash val="solid"/>
                                <a:round/>
                                <a:headEnd type="none" w="med" len="med"/>
                                <a:tailEnd type="none" w="med" len="med"/>
                              </a14:hiddenLine>
                            </a:ext>
                            <a:ext uri="{AF507438-7753-43e0-B8FC-AC1667EBCBE1}">
                              <a14:hiddenEffects xmlns:arto="http://schemas.microsoft.com/office/word/2006/arto" xmlns:o="urn:schemas-microsoft-com:office:office" xmlns:v="urn:schemas-microsoft-com:vml" xmlns:w10="urn:schemas-microsoft-com:office:word" xmlns:w="http://schemas.openxmlformats.org/wordprocessingml/2006/main" xmlns:a14="http://schemas.microsoft.com/office/drawing/2010/main" xmlns="" xmlns:lc="http://schemas.openxmlformats.org/drawingml/2006/lockedCanvas">
                                <a:effectLst>
                                  <a:outerShdw dist="35921" dir="2700000" algn="ctr" rotWithShape="0">
                                    <a:schemeClr val="bg2"/>
                                  </a:outerShdw>
                                </a:effectLst>
                              </a14:hiddenEffects>
                            </a:ext>
                          </a:extLst>
                        </wps:spPr>
                        <wps:bodyPr rot="0" spcFirstLastPara="0" vert="horz" wrap="square" lIns="91440" tIns="45720" rIns="91440" bIns="45720" numCol="1" spcCol="0" rtlCol="0" fromWordArt="0" anchor="t" anchorCtr="0" forceAA="0" compatLnSpc="1">
                          <a:prstTxWarp prst="textNoShape">
                            <a:avLst/>
                          </a:prstTxWarp>
                          <a:noAutofit/>
                        </wps:bodyPr>
                      </wps:wsp>
                      <wps:wsp>
                        <wps:cNvPr id="684864209" name="Rectangle 684864209"/>
                        <wps:cNvSpPr/>
                        <wps:spPr bwMode="auto">
                          <a:xfrm>
                            <a:off x="2892157" y="727866"/>
                            <a:ext cx="914400" cy="914400"/>
                          </a:xfrm>
                          <a:prstGeom prst="rect">
                            <a:avLst/>
                          </a:prstGeom>
                          <a:noFill/>
                          <a:ln>
                            <a:noFill/>
                          </a:ln>
                          <a:effectLst/>
                          <a:extLst>
                            <a:ext uri="{909E8E84-426E-40dd-AFC4-6F175D3DCCD1}">
                              <a14:hiddenFill xmlns:arto="http://schemas.microsoft.com/office/word/2006/arto" xmlns:o="urn:schemas-microsoft-com:office:office" xmlns:v="urn:schemas-microsoft-com:vml" xmlns:w10="urn:schemas-microsoft-com:office:word" xmlns:w="http://schemas.openxmlformats.org/wordprocessingml/2006/main" xmlns:a14="http://schemas.microsoft.com/office/drawing/2010/main" xmlns="" xmlns:lc="http://schemas.openxmlformats.org/drawingml/2006/lockedCanvas">
                                <a:solidFill>
                                  <a:schemeClr val="accent1"/>
                                </a:solidFill>
                              </a14:hiddenFill>
                            </a:ext>
                            <a:ext uri="{91240B29-F687-4f45-9708-019B960494DF}">
                              <a14:hiddenLine xmlns:arto="http://schemas.microsoft.com/office/word/2006/arto" xmlns:o="urn:schemas-microsoft-com:office:office" xmlns:v="urn:schemas-microsoft-com:vml" xmlns:w10="urn:schemas-microsoft-com:office:word" xmlns:w="http://schemas.openxmlformats.org/wordprocessingml/2006/main" xmlns:a14="http://schemas.microsoft.com/office/drawing/2010/main" xmlns="" xmlns:lc="http://schemas.openxmlformats.org/drawingml/2006/lockedCanvas" w="9525" cap="flat" cmpd="sng" algn="ctr">
                                <a:solidFill>
                                  <a:schemeClr val="tx1"/>
                                </a:solidFill>
                                <a:prstDash val="solid"/>
                                <a:round/>
                                <a:headEnd type="none" w="med" len="med"/>
                                <a:tailEnd type="none" w="med" len="med"/>
                              </a14:hiddenLine>
                            </a:ext>
                            <a:ext uri="{AF507438-7753-43e0-B8FC-AC1667EBCBE1}">
                              <a14:hiddenEffects xmlns:arto="http://schemas.microsoft.com/office/word/2006/arto" xmlns:o="urn:schemas-microsoft-com:office:office" xmlns:v="urn:schemas-microsoft-com:vml" xmlns:w10="urn:schemas-microsoft-com:office:word" xmlns:w="http://schemas.openxmlformats.org/wordprocessingml/2006/main" xmlns:a14="http://schemas.microsoft.com/office/drawing/2010/main" xmlns="" xmlns:lc="http://schemas.openxmlformats.org/drawingml/2006/lockedCanvas">
                                <a:effectLst>
                                  <a:outerShdw dist="35921" dir="2700000" algn="ctr" rotWithShape="0">
                                    <a:schemeClr val="bg2"/>
                                  </a:outerShdw>
                                </a:effectLst>
                              </a14:hiddenEffects>
                            </a:ext>
                          </a:extLst>
                        </wps:spPr>
                        <wps:bodyPr rot="0" spcFirstLastPara="0" vert="horz" wrap="square" lIns="91440" tIns="45720" rIns="91440" bIns="45720" numCol="1" spcCol="0" rtlCol="0" fromWordArt="0" anchor="t" anchorCtr="0" forceAA="0" compatLnSpc="1">
                          <a:prstTxWarp prst="textNoShape">
                            <a:avLst/>
                          </a:prstTxWarp>
                          <a:noAutofit/>
                        </wps:bodyPr>
                      </wps:wsp>
                      <wps:wsp>
                        <wps:cNvPr id="1225835632" name="Rettangolo con angoli arrotondati 43"/>
                        <wps:cNvSpPr/>
                        <wps:spPr>
                          <a:xfrm>
                            <a:off x="2710531" y="8608"/>
                            <a:ext cx="2597680" cy="417081"/>
                          </a:xfrm>
                          <a:prstGeom prst="roundRect">
                            <a:avLst>
                              <a:gd name="adj" fmla="val 8559"/>
                            </a:avLst>
                          </a:prstGeom>
                          <a:solidFill>
                            <a:schemeClr val="bg1"/>
                          </a:solidFill>
                          <a:ln w="25400" cap="flat" cmpd="sng" algn="ctr">
                            <a:solidFill>
                              <a:schemeClr val="bg1">
                                <a:lumMod val="75000"/>
                              </a:schemeClr>
                            </a:solidFill>
                            <a:prstDash val="solid"/>
                          </a:ln>
                          <a:effectLst/>
                        </wps:spPr>
                        <wps:txbx>
                          <w:txbxContent>
                            <w:p w14:paraId="440AE85C" w14:textId="77777777" w:rsidR="003568AB" w:rsidRPr="00251458" w:rsidRDefault="003568AB" w:rsidP="003568AB">
                              <w:pPr>
                                <w:pStyle w:val="NormalWeb"/>
                                <w:spacing w:after="0"/>
                                <w:jc w:val="center"/>
                                <w:textAlignment w:val="baseline"/>
                                <w:rPr>
                                  <w:rFonts w:ascii="Arial" w:hAnsi="Arial" w:cs="Arial"/>
                                  <w:b/>
                                  <w:bCs/>
                                  <w:kern w:val="24"/>
                                  <w:sz w:val="32"/>
                                  <w:szCs w:val="48"/>
                                </w:rPr>
                              </w:pPr>
                              <w:r w:rsidRPr="00251458">
                                <w:rPr>
                                  <w:rFonts w:ascii="Arial" w:hAnsi="Arial" w:cs="Arial"/>
                                  <w:b/>
                                  <w:bCs/>
                                  <w:kern w:val="24"/>
                                  <w:sz w:val="32"/>
                                  <w:szCs w:val="48"/>
                                </w:rPr>
                                <w:t>Second Line</w:t>
                              </w:r>
                            </w:p>
                          </w:txbxContent>
                        </wps:txbx>
                        <wps:bodyPr lIns="40500" tIns="40500" rIns="40500" bIns="40500" rtlCol="0" anchor="ctr" anchorCtr="1"/>
                      </wps:wsp>
                      <wps:wsp>
                        <wps:cNvPr id="1200665349" name="Rettangolo con angoli arrotondati 43"/>
                        <wps:cNvSpPr/>
                        <wps:spPr>
                          <a:xfrm>
                            <a:off x="2710533" y="515829"/>
                            <a:ext cx="2597678" cy="2800279"/>
                          </a:xfrm>
                          <a:prstGeom prst="roundRect">
                            <a:avLst>
                              <a:gd name="adj" fmla="val 2232"/>
                            </a:avLst>
                          </a:prstGeom>
                          <a:solidFill>
                            <a:schemeClr val="bg1"/>
                          </a:solidFill>
                          <a:ln w="25400" cap="flat" cmpd="sng" algn="ctr">
                            <a:solidFill>
                              <a:schemeClr val="bg1">
                                <a:lumMod val="75000"/>
                              </a:schemeClr>
                            </a:solidFill>
                            <a:prstDash val="solid"/>
                          </a:ln>
                          <a:effectLst/>
                        </wps:spPr>
                        <wps:txbx>
                          <w:txbxContent>
                            <w:p w14:paraId="7A584330" w14:textId="201E60E3" w:rsidR="003568AB" w:rsidRPr="00A155B1" w:rsidRDefault="003568AB" w:rsidP="003568AB">
                              <w:pPr>
                                <w:pStyle w:val="NormalWeb"/>
                                <w:spacing w:before="144" w:beforeAutospacing="0" w:after="0" w:afterAutospacing="0"/>
                                <w:jc w:val="center"/>
                                <w:textAlignment w:val="baseline"/>
                                <w:rPr>
                                  <w:rFonts w:ascii="Arial" w:hAnsi="Arial" w:cs="Arial"/>
                                  <w:sz w:val="18"/>
                                  <w:szCs w:val="18"/>
                                </w:rPr>
                              </w:pPr>
                              <w:r w:rsidRPr="00A155B1">
                                <w:rPr>
                                  <w:rFonts w:ascii="Arial" w:hAnsi="Arial" w:cs="Arial"/>
                                  <w:kern w:val="24"/>
                                  <w:sz w:val="18"/>
                                  <w:szCs w:val="18"/>
                                </w:rPr>
                                <w:t>Management’s role to address enterprise risks, including compliance with our regulatory framework, ethical behavior, internal control, information and technology security, sustainability, and quality assurance. The assurance provided is underpinned by a systematic process of self-assessment and internal validation of entity level controls as well as key process level controls in place in WIPO.</w:t>
                              </w:r>
                            </w:p>
                          </w:txbxContent>
                        </wps:txbx>
                        <wps:bodyPr lIns="40500" tIns="40500" rIns="40500" bIns="40500" rtlCol="0" anchor="t"/>
                      </wps:wsp>
                      <wps:wsp>
                        <wps:cNvPr id="1389524135" name="Rettangolo con angoli arrotondati 43"/>
                        <wps:cNvSpPr/>
                        <wps:spPr>
                          <a:xfrm>
                            <a:off x="5386534" y="8608"/>
                            <a:ext cx="3159858" cy="417078"/>
                          </a:xfrm>
                          <a:prstGeom prst="roundRect">
                            <a:avLst>
                              <a:gd name="adj" fmla="val 8559"/>
                            </a:avLst>
                          </a:prstGeom>
                          <a:solidFill>
                            <a:schemeClr val="bg1"/>
                          </a:solidFill>
                          <a:ln w="25400" cap="flat" cmpd="sng" algn="ctr">
                            <a:solidFill>
                              <a:schemeClr val="accent2">
                                <a:lumMod val="60000"/>
                                <a:lumOff val="40000"/>
                              </a:schemeClr>
                            </a:solidFill>
                            <a:prstDash val="solid"/>
                          </a:ln>
                          <a:effectLst/>
                        </wps:spPr>
                        <wps:txbx>
                          <w:txbxContent>
                            <w:p w14:paraId="24DB6078" w14:textId="77777777" w:rsidR="003568AB" w:rsidRPr="00251458" w:rsidRDefault="003568AB" w:rsidP="003568AB">
                              <w:pPr>
                                <w:pStyle w:val="NormalWeb"/>
                                <w:spacing w:after="0"/>
                                <w:jc w:val="center"/>
                                <w:textAlignment w:val="baseline"/>
                                <w:rPr>
                                  <w:rFonts w:ascii="Arial" w:hAnsi="Arial" w:cs="Arial"/>
                                  <w:b/>
                                  <w:bCs/>
                                  <w:kern w:val="24"/>
                                  <w:sz w:val="40"/>
                                  <w:szCs w:val="48"/>
                                </w:rPr>
                              </w:pPr>
                              <w:r w:rsidRPr="00251458">
                                <w:rPr>
                                  <w:rFonts w:ascii="Arial" w:hAnsi="Arial" w:cs="Arial"/>
                                  <w:b/>
                                  <w:bCs/>
                                  <w:kern w:val="24"/>
                                  <w:sz w:val="32"/>
                                  <w:szCs w:val="40"/>
                                </w:rPr>
                                <w:t>Third</w:t>
                              </w:r>
                              <w:r w:rsidRPr="00251458">
                                <w:rPr>
                                  <w:rFonts w:ascii="Arial" w:hAnsi="Arial" w:cs="Arial"/>
                                  <w:b/>
                                  <w:bCs/>
                                  <w:kern w:val="24"/>
                                  <w:sz w:val="40"/>
                                  <w:szCs w:val="48"/>
                                </w:rPr>
                                <w:t xml:space="preserve"> </w:t>
                              </w:r>
                              <w:r w:rsidRPr="00251458">
                                <w:rPr>
                                  <w:rFonts w:ascii="Arial" w:hAnsi="Arial" w:cs="Arial"/>
                                  <w:b/>
                                  <w:bCs/>
                                  <w:kern w:val="24"/>
                                  <w:sz w:val="32"/>
                                  <w:szCs w:val="48"/>
                                </w:rPr>
                                <w:t>Line</w:t>
                              </w:r>
                            </w:p>
                          </w:txbxContent>
                        </wps:txbx>
                        <wps:bodyPr lIns="40500" tIns="40500" rIns="40500" bIns="40500" rtlCol="0" anchor="ctr" anchorCtr="1"/>
                      </wps:wsp>
                      <wps:wsp>
                        <wps:cNvPr id="1903921526" name="Rettangolo con angoli arrotondati 43"/>
                        <wps:cNvSpPr/>
                        <wps:spPr>
                          <a:xfrm>
                            <a:off x="5386534" y="515831"/>
                            <a:ext cx="3155228" cy="2800277"/>
                          </a:xfrm>
                          <a:prstGeom prst="roundRect">
                            <a:avLst>
                              <a:gd name="adj" fmla="val 2232"/>
                            </a:avLst>
                          </a:prstGeom>
                          <a:solidFill>
                            <a:schemeClr val="bg1"/>
                          </a:solidFill>
                          <a:ln w="25400" cap="flat" cmpd="sng" algn="ctr">
                            <a:solidFill>
                              <a:schemeClr val="accent2">
                                <a:lumMod val="60000"/>
                                <a:lumOff val="40000"/>
                              </a:schemeClr>
                            </a:solidFill>
                            <a:prstDash val="solid"/>
                          </a:ln>
                          <a:effectLst/>
                        </wps:spPr>
                        <wps:txbx>
                          <w:txbxContent>
                            <w:p w14:paraId="09B212B0" w14:textId="4877AAAC" w:rsidR="003568AB" w:rsidRPr="00A155B1" w:rsidRDefault="003568AB" w:rsidP="003568AB">
                              <w:pPr>
                                <w:pStyle w:val="NormalWeb"/>
                                <w:spacing w:before="144" w:beforeAutospacing="0" w:after="0" w:afterAutospacing="0"/>
                                <w:jc w:val="center"/>
                                <w:textAlignment w:val="baseline"/>
                                <w:rPr>
                                  <w:rFonts w:ascii="Arial" w:hAnsi="Arial" w:cs="Arial"/>
                                  <w:sz w:val="18"/>
                                  <w:szCs w:val="20"/>
                                </w:rPr>
                              </w:pPr>
                              <w:r w:rsidRPr="00A155B1">
                                <w:rPr>
                                  <w:rFonts w:ascii="Arial" w:hAnsi="Arial" w:cs="Arial"/>
                                  <w:kern w:val="24"/>
                                  <w:sz w:val="18"/>
                                  <w:szCs w:val="20"/>
                                </w:rPr>
                                <w:t>The WIPO Internal Oversight Division (IOD), on whose assurance and advisory services I rely through the WIPO annual report by the Director of IOD, reports of internal audit and evaluation</w:t>
                              </w:r>
                              <w:r>
                                <w:rPr>
                                  <w:rFonts w:ascii="Arial" w:hAnsi="Arial" w:cs="Arial"/>
                                  <w:kern w:val="24"/>
                                  <w:sz w:val="18"/>
                                  <w:szCs w:val="20"/>
                                </w:rPr>
                                <w:t>,</w:t>
                              </w:r>
                              <w:r w:rsidRPr="00A155B1">
                                <w:rPr>
                                  <w:rFonts w:ascii="Arial" w:hAnsi="Arial" w:cs="Arial"/>
                                  <w:kern w:val="24"/>
                                  <w:sz w:val="18"/>
                                  <w:szCs w:val="20"/>
                                </w:rPr>
                                <w:t xml:space="preserve">  management implication reports resulting from investigations, as well as through IOD reports, if any, on UPOV. </w:t>
                              </w:r>
                              <w:r w:rsidRPr="001C2D8D">
                                <w:rPr>
                                  <w:rFonts w:ascii="Arial" w:hAnsi="Arial" w:cs="Arial"/>
                                  <w:kern w:val="24"/>
                                  <w:sz w:val="18"/>
                                  <w:szCs w:val="20"/>
                                </w:rPr>
                                <w:t>My assurance is informed by the independent overall opinion of the Director of IOD on governance, risk management and internal controls at WIPO. This opinion is based on the assurance work undertaken by IOD in 2025, as well as a comprehensive review of governance, risk management, and control processes.</w:t>
                              </w:r>
                            </w:p>
                          </w:txbxContent>
                        </wps:txbx>
                        <wps:bodyPr lIns="40500" tIns="40500" rIns="40500" bIns="40500" rtlCol="0" anchor="t"/>
                      </wps:wsp>
                    </wpg:wgp>
                  </a:graphicData>
                </a:graphic>
              </wp:inline>
            </w:drawing>
          </mc:Choice>
          <mc:Fallback>
            <w:pict>
              <v:group w14:anchorId="6884553C" id="Group 7" o:spid="_x0000_s1026" style="width:491.3pt;height:218.25pt;mso-position-horizontal-relative:char;mso-position-vertical-relative:line" coordorigin="-46,-45" coordsize="85510,332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VHBJ+AQAAFgZAAAOAAAAZHJzL2Uyb0RvYy54bWzsWeFvozYc/T5p/4PF9zZgMJCo6alq12pS&#10;d6uuN91nx0DCBJgZt8ntr9+zDSRpe5t2l3ZVd18SjO0f9vPz+z3MybtNXZH7XHWlbOZecOx7JG+E&#10;zMpmOfd++3h5lHqk07zJeCWbfO59zjvv3emPP5ys21lO5UpWWa4IgjTdbN3OvZXW7Wwy6cQqr3l3&#10;LNu8QWUhVc01imo5yRRfI3pdTajvx5O1VFmrpMi7DncvXKV3auMXRS70r0XR5ZpUcw9j0/ZX2d+F&#10;+Z2cnvDZUvF2VYp+GPwrRlHzssFDx1AXXHNyp8pHoepSKNnJQh8LWU9kUZQit3PAbAL/wWyulLxr&#10;7VyWs/WyHWECtA9w+uqw4v39lWpv2xsFJNbtEljYkpnLplC1+ccoycZC9nmELN9oInAzpuGUBUBW&#10;oI4mSZAkzIEqVkDe9DuK4hANUH8UsbiHXKx+6iOkDP0pdRHCkPpxnJoIk2EAk71hrVsQpdti0X0b&#10;Frcr3uYW4m4GLG4UKbO5F8U0YgFlgUcaXoO2H3INEi9lJYmQDbGXJeFKSS3BbV2SKDSDNqNDmBHP&#10;btYB2ifAfBKUAVQa+1M/6iGJQp8yG3xEhM9a1emrXNbEXMw98KTJPoDsloP8/rrTloxZP3ye/e6R&#10;oq5A7XteEUA+7SHu2yL0ENJ07GRVZpdlVdmC2Yv5eaUI+s69xTLo++61qhqyBgNY5BsycGzlouIa&#10;l3ULQLtm6RFeLaERQis7yr3edr9vn8GFyBsd2HbVXf2LzNyzERzh7Z7FbcMvO6R4uI1pjJEsg/Ye&#10;YmZ4wbuV62Sr+plUjZlobvUC2Bn2mZV0a2eu9Gax6Zd3IbPPoEn1cwPqRT4z89W7BbVbWOwWlK7O&#10;pRMi3oiVhA4ZNEAnUzjXKDtse5I7Pj0/28OUpZEfT1+A7cxPKO2X8Em60xQDiWyLg/Gd0pB+57vZ&#10;0/+G71YJLR8NHQ9Le20H8rI0D2iYRBTJZdR0YTS9yslY80UFJ4s1RAiJgN9paWXpQXKkURyFJl8g&#10;zQWIlzrJhqj0aS5iSYANZtJkAuOyn+K26jsI+p6WGz3aNjFS1UijzrjPZ067xhto+I9q1q8lkpfN&#10;6l0rLkto4zXv9A1XSBKQNHg61EKW/vTIGv4IGv7HHVe51yvfNIiwSwflY5iTR5zy9TW98rma5q62&#10;ygeA8LRBBHf0sFCy/gQrd2aeilCDPiKD7KgjKmAFRX52ZhvBQrVcXze3rTDKadAwGv9x84mrtkdS&#10;YwHeyyHN85lNeFtAXVsH6RnWtihH9Xco9akAIvxCahynURpH1N9R44Gn26pvIGo6pQFLLFETmqRx&#10;bLbilqd29YCzIWp/7dAaCD/4hO9M/b8zNaCUpSGLkVxHST2wTaZJ4LPQyWoaO9XccpWyaRKnPVmj&#10;IPHTwZp+iaxvzCcbL25zwI5HTuBIB/v0fGbYmgNrqg5vDl6DJw7M4ULMwmhHhp+F26FVYhawlNp3&#10;sgfsTmBX7Kt16vs0Gd7aDkPvV2+L/2N6j2/0b8D7humU0SgI2bNJNQtTs18snR9LdRiwKd4yHZmN&#10;VIPYf+8r3phUuyMN+kiux7ML+PadI43xpONZjzTcYZdZiDeq4lM/NHaXxi9Ce6PiMCt7fhrEZ5Tu&#10;qXhyUOa/ehV/vcy3J9WHZ/6Dww17fo3je/sS339qMN8Hdsv2LXP7QeT0LwAAAP//AwBQSwMEFAAG&#10;AAgAAAAhABovECreAAAABQEAAA8AAABkcnMvZG93bnJldi54bWxMj0FrwkAQhe+F/odlCr3VTbQG&#10;jdmISNuTFNRC6W3MjkkwOxuyaxL/fbe9tJeBx3u89022Hk0jeupcbVlBPIlAEBdW11wq+Di+Pi1A&#10;OI+ssbFMCm7kYJ3f32WYajvwnvqDL0UoYZeigsr7NpXSFRUZdBPbEgfvbDuDPsiulLrDIZSbRk6j&#10;KJEGaw4LFba0rai4HK5GwduAw2YWv/S7y3l7+zrO3z93MSn1+DBuViA8jf4vDD/4AR3ywHSyV9ZO&#10;NArCI/73Bm+5mCYgTgqeZ8kcZJ7J//T5NwAAAP//AwBQSwECLQAUAAYACAAAACEAtoM4kv4AAADh&#10;AQAAEwAAAAAAAAAAAAAAAAAAAAAAW0NvbnRlbnRfVHlwZXNdLnhtbFBLAQItABQABgAIAAAAIQA4&#10;/SH/1gAAAJQBAAALAAAAAAAAAAAAAAAAAC8BAABfcmVscy8ucmVsc1BLAQItABQABgAIAAAAIQDF&#10;VHBJ+AQAAFgZAAAOAAAAAAAAAAAAAAAAAC4CAABkcnMvZTJvRG9jLnhtbFBLAQItABQABgAIAAAA&#10;IQAaLxAq3gAAAAUBAAAPAAAAAAAAAAAAAAAAAFIHAABkcnMvZG93bnJldi54bWxQSwUGAAAAAAQA&#10;BADzAAAAXQgAAAAA&#10;">
                <v:roundrect id="Rettangolo con angoli arrotondati 43" o:spid="_x0000_s1027" style="position:absolute;left:-46;top:-45;width:26090;height:4301;visibility:visible;mso-wrap-style:square;v-text-anchor:middle-center" arcsize="5610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WDu9zAAAAOIAAAAPAAAAZHJzL2Rvd25yZXYueG1sRI9BS8NA&#10;FITvQv/D8gpexGySpqXEbosoQitUsQrm+Mi+JqnZtyG7NvHfu0LB4zAz3zCrzWhacabeNZYVJFEM&#10;gri0uuFKwcf70+0ShPPIGlvLpOCHHGzWk6sV5toO/Ebng69EgLDLUUHtfZdL6cqaDLrIdsTBO9re&#10;oA+yr6TucQhw08o0jhfSYMNhocaOHmoqvw7fRsGucDcv2+5x337Gr8UMT9mwfM6Uup6O93cgPI3+&#10;P3xpb7WCbJFm8ySdJ/B3KdwBuf4FAAD//wMAUEsBAi0AFAAGAAgAAAAhANvh9svuAAAAhQEAABMA&#10;AAAAAAAAAAAAAAAAAAAAAFtDb250ZW50X1R5cGVzXS54bWxQSwECLQAUAAYACAAAACEAWvQsW78A&#10;AAAVAQAACwAAAAAAAAAAAAAAAAAfAQAAX3JlbHMvLnJlbHNQSwECLQAUAAYACAAAACEABVg7vcwA&#10;AADiAAAADwAAAAAAAAAAAAAAAAAHAgAAZHJzL2Rvd25yZXYueG1sUEsFBgAAAAADAAMAtwAAAAAD&#10;AAAAAA==&#10;" fillcolor="white [3212]" strokecolor="#b8cce4 [1300]" strokeweight="2pt">
                  <v:textbox inset="1.125mm,1.125mm,1.125mm,1.125mm">
                    <w:txbxContent>
                      <w:p w14:paraId="5382E4CB" w14:textId="77777777" w:rsidR="003568AB" w:rsidRPr="00251458" w:rsidRDefault="003568AB" w:rsidP="003568AB">
                        <w:pPr>
                          <w:pStyle w:val="NormalWeb"/>
                          <w:spacing w:after="0"/>
                          <w:jc w:val="center"/>
                          <w:textAlignment w:val="baseline"/>
                          <w:rPr>
                            <w:rFonts w:ascii="Arial" w:hAnsi="Arial" w:cs="Arial"/>
                            <w:sz w:val="16"/>
                          </w:rPr>
                        </w:pPr>
                        <w:r w:rsidRPr="00251458">
                          <w:rPr>
                            <w:rFonts w:ascii="Arial" w:hAnsi="Arial" w:cs="Arial"/>
                            <w:b/>
                            <w:bCs/>
                            <w:kern w:val="24"/>
                            <w:sz w:val="32"/>
                            <w:szCs w:val="48"/>
                          </w:rPr>
                          <w:t>First Line</w:t>
                        </w:r>
                      </w:p>
                    </w:txbxContent>
                  </v:textbox>
                </v:roundrect>
                <v:roundrect id="Rettangolo con angoli arrotondati 43" o:spid="_x0000_s1028" style="position:absolute;left:-46;top:5072;width:26090;height:28069;visibility:visible;mso-wrap-style:square;v-text-anchor:top" arcsize="1462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AvLlywAAAOIAAAAPAAAAZHJzL2Rvd25yZXYueG1sRI9RS8Mw&#10;FIXfBf9DuIIvwyVqnbUuGyIK7mGg3X7Apbk2xeamJrGr/nozEHw8nHO+w1muJ9eLkULsPGu4nCsQ&#10;xI03Hbca9rvnixJETMgGe8+k4ZsirFenJ0usjD/wG411akWGcKxQg01pqKSMjSWHce4H4uy9++Aw&#10;ZRlaaQIeMtz18kqphXTYcV6wONCjpeaj/nIa6tmusD/7cVY8BTW+brbD9vZzo/X52fRwDyLRlP7D&#10;f+0Xo6G4Lm/KQi3u4Hgp3wG5+gUAAP//AwBQSwECLQAUAAYACAAAACEA2+H2y+4AAACFAQAAEwAA&#10;AAAAAAAAAAAAAAAAAAAAW0NvbnRlbnRfVHlwZXNdLnhtbFBLAQItABQABgAIAAAAIQBa9CxbvwAA&#10;ABUBAAALAAAAAAAAAAAAAAAAAB8BAABfcmVscy8ucmVsc1BLAQItABQABgAIAAAAIQBzAvLlywAA&#10;AOIAAAAPAAAAAAAAAAAAAAAAAAcCAABkcnMvZG93bnJldi54bWxQSwUGAAAAAAMAAwC3AAAA/wIA&#10;AAAA&#10;" fillcolor="white [3212]" strokecolor="#b8cce4 [1300]" strokeweight="2pt">
                  <v:textbox inset="1.125mm,1.125mm,1.125mm,1.125mm">
                    <w:txbxContent>
                      <w:p w14:paraId="3990BA5E" w14:textId="0CD69BA9" w:rsidR="003568AB" w:rsidRPr="00DA12FC" w:rsidRDefault="003568AB" w:rsidP="003568AB">
                        <w:pPr>
                          <w:pStyle w:val="NormalWeb"/>
                          <w:spacing w:before="144" w:beforeAutospacing="0" w:after="0" w:afterAutospacing="0"/>
                          <w:jc w:val="center"/>
                          <w:textAlignment w:val="baseline"/>
                          <w:rPr>
                            <w:rFonts w:ascii="Arial" w:hAnsi="Arial" w:cs="Arial"/>
                            <w:color w:val="000000" w:themeColor="text1"/>
                            <w:sz w:val="18"/>
                            <w:szCs w:val="20"/>
                          </w:rPr>
                        </w:pPr>
                        <w:r w:rsidRPr="00DA12FC">
                          <w:rPr>
                            <w:rFonts w:ascii="Arial" w:hAnsi="Arial" w:cs="Arial"/>
                            <w:color w:val="000000" w:themeColor="text1"/>
                            <w:sz w:val="18"/>
                            <w:szCs w:val="20"/>
                          </w:rPr>
                          <w:t>UPOV’s Vice Secretary-General is accountable for achieving expected results, implementing UPOV’s mandated activities, and managing the entrusted resources. The Vice Secretary-General’s Management Representation Letter, confirms her responsibility for having and maintaining well-functioning systems and a mechanism for internal control aimed at presenting and/or detecting instances of fraud and major errors.</w:t>
                        </w:r>
                      </w:p>
                    </w:txbxContent>
                  </v:textbox>
                </v:roundrect>
                <v:rect id="Rectangle 12374268" o:spid="_x0000_s1029" style="position:absolute;left:24643;top:11238;width:457;height:7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l5y9xgAAAOEAAAAPAAAAZHJzL2Rvd25yZXYueG1sRE9NS8NA&#10;EL0L/odlCl7EbozSSuy2SEEMIpSm2vOQHZPQ7GyaXZP4752D0OPjfa82k2vVQH1oPBu4nyegiEtv&#10;G64MfB5e755AhYhssfVMBn4pwGZ9fbXCzPqR9zQUsVISwiFDA3WMXaZ1KGtyGOa+Ixbu2/cOo8C+&#10;0rbHUcJdq9MkWWiHDUtDjR1taypPxY8zMJa74Xj4eNO722Pu+Zyft8XXuzE3s+nlGVSkKV7E/+7c&#10;yvz0YfmYLmSyPBIIev0HAAD//wMAUEsBAi0AFAAGAAgAAAAhANvh9svuAAAAhQEAABMAAAAAAAAA&#10;AAAAAAAAAAAAAFtDb250ZW50X1R5cGVzXS54bWxQSwECLQAUAAYACAAAACEAWvQsW78AAAAVAQAA&#10;CwAAAAAAAAAAAAAAAAAfAQAAX3JlbHMvLnJlbHNQSwECLQAUAAYACAAAACEA8ZecvcYAAADhAAAA&#10;DwAAAAAAAAAAAAAAAAAHAgAAZHJzL2Rvd25yZXYueG1sUEsFBgAAAAADAAMAtwAAAPoCAAAAAA==&#10;" filled="f" stroked="f"/>
                <v:rect id="Rectangle 684864209" o:spid="_x0000_s1030" style="position:absolute;left:28921;top:7278;width:9144;height:91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1Z2IywAAAOIAAAAPAAAAZHJzL2Rvd25yZXYueG1sRI9Ba8JA&#10;FITvhf6H5RW8lLqpSEhTVymCGESQxtbzI/uahGbfxuyaxH/vFgoeh5n5hlmsRtOInjpXW1bwOo1A&#10;EBdW11wq+DpuXhIQziNrbCyTgis5WC0fHxaYajvwJ/W5L0WAsEtRQeV9m0rpiooMuqltiYP3YzuD&#10;PsiulLrDIcBNI2dRFEuDNYeFCltaV1T85hejYCgO/em438rD8ymzfM7O6/x7p9Tkafx4B+Fp9Pfw&#10;fzvTCuJknsTzWfQGf5fCHZDLGwAAAP//AwBQSwECLQAUAAYACAAAACEA2+H2y+4AAACFAQAAEwAA&#10;AAAAAAAAAAAAAAAAAAAAW0NvbnRlbnRfVHlwZXNdLnhtbFBLAQItABQABgAIAAAAIQBa9CxbvwAA&#10;ABUBAAALAAAAAAAAAAAAAAAAAB8BAABfcmVscy8ucmVsc1BLAQItABQABgAIAAAAIQCO1Z2IywAA&#10;AOIAAAAPAAAAAAAAAAAAAAAAAAcCAABkcnMvZG93bnJldi54bWxQSwUGAAAAAAMAAwC3AAAA/wIA&#10;AAAA&#10;" filled="f" stroked="f"/>
                <v:roundrect id="Rettangolo con angoli arrotondati 43" o:spid="_x0000_s1031" style="position:absolute;left:27105;top:86;width:25977;height:4170;visibility:visible;mso-wrap-style:square;v-text-anchor:middle-center" arcsize="5610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rJdcxwAAAOMAAAAPAAAAZHJzL2Rvd25yZXYueG1sRE9Li8Iw&#10;EL4v7H8II+xtTY0ooRpFhIKHPez6OHgbmrEtNpPSRO3++82C4HG+9yzXg2vFnfrQeDYwGWcgiEtv&#10;G64MHA/FpwYRIrLF1jMZ+KUA69X72xJz6x/8Q/d9rEQK4ZCjgTrGLpcylDU5DGPfESfu4nuHMZ19&#10;JW2PjxTuWqmybC4dNpwaauxoW1N53d+cgU1hv/F22Cl5mpyLrSZ90tcvYz5Gw2YBItIQX+Kne2fT&#10;fKVmejqbTxX8/5QAkKs/AAAA//8DAFBLAQItABQABgAIAAAAIQDb4fbL7gAAAIUBAAATAAAAAAAA&#10;AAAAAAAAAAAAAABbQ29udGVudF9UeXBlc10ueG1sUEsBAi0AFAAGAAgAAAAhAFr0LFu/AAAAFQEA&#10;AAsAAAAAAAAAAAAAAAAAHwEAAF9yZWxzLy5yZWxzUEsBAi0AFAAGAAgAAAAhAE2sl1zHAAAA4wAA&#10;AA8AAAAAAAAAAAAAAAAABwIAAGRycy9kb3ducmV2LnhtbFBLBQYAAAAAAwADALcAAAD7AgAAAAA=&#10;" fillcolor="white [3212]" strokecolor="#bfbfbf [2412]" strokeweight="2pt">
                  <v:textbox inset="1.125mm,1.125mm,1.125mm,1.125mm">
                    <w:txbxContent>
                      <w:p w14:paraId="440AE85C" w14:textId="77777777" w:rsidR="003568AB" w:rsidRPr="00251458" w:rsidRDefault="003568AB" w:rsidP="003568AB">
                        <w:pPr>
                          <w:pStyle w:val="NormalWeb"/>
                          <w:spacing w:after="0"/>
                          <w:jc w:val="center"/>
                          <w:textAlignment w:val="baseline"/>
                          <w:rPr>
                            <w:rFonts w:ascii="Arial" w:hAnsi="Arial" w:cs="Arial"/>
                            <w:b/>
                            <w:bCs/>
                            <w:kern w:val="24"/>
                            <w:sz w:val="32"/>
                            <w:szCs w:val="48"/>
                          </w:rPr>
                        </w:pPr>
                        <w:r w:rsidRPr="00251458">
                          <w:rPr>
                            <w:rFonts w:ascii="Arial" w:hAnsi="Arial" w:cs="Arial"/>
                            <w:b/>
                            <w:bCs/>
                            <w:kern w:val="24"/>
                            <w:sz w:val="32"/>
                            <w:szCs w:val="48"/>
                          </w:rPr>
                          <w:t>Second Line</w:t>
                        </w:r>
                      </w:p>
                    </w:txbxContent>
                  </v:textbox>
                </v:roundrect>
                <v:roundrect id="Rettangolo con angoli arrotondati 43" o:spid="_x0000_s1032" style="position:absolute;left:27105;top:5158;width:25977;height:28003;visibility:visible;mso-wrap-style:square;v-text-anchor:top" arcsize="1462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6pQbzAAAAOMAAAAPAAAAZHJzL2Rvd25yZXYueG1sRI9bawIx&#10;EIXfC/0PYYS+FM22XtDVKKViURDFC/g6bMbdtZvJkkTd/vtGKPRx5pzzzZnJrDGVuJHzpWUFb50E&#10;BHFmdcm5guNh0R6C8AFZY2WZFPyQh9n0+WmCqbZ33tFtH3IRIexTVFCEUKdS+qwgg75ja+Kona0z&#10;GOLocqkd3iPcVPI9SQbSYMnxQoE1fRaUfe+vRoFbX1abbP51qkaXeTfxi+3r1Z6Vemk1H2MQgZrw&#10;b/5LL3Ws/0AO+t3eCB4/xQXI6S8AAAD//wMAUEsBAi0AFAAGAAgAAAAhANvh9svuAAAAhQEAABMA&#10;AAAAAAAAAAAAAAAAAAAAAFtDb250ZW50X1R5cGVzXS54bWxQSwECLQAUAAYACAAAACEAWvQsW78A&#10;AAAVAQAACwAAAAAAAAAAAAAAAAAfAQAAX3JlbHMvLnJlbHNQSwECLQAUAAYACAAAACEAxuqUG8wA&#10;AADjAAAADwAAAAAAAAAAAAAAAAAHAgAAZHJzL2Rvd25yZXYueG1sUEsFBgAAAAADAAMAtwAAAAAD&#10;AAAAAA==&#10;" fillcolor="white [3212]" strokecolor="#bfbfbf [2412]" strokeweight="2pt">
                  <v:textbox inset="1.125mm,1.125mm,1.125mm,1.125mm">
                    <w:txbxContent>
                      <w:p w14:paraId="7A584330" w14:textId="201E60E3" w:rsidR="003568AB" w:rsidRPr="00A155B1" w:rsidRDefault="003568AB" w:rsidP="003568AB">
                        <w:pPr>
                          <w:pStyle w:val="NormalWeb"/>
                          <w:spacing w:before="144" w:beforeAutospacing="0" w:after="0" w:afterAutospacing="0"/>
                          <w:jc w:val="center"/>
                          <w:textAlignment w:val="baseline"/>
                          <w:rPr>
                            <w:rFonts w:ascii="Arial" w:hAnsi="Arial" w:cs="Arial"/>
                            <w:sz w:val="18"/>
                            <w:szCs w:val="18"/>
                          </w:rPr>
                        </w:pPr>
                        <w:r w:rsidRPr="00A155B1">
                          <w:rPr>
                            <w:rFonts w:ascii="Arial" w:hAnsi="Arial" w:cs="Arial"/>
                            <w:kern w:val="24"/>
                            <w:sz w:val="18"/>
                            <w:szCs w:val="18"/>
                          </w:rPr>
                          <w:t>Management’s role to address enterprise risks, including compliance with our regulatory framework, ethical behavior, internal control, information and technology security, sustainability, and quality assurance. The assurance provided is underpinned by a systematic process of self-assessment and internal validation of entity level controls as well as key process level controls in place in WIPO.</w:t>
                        </w:r>
                      </w:p>
                    </w:txbxContent>
                  </v:textbox>
                </v:roundrect>
                <v:roundrect id="Rettangolo con angoli arrotondati 43" o:spid="_x0000_s1033" style="position:absolute;left:53865;top:86;width:31598;height:4170;visibility:visible;mso-wrap-style:square;v-text-anchor:middle-center" arcsize="5610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Z17yyAAAAOMAAAAPAAAAZHJzL2Rvd25yZXYueG1sRE/NasJA&#10;EL4LfYdlCr3VjT8RTV1FCi05FNS0DzBkx2TT7Gya3Wp8+65Q8Djf/6y3g23FmXpvHCuYjBMQxKXT&#10;hisFX59vz0sQPiBrbB2Tgit52G4eRmvMtLvwkc5FqEQMYZ+hgjqELpPSlzVZ9GPXEUfu5HqLIZ59&#10;JXWPlxhuWzlNkoW0aDg21NjRa03ld/FrFXz8YH4wdlcsmqYx+6JJ33OfKvX0OOxeQAQawl387851&#10;nD9brtLpfDJL4fZTBEBu/gAAAP//AwBQSwECLQAUAAYACAAAACEA2+H2y+4AAACFAQAAEwAAAAAA&#10;AAAAAAAAAAAAAAAAW0NvbnRlbnRfVHlwZXNdLnhtbFBLAQItABQABgAIAAAAIQBa9CxbvwAAABUB&#10;AAALAAAAAAAAAAAAAAAAAB8BAABfcmVscy8ucmVsc1BLAQItABQABgAIAAAAIQA6Z17yyAAAAOMA&#10;AAAPAAAAAAAAAAAAAAAAAAcCAABkcnMvZG93bnJldi54bWxQSwUGAAAAAAMAAwC3AAAA/AIAAAAA&#10;" fillcolor="white [3212]" strokecolor="#d99594 [1941]" strokeweight="2pt">
                  <v:textbox inset="1.125mm,1.125mm,1.125mm,1.125mm">
                    <w:txbxContent>
                      <w:p w14:paraId="24DB6078" w14:textId="77777777" w:rsidR="003568AB" w:rsidRPr="00251458" w:rsidRDefault="003568AB" w:rsidP="003568AB">
                        <w:pPr>
                          <w:pStyle w:val="NormalWeb"/>
                          <w:spacing w:after="0"/>
                          <w:jc w:val="center"/>
                          <w:textAlignment w:val="baseline"/>
                          <w:rPr>
                            <w:rFonts w:ascii="Arial" w:hAnsi="Arial" w:cs="Arial"/>
                            <w:b/>
                            <w:bCs/>
                            <w:kern w:val="24"/>
                            <w:sz w:val="40"/>
                            <w:szCs w:val="48"/>
                          </w:rPr>
                        </w:pPr>
                        <w:r w:rsidRPr="00251458">
                          <w:rPr>
                            <w:rFonts w:ascii="Arial" w:hAnsi="Arial" w:cs="Arial"/>
                            <w:b/>
                            <w:bCs/>
                            <w:kern w:val="24"/>
                            <w:sz w:val="32"/>
                            <w:szCs w:val="40"/>
                          </w:rPr>
                          <w:t>Third</w:t>
                        </w:r>
                        <w:r w:rsidRPr="00251458">
                          <w:rPr>
                            <w:rFonts w:ascii="Arial" w:hAnsi="Arial" w:cs="Arial"/>
                            <w:b/>
                            <w:bCs/>
                            <w:kern w:val="24"/>
                            <w:sz w:val="40"/>
                            <w:szCs w:val="48"/>
                          </w:rPr>
                          <w:t xml:space="preserve"> </w:t>
                        </w:r>
                        <w:r w:rsidRPr="00251458">
                          <w:rPr>
                            <w:rFonts w:ascii="Arial" w:hAnsi="Arial" w:cs="Arial"/>
                            <w:b/>
                            <w:bCs/>
                            <w:kern w:val="24"/>
                            <w:sz w:val="32"/>
                            <w:szCs w:val="48"/>
                          </w:rPr>
                          <w:t>Line</w:t>
                        </w:r>
                      </w:p>
                    </w:txbxContent>
                  </v:textbox>
                </v:roundrect>
                <v:roundrect id="Rettangolo con angoli arrotondati 43" o:spid="_x0000_s1034" style="position:absolute;left:53865;top:5158;width:31552;height:28003;visibility:visible;mso-wrap-style:square;v-text-anchor:top" arcsize="1462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24XxgAAAOMAAAAPAAAAZHJzL2Rvd25yZXYueG1sRE9fa8Iw&#10;EH8f7DuEG+xtplYqtTPKEAbCUKbbBziaWxtsLiXJbOenN4Kwx/v9v+V6tJ04kw/GsYLpJANBXDtt&#10;uFHw/fX+UoIIEVlj55gU/FGA9erxYYmVdgMf6HyMjUghHCpU0MbYV1KGuiWLYeJ64sT9OG8xptM3&#10;UnscUrjtZJ5lc2nRcGposadNS/Xp+GsV8I4Kw6a4nLZ62Osw+yg/N16p56fx7RVEpDH+i+/urU7z&#10;F9lskU+LfA63nxIAcnUFAAD//wMAUEsBAi0AFAAGAAgAAAAhANvh9svuAAAAhQEAABMAAAAAAAAA&#10;AAAAAAAAAAAAAFtDb250ZW50X1R5cGVzXS54bWxQSwECLQAUAAYACAAAACEAWvQsW78AAAAVAQAA&#10;CwAAAAAAAAAAAAAAAAAfAQAAX3JlbHMvLnJlbHNQSwECLQAUAAYACAAAACEA/0duF8YAAADjAAAA&#10;DwAAAAAAAAAAAAAAAAAHAgAAZHJzL2Rvd25yZXYueG1sUEsFBgAAAAADAAMAtwAAAPoCAAAAAA==&#10;" fillcolor="white [3212]" strokecolor="#d99594 [1941]" strokeweight="2pt">
                  <v:textbox inset="1.125mm,1.125mm,1.125mm,1.125mm">
                    <w:txbxContent>
                      <w:p w14:paraId="09B212B0" w14:textId="4877AAAC" w:rsidR="003568AB" w:rsidRPr="00A155B1" w:rsidRDefault="003568AB" w:rsidP="003568AB">
                        <w:pPr>
                          <w:pStyle w:val="NormalWeb"/>
                          <w:spacing w:before="144" w:beforeAutospacing="0" w:after="0" w:afterAutospacing="0"/>
                          <w:jc w:val="center"/>
                          <w:textAlignment w:val="baseline"/>
                          <w:rPr>
                            <w:rFonts w:ascii="Arial" w:hAnsi="Arial" w:cs="Arial"/>
                            <w:sz w:val="18"/>
                            <w:szCs w:val="20"/>
                          </w:rPr>
                        </w:pPr>
                        <w:r w:rsidRPr="00A155B1">
                          <w:rPr>
                            <w:rFonts w:ascii="Arial" w:hAnsi="Arial" w:cs="Arial"/>
                            <w:kern w:val="24"/>
                            <w:sz w:val="18"/>
                            <w:szCs w:val="20"/>
                          </w:rPr>
                          <w:t>The WIPO Internal Oversight Division (IOD), on whose assurance and advisory services I rely through the WIPO annual report by the Director of IOD, reports of internal audit and evaluation</w:t>
                        </w:r>
                        <w:r>
                          <w:rPr>
                            <w:rFonts w:ascii="Arial" w:hAnsi="Arial" w:cs="Arial"/>
                            <w:kern w:val="24"/>
                            <w:sz w:val="18"/>
                            <w:szCs w:val="20"/>
                          </w:rPr>
                          <w:t>,</w:t>
                        </w:r>
                        <w:r w:rsidRPr="00A155B1">
                          <w:rPr>
                            <w:rFonts w:ascii="Arial" w:hAnsi="Arial" w:cs="Arial"/>
                            <w:kern w:val="24"/>
                            <w:sz w:val="18"/>
                            <w:szCs w:val="20"/>
                          </w:rPr>
                          <w:t xml:space="preserve">  management implication reports resulting from investigations, as well as through IOD reports, if any, on UPOV. </w:t>
                        </w:r>
                        <w:r w:rsidRPr="001C2D8D">
                          <w:rPr>
                            <w:rFonts w:ascii="Arial" w:hAnsi="Arial" w:cs="Arial"/>
                            <w:kern w:val="24"/>
                            <w:sz w:val="18"/>
                            <w:szCs w:val="20"/>
                          </w:rPr>
                          <w:t>My assurance is informed by the independent overall opinion of the Director of IOD on governance, risk management and internal controls at WIPO. This opinion is based on the assurance work undertaken by IOD in 2025, as well as a comprehensive review of governance, risk management, and control processes.</w:t>
                        </w:r>
                      </w:p>
                    </w:txbxContent>
                  </v:textbox>
                </v:roundrect>
                <w10:anchorlock/>
              </v:group>
            </w:pict>
          </mc:Fallback>
        </mc:AlternateContent>
      </w:r>
    </w:p>
    <w:p w14:paraId="3B18344B" w14:textId="77777777" w:rsidR="003568AB" w:rsidRPr="00F0240B" w:rsidRDefault="003568AB" w:rsidP="003568AB">
      <w:pPr>
        <w:rPr>
          <w:rFonts w:cs="Arial"/>
          <w:color w:val="000000" w:themeColor="text1"/>
        </w:rPr>
      </w:pPr>
    </w:p>
    <w:p w14:paraId="2A9AEFFF" w14:textId="77777777" w:rsidR="003568AB" w:rsidRPr="00F0240B" w:rsidRDefault="003568AB" w:rsidP="003568AB">
      <w:pPr>
        <w:rPr>
          <w:rFonts w:cs="Arial"/>
          <w:color w:val="000000" w:themeColor="text1"/>
        </w:rPr>
      </w:pPr>
      <w:r w:rsidRPr="00F0240B">
        <w:rPr>
          <w:rFonts w:cs="Arial"/>
          <w:color w:val="000000" w:themeColor="text1"/>
        </w:rPr>
        <w:t>My assertion is also supported and informed by:</w:t>
      </w:r>
    </w:p>
    <w:p w14:paraId="14F5DFCF" w14:textId="77777777" w:rsidR="003568AB" w:rsidRPr="00F0240B" w:rsidRDefault="003568AB" w:rsidP="003568AB">
      <w:pPr>
        <w:rPr>
          <w:rFonts w:cs="Arial"/>
          <w:color w:val="000000" w:themeColor="text1"/>
        </w:rPr>
      </w:pPr>
    </w:p>
    <w:p w14:paraId="3797B754" w14:textId="77777777" w:rsidR="003568AB" w:rsidRPr="00F0240B" w:rsidRDefault="003568AB" w:rsidP="003568AB">
      <w:pPr>
        <w:rPr>
          <w:rFonts w:cs="Arial"/>
          <w:color w:val="000000" w:themeColor="text1"/>
        </w:rPr>
      </w:pPr>
      <w:r w:rsidRPr="00F0240B">
        <w:rPr>
          <w:rFonts w:cs="Arial"/>
          <w:noProof/>
        </w:rPr>
        <mc:AlternateContent>
          <mc:Choice Requires="wpg">
            <w:drawing>
              <wp:inline distT="0" distB="0" distL="0" distR="0" wp14:anchorId="62044494" wp14:editId="58C7C352">
                <wp:extent cx="6175170" cy="1762125"/>
                <wp:effectExtent l="0" t="0" r="16510" b="28575"/>
                <wp:docPr id="158224788" name="Group 2"/>
                <wp:cNvGraphicFramePr/>
                <a:graphic xmlns:a="http://schemas.openxmlformats.org/drawingml/2006/main">
                  <a:graphicData uri="http://schemas.microsoft.com/office/word/2010/wordprocessingGroup">
                    <wpg:wgp>
                      <wpg:cNvGrpSpPr/>
                      <wpg:grpSpPr>
                        <a:xfrm>
                          <a:off x="0" y="0"/>
                          <a:ext cx="6175170" cy="1762125"/>
                          <a:chOff x="4531" y="-2"/>
                          <a:chExt cx="8282195" cy="3083839"/>
                        </a:xfrm>
                      </wpg:grpSpPr>
                      <wps:wsp>
                        <wps:cNvPr id="2091969282" name="Rettangolo con angoli arrotondati 45"/>
                        <wps:cNvSpPr/>
                        <wps:spPr>
                          <a:xfrm>
                            <a:off x="4531" y="705302"/>
                            <a:ext cx="3961212" cy="2378534"/>
                          </a:xfrm>
                          <a:prstGeom prst="roundRect">
                            <a:avLst>
                              <a:gd name="adj" fmla="val 4650"/>
                            </a:avLst>
                          </a:prstGeom>
                          <a:solidFill>
                            <a:schemeClr val="bg1"/>
                          </a:solidFill>
                          <a:ln>
                            <a:solidFill>
                              <a:schemeClr val="accent1">
                                <a:lumMod val="40000"/>
                                <a:lumOff val="60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88B0E0C" w14:textId="77777777" w:rsidR="003568AB" w:rsidRPr="00251458" w:rsidRDefault="003568AB" w:rsidP="003568AB">
                              <w:pPr>
                                <w:pStyle w:val="NormalWeb"/>
                                <w:spacing w:before="60"/>
                                <w:jc w:val="center"/>
                                <w:textAlignment w:val="baseline"/>
                                <w:rPr>
                                  <w:rFonts w:ascii="Arial" w:hAnsi="Arial" w:cs="Arial"/>
                                  <w:color w:val="000000" w:themeColor="text1"/>
                                  <w:sz w:val="20"/>
                                  <w:szCs w:val="20"/>
                                </w:rPr>
                              </w:pPr>
                              <w:r w:rsidRPr="00251458">
                                <w:rPr>
                                  <w:rFonts w:ascii="Arial" w:hAnsi="Arial" w:cs="Arial"/>
                                  <w:b/>
                                  <w:bCs/>
                                  <w:color w:val="000000" w:themeColor="text1"/>
                                  <w:kern w:val="24"/>
                                  <w:sz w:val="20"/>
                                  <w:szCs w:val="20"/>
                                </w:rPr>
                                <w:t>External Auditor</w:t>
                              </w:r>
                            </w:p>
                            <w:p w14:paraId="19A6CC50" w14:textId="77777777" w:rsidR="003568AB" w:rsidRPr="00251458" w:rsidRDefault="003568AB" w:rsidP="003568AB">
                              <w:pPr>
                                <w:jc w:val="center"/>
                                <w:rPr>
                                  <w:color w:val="000000" w:themeColor="text1"/>
                                </w:rPr>
                              </w:pPr>
                              <w:r w:rsidRPr="00251458">
                                <w:rPr>
                                  <w:color w:val="000000" w:themeColor="text1"/>
                                </w:rPr>
                                <w:t>The External Auditor, whose Report, containing their opinion, observations and comments, is submitted to the Consultative Committee and the Council of UPOV; I take into account the External Auditor’s recommendations and am assured by their work</w:t>
                              </w:r>
                              <w:r>
                                <w:rPr>
                                  <w:color w:val="000000" w:themeColor="text1"/>
                                </w:rPr>
                                <w:t>.</w:t>
                              </w:r>
                            </w:p>
                          </w:txbxContent>
                        </wps:txbx>
                        <wps:bodyPr lIns="40500" tIns="40500" rIns="40500" bIns="40500" rtlCol="0" anchor="t"/>
                      </wps:wsp>
                      <wps:wsp>
                        <wps:cNvPr id="798188336" name="Rettangolo con angoli arrotondati 44"/>
                        <wps:cNvSpPr/>
                        <wps:spPr>
                          <a:xfrm>
                            <a:off x="4059304" y="705510"/>
                            <a:ext cx="4226022" cy="2378327"/>
                          </a:xfrm>
                          <a:prstGeom prst="roundRect">
                            <a:avLst>
                              <a:gd name="adj" fmla="val 3908"/>
                            </a:avLst>
                          </a:prstGeom>
                          <a:solidFill>
                            <a:schemeClr val="bg1"/>
                          </a:solidFill>
                          <a:ln>
                            <a:solidFill>
                              <a:schemeClr val="accent2">
                                <a:lumMod val="60000"/>
                                <a:lumOff val="40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8DFE669" w14:textId="77777777" w:rsidR="003568AB" w:rsidRPr="00251458" w:rsidRDefault="003568AB" w:rsidP="003568AB">
                              <w:pPr>
                                <w:pStyle w:val="NormalWeb"/>
                                <w:spacing w:before="60"/>
                                <w:jc w:val="center"/>
                                <w:textAlignment w:val="baseline"/>
                                <w:rPr>
                                  <w:rFonts w:ascii="Arial" w:hAnsi="Arial" w:cs="Arial"/>
                                  <w:color w:val="000000" w:themeColor="text1"/>
                                  <w:sz w:val="20"/>
                                  <w:szCs w:val="20"/>
                                </w:rPr>
                              </w:pPr>
                              <w:r w:rsidRPr="00251458">
                                <w:rPr>
                                  <w:rFonts w:ascii="Arial" w:hAnsi="Arial" w:cs="Arial"/>
                                  <w:b/>
                                  <w:bCs/>
                                  <w:color w:val="000000" w:themeColor="text1"/>
                                  <w:kern w:val="24"/>
                                  <w:sz w:val="20"/>
                                  <w:szCs w:val="20"/>
                                </w:rPr>
                                <w:t xml:space="preserve">Consultative Committee </w:t>
                              </w:r>
                              <w:r w:rsidRPr="00251458">
                                <w:rPr>
                                  <w:rFonts w:ascii="Arial" w:hAnsi="Arial" w:cs="Arial"/>
                                  <w:color w:val="000000" w:themeColor="text1"/>
                                  <w:sz w:val="20"/>
                                  <w:szCs w:val="20"/>
                                </w:rPr>
                                <w:t>and the Council of UPOV</w:t>
                              </w:r>
                            </w:p>
                            <w:p w14:paraId="60971C30" w14:textId="77777777" w:rsidR="003568AB" w:rsidRPr="00251458" w:rsidRDefault="003568AB" w:rsidP="003568AB">
                              <w:pPr>
                                <w:jc w:val="center"/>
                                <w:rPr>
                                  <w:sz w:val="22"/>
                                  <w:szCs w:val="22"/>
                                </w:rPr>
                              </w:pPr>
                              <w:r w:rsidRPr="00251458">
                                <w:rPr>
                                  <w:color w:val="000000" w:themeColor="text1"/>
                                </w:rPr>
                                <w:t>The observations of the Consultative Committee and the Council of UPOV</w:t>
                              </w:r>
                              <w:r>
                                <w:rPr>
                                  <w:color w:val="000000" w:themeColor="text1"/>
                                </w:rPr>
                                <w:t>.</w:t>
                              </w:r>
                              <w:r w:rsidRPr="00251458">
                                <w:rPr>
                                  <w:sz w:val="22"/>
                                  <w:szCs w:val="22"/>
                                </w:rPr>
                                <w:br/>
                              </w:r>
                            </w:p>
                            <w:p w14:paraId="202159AC" w14:textId="77777777" w:rsidR="003568AB" w:rsidRPr="00373DED" w:rsidRDefault="003568AB" w:rsidP="003568AB">
                              <w:pPr>
                                <w:rPr>
                                  <w:sz w:val="22"/>
                                  <w:szCs w:val="22"/>
                                </w:rPr>
                              </w:pPr>
                            </w:p>
                          </w:txbxContent>
                        </wps:txbx>
                        <wps:bodyPr lIns="40500" tIns="40500" rIns="40500" bIns="40500" rtlCol="0" anchor="t"/>
                      </wps:wsp>
                      <wps:wsp>
                        <wps:cNvPr id="859157854" name="Rettangolo con angoli arrotondati 45"/>
                        <wps:cNvSpPr/>
                        <wps:spPr>
                          <a:xfrm>
                            <a:off x="32668" y="-2"/>
                            <a:ext cx="8254058" cy="607941"/>
                          </a:xfrm>
                          <a:prstGeom prst="roundRect">
                            <a:avLst>
                              <a:gd name="adj" fmla="val 8559"/>
                            </a:avLst>
                          </a:prstGeom>
                          <a:solidFill>
                            <a:schemeClr val="bg1"/>
                          </a:solidFill>
                          <a:ln>
                            <a:solidFill>
                              <a:schemeClr val="tx2">
                                <a:lumMod val="60000"/>
                                <a:lumOff val="40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EF13A6F" w14:textId="77777777" w:rsidR="003568AB" w:rsidRDefault="003568AB" w:rsidP="003568AB">
                              <w:pPr>
                                <w:pStyle w:val="NormalWeb"/>
                                <w:spacing w:before="0" w:after="0"/>
                                <w:jc w:val="center"/>
                                <w:textAlignment w:val="baseline"/>
                              </w:pPr>
                              <w:r>
                                <w:rPr>
                                  <w:rFonts w:asciiTheme="minorHAnsi" w:hAnsi="Calibri" w:cstheme="minorBidi"/>
                                  <w:b/>
                                  <w:bCs/>
                                  <w:color w:val="000000" w:themeColor="text1"/>
                                  <w:kern w:val="24"/>
                                  <w:sz w:val="36"/>
                                  <w:szCs w:val="36"/>
                                </w:rPr>
                                <w:t>Governance</w:t>
                              </w:r>
                            </w:p>
                          </w:txbxContent>
                        </wps:txbx>
                        <wps:bodyPr lIns="40500" tIns="40500" rIns="40500" bIns="40500" rtlCol="0" anchor="ctr" anchorCtr="1"/>
                      </wps:wsp>
                    </wpg:wgp>
                  </a:graphicData>
                </a:graphic>
              </wp:inline>
            </w:drawing>
          </mc:Choice>
          <mc:Fallback>
            <w:pict>
              <v:group w14:anchorId="62044494" id="Group 2" o:spid="_x0000_s1035" style="width:486.25pt;height:138.75pt;mso-position-horizontal-relative:char;mso-position-vertical-relative:line" coordorigin="45" coordsize="82821,3083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o0mGcgMAANwNAAAOAAAAZHJzL2Uyb0RvYy54bWzsV9lO3DAUfa/Uf7DyDtkzyYgMD1BQpS4I&#10;2g/wOM5MKseObDPL3/faTkKg0IUClSp4CPFyF5855/rm6HjXMrShUjWCl154GHiIciKqhq9K7+uX&#10;s4PcQ0pjXmEmOC29PVXe8eLtm6NtN6eRWAtWUYnACVfzbVd6a627ue8rsqYtVoeioxwWayFbrGEo&#10;V34l8Ra8t8yPgiDzt0JWnRSEKgWzp27RW1j/dU2J/lzXimrESg9y0/Yp7XNpnv7iCM9XEnfrhvRp&#10;4Edk0eKGQ9DR1SnWGF3L5gdXbUOkUKLWh0S0vqjrhlB7BjhNGNw5zbkU1509y2q+XXUjTADtHZwe&#10;7ZZ82pzL7qq7kIDEtlsBFnZkzrKrZWv+Q5ZoZyHbj5DRnUYEJrNwloYzQJbAWjjLojBKHahkDcgb&#10;uySNQw/B8kE0rLzrrfMoj8IiddZxkMd5XJg9/hDcv5XStgOSqBsc1N/hcLXGHbXwqjngcCFRU5Ve&#10;FBRhkRWQmYc4boGzl1QDg1eCCUQER/a1QVhKoQUQWzcosWc26YGfEUw1V4DrPUiOiMyCNA56VAZE&#10;4yILAUWHSRTP8jRObmGC551U+pyKFpmX0gOW8OoSqG4ZiDcflLZUrPr8cfXNQ3XLgNgbzFCSpZb3&#10;AHK/F94Gl8ZQCdZUZw1jdmCUSE+YRGBbestV2CdzaxfjvzLEhFCuQ5siu24/iso5TAL4c7yAaUMZ&#10;GycbpiE3WwxMCpYYk7iwZgIDSQao7ZveM2rSYfyS1vCbAgcjG3d05GJMU1JrXFE3nT4Y2jo0nmsA&#10;Z/TtzvSAb0fmfr8xpbYojcbBzxJzxqOFjSy4Ho3bhgt5nwMGQPeR3f4BJAeNQUnvljvL98zsNDNL&#10;Ue1BA+w9B10lAcAA9XI6kNPBcjqQmp0IV2ExJ2sBBVbbBIxfUKwL8OzSnRV5mOdxnP2Bcq22TJq/&#10;p9wgLeIgseUMxJuGPXUH8SZRlAXRRLxxNOt/iaGaDkp7nHjjIsh7hy8uXieiqXhHlYLYJuIdNf0q&#10;3mcWryXX/yHePC3CFG47ENczXbtxlGXQjk46kUG2eZRCwYM108VkwaxIhvr5NKrN03Toa15QtXr3&#10;qthRf64P+PfXra3eT69YoqUHnam5e080XL+Ov+P1a/to+ISwHVT/uWO+UaZj2yPcfJQtvgMAAP//&#10;AwBQSwMEFAAGAAgAAAAhAHn69aDdAAAABQEAAA8AAABkcnMvZG93bnJldi54bWxMj0FLw0AQhe+C&#10;/2EZwZvdJBKjMZtSinoqQltBvE2z0yQ0Oxuy2yT9965e9DLweI/3vimWs+nESINrLSuIFxEI4srq&#10;lmsFH/vXu0cQziNr7CyTggs5WJbXVwXm2k68pXHnaxFK2OWooPG+z6V0VUMG3cL2xME72sGgD3Ko&#10;pR5wCuWmk0kUPUiDLYeFBntaN1Sddmej4G3CaXUfv4yb03F9+dqn75+bmJS6vZlXzyA8zf4vDD/4&#10;AR3KwHSwZ9ZOdArCI/73Bu8pS1IQBwVJlqUgy0L+py+/AQAA//8DAFBLAQItABQABgAIAAAAIQC2&#10;gziS/gAAAOEBAAATAAAAAAAAAAAAAAAAAAAAAABbQ29udGVudF9UeXBlc10ueG1sUEsBAi0AFAAG&#10;AAgAAAAhADj9If/WAAAAlAEAAAsAAAAAAAAAAAAAAAAALwEAAF9yZWxzLy5yZWxzUEsBAi0AFAAG&#10;AAgAAAAhAM+jSYZyAwAA3A0AAA4AAAAAAAAAAAAAAAAALgIAAGRycy9lMm9Eb2MueG1sUEsBAi0A&#10;FAAGAAgAAAAhAHn69aDdAAAABQEAAA8AAAAAAAAAAAAAAAAAzAUAAGRycy9kb3ducmV2LnhtbFBL&#10;BQYAAAAABAAEAPMAAADWBgAAAAA=&#10;">
                <v:roundrect id="Rettangolo con angoli arrotondati 45" o:spid="_x0000_s1036" style="position:absolute;left:45;top:7053;width:39612;height:23785;visibility:visible;mso-wrap-style:square;v-text-anchor:top" arcsize="3046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nm6zAAAAOMAAAAPAAAAZHJzL2Rvd25yZXYueG1sRI/RasJA&#10;FETfC/2H5Rb6IroxiCTRVYJQaIsKTf2Aa/aaBLN30+w2pn/fLQh9HGbmDLPejqYVA/WusaxgPotA&#10;EJdWN1wpOH2+TBMQziNrbC2Tgh9ysN08Pqwx0/bGHzQUvhIBwi5DBbX3XSalK2sy6Ga2Iw7exfYG&#10;fZB9JXWPtwA3rYyjaCkNNhwWauxoV1N5Lb6NgmGfT94Wu6P/muTvh6Q428W+sko9P435CoSn0f+H&#10;7+1XrSCO0nm6TOMkhr9P4Q/IzS8AAAD//wMAUEsBAi0AFAAGAAgAAAAhANvh9svuAAAAhQEAABMA&#10;AAAAAAAAAAAAAAAAAAAAAFtDb250ZW50X1R5cGVzXS54bWxQSwECLQAUAAYACAAAACEAWvQsW78A&#10;AAAVAQAACwAAAAAAAAAAAAAAAAAfAQAAX3JlbHMvLnJlbHNQSwECLQAUAAYACAAAACEAjB55uswA&#10;AADjAAAADwAAAAAAAAAAAAAAAAAHAgAAZHJzL2Rvd25yZXYueG1sUEsFBgAAAAADAAMAtwAAAAAD&#10;AAAAAA==&#10;" fillcolor="white [3212]" strokecolor="#b8cce4 [1300]" strokeweight="2pt">
                  <v:textbox inset="1.125mm,1.125mm,1.125mm,1.125mm">
                    <w:txbxContent>
                      <w:p w14:paraId="488B0E0C" w14:textId="77777777" w:rsidR="003568AB" w:rsidRPr="00251458" w:rsidRDefault="003568AB" w:rsidP="003568AB">
                        <w:pPr>
                          <w:pStyle w:val="NormalWeb"/>
                          <w:spacing w:before="60"/>
                          <w:jc w:val="center"/>
                          <w:textAlignment w:val="baseline"/>
                          <w:rPr>
                            <w:rFonts w:ascii="Arial" w:hAnsi="Arial" w:cs="Arial"/>
                            <w:color w:val="000000" w:themeColor="text1"/>
                            <w:sz w:val="20"/>
                            <w:szCs w:val="20"/>
                          </w:rPr>
                        </w:pPr>
                        <w:r w:rsidRPr="00251458">
                          <w:rPr>
                            <w:rFonts w:ascii="Arial" w:hAnsi="Arial" w:cs="Arial"/>
                            <w:b/>
                            <w:bCs/>
                            <w:color w:val="000000" w:themeColor="text1"/>
                            <w:kern w:val="24"/>
                            <w:sz w:val="20"/>
                            <w:szCs w:val="20"/>
                          </w:rPr>
                          <w:t>External Auditor</w:t>
                        </w:r>
                      </w:p>
                      <w:p w14:paraId="19A6CC50" w14:textId="77777777" w:rsidR="003568AB" w:rsidRPr="00251458" w:rsidRDefault="003568AB" w:rsidP="003568AB">
                        <w:pPr>
                          <w:jc w:val="center"/>
                          <w:rPr>
                            <w:color w:val="000000" w:themeColor="text1"/>
                          </w:rPr>
                        </w:pPr>
                        <w:r w:rsidRPr="00251458">
                          <w:rPr>
                            <w:color w:val="000000" w:themeColor="text1"/>
                          </w:rPr>
                          <w:t>The External Auditor, whose Report, containing their opinion, observations and comments, is submitted to the Consultative Committee and the Council of UPOV; I take into account the External Auditor’s recommendations and am assured by their work</w:t>
                        </w:r>
                        <w:r>
                          <w:rPr>
                            <w:color w:val="000000" w:themeColor="text1"/>
                          </w:rPr>
                          <w:t>.</w:t>
                        </w:r>
                      </w:p>
                    </w:txbxContent>
                  </v:textbox>
                </v:roundrect>
                <v:roundrect id="Rettangolo con angoli arrotondati 44" o:spid="_x0000_s1037" style="position:absolute;left:40593;top:7055;width:42260;height:23783;visibility:visible;mso-wrap-style:square;v-text-anchor:top" arcsize="2561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SstjzAAAAOIAAAAPAAAAZHJzL2Rvd25yZXYueG1sRI/dSsNA&#10;FITvBd9hOYJ3dhMLNY3dlhAQLLXF/lB6ecwek2D2bMhum/j23YLg5TAz3zCzxWAacaHO1ZYVxKMI&#10;BHFhdc2lgsP+7SkB4TyyxsYyKfglB4v5/d0MU2173tJl50sRIOxSVFB536ZSuqIig25kW+LgfdvO&#10;oA+yK6XusA9w08jnKJpIgzWHhQpbyisqfnZnoyDP+k18LtbLTfmRf64os9nX8aTU48OQvYLwNPj/&#10;8F/7XSt4mSZxkozHE7hdCndAzq8AAAD//wMAUEsBAi0AFAAGAAgAAAAhANvh9svuAAAAhQEAABMA&#10;AAAAAAAAAAAAAAAAAAAAAFtDb250ZW50X1R5cGVzXS54bWxQSwECLQAUAAYACAAAACEAWvQsW78A&#10;AAAVAQAACwAAAAAAAAAAAAAAAAAfAQAAX3JlbHMvLnJlbHNQSwECLQAUAAYACAAAACEAjUrLY8wA&#10;AADiAAAADwAAAAAAAAAAAAAAAAAHAgAAZHJzL2Rvd25yZXYueG1sUEsFBgAAAAADAAMAtwAAAAAD&#10;AAAAAA==&#10;" fillcolor="white [3212]" strokecolor="#d99594 [1941]" strokeweight="2pt">
                  <v:textbox inset="1.125mm,1.125mm,1.125mm,1.125mm">
                    <w:txbxContent>
                      <w:p w14:paraId="18DFE669" w14:textId="77777777" w:rsidR="003568AB" w:rsidRPr="00251458" w:rsidRDefault="003568AB" w:rsidP="003568AB">
                        <w:pPr>
                          <w:pStyle w:val="NormalWeb"/>
                          <w:spacing w:before="60"/>
                          <w:jc w:val="center"/>
                          <w:textAlignment w:val="baseline"/>
                          <w:rPr>
                            <w:rFonts w:ascii="Arial" w:hAnsi="Arial" w:cs="Arial"/>
                            <w:color w:val="000000" w:themeColor="text1"/>
                            <w:sz w:val="20"/>
                            <w:szCs w:val="20"/>
                          </w:rPr>
                        </w:pPr>
                        <w:r w:rsidRPr="00251458">
                          <w:rPr>
                            <w:rFonts w:ascii="Arial" w:hAnsi="Arial" w:cs="Arial"/>
                            <w:b/>
                            <w:bCs/>
                            <w:color w:val="000000" w:themeColor="text1"/>
                            <w:kern w:val="24"/>
                            <w:sz w:val="20"/>
                            <w:szCs w:val="20"/>
                          </w:rPr>
                          <w:t xml:space="preserve">Consultative Committee </w:t>
                        </w:r>
                        <w:r w:rsidRPr="00251458">
                          <w:rPr>
                            <w:rFonts w:ascii="Arial" w:hAnsi="Arial" w:cs="Arial"/>
                            <w:color w:val="000000" w:themeColor="text1"/>
                            <w:sz w:val="20"/>
                            <w:szCs w:val="20"/>
                          </w:rPr>
                          <w:t>and the Council of UPOV</w:t>
                        </w:r>
                      </w:p>
                      <w:p w14:paraId="60971C30" w14:textId="77777777" w:rsidR="003568AB" w:rsidRPr="00251458" w:rsidRDefault="003568AB" w:rsidP="003568AB">
                        <w:pPr>
                          <w:jc w:val="center"/>
                          <w:rPr>
                            <w:sz w:val="22"/>
                            <w:szCs w:val="22"/>
                          </w:rPr>
                        </w:pPr>
                        <w:r w:rsidRPr="00251458">
                          <w:rPr>
                            <w:color w:val="000000" w:themeColor="text1"/>
                          </w:rPr>
                          <w:t>The observations of the Consultative Committee and the Council of UPOV</w:t>
                        </w:r>
                        <w:r>
                          <w:rPr>
                            <w:color w:val="000000" w:themeColor="text1"/>
                          </w:rPr>
                          <w:t>.</w:t>
                        </w:r>
                        <w:r w:rsidRPr="00251458">
                          <w:rPr>
                            <w:sz w:val="22"/>
                            <w:szCs w:val="22"/>
                          </w:rPr>
                          <w:br/>
                        </w:r>
                      </w:p>
                      <w:p w14:paraId="202159AC" w14:textId="77777777" w:rsidR="003568AB" w:rsidRPr="00373DED" w:rsidRDefault="003568AB" w:rsidP="003568AB">
                        <w:pPr>
                          <w:rPr>
                            <w:sz w:val="22"/>
                            <w:szCs w:val="22"/>
                          </w:rPr>
                        </w:pPr>
                      </w:p>
                    </w:txbxContent>
                  </v:textbox>
                </v:roundrect>
                <v:roundrect id="Rettangolo con angoli arrotondati 45" o:spid="_x0000_s1038" style="position:absolute;left:326;width:82541;height:6079;visibility:visible;mso-wrap-style:square;v-text-anchor:middle-center" arcsize="5610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6IpaxwAAAOIAAAAPAAAAZHJzL2Rvd25yZXYueG1sRI9fa8Iw&#10;FMXfB/sO4Q58m6nDzlqNIhNhT8J08/nSXJvS5qY00dZvvwiCj4fz58dZrgfbiCt1vnKsYDJOQBAX&#10;TldcKvg97t4zED4ga2wck4IbeVivXl+WmGvX8w9dD6EUcYR9jgpMCG0upS8MWfRj1xJH7+w6iyHK&#10;rpS6wz6O20Z+JMmntFhxJBhs6ctQUR8uNnJ3ezds/8oTz/oNtjdTW1fVSo3ehs0CRKAhPMOP9rdW&#10;kKXzSTrL0incL8U7IFf/AAAA//8DAFBLAQItABQABgAIAAAAIQDb4fbL7gAAAIUBAAATAAAAAAAA&#10;AAAAAAAAAAAAAABbQ29udGVudF9UeXBlc10ueG1sUEsBAi0AFAAGAAgAAAAhAFr0LFu/AAAAFQEA&#10;AAsAAAAAAAAAAAAAAAAAHwEAAF9yZWxzLy5yZWxzUEsBAi0AFAAGAAgAAAAhAProilrHAAAA4gAA&#10;AA8AAAAAAAAAAAAAAAAABwIAAGRycy9kb3ducmV2LnhtbFBLBQYAAAAAAwADALcAAAD7AgAAAAA=&#10;" fillcolor="white [3212]" strokecolor="#548dd4 [1951]" strokeweight="2pt">
                  <v:textbox inset="1.125mm,1.125mm,1.125mm,1.125mm">
                    <w:txbxContent>
                      <w:p w14:paraId="6EF13A6F" w14:textId="77777777" w:rsidR="003568AB" w:rsidRDefault="003568AB" w:rsidP="003568AB">
                        <w:pPr>
                          <w:pStyle w:val="NormalWeb"/>
                          <w:spacing w:before="0" w:after="0"/>
                          <w:jc w:val="center"/>
                          <w:textAlignment w:val="baseline"/>
                        </w:pPr>
                        <w:r>
                          <w:rPr>
                            <w:rFonts w:asciiTheme="minorHAnsi" w:hAnsi="Calibri" w:cstheme="minorBidi"/>
                            <w:b/>
                            <w:bCs/>
                            <w:color w:val="000000" w:themeColor="text1"/>
                            <w:kern w:val="24"/>
                            <w:sz w:val="36"/>
                            <w:szCs w:val="36"/>
                          </w:rPr>
                          <w:t>Governance</w:t>
                        </w:r>
                      </w:p>
                    </w:txbxContent>
                  </v:textbox>
                </v:roundrect>
                <w10:anchorlock/>
              </v:group>
            </w:pict>
          </mc:Fallback>
        </mc:AlternateContent>
      </w:r>
    </w:p>
    <w:p w14:paraId="5260F505" w14:textId="77777777" w:rsidR="003568AB" w:rsidRPr="00F0240B" w:rsidRDefault="003568AB" w:rsidP="003568AB">
      <w:pPr>
        <w:rPr>
          <w:rFonts w:cs="Arial"/>
          <w:color w:val="000000" w:themeColor="text1"/>
        </w:rPr>
      </w:pPr>
    </w:p>
    <w:p w14:paraId="6CA4A30C" w14:textId="77777777" w:rsidR="003568AB" w:rsidRPr="00F27BCD" w:rsidRDefault="003568AB" w:rsidP="003568AB">
      <w:pPr>
        <w:rPr>
          <w:rFonts w:cs="Arial"/>
          <w:color w:val="000000" w:themeColor="text1"/>
        </w:rPr>
      </w:pPr>
      <w:r w:rsidRPr="00F27BCD">
        <w:rPr>
          <w:rFonts w:cs="Arial"/>
          <w:color w:val="000000" w:themeColor="text1"/>
        </w:rPr>
        <w:t xml:space="preserve">I further ensure that feedback mechanisms are in place for members, customer complaint resolution services are provided through the UPOV Office, and that for UPOV staff, a number of </w:t>
      </w:r>
      <w:r>
        <w:rPr>
          <w:rFonts w:cs="Arial"/>
          <w:color w:val="000000" w:themeColor="text1"/>
        </w:rPr>
        <w:t>f</w:t>
      </w:r>
      <w:r w:rsidRPr="00F27BCD">
        <w:rPr>
          <w:rFonts w:cs="Arial"/>
          <w:color w:val="000000" w:themeColor="text1"/>
        </w:rPr>
        <w:t xml:space="preserve">ormal and </w:t>
      </w:r>
      <w:r>
        <w:rPr>
          <w:rFonts w:cs="Arial"/>
          <w:color w:val="000000" w:themeColor="text1"/>
        </w:rPr>
        <w:t>i</w:t>
      </w:r>
      <w:r w:rsidRPr="00F27BCD">
        <w:rPr>
          <w:rFonts w:cs="Arial"/>
          <w:color w:val="000000" w:themeColor="text1"/>
        </w:rPr>
        <w:t xml:space="preserve">nformal </w:t>
      </w:r>
      <w:r>
        <w:rPr>
          <w:rFonts w:cs="Arial"/>
          <w:color w:val="000000" w:themeColor="text1"/>
        </w:rPr>
        <w:t>c</w:t>
      </w:r>
      <w:r w:rsidRPr="00F27BCD">
        <w:rPr>
          <w:rFonts w:cs="Arial"/>
          <w:color w:val="000000" w:themeColor="text1"/>
        </w:rPr>
        <w:t xml:space="preserve">onflict </w:t>
      </w:r>
      <w:r>
        <w:rPr>
          <w:rFonts w:cs="Arial"/>
          <w:color w:val="000000" w:themeColor="text1"/>
        </w:rPr>
        <w:t>r</w:t>
      </w:r>
      <w:r w:rsidRPr="00F27BCD">
        <w:rPr>
          <w:rFonts w:cs="Arial"/>
          <w:color w:val="000000" w:themeColor="text1"/>
        </w:rPr>
        <w:t xml:space="preserve">esolution </w:t>
      </w:r>
      <w:r>
        <w:rPr>
          <w:rFonts w:cs="Arial"/>
          <w:color w:val="000000" w:themeColor="text1"/>
        </w:rPr>
        <w:t>m</w:t>
      </w:r>
      <w:r w:rsidRPr="00F27BCD">
        <w:rPr>
          <w:rFonts w:cs="Arial"/>
          <w:color w:val="000000" w:themeColor="text1"/>
        </w:rPr>
        <w:t>echanisms are relevant, through WIPO.</w:t>
      </w:r>
    </w:p>
    <w:p w14:paraId="030FE239" w14:textId="77777777" w:rsidR="003568AB" w:rsidRPr="00F27BCD" w:rsidRDefault="003568AB" w:rsidP="003568AB">
      <w:pPr>
        <w:rPr>
          <w:rFonts w:eastAsiaTheme="majorEastAsia" w:cs="Arial"/>
          <w:b/>
          <w:color w:val="000000" w:themeColor="text1"/>
        </w:rPr>
      </w:pPr>
    </w:p>
    <w:p w14:paraId="136656B0" w14:textId="77777777" w:rsidR="003568AB" w:rsidRPr="00F27BCD" w:rsidRDefault="003568AB" w:rsidP="003568AB">
      <w:pPr>
        <w:rPr>
          <w:rFonts w:eastAsiaTheme="majorEastAsia" w:cs="Arial"/>
          <w:b/>
          <w:color w:val="000000" w:themeColor="text1"/>
        </w:rPr>
      </w:pPr>
    </w:p>
    <w:p w14:paraId="58185755" w14:textId="77777777" w:rsidR="003568AB" w:rsidRPr="00F27BCD" w:rsidRDefault="003568AB" w:rsidP="003568AB">
      <w:pPr>
        <w:pStyle w:val="BodyText"/>
        <w:widowControl w:val="0"/>
        <w:numPr>
          <w:ilvl w:val="0"/>
          <w:numId w:val="67"/>
        </w:numPr>
        <w:autoSpaceDE w:val="0"/>
        <w:autoSpaceDN w:val="0"/>
        <w:jc w:val="left"/>
        <w:rPr>
          <w:b/>
          <w:bCs/>
        </w:rPr>
      </w:pPr>
      <w:r w:rsidRPr="00F27BCD">
        <w:rPr>
          <w:b/>
          <w:bCs/>
        </w:rPr>
        <w:t>Control Activities</w:t>
      </w:r>
    </w:p>
    <w:p w14:paraId="38DB4DF7" w14:textId="77777777" w:rsidR="003568AB" w:rsidRPr="00F27BCD" w:rsidRDefault="003568AB" w:rsidP="003568AB">
      <w:pPr>
        <w:rPr>
          <w:rFonts w:cs="Arial"/>
          <w:color w:val="000000" w:themeColor="text1"/>
        </w:rPr>
      </w:pPr>
    </w:p>
    <w:p w14:paraId="504AE0C2" w14:textId="77777777" w:rsidR="003568AB" w:rsidRDefault="003568AB" w:rsidP="003568AB">
      <w:pPr>
        <w:pStyle w:val="BodyText"/>
        <w:rPr>
          <w:rFonts w:cs="Arial"/>
          <w:color w:val="000000" w:themeColor="text1"/>
        </w:rPr>
      </w:pPr>
      <w:r w:rsidRPr="00F27BCD">
        <w:rPr>
          <w:rFonts w:cs="Arial"/>
          <w:color w:val="000000" w:themeColor="text1"/>
        </w:rPr>
        <w:t xml:space="preserve">UPOV benefits from continuous improvement of WIPO assurance processes, </w:t>
      </w:r>
      <w:r>
        <w:rPr>
          <w:rFonts w:cs="Arial"/>
          <w:color w:val="000000" w:themeColor="text1"/>
        </w:rPr>
        <w:t>and the</w:t>
      </w:r>
      <w:r w:rsidRPr="00D623AA">
        <w:rPr>
          <w:rFonts w:cs="Arial"/>
          <w:color w:val="000000" w:themeColor="text1"/>
        </w:rPr>
        <w:t xml:space="preserve"> internal control framework has been strengthened through a </w:t>
      </w:r>
      <w:r>
        <w:rPr>
          <w:rFonts w:cs="Arial"/>
          <w:color w:val="000000" w:themeColor="text1"/>
        </w:rPr>
        <w:t>systematic</w:t>
      </w:r>
      <w:r w:rsidRPr="00D623AA">
        <w:rPr>
          <w:rFonts w:cs="Arial"/>
          <w:color w:val="000000" w:themeColor="text1"/>
        </w:rPr>
        <w:t xml:space="preserve"> review of key controls in </w:t>
      </w:r>
      <w:r>
        <w:rPr>
          <w:rFonts w:cs="Arial"/>
          <w:color w:val="000000" w:themeColor="text1"/>
        </w:rPr>
        <w:t>2025</w:t>
      </w:r>
      <w:r w:rsidRPr="00D623AA">
        <w:rPr>
          <w:rFonts w:cs="Arial"/>
          <w:color w:val="000000" w:themeColor="text1"/>
        </w:rPr>
        <w:t>. The review focused on identifying and rationalizing key controls that are critical to managing key risks</w:t>
      </w:r>
      <w:r>
        <w:rPr>
          <w:rFonts w:cs="Arial"/>
          <w:color w:val="000000" w:themeColor="text1"/>
        </w:rPr>
        <w:t>.</w:t>
      </w:r>
    </w:p>
    <w:p w14:paraId="639D5F1F" w14:textId="77777777" w:rsidR="003568AB" w:rsidRDefault="003568AB" w:rsidP="003568AB">
      <w:pPr>
        <w:pStyle w:val="BodyText"/>
        <w:widowControl w:val="0"/>
        <w:autoSpaceDE w:val="0"/>
        <w:autoSpaceDN w:val="0"/>
        <w:jc w:val="left"/>
        <w:rPr>
          <w:rFonts w:cs="Arial"/>
          <w:color w:val="000000" w:themeColor="text1"/>
        </w:rPr>
      </w:pPr>
    </w:p>
    <w:p w14:paraId="275710A3" w14:textId="77777777" w:rsidR="003568AB" w:rsidRPr="008417EC" w:rsidRDefault="003568AB" w:rsidP="003568AB">
      <w:pPr>
        <w:pStyle w:val="BodyText"/>
        <w:widowControl w:val="0"/>
        <w:autoSpaceDE w:val="0"/>
        <w:autoSpaceDN w:val="0"/>
        <w:rPr>
          <w:rFonts w:cs="Arial"/>
          <w:color w:val="000000" w:themeColor="text1"/>
        </w:rPr>
      </w:pPr>
      <w:r w:rsidRPr="008417EC">
        <w:rPr>
          <w:rFonts w:cs="Arial"/>
          <w:color w:val="000000" w:themeColor="text1"/>
        </w:rPr>
        <w:t>The main outcomes of the key controls review include: </w:t>
      </w:r>
    </w:p>
    <w:p w14:paraId="52261807" w14:textId="77777777" w:rsidR="003568AB" w:rsidRPr="008417EC" w:rsidRDefault="003568AB" w:rsidP="003568AB">
      <w:pPr>
        <w:pStyle w:val="BodyText"/>
        <w:widowControl w:val="0"/>
        <w:autoSpaceDE w:val="0"/>
        <w:autoSpaceDN w:val="0"/>
        <w:rPr>
          <w:rFonts w:cs="Arial"/>
          <w:color w:val="000000" w:themeColor="text1"/>
        </w:rPr>
      </w:pPr>
    </w:p>
    <w:p w14:paraId="1A74A414" w14:textId="77777777" w:rsidR="003568AB" w:rsidRPr="008417EC" w:rsidRDefault="003568AB" w:rsidP="003568AB">
      <w:pPr>
        <w:pStyle w:val="BodyText"/>
        <w:widowControl w:val="0"/>
        <w:numPr>
          <w:ilvl w:val="0"/>
          <w:numId w:val="68"/>
        </w:numPr>
        <w:autoSpaceDE w:val="0"/>
        <w:autoSpaceDN w:val="0"/>
        <w:rPr>
          <w:rFonts w:cs="Arial"/>
          <w:color w:val="000000" w:themeColor="text1"/>
        </w:rPr>
      </w:pPr>
      <w:r w:rsidRPr="008417EC">
        <w:rPr>
          <w:rFonts w:cs="Arial"/>
          <w:color w:val="000000" w:themeColor="text1"/>
        </w:rPr>
        <w:t>Enhanced alignment of key controls to the Committee of Sponsoring Organizations of the Treadway Commission (COSO) principles, ensuring comprehensive coverage across all five COSO components and principles; </w:t>
      </w:r>
    </w:p>
    <w:p w14:paraId="07C75D73" w14:textId="77777777" w:rsidR="003568AB" w:rsidRPr="008417EC" w:rsidRDefault="003568AB" w:rsidP="003568AB">
      <w:pPr>
        <w:pStyle w:val="BodyText"/>
        <w:widowControl w:val="0"/>
        <w:autoSpaceDE w:val="0"/>
        <w:autoSpaceDN w:val="0"/>
        <w:ind w:left="360" w:firstLine="60"/>
        <w:rPr>
          <w:rFonts w:cs="Arial"/>
          <w:color w:val="000000" w:themeColor="text1"/>
        </w:rPr>
      </w:pPr>
    </w:p>
    <w:p w14:paraId="0658B183" w14:textId="77777777" w:rsidR="003568AB" w:rsidRPr="008417EC" w:rsidRDefault="003568AB" w:rsidP="003568AB">
      <w:pPr>
        <w:pStyle w:val="BodyText"/>
        <w:widowControl w:val="0"/>
        <w:numPr>
          <w:ilvl w:val="0"/>
          <w:numId w:val="68"/>
        </w:numPr>
        <w:autoSpaceDE w:val="0"/>
        <w:autoSpaceDN w:val="0"/>
        <w:rPr>
          <w:rFonts w:cs="Arial"/>
          <w:color w:val="000000" w:themeColor="text1"/>
        </w:rPr>
      </w:pPr>
      <w:r w:rsidRPr="008417EC">
        <w:rPr>
          <w:rFonts w:cs="Arial"/>
          <w:color w:val="000000" w:themeColor="text1"/>
        </w:rPr>
        <w:t>Improved control descriptions focused on control activities rather than process descriptions, resulting in a more focused control framework; </w:t>
      </w:r>
    </w:p>
    <w:p w14:paraId="139EB2ED" w14:textId="77777777" w:rsidR="003568AB" w:rsidRPr="008417EC" w:rsidRDefault="003568AB" w:rsidP="003568AB">
      <w:pPr>
        <w:pStyle w:val="BodyText"/>
        <w:widowControl w:val="0"/>
        <w:autoSpaceDE w:val="0"/>
        <w:autoSpaceDN w:val="0"/>
        <w:ind w:left="360" w:firstLine="60"/>
        <w:rPr>
          <w:rFonts w:cs="Arial"/>
          <w:color w:val="000000" w:themeColor="text1"/>
        </w:rPr>
      </w:pPr>
    </w:p>
    <w:p w14:paraId="4A42FAC0" w14:textId="77777777" w:rsidR="003568AB" w:rsidRPr="008417EC" w:rsidRDefault="003568AB" w:rsidP="003568AB">
      <w:pPr>
        <w:pStyle w:val="BodyText"/>
        <w:widowControl w:val="0"/>
        <w:numPr>
          <w:ilvl w:val="0"/>
          <w:numId w:val="68"/>
        </w:numPr>
        <w:autoSpaceDE w:val="0"/>
        <w:autoSpaceDN w:val="0"/>
        <w:rPr>
          <w:rFonts w:cs="Arial"/>
          <w:color w:val="000000" w:themeColor="text1"/>
        </w:rPr>
      </w:pPr>
      <w:r w:rsidRPr="008417EC">
        <w:rPr>
          <w:rFonts w:cs="Arial"/>
          <w:color w:val="000000" w:themeColor="text1"/>
        </w:rPr>
        <w:t>Strengthened linkages between key controls and key risks, improving risk management effectiveness. </w:t>
      </w:r>
    </w:p>
    <w:p w14:paraId="069A6AA0" w14:textId="77777777" w:rsidR="003568AB" w:rsidRPr="00F27BCD" w:rsidRDefault="003568AB" w:rsidP="003568AB">
      <w:pPr>
        <w:pStyle w:val="BodyText"/>
        <w:rPr>
          <w:rFonts w:cs="Arial"/>
          <w:color w:val="000000" w:themeColor="text1"/>
        </w:rPr>
      </w:pPr>
    </w:p>
    <w:p w14:paraId="6CF92B8D" w14:textId="77777777" w:rsidR="003568AB" w:rsidRPr="00F27BCD" w:rsidRDefault="003568AB" w:rsidP="003568AB">
      <w:pPr>
        <w:rPr>
          <w:rFonts w:eastAsiaTheme="majorEastAsia" w:cs="Arial"/>
          <w:b/>
          <w:color w:val="000000" w:themeColor="text1"/>
        </w:rPr>
      </w:pPr>
    </w:p>
    <w:p w14:paraId="2E08BF9A" w14:textId="77777777" w:rsidR="003568AB" w:rsidRPr="00F27BCD" w:rsidRDefault="003568AB" w:rsidP="003568AB">
      <w:pPr>
        <w:pStyle w:val="BodyText"/>
        <w:widowControl w:val="0"/>
        <w:numPr>
          <w:ilvl w:val="0"/>
          <w:numId w:val="67"/>
        </w:numPr>
        <w:autoSpaceDE w:val="0"/>
        <w:autoSpaceDN w:val="0"/>
        <w:jc w:val="left"/>
        <w:rPr>
          <w:b/>
          <w:bCs/>
        </w:rPr>
      </w:pPr>
      <w:r w:rsidRPr="00F27BCD">
        <w:rPr>
          <w:b/>
          <w:bCs/>
        </w:rPr>
        <w:lastRenderedPageBreak/>
        <w:t>Information and Communication</w:t>
      </w:r>
    </w:p>
    <w:p w14:paraId="20AB48B2" w14:textId="77777777" w:rsidR="003568AB" w:rsidRPr="00F27BCD" w:rsidRDefault="003568AB" w:rsidP="003568AB">
      <w:pPr>
        <w:pStyle w:val="BodyText"/>
        <w:rPr>
          <w:rFonts w:cs="Arial"/>
          <w:color w:val="000000" w:themeColor="text1"/>
        </w:rPr>
      </w:pPr>
    </w:p>
    <w:p w14:paraId="66108EA8" w14:textId="77777777" w:rsidR="003568AB" w:rsidRDefault="003568AB" w:rsidP="003568AB">
      <w:pPr>
        <w:pStyle w:val="BodyText"/>
        <w:rPr>
          <w:rFonts w:cs="Arial"/>
          <w:color w:val="000000" w:themeColor="text1"/>
        </w:rPr>
      </w:pPr>
      <w:r w:rsidRPr="00F27BCD">
        <w:rPr>
          <w:rFonts w:cs="Arial"/>
          <w:color w:val="000000" w:themeColor="text1"/>
        </w:rPr>
        <w:t xml:space="preserve">WIPO’s </w:t>
      </w:r>
      <w:r w:rsidRPr="005227E5">
        <w:rPr>
          <w:rFonts w:cs="Arial"/>
          <w:color w:val="000000" w:themeColor="text1"/>
        </w:rPr>
        <w:t>Chief Data Officer and Data Protection Officer oversee</w:t>
      </w:r>
      <w:r>
        <w:rPr>
          <w:rFonts w:cs="Arial"/>
          <w:color w:val="000000" w:themeColor="text1"/>
        </w:rPr>
        <w:t>s</w:t>
      </w:r>
      <w:r w:rsidRPr="005227E5">
        <w:rPr>
          <w:rFonts w:cs="Arial"/>
          <w:color w:val="000000" w:themeColor="text1"/>
        </w:rPr>
        <w:t xml:space="preserve"> the continually evolving issues of data governance and privacy that continue to be strengthened through a data governance strategy and a heightened focus on data protection.  </w:t>
      </w:r>
    </w:p>
    <w:p w14:paraId="243DB380" w14:textId="77777777" w:rsidR="003568AB" w:rsidRDefault="003568AB" w:rsidP="003568AB">
      <w:pPr>
        <w:pStyle w:val="BodyText"/>
        <w:rPr>
          <w:rFonts w:cs="Arial"/>
          <w:color w:val="000000" w:themeColor="text1"/>
        </w:rPr>
      </w:pPr>
    </w:p>
    <w:p w14:paraId="6E1C01A0" w14:textId="77777777" w:rsidR="003568AB" w:rsidRPr="00F27BCD" w:rsidRDefault="003568AB" w:rsidP="003568AB">
      <w:pPr>
        <w:pStyle w:val="BodyText"/>
        <w:rPr>
          <w:rFonts w:cs="Arial"/>
          <w:color w:val="000000" w:themeColor="text1"/>
        </w:rPr>
      </w:pPr>
      <w:r w:rsidRPr="00F064E0">
        <w:rPr>
          <w:rFonts w:cs="Arial"/>
          <w:color w:val="000000" w:themeColor="text1"/>
        </w:rPr>
        <w:t>The portfolio of Enterprise Resource Planning (ERP) solutions provide</w:t>
      </w:r>
      <w:r>
        <w:rPr>
          <w:rFonts w:cs="Arial"/>
          <w:color w:val="000000" w:themeColor="text1"/>
        </w:rPr>
        <w:t>s</w:t>
      </w:r>
      <w:r w:rsidRPr="00F064E0">
        <w:rPr>
          <w:rFonts w:cs="Arial"/>
          <w:color w:val="000000" w:themeColor="text1"/>
        </w:rPr>
        <w:t xml:space="preserve"> a high level of control, including transactional level system controls and data analytics.  An ERP transformation project is underway to upgrade the ERP system to a new cloud-based Software-as-a-Service solution, providing the opportunity to streamline administrative business processes. </w:t>
      </w:r>
      <w:r w:rsidRPr="00F27BCD">
        <w:rPr>
          <w:rFonts w:cs="Arial"/>
          <w:color w:val="000000" w:themeColor="text1"/>
        </w:rPr>
        <w:t xml:space="preserve">UPOV maintains a record of key risks, and WIPO records controls in the WIPO Enterprise Risk Management system.  </w:t>
      </w:r>
    </w:p>
    <w:p w14:paraId="437745F2" w14:textId="77777777" w:rsidR="003568AB" w:rsidRPr="00F27BCD" w:rsidRDefault="003568AB" w:rsidP="003568AB">
      <w:pPr>
        <w:pStyle w:val="BodyText"/>
        <w:rPr>
          <w:rFonts w:cs="Arial"/>
          <w:color w:val="000000" w:themeColor="text1"/>
        </w:rPr>
      </w:pPr>
      <w:r w:rsidRPr="00F27BCD">
        <w:rPr>
          <w:rFonts w:cs="Arial"/>
          <w:color w:val="000000" w:themeColor="text1"/>
        </w:rPr>
        <w:t xml:space="preserve"> </w:t>
      </w:r>
    </w:p>
    <w:p w14:paraId="51C32144" w14:textId="77777777" w:rsidR="003568AB" w:rsidRPr="00F27BCD" w:rsidRDefault="003568AB" w:rsidP="003568AB">
      <w:pPr>
        <w:pStyle w:val="BodyText"/>
        <w:rPr>
          <w:rFonts w:cs="Arial"/>
          <w:color w:val="000000" w:themeColor="text1"/>
        </w:rPr>
      </w:pPr>
    </w:p>
    <w:p w14:paraId="45E00B10" w14:textId="77777777" w:rsidR="003568AB" w:rsidRPr="00F27BCD" w:rsidRDefault="003568AB" w:rsidP="003568AB">
      <w:pPr>
        <w:pStyle w:val="BodyText"/>
        <w:widowControl w:val="0"/>
        <w:numPr>
          <w:ilvl w:val="0"/>
          <w:numId w:val="67"/>
        </w:numPr>
        <w:autoSpaceDE w:val="0"/>
        <w:autoSpaceDN w:val="0"/>
        <w:jc w:val="left"/>
        <w:rPr>
          <w:b/>
          <w:bCs/>
        </w:rPr>
      </w:pPr>
      <w:r w:rsidRPr="00F27BCD">
        <w:rPr>
          <w:b/>
          <w:bCs/>
        </w:rPr>
        <w:t>Ethical Standards and Integrity</w:t>
      </w:r>
    </w:p>
    <w:p w14:paraId="3F154B17" w14:textId="77777777" w:rsidR="003568AB" w:rsidRPr="003A40BA" w:rsidRDefault="003568AB" w:rsidP="003568AB">
      <w:pPr>
        <w:rPr>
          <w:rFonts w:cs="Arial"/>
        </w:rPr>
      </w:pPr>
    </w:p>
    <w:p w14:paraId="2EEE88E0" w14:textId="77777777" w:rsidR="003568AB" w:rsidRPr="00CA47E8" w:rsidRDefault="003568AB" w:rsidP="003568AB">
      <w:pPr>
        <w:rPr>
          <w:rFonts w:cs="Arial"/>
          <w:color w:val="000000" w:themeColor="text1"/>
        </w:rPr>
      </w:pPr>
      <w:r w:rsidRPr="00F27BCD">
        <w:rPr>
          <w:rFonts w:cs="Arial"/>
          <w:color w:val="000000" w:themeColor="text1"/>
        </w:rPr>
        <w:t xml:space="preserve">WIPO’s Ethics Office </w:t>
      </w:r>
      <w:r w:rsidRPr="00CA47E8">
        <w:rPr>
          <w:rFonts w:cs="Arial"/>
          <w:color w:val="000000" w:themeColor="text1"/>
        </w:rPr>
        <w:t>which enjoys functional and operational independence</w:t>
      </w:r>
      <w:r>
        <w:rPr>
          <w:rFonts w:cs="Arial"/>
          <w:color w:val="000000" w:themeColor="text1"/>
        </w:rPr>
        <w:t xml:space="preserve"> from management</w:t>
      </w:r>
      <w:r w:rsidRPr="00CA47E8">
        <w:rPr>
          <w:rFonts w:cs="Arial"/>
          <w:color w:val="000000" w:themeColor="text1"/>
        </w:rPr>
        <w:t xml:space="preserve">, </w:t>
      </w:r>
      <w:r>
        <w:rPr>
          <w:rFonts w:cs="Arial"/>
          <w:color w:val="000000" w:themeColor="text1"/>
        </w:rPr>
        <w:t>assists</w:t>
      </w:r>
      <w:r w:rsidRPr="00CA47E8">
        <w:rPr>
          <w:rFonts w:cs="Arial"/>
          <w:color w:val="000000" w:themeColor="text1"/>
        </w:rPr>
        <w:t xml:space="preserve"> me in helping to ensure that all </w:t>
      </w:r>
      <w:r>
        <w:rPr>
          <w:rFonts w:cs="Arial"/>
          <w:color w:val="000000" w:themeColor="text1"/>
        </w:rPr>
        <w:t>UPOV</w:t>
      </w:r>
      <w:r w:rsidRPr="00CA47E8">
        <w:rPr>
          <w:rFonts w:cs="Arial"/>
          <w:color w:val="000000" w:themeColor="text1"/>
        </w:rPr>
        <w:t xml:space="preserve"> personnel perform their functions consistent with the highest standards of integrity, as required by </w:t>
      </w:r>
      <w:r w:rsidRPr="00953DAA">
        <w:rPr>
          <w:rFonts w:cs="Arial"/>
          <w:color w:val="000000" w:themeColor="text1"/>
        </w:rPr>
        <w:t xml:space="preserve">WIPO’s regulatory framework, including the WIPO Convention, </w:t>
      </w:r>
      <w:r w:rsidRPr="00CA47E8">
        <w:rPr>
          <w:rFonts w:cs="Arial"/>
          <w:color w:val="000000" w:themeColor="text1"/>
        </w:rPr>
        <w:t xml:space="preserve">the </w:t>
      </w:r>
      <w:r w:rsidRPr="00A155B1">
        <w:rPr>
          <w:rFonts w:cs="Arial"/>
          <w:color w:val="000000" w:themeColor="text1"/>
        </w:rPr>
        <w:t>WIPO</w:t>
      </w:r>
      <w:r w:rsidRPr="00CA47E8">
        <w:rPr>
          <w:rFonts w:cs="Arial"/>
          <w:color w:val="000000" w:themeColor="text1"/>
        </w:rPr>
        <w:t xml:space="preserve"> Staff Regulations and Rules, the </w:t>
      </w:r>
      <w:r w:rsidRPr="006E623C">
        <w:rPr>
          <w:rFonts w:cs="Arial"/>
          <w:color w:val="000000" w:themeColor="text1"/>
        </w:rPr>
        <w:t>ICSC Standards of Conduct</w:t>
      </w:r>
      <w:r w:rsidRPr="00CA47E8">
        <w:rPr>
          <w:rFonts w:cs="Arial"/>
          <w:color w:val="000000" w:themeColor="text1"/>
        </w:rPr>
        <w:t xml:space="preserve">, </w:t>
      </w:r>
      <w:r>
        <w:rPr>
          <w:rFonts w:cs="Arial"/>
          <w:color w:val="000000" w:themeColor="text1"/>
        </w:rPr>
        <w:t xml:space="preserve">and </w:t>
      </w:r>
      <w:r w:rsidRPr="00CA47E8">
        <w:rPr>
          <w:rFonts w:cs="Arial"/>
          <w:color w:val="000000" w:themeColor="text1"/>
        </w:rPr>
        <w:t>the WIPO Code of Ethics. </w:t>
      </w:r>
    </w:p>
    <w:p w14:paraId="1005B2D9" w14:textId="77777777" w:rsidR="003568AB" w:rsidRPr="00CA47E8" w:rsidRDefault="003568AB" w:rsidP="003568AB">
      <w:pPr>
        <w:rPr>
          <w:rFonts w:cs="Arial"/>
          <w:color w:val="000000" w:themeColor="text1"/>
        </w:rPr>
      </w:pPr>
      <w:r w:rsidRPr="00CA47E8">
        <w:rPr>
          <w:rFonts w:cs="Arial"/>
          <w:color w:val="000000" w:themeColor="text1"/>
        </w:rPr>
        <w:t> </w:t>
      </w:r>
    </w:p>
    <w:p w14:paraId="45AAEE85" w14:textId="77777777" w:rsidR="003568AB" w:rsidRPr="00CA47E8" w:rsidRDefault="003568AB" w:rsidP="003568AB">
      <w:pPr>
        <w:rPr>
          <w:rFonts w:cs="Arial"/>
          <w:color w:val="000000" w:themeColor="text1"/>
        </w:rPr>
      </w:pPr>
      <w:r w:rsidRPr="00CA47E8">
        <w:rPr>
          <w:rFonts w:cs="Arial"/>
          <w:color w:val="000000" w:themeColor="text1"/>
          <w:lang w:val="en-GB"/>
        </w:rPr>
        <w:t xml:space="preserve">As per its mandate, and in relation to ethics and integrity, the Ethics Office </w:t>
      </w:r>
      <w:r w:rsidRPr="00CA47E8">
        <w:rPr>
          <w:rFonts w:cs="Arial"/>
          <w:color w:val="000000" w:themeColor="text1"/>
        </w:rPr>
        <w:t xml:space="preserve">administers mandatory training; develops outreach programs; provides confidential guidance to all WIPO </w:t>
      </w:r>
      <w:r>
        <w:rPr>
          <w:rFonts w:cs="Arial"/>
          <w:color w:val="000000" w:themeColor="text1"/>
        </w:rPr>
        <w:t xml:space="preserve">and UPOV </w:t>
      </w:r>
      <w:r w:rsidRPr="00CA47E8">
        <w:rPr>
          <w:rFonts w:cs="Arial"/>
          <w:color w:val="000000" w:themeColor="text1"/>
        </w:rPr>
        <w:t>members of personnel; manages the disclosure of financial and other interests program and, receives, reviews and makes objective determinations and recommendations on complaints of retaliation. </w:t>
      </w:r>
    </w:p>
    <w:p w14:paraId="498D4D4A" w14:textId="77777777" w:rsidR="003568AB" w:rsidRPr="00F27BCD" w:rsidRDefault="003568AB" w:rsidP="003568AB">
      <w:pPr>
        <w:rPr>
          <w:rFonts w:cs="Arial"/>
        </w:rPr>
      </w:pPr>
      <w:r w:rsidRPr="00CA47E8">
        <w:rPr>
          <w:rFonts w:cs="Arial"/>
          <w:color w:val="000000" w:themeColor="text1"/>
        </w:rPr>
        <w:t> </w:t>
      </w:r>
      <w:r w:rsidRPr="00F27BCD">
        <w:rPr>
          <w:rFonts w:cs="Arial"/>
          <w:color w:val="000000" w:themeColor="text1"/>
        </w:rPr>
        <w:t xml:space="preserve"> </w:t>
      </w:r>
    </w:p>
    <w:p w14:paraId="4CDAFC14" w14:textId="77777777" w:rsidR="003568AB" w:rsidRPr="00F27BCD" w:rsidRDefault="003568AB" w:rsidP="003568AB">
      <w:pPr>
        <w:rPr>
          <w:rFonts w:eastAsiaTheme="majorEastAsia" w:cs="Arial"/>
          <w:b/>
          <w:color w:val="000000" w:themeColor="text1"/>
        </w:rPr>
      </w:pPr>
    </w:p>
    <w:p w14:paraId="08057033" w14:textId="77777777" w:rsidR="003568AB" w:rsidRPr="00F27BCD" w:rsidRDefault="003568AB" w:rsidP="003568AB">
      <w:pPr>
        <w:pStyle w:val="BodyText"/>
        <w:widowControl w:val="0"/>
        <w:numPr>
          <w:ilvl w:val="0"/>
          <w:numId w:val="67"/>
        </w:numPr>
        <w:autoSpaceDE w:val="0"/>
        <w:autoSpaceDN w:val="0"/>
        <w:jc w:val="left"/>
        <w:rPr>
          <w:b/>
          <w:bCs/>
        </w:rPr>
      </w:pPr>
      <w:r w:rsidRPr="00F27BCD">
        <w:rPr>
          <w:b/>
          <w:bCs/>
        </w:rPr>
        <w:t>Control Environment</w:t>
      </w:r>
    </w:p>
    <w:p w14:paraId="53ADFB57" w14:textId="77777777" w:rsidR="003568AB" w:rsidRPr="00F27BCD" w:rsidRDefault="003568AB" w:rsidP="003568AB">
      <w:pPr>
        <w:pStyle w:val="BodyText"/>
        <w:rPr>
          <w:rFonts w:cs="Arial"/>
          <w:color w:val="000000" w:themeColor="text1"/>
        </w:rPr>
      </w:pPr>
    </w:p>
    <w:p w14:paraId="549015E4" w14:textId="0548706F" w:rsidR="003568AB" w:rsidRPr="00F27BCD" w:rsidRDefault="003568AB" w:rsidP="003568AB">
      <w:pPr>
        <w:pStyle w:val="BodyText"/>
        <w:rPr>
          <w:rFonts w:cs="Arial"/>
          <w:color w:val="000000" w:themeColor="text1"/>
        </w:rPr>
      </w:pPr>
      <w:r>
        <w:rPr>
          <w:rFonts w:cs="Arial"/>
          <w:color w:val="000000" w:themeColor="text1"/>
        </w:rPr>
        <w:t>The UPOV</w:t>
      </w:r>
      <w:r w:rsidRPr="00640ABD">
        <w:rPr>
          <w:rFonts w:cs="Arial"/>
          <w:color w:val="000000" w:themeColor="text1"/>
        </w:rPr>
        <w:t xml:space="preserve"> Accountability Framework lays out the components that ensure good governance through reasonable assurance regarding the reliability of reporting, the effectiveness and efficiency of operations, compliance with applicable policies, regulations and rules, and the safeguarding of resources. The</w:t>
      </w:r>
      <w:r>
        <w:rPr>
          <w:rFonts w:cs="Arial"/>
          <w:color w:val="000000" w:themeColor="text1"/>
        </w:rPr>
        <w:t xml:space="preserve"> </w:t>
      </w:r>
      <w:r w:rsidRPr="00640ABD">
        <w:rPr>
          <w:rFonts w:cs="Arial"/>
          <w:color w:val="000000" w:themeColor="text1"/>
        </w:rPr>
        <w:t xml:space="preserve">Control Environment includes a </w:t>
      </w:r>
      <w:r>
        <w:rPr>
          <w:rFonts w:cs="Arial"/>
          <w:color w:val="000000" w:themeColor="text1"/>
        </w:rPr>
        <w:t>set</w:t>
      </w:r>
      <w:r w:rsidRPr="00640ABD">
        <w:rPr>
          <w:rFonts w:cs="Arial"/>
          <w:color w:val="000000" w:themeColor="text1"/>
        </w:rPr>
        <w:t xml:space="preserve"> of Key Controls that are those Entity Level Controls and Process Level Controls that provide ultimate control over all areas of the COSO framework.</w:t>
      </w:r>
    </w:p>
    <w:p w14:paraId="36A4AB23" w14:textId="77777777" w:rsidR="003568AB" w:rsidRPr="005914EA" w:rsidRDefault="003568AB" w:rsidP="003568AB">
      <w:pPr>
        <w:pStyle w:val="BodyText"/>
        <w:rPr>
          <w:rFonts w:cs="Arial"/>
          <w:i/>
        </w:rPr>
      </w:pPr>
    </w:p>
    <w:p w14:paraId="6646395A" w14:textId="77777777" w:rsidR="003568AB" w:rsidRPr="00F27BCD" w:rsidRDefault="003568AB" w:rsidP="003568AB">
      <w:pPr>
        <w:pStyle w:val="BodyText"/>
        <w:rPr>
          <w:rFonts w:cs="Arial"/>
          <w:color w:val="000000" w:themeColor="text1"/>
        </w:rPr>
      </w:pPr>
      <w:r w:rsidRPr="00F27BCD">
        <w:rPr>
          <w:rFonts w:cs="Arial"/>
          <w:color w:val="000000" w:themeColor="text1"/>
        </w:rPr>
        <w:t xml:space="preserve">With regard to the financial administration of UPOV, the WIPO/UPOV Agreement”, signed on November 26, 1982, states the following: </w:t>
      </w:r>
    </w:p>
    <w:p w14:paraId="2F131128" w14:textId="77777777" w:rsidR="003568AB" w:rsidRPr="00F27BCD" w:rsidRDefault="003568AB" w:rsidP="003568AB">
      <w:pPr>
        <w:pStyle w:val="BodyText"/>
        <w:rPr>
          <w:rFonts w:cs="Arial"/>
          <w:color w:val="000000" w:themeColor="text1"/>
        </w:rPr>
      </w:pPr>
    </w:p>
    <w:p w14:paraId="0985EEBF" w14:textId="77777777" w:rsidR="003568AB" w:rsidRPr="00F27BCD" w:rsidRDefault="003568AB" w:rsidP="003568AB">
      <w:pPr>
        <w:pStyle w:val="BodyText"/>
        <w:rPr>
          <w:rFonts w:cs="Arial"/>
          <w:color w:val="000000" w:themeColor="text1"/>
        </w:rPr>
      </w:pPr>
      <w:r w:rsidRPr="00F27BCD">
        <w:rPr>
          <w:rFonts w:cs="Arial"/>
          <w:color w:val="000000" w:themeColor="text1"/>
        </w:rPr>
        <w:tab/>
        <w:t>“Article 1: “Requirements of UPOV</w:t>
      </w:r>
    </w:p>
    <w:p w14:paraId="7224C63D" w14:textId="77777777" w:rsidR="003568AB" w:rsidRPr="00F27BCD" w:rsidRDefault="003568AB" w:rsidP="003568AB">
      <w:pPr>
        <w:pStyle w:val="BodyText"/>
        <w:rPr>
          <w:rFonts w:cs="Arial"/>
          <w:color w:val="000000" w:themeColor="text1"/>
        </w:rPr>
      </w:pPr>
      <w:r w:rsidRPr="00F27BCD">
        <w:rPr>
          <w:rFonts w:cs="Arial"/>
          <w:color w:val="000000" w:themeColor="text1"/>
        </w:rPr>
        <w:tab/>
      </w:r>
      <w:r w:rsidRPr="00F27BCD">
        <w:rPr>
          <w:rFonts w:cs="Arial"/>
          <w:color w:val="000000" w:themeColor="text1"/>
        </w:rPr>
        <w:tab/>
        <w:t xml:space="preserve">“(1) WIPO shall satisfy the requirements of UPOV as regards </w:t>
      </w:r>
    </w:p>
    <w:p w14:paraId="07D5FC7D" w14:textId="77777777" w:rsidR="003568AB" w:rsidRPr="00F27BCD" w:rsidRDefault="003568AB" w:rsidP="003568AB">
      <w:pPr>
        <w:pStyle w:val="BodyText"/>
        <w:rPr>
          <w:rFonts w:cs="Arial"/>
          <w:color w:val="000000" w:themeColor="text1"/>
        </w:rPr>
      </w:pPr>
      <w:r w:rsidRPr="00F27BCD">
        <w:rPr>
          <w:rFonts w:cs="Arial"/>
          <w:color w:val="000000" w:themeColor="text1"/>
        </w:rPr>
        <w:tab/>
      </w:r>
      <w:r w:rsidRPr="00F27BCD">
        <w:rPr>
          <w:rFonts w:cs="Arial"/>
          <w:color w:val="000000" w:themeColor="text1"/>
        </w:rPr>
        <w:tab/>
        <w:t>[…]</w:t>
      </w:r>
    </w:p>
    <w:p w14:paraId="3743F14C" w14:textId="77777777" w:rsidR="003568AB" w:rsidRPr="00F27BCD" w:rsidRDefault="003568AB" w:rsidP="003568AB">
      <w:pPr>
        <w:pStyle w:val="BodyText"/>
        <w:rPr>
          <w:rFonts w:cs="Arial"/>
          <w:color w:val="000000" w:themeColor="text1"/>
        </w:rPr>
      </w:pPr>
      <w:r w:rsidRPr="00F27BCD">
        <w:rPr>
          <w:rFonts w:cs="Arial"/>
          <w:color w:val="000000" w:themeColor="text1"/>
        </w:rPr>
        <w:t>“(iv) financial administration of UPOV (receiving and disbursing funds, bookkeeping, internal financial control, etc.),</w:t>
      </w:r>
    </w:p>
    <w:p w14:paraId="448CB8B1" w14:textId="77777777" w:rsidR="003568AB" w:rsidRPr="00F27BCD" w:rsidRDefault="003568AB" w:rsidP="003568AB">
      <w:pPr>
        <w:pStyle w:val="BodyText"/>
        <w:rPr>
          <w:rFonts w:cs="Arial"/>
          <w:color w:val="000000" w:themeColor="text1"/>
        </w:rPr>
      </w:pPr>
      <w:r w:rsidRPr="00F27BCD">
        <w:rPr>
          <w:rFonts w:cs="Arial"/>
          <w:color w:val="000000" w:themeColor="text1"/>
        </w:rPr>
        <w:tab/>
      </w:r>
      <w:r w:rsidRPr="00F27BCD">
        <w:rPr>
          <w:rFonts w:cs="Arial"/>
          <w:color w:val="000000" w:themeColor="text1"/>
        </w:rPr>
        <w:tab/>
        <w:t>[…]</w:t>
      </w:r>
    </w:p>
    <w:p w14:paraId="65962E19" w14:textId="77777777" w:rsidR="003568AB" w:rsidRPr="00F27BCD" w:rsidRDefault="003568AB" w:rsidP="003568AB">
      <w:pPr>
        <w:pStyle w:val="BodyText"/>
        <w:rPr>
          <w:rFonts w:cs="Arial"/>
          <w:color w:val="000000" w:themeColor="text1"/>
        </w:rPr>
      </w:pPr>
      <w:r w:rsidRPr="00F27BCD">
        <w:rPr>
          <w:rFonts w:cs="Arial"/>
          <w:color w:val="000000" w:themeColor="text1"/>
        </w:rPr>
        <w:t>“(2) The requirements of UPOV shall be met on a basis of strict equality with the requirements of the various Unions administered by WIPO.”</w:t>
      </w:r>
    </w:p>
    <w:p w14:paraId="4D736014" w14:textId="77777777" w:rsidR="003568AB" w:rsidRPr="00F27BCD" w:rsidRDefault="003568AB" w:rsidP="003568AB">
      <w:pPr>
        <w:pStyle w:val="BodyText"/>
        <w:rPr>
          <w:rFonts w:cs="Arial"/>
          <w:color w:val="000000" w:themeColor="text1"/>
        </w:rPr>
      </w:pPr>
    </w:p>
    <w:p w14:paraId="5E39C7CA" w14:textId="77777777" w:rsidR="003568AB" w:rsidRPr="00F27BCD" w:rsidRDefault="003568AB" w:rsidP="003568AB">
      <w:pPr>
        <w:pStyle w:val="BodyText"/>
        <w:rPr>
          <w:rFonts w:cs="Arial"/>
          <w:color w:val="000000" w:themeColor="text1"/>
        </w:rPr>
      </w:pPr>
      <w:r w:rsidRPr="00F27BCD">
        <w:rPr>
          <w:rFonts w:cs="Arial"/>
          <w:color w:val="000000" w:themeColor="text1"/>
        </w:rPr>
        <w:t>“Article 8: ”Administrative and Financial Regulations of UPOV</w:t>
      </w:r>
    </w:p>
    <w:p w14:paraId="69B27921" w14:textId="77777777" w:rsidR="003568AB" w:rsidRPr="00F27BCD" w:rsidRDefault="003568AB" w:rsidP="003568AB">
      <w:pPr>
        <w:pStyle w:val="BodyText"/>
        <w:ind w:left="567"/>
        <w:rPr>
          <w:rFonts w:cs="Arial"/>
          <w:color w:val="000000" w:themeColor="text1"/>
        </w:rPr>
      </w:pPr>
      <w:r w:rsidRPr="00F27BCD">
        <w:rPr>
          <w:rFonts w:cs="Arial"/>
          <w:color w:val="000000" w:themeColor="text1"/>
        </w:rPr>
        <w:t>“(1) Subject to the other Articles of this Agreement and to paragraphs (2) and (3) of this Article, the provisions of the Staff Regulations and Staff Rules of WIPO and the provisions of the Financial Regulations and Rules of WIPO, including future modifications thereof, shall, mutatis mutandis, apply also in respect of the staff of the Office of UPOV and the finances of UPOV, provided that the Council of UPOV may agree with the Director General of WIPO to any exceptions and additions to the same in which case such agreed exceptions and additions shall prevail . The said texts shall be considered to constitute the administrative and financial regulations of UPOV referred to in Article 201 of the UPOV Convention.</w:t>
      </w:r>
    </w:p>
    <w:p w14:paraId="7EDDE4A4" w14:textId="77777777" w:rsidR="003568AB" w:rsidRPr="00F27BCD" w:rsidRDefault="003568AB" w:rsidP="003568AB">
      <w:pPr>
        <w:pStyle w:val="BodyText"/>
        <w:ind w:firstLine="567"/>
        <w:rPr>
          <w:rFonts w:cs="Arial"/>
          <w:color w:val="000000" w:themeColor="text1"/>
        </w:rPr>
      </w:pPr>
      <w:r w:rsidRPr="00F27BCD">
        <w:rPr>
          <w:rFonts w:cs="Arial"/>
          <w:color w:val="000000" w:themeColor="text1"/>
        </w:rPr>
        <w:t>[…]</w:t>
      </w:r>
    </w:p>
    <w:p w14:paraId="219958DF" w14:textId="77777777" w:rsidR="003568AB" w:rsidRPr="00F27BCD" w:rsidRDefault="003568AB" w:rsidP="003568AB">
      <w:pPr>
        <w:pStyle w:val="BodyText"/>
        <w:rPr>
          <w:rFonts w:cs="Arial"/>
          <w:color w:val="000000" w:themeColor="text1"/>
        </w:rPr>
      </w:pPr>
      <w:r w:rsidRPr="00F27BCD">
        <w:rPr>
          <w:rFonts w:cs="Arial"/>
          <w:color w:val="000000" w:themeColor="text1"/>
        </w:rPr>
        <w:t>“(3) In all financial matters concerning UPOV, the Controller of WIPO shall be responsible to the Council of UPOV.”</w:t>
      </w:r>
    </w:p>
    <w:p w14:paraId="12F32F11" w14:textId="77777777" w:rsidR="003568AB" w:rsidRPr="00F27BCD" w:rsidRDefault="003568AB" w:rsidP="003568AB">
      <w:pPr>
        <w:pStyle w:val="BodyText"/>
        <w:rPr>
          <w:rFonts w:cs="Arial"/>
          <w:color w:val="000000" w:themeColor="text1"/>
        </w:rPr>
      </w:pPr>
    </w:p>
    <w:p w14:paraId="166160AA" w14:textId="77777777" w:rsidR="003568AB" w:rsidRPr="00F27BCD" w:rsidRDefault="003568AB" w:rsidP="003568AB">
      <w:pPr>
        <w:pStyle w:val="BodyText"/>
        <w:rPr>
          <w:rFonts w:cs="Arial"/>
          <w:color w:val="000000" w:themeColor="text1"/>
        </w:rPr>
      </w:pPr>
    </w:p>
    <w:p w14:paraId="30C62A28" w14:textId="77777777" w:rsidR="003568AB" w:rsidRDefault="003568AB" w:rsidP="003568AB">
      <w:pPr>
        <w:jc w:val="left"/>
        <w:rPr>
          <w:rFonts w:cs="Arial"/>
          <w:b/>
          <w:bCs/>
          <w:color w:val="000000" w:themeColor="text1"/>
        </w:rPr>
      </w:pPr>
      <w:r>
        <w:rPr>
          <w:color w:val="000000" w:themeColor="text1"/>
        </w:rPr>
        <w:br w:type="page"/>
      </w:r>
    </w:p>
    <w:p w14:paraId="3D4C168D" w14:textId="77777777" w:rsidR="003568AB" w:rsidRPr="0011268A" w:rsidRDefault="003568AB" w:rsidP="003568AB">
      <w:pPr>
        <w:pStyle w:val="Caption"/>
        <w:rPr>
          <w:color w:val="000000" w:themeColor="text1"/>
          <w:sz w:val="20"/>
        </w:rPr>
      </w:pPr>
      <w:r w:rsidRPr="0011268A">
        <w:rPr>
          <w:color w:val="000000" w:themeColor="text1"/>
          <w:sz w:val="20"/>
        </w:rPr>
        <w:lastRenderedPageBreak/>
        <w:t>C</w:t>
      </w:r>
      <w:r w:rsidRPr="0011268A">
        <w:rPr>
          <w:sz w:val="20"/>
        </w:rPr>
        <w:t>onclusion</w:t>
      </w:r>
    </w:p>
    <w:p w14:paraId="2B09E6C8" w14:textId="77777777" w:rsidR="003568AB" w:rsidRPr="00F27BCD" w:rsidRDefault="003568AB" w:rsidP="003568AB">
      <w:pPr>
        <w:pStyle w:val="BodyText"/>
        <w:rPr>
          <w:rFonts w:cs="Arial"/>
          <w:color w:val="000000" w:themeColor="text1"/>
        </w:rPr>
      </w:pPr>
    </w:p>
    <w:p w14:paraId="35E74C0A" w14:textId="77777777" w:rsidR="003568AB" w:rsidRPr="00F27BCD" w:rsidRDefault="003568AB" w:rsidP="003568AB">
      <w:pPr>
        <w:pStyle w:val="BodyText"/>
        <w:rPr>
          <w:rFonts w:cs="Arial"/>
          <w:color w:val="000000" w:themeColor="text1"/>
        </w:rPr>
      </w:pPr>
      <w:r w:rsidRPr="00F27BCD">
        <w:rPr>
          <w:rFonts w:cs="Arial"/>
          <w:color w:val="000000" w:themeColor="text1"/>
        </w:rPr>
        <w:t xml:space="preserve">Based on the contents of this statement and the evidence that underpins it, I conclude that, to the best of my knowledge and belief, and based upon the information I have, there have been no material weaknesses that would affect the reliability of the Organization’s financial statements, nor are there significant matters arising that would need to be raised in the present document for the reporting period. </w:t>
      </w:r>
    </w:p>
    <w:p w14:paraId="055CFD1E" w14:textId="77777777" w:rsidR="003568AB" w:rsidRPr="00F27BCD" w:rsidRDefault="003568AB" w:rsidP="003568AB">
      <w:pPr>
        <w:rPr>
          <w:rFonts w:cs="Arial"/>
          <w:color w:val="000000" w:themeColor="text1"/>
        </w:rPr>
      </w:pPr>
    </w:p>
    <w:p w14:paraId="5B672770" w14:textId="77777777" w:rsidR="003568AB" w:rsidRPr="00F27BCD" w:rsidRDefault="003568AB" w:rsidP="003568AB">
      <w:pPr>
        <w:rPr>
          <w:rFonts w:cs="Arial"/>
          <w:color w:val="000000" w:themeColor="text1"/>
        </w:rPr>
      </w:pPr>
    </w:p>
    <w:p w14:paraId="1F60CEBA" w14:textId="77777777" w:rsidR="003568AB" w:rsidRPr="00F27BCD" w:rsidRDefault="003568AB" w:rsidP="003568AB">
      <w:pPr>
        <w:tabs>
          <w:tab w:val="left" w:pos="5528"/>
        </w:tabs>
        <w:rPr>
          <w:rFonts w:cs="Arial"/>
          <w:color w:val="000000" w:themeColor="text1"/>
        </w:rPr>
      </w:pPr>
      <w:r w:rsidRPr="00F27BCD">
        <w:rPr>
          <w:rFonts w:cs="Arial"/>
          <w:color w:val="000000" w:themeColor="text1"/>
        </w:rPr>
        <w:tab/>
        <w:t>Daren Tang</w:t>
      </w:r>
    </w:p>
    <w:p w14:paraId="5FE783A5" w14:textId="77777777" w:rsidR="003568AB" w:rsidRPr="00F27BCD" w:rsidRDefault="003568AB" w:rsidP="003568AB">
      <w:pPr>
        <w:tabs>
          <w:tab w:val="left" w:pos="5528"/>
        </w:tabs>
        <w:rPr>
          <w:rFonts w:cs="Arial"/>
          <w:color w:val="000000" w:themeColor="text1"/>
        </w:rPr>
      </w:pPr>
      <w:r w:rsidRPr="00F27BCD">
        <w:rPr>
          <w:rFonts w:cs="Arial"/>
          <w:color w:val="000000" w:themeColor="text1"/>
        </w:rPr>
        <w:tab/>
        <w:t>Secretary-General</w:t>
      </w:r>
    </w:p>
    <w:p w14:paraId="4FB2351F" w14:textId="77777777" w:rsidR="003568AB" w:rsidRPr="00F27BCD" w:rsidRDefault="003568AB" w:rsidP="003568AB">
      <w:pPr>
        <w:tabs>
          <w:tab w:val="left" w:pos="5528"/>
        </w:tabs>
        <w:rPr>
          <w:rFonts w:cs="Arial"/>
          <w:color w:val="000000" w:themeColor="text1"/>
        </w:rPr>
      </w:pPr>
    </w:p>
    <w:p w14:paraId="02ACBA7C" w14:textId="0CEE2984" w:rsidR="003568AB" w:rsidRPr="00F27BCD" w:rsidRDefault="003568AB" w:rsidP="003568AB">
      <w:pPr>
        <w:tabs>
          <w:tab w:val="left" w:pos="5528"/>
        </w:tabs>
        <w:rPr>
          <w:rFonts w:cs="Arial"/>
          <w:color w:val="000000" w:themeColor="text1"/>
          <w:lang w:val="en-IN"/>
        </w:rPr>
      </w:pPr>
      <w:r w:rsidRPr="00F27BCD">
        <w:rPr>
          <w:rFonts w:cs="Arial"/>
          <w:color w:val="000000" w:themeColor="text1"/>
        </w:rPr>
        <w:tab/>
        <w:t>Date:</w:t>
      </w:r>
      <w:r w:rsidR="00BC211B">
        <w:rPr>
          <w:rFonts w:cs="Arial"/>
          <w:color w:val="000000" w:themeColor="text1"/>
        </w:rPr>
        <w:t xml:space="preserve"> </w:t>
      </w:r>
      <w:r w:rsidR="00C64908">
        <w:rPr>
          <w:rFonts w:cs="Arial"/>
          <w:color w:val="000000" w:themeColor="text1"/>
        </w:rPr>
        <w:t>July 2, 2026</w:t>
      </w:r>
    </w:p>
    <w:p w14:paraId="377AE0D1" w14:textId="77777777" w:rsidR="003568AB" w:rsidRPr="00F27BCD" w:rsidRDefault="003568AB" w:rsidP="003568AB">
      <w:pPr>
        <w:pStyle w:val="BodyText"/>
        <w:rPr>
          <w:rFonts w:cs="Arial"/>
          <w:color w:val="000000" w:themeColor="text1"/>
          <w:lang w:val="en-IN"/>
        </w:rPr>
      </w:pPr>
    </w:p>
    <w:p w14:paraId="000F8D7F" w14:textId="77777777" w:rsidR="003568AB" w:rsidRPr="00F27BCD" w:rsidRDefault="003568AB" w:rsidP="003568AB">
      <w:pPr>
        <w:pStyle w:val="BodyText"/>
        <w:rPr>
          <w:color w:val="000000" w:themeColor="text1"/>
          <w:lang w:val="en-IN"/>
        </w:rPr>
      </w:pPr>
    </w:p>
    <w:p w14:paraId="6FB3E3E7" w14:textId="77777777" w:rsidR="003568AB" w:rsidRPr="00EA5FB2" w:rsidRDefault="003568AB" w:rsidP="003568AB">
      <w:pPr>
        <w:tabs>
          <w:tab w:val="left" w:pos="6889"/>
        </w:tabs>
        <w:rPr>
          <w:b/>
          <w:color w:val="000000" w:themeColor="text1"/>
        </w:rPr>
      </w:pPr>
      <w:r w:rsidRPr="00EA5FB2">
        <w:rPr>
          <w:b/>
          <w:color w:val="000000" w:themeColor="text1"/>
        </w:rPr>
        <w:tab/>
      </w:r>
    </w:p>
    <w:p w14:paraId="633AF98C" w14:textId="77777777" w:rsidR="003568AB" w:rsidRPr="005976F2" w:rsidRDefault="003568AB" w:rsidP="003568AB">
      <w:pPr>
        <w:pStyle w:val="Heading1"/>
        <w:rPr>
          <w:rFonts w:cs="Arial"/>
          <w:color w:val="000000" w:themeColor="text1"/>
        </w:rPr>
      </w:pPr>
    </w:p>
    <w:p w14:paraId="53D5A57E" w14:textId="77777777" w:rsidR="003568AB" w:rsidRPr="00F27BCD" w:rsidRDefault="003568AB" w:rsidP="00FC4C46">
      <w:pPr>
        <w:pStyle w:val="BodyText"/>
        <w:rPr>
          <w:rFonts w:cs="Arial"/>
          <w:color w:val="000000" w:themeColor="text1"/>
        </w:rPr>
      </w:pPr>
    </w:p>
    <w:p w14:paraId="1D342C45" w14:textId="6658C323" w:rsidR="00AF6E23" w:rsidRDefault="00AF6E23">
      <w:pPr>
        <w:jc w:val="left"/>
        <w:rPr>
          <w:rFonts w:cs="Arial"/>
          <w:b/>
          <w:caps/>
        </w:rPr>
      </w:pPr>
      <w:bookmarkStart w:id="16" w:name="_Toc84329886"/>
      <w:r>
        <w:rPr>
          <w:rFonts w:cs="Arial"/>
        </w:rPr>
        <w:br w:type="page"/>
      </w:r>
    </w:p>
    <w:p w14:paraId="1A6B4C67" w14:textId="764311CB" w:rsidR="00191695" w:rsidRPr="005976F2" w:rsidRDefault="00383939" w:rsidP="000357D6">
      <w:pPr>
        <w:pStyle w:val="Heading1"/>
        <w:jc w:val="center"/>
        <w:rPr>
          <w:rFonts w:cs="Arial"/>
        </w:rPr>
      </w:pPr>
      <w:bookmarkStart w:id="17" w:name="_Toc236849859"/>
      <w:r w:rsidRPr="00F76236">
        <w:rPr>
          <w:rFonts w:cs="Arial"/>
        </w:rPr>
        <w:lastRenderedPageBreak/>
        <w:t xml:space="preserve">Statement I: </w:t>
      </w:r>
      <w:r w:rsidRPr="005976F2">
        <w:rPr>
          <w:rFonts w:cs="Arial"/>
        </w:rPr>
        <w:t>statement of financial pOSITION</w:t>
      </w:r>
      <w:bookmarkEnd w:id="16"/>
      <w:bookmarkEnd w:id="17"/>
    </w:p>
    <w:p w14:paraId="215EBB73" w14:textId="060E9129" w:rsidR="00A824AF" w:rsidRPr="00BB2405" w:rsidRDefault="00F67FE4" w:rsidP="00191695">
      <w:pPr>
        <w:jc w:val="center"/>
        <w:rPr>
          <w:rFonts w:cs="Arial"/>
          <w:b/>
        </w:rPr>
      </w:pPr>
      <w:r w:rsidRPr="00855138">
        <w:rPr>
          <w:rFonts w:cs="Arial"/>
          <w:b/>
        </w:rPr>
        <w:t>a</w:t>
      </w:r>
      <w:r w:rsidR="006C7B75" w:rsidRPr="00352498">
        <w:rPr>
          <w:rFonts w:cs="Arial"/>
          <w:b/>
        </w:rPr>
        <w:t>s at December 31, 20</w:t>
      </w:r>
      <w:r w:rsidR="009D06BD" w:rsidRPr="00352498">
        <w:rPr>
          <w:rFonts w:cs="Arial"/>
          <w:b/>
        </w:rPr>
        <w:t>2</w:t>
      </w:r>
      <w:r w:rsidR="009F3D16">
        <w:rPr>
          <w:rFonts w:cs="Arial"/>
          <w:b/>
        </w:rPr>
        <w:t>5</w:t>
      </w:r>
    </w:p>
    <w:p w14:paraId="4A49EED0" w14:textId="77777777" w:rsidR="006606EB" w:rsidRDefault="000357D6" w:rsidP="000357D6">
      <w:pPr>
        <w:jc w:val="center"/>
        <w:rPr>
          <w:rFonts w:cs="Arial"/>
          <w:i/>
        </w:rPr>
      </w:pPr>
      <w:r w:rsidRPr="00BB2405">
        <w:rPr>
          <w:rFonts w:cs="Arial"/>
          <w:i/>
        </w:rPr>
        <w:t>(in Swiss francs)</w:t>
      </w:r>
    </w:p>
    <w:p w14:paraId="3D038EE8" w14:textId="77777777" w:rsidR="00573602" w:rsidRPr="008E132D" w:rsidRDefault="00573602" w:rsidP="000357D6">
      <w:pPr>
        <w:jc w:val="center"/>
        <w:rPr>
          <w:rFonts w:cs="Arial"/>
          <w:i/>
        </w:rPr>
      </w:pPr>
    </w:p>
    <w:p w14:paraId="48F1901E" w14:textId="6782E54C" w:rsidR="009E34B7" w:rsidRDefault="00573602" w:rsidP="000357D6">
      <w:pPr>
        <w:pStyle w:val="Caption"/>
        <w:jc w:val="center"/>
        <w:rPr>
          <w:sz w:val="20"/>
        </w:rPr>
      </w:pPr>
      <w:bookmarkStart w:id="18" w:name="_1834646919"/>
      <w:bookmarkStart w:id="19" w:name="_1834651546"/>
      <w:bookmarkEnd w:id="18"/>
      <w:bookmarkEnd w:id="19"/>
      <w:r w:rsidRPr="00573602">
        <w:rPr>
          <w:noProof/>
        </w:rPr>
        <w:drawing>
          <wp:inline distT="0" distB="0" distL="0" distR="0" wp14:anchorId="79F5A17B" wp14:editId="36F71E0B">
            <wp:extent cx="5708650" cy="4756150"/>
            <wp:effectExtent l="0" t="0" r="6350" b="0"/>
            <wp:docPr id="16427511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708650" cy="4756150"/>
                    </a:xfrm>
                    <a:prstGeom prst="rect">
                      <a:avLst/>
                    </a:prstGeom>
                    <a:noFill/>
                    <a:ln>
                      <a:noFill/>
                    </a:ln>
                  </pic:spPr>
                </pic:pic>
              </a:graphicData>
            </a:graphic>
          </wp:inline>
        </w:drawing>
      </w:r>
    </w:p>
    <w:p w14:paraId="64943656" w14:textId="77777777" w:rsidR="009E34B7" w:rsidRDefault="009E34B7" w:rsidP="000357D6">
      <w:pPr>
        <w:pStyle w:val="Caption"/>
        <w:jc w:val="center"/>
        <w:rPr>
          <w:sz w:val="20"/>
        </w:rPr>
      </w:pPr>
    </w:p>
    <w:p w14:paraId="2F143B21" w14:textId="772A672E" w:rsidR="009E34B7" w:rsidRDefault="00736C79" w:rsidP="009E34B7">
      <w:pPr>
        <w:rPr>
          <w:i/>
          <w:iCs/>
          <w:sz w:val="16"/>
          <w:szCs w:val="16"/>
        </w:rPr>
      </w:pPr>
      <w:r>
        <w:tab/>
      </w:r>
      <w:r w:rsidRPr="00CF1845">
        <w:rPr>
          <w:i/>
          <w:iCs/>
          <w:sz w:val="16"/>
          <w:szCs w:val="16"/>
        </w:rPr>
        <w:t>The accompanying notes form an integral part of these financial statements.</w:t>
      </w:r>
    </w:p>
    <w:p w14:paraId="29227461" w14:textId="77777777" w:rsidR="00736C79" w:rsidRDefault="00736C79" w:rsidP="009E34B7">
      <w:pPr>
        <w:rPr>
          <w:i/>
          <w:iCs/>
          <w:sz w:val="16"/>
          <w:szCs w:val="16"/>
        </w:rPr>
      </w:pPr>
    </w:p>
    <w:p w14:paraId="14BB2934" w14:textId="776CAC5E" w:rsidR="00736C79" w:rsidRPr="00CF1845" w:rsidRDefault="00AB2C7F" w:rsidP="00CF1845">
      <w:pPr>
        <w:rPr>
          <w:i/>
          <w:iCs/>
          <w:sz w:val="16"/>
          <w:szCs w:val="16"/>
        </w:rPr>
      </w:pPr>
      <w:r>
        <w:rPr>
          <w:i/>
          <w:iCs/>
          <w:sz w:val="16"/>
          <w:szCs w:val="16"/>
        </w:rPr>
        <w:tab/>
        <w:t>Secretary-General</w:t>
      </w:r>
    </w:p>
    <w:p w14:paraId="74450BD4" w14:textId="77777777" w:rsidR="009E34B7" w:rsidRPr="00CF1845" w:rsidRDefault="009E34B7" w:rsidP="000357D6">
      <w:pPr>
        <w:pStyle w:val="Caption"/>
        <w:jc w:val="center"/>
        <w:rPr>
          <w:sz w:val="16"/>
          <w:szCs w:val="16"/>
        </w:rPr>
      </w:pPr>
    </w:p>
    <w:p w14:paraId="7374CF85" w14:textId="77777777" w:rsidR="009E34B7" w:rsidRPr="00CF1845" w:rsidRDefault="009E34B7" w:rsidP="000357D6">
      <w:pPr>
        <w:pStyle w:val="Caption"/>
        <w:jc w:val="center"/>
        <w:rPr>
          <w:sz w:val="16"/>
          <w:szCs w:val="16"/>
        </w:rPr>
      </w:pPr>
    </w:p>
    <w:p w14:paraId="6493D89E" w14:textId="2693140C" w:rsidR="00191695" w:rsidRPr="005D7523" w:rsidRDefault="00A824AF" w:rsidP="000357D6">
      <w:pPr>
        <w:pStyle w:val="Caption"/>
        <w:jc w:val="center"/>
        <w:rPr>
          <w:rStyle w:val="Heading1Char"/>
          <w:b/>
          <w:sz w:val="20"/>
        </w:rPr>
      </w:pPr>
      <w:r w:rsidRPr="005D7523">
        <w:rPr>
          <w:sz w:val="20"/>
        </w:rPr>
        <w:br w:type="page"/>
      </w:r>
    </w:p>
    <w:p w14:paraId="16EA1006" w14:textId="77777777" w:rsidR="00A824AF" w:rsidRPr="005D7523" w:rsidRDefault="00DE3D35" w:rsidP="00DE3D35">
      <w:pPr>
        <w:pStyle w:val="Heading1"/>
        <w:jc w:val="center"/>
        <w:rPr>
          <w:rFonts w:cs="Arial"/>
        </w:rPr>
      </w:pPr>
      <w:bookmarkStart w:id="20" w:name="_Toc236849860"/>
      <w:r w:rsidRPr="005D7523">
        <w:rPr>
          <w:rFonts w:cs="Arial"/>
        </w:rPr>
        <w:lastRenderedPageBreak/>
        <w:t>STATEMENT II: STATEMENT OF FINANCIAL PERFORMANCE</w:t>
      </w:r>
      <w:bookmarkEnd w:id="20"/>
    </w:p>
    <w:p w14:paraId="2C757BDD" w14:textId="23A383BB" w:rsidR="00DE3D35" w:rsidRPr="007B443E" w:rsidRDefault="00DE3D35" w:rsidP="00DE3D35">
      <w:pPr>
        <w:jc w:val="center"/>
        <w:rPr>
          <w:rFonts w:cs="Arial"/>
          <w:b/>
        </w:rPr>
      </w:pPr>
      <w:r w:rsidRPr="007B443E">
        <w:rPr>
          <w:rFonts w:cs="Arial"/>
          <w:b/>
        </w:rPr>
        <w:t xml:space="preserve">for </w:t>
      </w:r>
      <w:r w:rsidR="009D06BD" w:rsidRPr="007B443E">
        <w:rPr>
          <w:rFonts w:cs="Arial"/>
          <w:b/>
        </w:rPr>
        <w:t>the year ended December 31, 202</w:t>
      </w:r>
      <w:r w:rsidR="00445577">
        <w:rPr>
          <w:rFonts w:cs="Arial"/>
          <w:b/>
        </w:rPr>
        <w:t>5</w:t>
      </w:r>
    </w:p>
    <w:p w14:paraId="321DA447" w14:textId="77777777" w:rsidR="00DE3D35" w:rsidRPr="0098522D" w:rsidRDefault="00DE3D35" w:rsidP="00DE3D35">
      <w:pPr>
        <w:jc w:val="center"/>
        <w:rPr>
          <w:rFonts w:cs="Arial"/>
          <w:i/>
        </w:rPr>
      </w:pPr>
      <w:r w:rsidRPr="0098522D">
        <w:rPr>
          <w:rFonts w:cs="Arial"/>
          <w:i/>
        </w:rPr>
        <w:t>(in Swiss francs)</w:t>
      </w:r>
    </w:p>
    <w:p w14:paraId="36340D36" w14:textId="77777777" w:rsidR="006D30A8" w:rsidRPr="0098522D" w:rsidRDefault="006D30A8" w:rsidP="006D30A8">
      <w:pPr>
        <w:rPr>
          <w:rFonts w:cs="Arial"/>
          <w:i/>
        </w:rPr>
      </w:pPr>
    </w:p>
    <w:p w14:paraId="021D3F30" w14:textId="673CE208" w:rsidR="00DE3D35" w:rsidRPr="00F76236" w:rsidRDefault="000D2BD6" w:rsidP="00A63FEF">
      <w:pPr>
        <w:pStyle w:val="Caption"/>
        <w:jc w:val="center"/>
      </w:pPr>
      <w:r w:rsidRPr="000D2BD6">
        <w:rPr>
          <w:b w:val="0"/>
          <w:bCs w:val="0"/>
        </w:rPr>
        <w:t xml:space="preserve"> </w:t>
      </w:r>
      <w:bookmarkStart w:id="21" w:name="_1834646924"/>
      <w:bookmarkStart w:id="22" w:name="_1834651551"/>
      <w:bookmarkEnd w:id="21"/>
      <w:bookmarkEnd w:id="22"/>
      <w:r w:rsidR="00A64542" w:rsidRPr="00A64542">
        <w:t xml:space="preserve"> </w:t>
      </w:r>
      <w:r w:rsidR="00A63FEF" w:rsidRPr="00A63FEF">
        <w:rPr>
          <w:noProof/>
        </w:rPr>
        <w:drawing>
          <wp:inline distT="0" distB="0" distL="0" distR="0" wp14:anchorId="7DED6552" wp14:editId="6CFA4CD5">
            <wp:extent cx="5772785" cy="3498850"/>
            <wp:effectExtent l="0" t="0" r="0" b="0"/>
            <wp:docPr id="77170950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772785" cy="3498850"/>
                    </a:xfrm>
                    <a:prstGeom prst="rect">
                      <a:avLst/>
                    </a:prstGeom>
                    <a:noFill/>
                    <a:ln>
                      <a:noFill/>
                    </a:ln>
                  </pic:spPr>
                </pic:pic>
              </a:graphicData>
            </a:graphic>
          </wp:inline>
        </w:drawing>
      </w:r>
    </w:p>
    <w:p w14:paraId="370DD481" w14:textId="77777777" w:rsidR="006606EB" w:rsidRDefault="006606EB" w:rsidP="006606EB">
      <w:pPr>
        <w:jc w:val="center"/>
        <w:rPr>
          <w:rFonts w:cs="Arial"/>
          <w:noProof/>
        </w:rPr>
      </w:pPr>
    </w:p>
    <w:p w14:paraId="26066FCD" w14:textId="77777777" w:rsidR="00A63FEF" w:rsidRPr="005976F2" w:rsidRDefault="00A63FEF" w:rsidP="006606EB">
      <w:pPr>
        <w:jc w:val="center"/>
        <w:rPr>
          <w:rFonts w:cs="Arial"/>
          <w:noProof/>
        </w:rPr>
      </w:pPr>
    </w:p>
    <w:p w14:paraId="289E17F5" w14:textId="77777777" w:rsidR="00706113" w:rsidRPr="00F76236" w:rsidRDefault="00A824AF" w:rsidP="000357D6">
      <w:pPr>
        <w:pStyle w:val="Caption"/>
        <w:jc w:val="center"/>
        <w:rPr>
          <w:rStyle w:val="Heading1Char"/>
          <w:b/>
          <w:sz w:val="20"/>
        </w:rPr>
      </w:pPr>
      <w:r w:rsidRPr="005D7523">
        <w:rPr>
          <w:sz w:val="20"/>
        </w:rPr>
        <w:br w:type="page"/>
      </w:r>
    </w:p>
    <w:p w14:paraId="5409DA3C" w14:textId="77777777" w:rsidR="00DE3D35" w:rsidRPr="005D7523" w:rsidRDefault="00DE3D35" w:rsidP="00DE3D35">
      <w:pPr>
        <w:pStyle w:val="Heading1"/>
        <w:jc w:val="center"/>
        <w:rPr>
          <w:rFonts w:cs="Arial"/>
        </w:rPr>
      </w:pPr>
      <w:bookmarkStart w:id="23" w:name="_Toc236849861"/>
      <w:r w:rsidRPr="005D7523">
        <w:rPr>
          <w:rFonts w:cs="Arial"/>
        </w:rPr>
        <w:lastRenderedPageBreak/>
        <w:t>STATEMENT III: STATEMENT OF CHANGES IN NET ASSETS</w:t>
      </w:r>
      <w:bookmarkEnd w:id="23"/>
    </w:p>
    <w:p w14:paraId="19060D89" w14:textId="769BA51D" w:rsidR="00A824AF" w:rsidRPr="0098522D" w:rsidRDefault="00A824AF" w:rsidP="00DE3D35">
      <w:pPr>
        <w:jc w:val="center"/>
        <w:rPr>
          <w:rFonts w:cs="Arial"/>
          <w:b/>
        </w:rPr>
      </w:pPr>
      <w:r w:rsidRPr="007B443E">
        <w:rPr>
          <w:rFonts w:cs="Arial"/>
          <w:b/>
        </w:rPr>
        <w:t>for the year ended D</w:t>
      </w:r>
      <w:r w:rsidR="006C7B75" w:rsidRPr="007B443E">
        <w:rPr>
          <w:rFonts w:cs="Arial"/>
          <w:b/>
        </w:rPr>
        <w:t xml:space="preserve">ecember 31, </w:t>
      </w:r>
      <w:r w:rsidR="00933990" w:rsidRPr="0098522D">
        <w:rPr>
          <w:rFonts w:cs="Arial"/>
          <w:b/>
        </w:rPr>
        <w:t>202</w:t>
      </w:r>
      <w:r w:rsidR="008724E7">
        <w:rPr>
          <w:rFonts w:cs="Arial"/>
          <w:b/>
        </w:rPr>
        <w:t>5</w:t>
      </w:r>
    </w:p>
    <w:p w14:paraId="1841FD2A" w14:textId="7A7D5F6C" w:rsidR="00A824AF" w:rsidRDefault="00A824AF" w:rsidP="00A824AF">
      <w:pPr>
        <w:jc w:val="center"/>
        <w:rPr>
          <w:rFonts w:cs="Arial"/>
          <w:i/>
        </w:rPr>
      </w:pPr>
      <w:r w:rsidRPr="007C4A37">
        <w:rPr>
          <w:rFonts w:cs="Arial"/>
          <w:i/>
        </w:rPr>
        <w:t>(in Swiss francs)</w:t>
      </w:r>
    </w:p>
    <w:p w14:paraId="6A4B596D" w14:textId="08382A17" w:rsidR="001830B9" w:rsidRPr="005D7523" w:rsidRDefault="001830B9" w:rsidP="00BD078C">
      <w:pPr>
        <w:pStyle w:val="Caption"/>
      </w:pPr>
    </w:p>
    <w:p w14:paraId="3699F72B" w14:textId="1AEE228F" w:rsidR="006D30A8" w:rsidRPr="007B443E" w:rsidRDefault="006D30A8" w:rsidP="005B722A">
      <w:pPr>
        <w:jc w:val="center"/>
        <w:rPr>
          <w:rFonts w:cs="Arial"/>
          <w:i/>
        </w:rPr>
      </w:pPr>
    </w:p>
    <w:p w14:paraId="4BAC0E54" w14:textId="1DC18163" w:rsidR="006D30A8" w:rsidRPr="007B443E" w:rsidRDefault="005324F7" w:rsidP="005324F7">
      <w:pPr>
        <w:jc w:val="center"/>
        <w:rPr>
          <w:rFonts w:cs="Arial"/>
          <w:i/>
        </w:rPr>
      </w:pPr>
      <w:bookmarkStart w:id="24" w:name="_1834644735"/>
      <w:bookmarkStart w:id="25" w:name="_1834574897"/>
      <w:bookmarkStart w:id="26" w:name="_1834646928"/>
      <w:bookmarkStart w:id="27" w:name="_1834651555"/>
      <w:bookmarkEnd w:id="24"/>
      <w:bookmarkEnd w:id="25"/>
      <w:bookmarkEnd w:id="26"/>
      <w:bookmarkEnd w:id="27"/>
      <w:r w:rsidRPr="005324F7">
        <w:rPr>
          <w:noProof/>
        </w:rPr>
        <w:drawing>
          <wp:inline distT="0" distB="0" distL="0" distR="0" wp14:anchorId="02D94CAB" wp14:editId="5D9AFBFA">
            <wp:extent cx="5947410" cy="6305550"/>
            <wp:effectExtent l="0" t="0" r="0" b="0"/>
            <wp:docPr id="126630787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5947410" cy="6305550"/>
                    </a:xfrm>
                    <a:prstGeom prst="rect">
                      <a:avLst/>
                    </a:prstGeom>
                    <a:noFill/>
                    <a:ln>
                      <a:noFill/>
                    </a:ln>
                  </pic:spPr>
                </pic:pic>
              </a:graphicData>
            </a:graphic>
          </wp:inline>
        </w:drawing>
      </w:r>
    </w:p>
    <w:p w14:paraId="22AE80F6" w14:textId="33EEE3B7" w:rsidR="005D3AB8" w:rsidRPr="0098522D" w:rsidRDefault="005D3AB8" w:rsidP="00A824AF">
      <w:pPr>
        <w:jc w:val="center"/>
        <w:rPr>
          <w:rFonts w:cs="Arial"/>
          <w:i/>
        </w:rPr>
      </w:pPr>
    </w:p>
    <w:p w14:paraId="33B05A10" w14:textId="77777777" w:rsidR="00A824AF" w:rsidRPr="007B443E" w:rsidRDefault="00A824AF" w:rsidP="005D7523">
      <w:pPr>
        <w:pStyle w:val="Caption"/>
      </w:pPr>
      <w:r w:rsidRPr="007B443E">
        <w:br w:type="page"/>
      </w:r>
    </w:p>
    <w:p w14:paraId="0F7BEBE3" w14:textId="2480AC62" w:rsidR="00706113" w:rsidRPr="0098522D" w:rsidRDefault="00706113" w:rsidP="000357D6">
      <w:pPr>
        <w:pStyle w:val="Heading1"/>
        <w:jc w:val="center"/>
        <w:rPr>
          <w:rFonts w:cs="Arial"/>
        </w:rPr>
      </w:pPr>
      <w:bookmarkStart w:id="28" w:name="_Toc336009926"/>
      <w:bookmarkStart w:id="29" w:name="_Toc457491912"/>
      <w:bookmarkStart w:id="30" w:name="_Toc84329889"/>
      <w:bookmarkStart w:id="31" w:name="_Toc236849862"/>
      <w:r w:rsidRPr="0098522D">
        <w:rPr>
          <w:rFonts w:cs="Arial"/>
        </w:rPr>
        <w:lastRenderedPageBreak/>
        <w:t>Statement IV: statement of cash flow</w:t>
      </w:r>
      <w:bookmarkEnd w:id="28"/>
      <w:bookmarkEnd w:id="29"/>
      <w:bookmarkEnd w:id="30"/>
      <w:bookmarkEnd w:id="31"/>
    </w:p>
    <w:p w14:paraId="20150F4D" w14:textId="7761E2E5" w:rsidR="00A824AF" w:rsidRPr="005976F2" w:rsidRDefault="00A824AF" w:rsidP="00A824AF">
      <w:pPr>
        <w:jc w:val="center"/>
        <w:rPr>
          <w:rFonts w:cs="Arial"/>
          <w:b/>
        </w:rPr>
      </w:pPr>
      <w:r w:rsidRPr="007C4A37">
        <w:rPr>
          <w:rFonts w:cs="Arial"/>
          <w:b/>
        </w:rPr>
        <w:t xml:space="preserve">for </w:t>
      </w:r>
      <w:r w:rsidR="006C7B75" w:rsidRPr="007C4A37">
        <w:rPr>
          <w:rFonts w:cs="Arial"/>
          <w:b/>
        </w:rPr>
        <w:t>the year ended Decembe</w:t>
      </w:r>
      <w:r w:rsidR="006C7B75" w:rsidRPr="00F76236">
        <w:rPr>
          <w:rFonts w:cs="Arial"/>
          <w:b/>
        </w:rPr>
        <w:t xml:space="preserve">r 31, </w:t>
      </w:r>
      <w:r w:rsidR="00933990" w:rsidRPr="005976F2">
        <w:rPr>
          <w:rFonts w:cs="Arial"/>
          <w:b/>
        </w:rPr>
        <w:t>202</w:t>
      </w:r>
      <w:r w:rsidR="00DE795C">
        <w:rPr>
          <w:rFonts w:cs="Arial"/>
          <w:b/>
        </w:rPr>
        <w:t>5</w:t>
      </w:r>
    </w:p>
    <w:p w14:paraId="62F8BA69" w14:textId="77777777" w:rsidR="00A824AF" w:rsidRPr="00352498" w:rsidRDefault="00A824AF" w:rsidP="00A824AF">
      <w:pPr>
        <w:jc w:val="center"/>
        <w:rPr>
          <w:rFonts w:cs="Arial"/>
          <w:i/>
        </w:rPr>
      </w:pPr>
      <w:r w:rsidRPr="00855138">
        <w:rPr>
          <w:rFonts w:cs="Arial"/>
          <w:i/>
        </w:rPr>
        <w:t>(in Swiss francs)</w:t>
      </w:r>
    </w:p>
    <w:p w14:paraId="7B144C3F" w14:textId="77777777" w:rsidR="00393B7B" w:rsidRPr="00BB2405" w:rsidRDefault="00393B7B" w:rsidP="00A824AF">
      <w:pPr>
        <w:jc w:val="center"/>
        <w:rPr>
          <w:rFonts w:cs="Arial"/>
          <w:i/>
        </w:rPr>
      </w:pPr>
    </w:p>
    <w:p w14:paraId="185130F7" w14:textId="6AE96FF7" w:rsidR="00A824AF" w:rsidRPr="0098522D" w:rsidRDefault="002E0D92" w:rsidP="00A824AF">
      <w:pPr>
        <w:jc w:val="center"/>
        <w:rPr>
          <w:rFonts w:cs="Arial"/>
          <w:b/>
        </w:rPr>
      </w:pPr>
      <w:bookmarkStart w:id="32" w:name="_1834644742"/>
      <w:bookmarkStart w:id="33" w:name="_1834574903"/>
      <w:bookmarkStart w:id="34" w:name="_1834646933"/>
      <w:bookmarkStart w:id="35" w:name="_1834651560"/>
      <w:bookmarkEnd w:id="32"/>
      <w:bookmarkEnd w:id="33"/>
      <w:bookmarkEnd w:id="34"/>
      <w:bookmarkEnd w:id="35"/>
      <w:r w:rsidRPr="002E0D92">
        <w:rPr>
          <w:noProof/>
        </w:rPr>
        <w:drawing>
          <wp:inline distT="0" distB="0" distL="0" distR="0" wp14:anchorId="10F48260" wp14:editId="62FBA4AD">
            <wp:extent cx="5883910" cy="3697605"/>
            <wp:effectExtent l="0" t="0" r="2540" b="0"/>
            <wp:docPr id="261409417"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883910" cy="3697605"/>
                    </a:xfrm>
                    <a:prstGeom prst="rect">
                      <a:avLst/>
                    </a:prstGeom>
                    <a:noFill/>
                    <a:ln>
                      <a:noFill/>
                    </a:ln>
                  </pic:spPr>
                </pic:pic>
              </a:graphicData>
            </a:graphic>
          </wp:inline>
        </w:drawing>
      </w:r>
    </w:p>
    <w:p w14:paraId="7DD04566" w14:textId="77777777" w:rsidR="005D3AB8" w:rsidRPr="007C4A37" w:rsidRDefault="005D3AB8" w:rsidP="00A824AF">
      <w:pPr>
        <w:jc w:val="center"/>
        <w:rPr>
          <w:rFonts w:cs="Arial"/>
          <w:b/>
        </w:rPr>
      </w:pPr>
    </w:p>
    <w:p w14:paraId="3A0359CF" w14:textId="77777777" w:rsidR="005D3AB8" w:rsidRPr="00F76236" w:rsidRDefault="005D3AB8" w:rsidP="00A824AF">
      <w:pPr>
        <w:jc w:val="center"/>
        <w:rPr>
          <w:rFonts w:cs="Arial"/>
          <w:b/>
        </w:rPr>
      </w:pPr>
    </w:p>
    <w:p w14:paraId="2D992880" w14:textId="17111135" w:rsidR="006606EB" w:rsidRPr="005976F2" w:rsidRDefault="006606EB" w:rsidP="006606EB">
      <w:pPr>
        <w:pStyle w:val="Heading1"/>
        <w:rPr>
          <w:rFonts w:cs="Arial"/>
        </w:rPr>
      </w:pPr>
    </w:p>
    <w:p w14:paraId="67B38938" w14:textId="77777777" w:rsidR="00706113" w:rsidRPr="005D7523" w:rsidRDefault="00A824AF" w:rsidP="000357D6">
      <w:pPr>
        <w:pStyle w:val="Caption"/>
        <w:jc w:val="center"/>
        <w:rPr>
          <w:rStyle w:val="Heading1Char"/>
          <w:b/>
          <w:sz w:val="20"/>
        </w:rPr>
      </w:pPr>
      <w:r w:rsidRPr="005D7523">
        <w:rPr>
          <w:sz w:val="20"/>
        </w:rPr>
        <w:br w:type="page"/>
      </w:r>
      <w:bookmarkStart w:id="36" w:name="_Toc336009927"/>
    </w:p>
    <w:p w14:paraId="6DA41790" w14:textId="79D911A6" w:rsidR="00DE3D35" w:rsidRPr="005D7523" w:rsidRDefault="00E45EF0" w:rsidP="00DE3D35">
      <w:pPr>
        <w:pStyle w:val="Heading1"/>
        <w:jc w:val="center"/>
        <w:rPr>
          <w:rFonts w:cs="Arial"/>
        </w:rPr>
      </w:pPr>
      <w:bookmarkStart w:id="37" w:name="_Toc236849863"/>
      <w:r w:rsidRPr="005D7523">
        <w:rPr>
          <w:rFonts w:cs="Arial"/>
        </w:rPr>
        <w:lastRenderedPageBreak/>
        <w:t>STATEMENT V: STATEMENT OF</w:t>
      </w:r>
      <w:r w:rsidR="00DE3D35" w:rsidRPr="005D7523">
        <w:rPr>
          <w:rFonts w:cs="Arial"/>
        </w:rPr>
        <w:t xml:space="preserve"> COMPARISON OF BUDGET AND ACTUAL AMOUNTS</w:t>
      </w:r>
      <w:r w:rsidR="00447B8A">
        <w:rPr>
          <w:rFonts w:cs="Arial"/>
        </w:rPr>
        <w:t xml:space="preserve"> </w:t>
      </w:r>
      <w:r w:rsidR="0069312A">
        <w:rPr>
          <w:rFonts w:cs="Arial"/>
        </w:rPr>
        <w:t>2025</w:t>
      </w:r>
      <w:bookmarkEnd w:id="37"/>
    </w:p>
    <w:p w14:paraId="4B28D092" w14:textId="04CDD73E" w:rsidR="00A824AF" w:rsidRPr="0098522D" w:rsidRDefault="00A824AF" w:rsidP="00706113">
      <w:pPr>
        <w:jc w:val="center"/>
        <w:rPr>
          <w:rFonts w:cs="Arial"/>
          <w:b/>
        </w:rPr>
      </w:pPr>
      <w:r w:rsidRPr="007B443E">
        <w:rPr>
          <w:rFonts w:cs="Arial"/>
          <w:b/>
        </w:rPr>
        <w:t>for the year ended Dece</w:t>
      </w:r>
      <w:r w:rsidR="006C7B75" w:rsidRPr="007B443E">
        <w:rPr>
          <w:rFonts w:cs="Arial"/>
          <w:b/>
        </w:rPr>
        <w:t>mber 31, 20</w:t>
      </w:r>
      <w:r w:rsidR="00E45EF0" w:rsidRPr="0098522D">
        <w:rPr>
          <w:rFonts w:cs="Arial"/>
          <w:b/>
        </w:rPr>
        <w:t>2</w:t>
      </w:r>
      <w:r w:rsidR="009B387E">
        <w:rPr>
          <w:rFonts w:cs="Arial"/>
          <w:b/>
        </w:rPr>
        <w:t>5</w:t>
      </w:r>
    </w:p>
    <w:p w14:paraId="77D6422F" w14:textId="3EF17416" w:rsidR="00A824AF" w:rsidRDefault="00A824AF" w:rsidP="00A824AF">
      <w:pPr>
        <w:jc w:val="center"/>
        <w:rPr>
          <w:rFonts w:cs="Arial"/>
          <w:i/>
        </w:rPr>
      </w:pPr>
      <w:r w:rsidRPr="007C4A37">
        <w:rPr>
          <w:rFonts w:cs="Arial"/>
          <w:i/>
        </w:rPr>
        <w:t>(in thousands of Swiss francs)</w:t>
      </w:r>
    </w:p>
    <w:p w14:paraId="50678F1C" w14:textId="77777777" w:rsidR="00E45414" w:rsidRDefault="00E45414" w:rsidP="00A824AF">
      <w:pPr>
        <w:jc w:val="center"/>
        <w:rPr>
          <w:rFonts w:cs="Arial"/>
          <w:i/>
        </w:rPr>
      </w:pPr>
    </w:p>
    <w:p w14:paraId="65040E95" w14:textId="663DEA71" w:rsidR="00162492" w:rsidRDefault="000124E4" w:rsidP="005B722A">
      <w:pPr>
        <w:jc w:val="center"/>
        <w:rPr>
          <w:rFonts w:cs="Arial"/>
          <w:i/>
        </w:rPr>
      </w:pPr>
      <w:bookmarkStart w:id="38" w:name="_1834644749"/>
      <w:bookmarkStart w:id="39" w:name="_1834574910"/>
      <w:bookmarkStart w:id="40" w:name="_1834646937"/>
      <w:bookmarkStart w:id="41" w:name="_1834651565"/>
      <w:bookmarkEnd w:id="38"/>
      <w:bookmarkEnd w:id="39"/>
      <w:bookmarkEnd w:id="40"/>
      <w:bookmarkEnd w:id="41"/>
      <w:r w:rsidRPr="000124E4">
        <w:rPr>
          <w:noProof/>
        </w:rPr>
        <w:drawing>
          <wp:inline distT="0" distB="0" distL="0" distR="0" wp14:anchorId="6531A423" wp14:editId="50945998">
            <wp:extent cx="5772785" cy="4197985"/>
            <wp:effectExtent l="0" t="0" r="0" b="0"/>
            <wp:docPr id="143356543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772785" cy="4197985"/>
                    </a:xfrm>
                    <a:prstGeom prst="rect">
                      <a:avLst/>
                    </a:prstGeom>
                    <a:noFill/>
                    <a:ln>
                      <a:noFill/>
                    </a:ln>
                  </pic:spPr>
                </pic:pic>
              </a:graphicData>
            </a:graphic>
          </wp:inline>
        </w:drawing>
      </w:r>
    </w:p>
    <w:p w14:paraId="33056CE1" w14:textId="5D7881D8" w:rsidR="00CE23D2" w:rsidRDefault="00CE23D2" w:rsidP="00A824AF">
      <w:pPr>
        <w:jc w:val="center"/>
        <w:rPr>
          <w:rFonts w:cs="Arial"/>
          <w:i/>
        </w:rPr>
      </w:pPr>
    </w:p>
    <w:p w14:paraId="731A2231" w14:textId="4C8BCD3E" w:rsidR="00CE23D2" w:rsidRPr="007C4A37" w:rsidRDefault="00CE23D2" w:rsidP="00A824AF">
      <w:pPr>
        <w:jc w:val="center"/>
        <w:rPr>
          <w:rFonts w:cs="Arial"/>
          <w:i/>
        </w:rPr>
      </w:pPr>
    </w:p>
    <w:p w14:paraId="7A5E9F91" w14:textId="77777777" w:rsidR="00E45EF0" w:rsidRPr="005B722A" w:rsidRDefault="00E45EF0" w:rsidP="00A824AF">
      <w:pPr>
        <w:rPr>
          <w:rFonts w:cs="Arial"/>
          <w:sz w:val="16"/>
          <w:szCs w:val="16"/>
        </w:rPr>
      </w:pPr>
    </w:p>
    <w:p w14:paraId="47E9BBE4" w14:textId="5FCE0AEC" w:rsidR="00D61512" w:rsidRPr="005B722A" w:rsidRDefault="00EC0F51" w:rsidP="00D90BBC">
      <w:pPr>
        <w:pStyle w:val="Default"/>
        <w:numPr>
          <w:ilvl w:val="0"/>
          <w:numId w:val="23"/>
        </w:numPr>
        <w:rPr>
          <w:sz w:val="16"/>
          <w:szCs w:val="16"/>
        </w:rPr>
      </w:pPr>
      <w:r w:rsidRPr="005B722A">
        <w:rPr>
          <w:sz w:val="16"/>
          <w:szCs w:val="16"/>
        </w:rPr>
        <w:t xml:space="preserve">Original Budget represents the budget of the </w:t>
      </w:r>
      <w:r w:rsidR="00D7364C">
        <w:rPr>
          <w:sz w:val="16"/>
          <w:szCs w:val="16"/>
        </w:rPr>
        <w:t>second</w:t>
      </w:r>
      <w:r w:rsidR="00D7364C" w:rsidRPr="005B722A">
        <w:rPr>
          <w:sz w:val="16"/>
          <w:szCs w:val="16"/>
        </w:rPr>
        <w:t xml:space="preserve"> </w:t>
      </w:r>
      <w:r w:rsidRPr="005B722A">
        <w:rPr>
          <w:sz w:val="16"/>
          <w:szCs w:val="16"/>
        </w:rPr>
        <w:t>year of the approved Program and Budget for the 2024/25 biennium.</w:t>
      </w:r>
    </w:p>
    <w:p w14:paraId="6CD9EDE5" w14:textId="7E85DDB1" w:rsidR="00D61512" w:rsidRPr="005B722A" w:rsidRDefault="00D61512" w:rsidP="00D61512">
      <w:pPr>
        <w:pStyle w:val="Default"/>
        <w:numPr>
          <w:ilvl w:val="0"/>
          <w:numId w:val="23"/>
        </w:numPr>
        <w:rPr>
          <w:sz w:val="16"/>
          <w:szCs w:val="16"/>
        </w:rPr>
      </w:pPr>
      <w:r w:rsidRPr="005B722A">
        <w:rPr>
          <w:sz w:val="16"/>
          <w:szCs w:val="16"/>
        </w:rPr>
        <w:t>Represents the difference between the final budget and actual income and expense on a comparable basis (before IPSAS adjustments) for the year ended December 31, 202</w:t>
      </w:r>
      <w:r w:rsidR="00B817B2">
        <w:rPr>
          <w:sz w:val="16"/>
          <w:szCs w:val="16"/>
        </w:rPr>
        <w:t>5</w:t>
      </w:r>
      <w:r w:rsidRPr="005B722A">
        <w:rPr>
          <w:sz w:val="16"/>
          <w:szCs w:val="16"/>
        </w:rPr>
        <w:t xml:space="preserve">. </w:t>
      </w:r>
    </w:p>
    <w:p w14:paraId="7BFAEB82" w14:textId="7096C6F5" w:rsidR="00D61512" w:rsidRPr="005B722A" w:rsidRDefault="00D61512" w:rsidP="00D90BBC">
      <w:pPr>
        <w:pStyle w:val="Default"/>
        <w:numPr>
          <w:ilvl w:val="0"/>
          <w:numId w:val="23"/>
        </w:numPr>
        <w:rPr>
          <w:sz w:val="16"/>
          <w:szCs w:val="16"/>
        </w:rPr>
      </w:pPr>
      <w:r w:rsidRPr="00753FD7">
        <w:rPr>
          <w:color w:val="auto"/>
          <w:sz w:val="16"/>
          <w:szCs w:val="16"/>
        </w:rPr>
        <w:t xml:space="preserve">The IPSAS adjustments to the </w:t>
      </w:r>
      <w:r w:rsidR="00EC0F51" w:rsidRPr="00753FD7">
        <w:rPr>
          <w:color w:val="auto"/>
          <w:sz w:val="16"/>
          <w:szCs w:val="16"/>
        </w:rPr>
        <w:t>surplus</w:t>
      </w:r>
      <w:r w:rsidR="005F759A" w:rsidRPr="00753FD7">
        <w:rPr>
          <w:color w:val="auto"/>
          <w:sz w:val="16"/>
          <w:szCs w:val="16"/>
        </w:rPr>
        <w:t xml:space="preserve"> </w:t>
      </w:r>
      <w:r w:rsidRPr="00753FD7">
        <w:rPr>
          <w:color w:val="auto"/>
          <w:sz w:val="16"/>
          <w:szCs w:val="16"/>
        </w:rPr>
        <w:t xml:space="preserve">are detailed in Note </w:t>
      </w:r>
      <w:r w:rsidR="00AD657D" w:rsidRPr="00753FD7">
        <w:rPr>
          <w:color w:val="auto"/>
          <w:sz w:val="16"/>
          <w:szCs w:val="16"/>
        </w:rPr>
        <w:t>1</w:t>
      </w:r>
      <w:r w:rsidR="00DA549C" w:rsidRPr="00CF1845">
        <w:rPr>
          <w:color w:val="auto"/>
          <w:sz w:val="16"/>
          <w:szCs w:val="16"/>
        </w:rPr>
        <w:t>2</w:t>
      </w:r>
      <w:r w:rsidRPr="00753FD7">
        <w:rPr>
          <w:color w:val="auto"/>
          <w:sz w:val="16"/>
          <w:szCs w:val="16"/>
        </w:rPr>
        <w:t xml:space="preserve"> of these financial </w:t>
      </w:r>
      <w:r w:rsidRPr="005B722A">
        <w:rPr>
          <w:color w:val="auto"/>
          <w:sz w:val="16"/>
          <w:szCs w:val="16"/>
        </w:rPr>
        <w:t>statements.</w:t>
      </w:r>
      <w:r w:rsidRPr="005B722A">
        <w:rPr>
          <w:color w:val="FF0000"/>
          <w:sz w:val="16"/>
          <w:szCs w:val="16"/>
        </w:rPr>
        <w:t xml:space="preserve"> </w:t>
      </w:r>
    </w:p>
    <w:p w14:paraId="26607418" w14:textId="77777777" w:rsidR="007E35FA" w:rsidRPr="004F4E3B" w:rsidRDefault="007E35FA" w:rsidP="007E35FA">
      <w:pPr>
        <w:pStyle w:val="Default"/>
        <w:rPr>
          <w:color w:val="auto"/>
          <w:sz w:val="20"/>
          <w:szCs w:val="20"/>
        </w:rPr>
      </w:pPr>
    </w:p>
    <w:p w14:paraId="25529ED9" w14:textId="31B74D70" w:rsidR="00D7364C" w:rsidRPr="005D7523" w:rsidRDefault="007E35FA" w:rsidP="00D7364C">
      <w:pPr>
        <w:pStyle w:val="Heading1"/>
        <w:jc w:val="center"/>
        <w:rPr>
          <w:rFonts w:cs="Arial"/>
        </w:rPr>
      </w:pPr>
      <w:bookmarkStart w:id="42" w:name="_Toc109138977"/>
      <w:r>
        <w:rPr>
          <w:rFonts w:cs="Arial"/>
        </w:rPr>
        <w:br w:type="page"/>
      </w:r>
      <w:bookmarkStart w:id="43" w:name="_Toc236849864"/>
      <w:r w:rsidR="00D7364C" w:rsidRPr="005D7523">
        <w:rPr>
          <w:rFonts w:cs="Arial"/>
        </w:rPr>
        <w:lastRenderedPageBreak/>
        <w:t>STATEMENT V: STATEMENT OF COMPARISON OF BUDGET AND ACTUAL AMOUNTS</w:t>
      </w:r>
      <w:r w:rsidR="00D7364C">
        <w:rPr>
          <w:rFonts w:cs="Arial"/>
        </w:rPr>
        <w:t xml:space="preserve"> </w:t>
      </w:r>
      <w:r w:rsidR="00B850C5">
        <w:rPr>
          <w:rFonts w:cs="Arial"/>
        </w:rPr>
        <w:t>2024/25</w:t>
      </w:r>
      <w:bookmarkEnd w:id="43"/>
    </w:p>
    <w:p w14:paraId="6DA4AD37" w14:textId="6DD473D2" w:rsidR="00D7364C" w:rsidRPr="0098522D" w:rsidRDefault="00D7364C" w:rsidP="00D7364C">
      <w:pPr>
        <w:jc w:val="center"/>
        <w:rPr>
          <w:rFonts w:cs="Arial"/>
          <w:b/>
        </w:rPr>
      </w:pPr>
      <w:r w:rsidRPr="007B443E">
        <w:rPr>
          <w:rFonts w:cs="Arial"/>
          <w:b/>
        </w:rPr>
        <w:t xml:space="preserve">for the </w:t>
      </w:r>
      <w:r w:rsidR="00F22822">
        <w:rPr>
          <w:rFonts w:cs="Arial"/>
          <w:b/>
        </w:rPr>
        <w:t>biennium</w:t>
      </w:r>
      <w:r w:rsidRPr="007B443E">
        <w:rPr>
          <w:rFonts w:cs="Arial"/>
          <w:b/>
        </w:rPr>
        <w:t xml:space="preserve"> ended December 31, 20</w:t>
      </w:r>
      <w:r w:rsidRPr="0098522D">
        <w:rPr>
          <w:rFonts w:cs="Arial"/>
          <w:b/>
        </w:rPr>
        <w:t>2</w:t>
      </w:r>
      <w:r>
        <w:rPr>
          <w:rFonts w:cs="Arial"/>
          <w:b/>
        </w:rPr>
        <w:t>5</w:t>
      </w:r>
    </w:p>
    <w:p w14:paraId="619614A2" w14:textId="77777777" w:rsidR="00D7364C" w:rsidRDefault="00D7364C" w:rsidP="00D7364C">
      <w:pPr>
        <w:jc w:val="center"/>
        <w:rPr>
          <w:rFonts w:cs="Arial"/>
          <w:i/>
        </w:rPr>
      </w:pPr>
      <w:r w:rsidRPr="007C4A37">
        <w:rPr>
          <w:rFonts w:cs="Arial"/>
          <w:i/>
        </w:rPr>
        <w:t>(in thousands of Swiss francs)</w:t>
      </w:r>
    </w:p>
    <w:p w14:paraId="2D3E1A22" w14:textId="55A27C38" w:rsidR="007E35FA" w:rsidRDefault="007E35FA">
      <w:pPr>
        <w:jc w:val="left"/>
        <w:rPr>
          <w:rFonts w:cs="Arial"/>
          <w:b/>
          <w:caps/>
        </w:rPr>
      </w:pPr>
    </w:p>
    <w:p w14:paraId="286540EB" w14:textId="38156A3B" w:rsidR="00840BC0" w:rsidRDefault="00730218" w:rsidP="00730218">
      <w:pPr>
        <w:jc w:val="center"/>
        <w:rPr>
          <w:rFonts w:cs="Arial"/>
        </w:rPr>
      </w:pPr>
      <w:bookmarkStart w:id="44" w:name="_1834644757"/>
      <w:bookmarkStart w:id="45" w:name="_1834574917"/>
      <w:bookmarkStart w:id="46" w:name="_1834646942"/>
      <w:bookmarkStart w:id="47" w:name="_1834651570"/>
      <w:bookmarkStart w:id="48" w:name="_Toc336009929"/>
      <w:bookmarkStart w:id="49" w:name="_Toc457491914"/>
      <w:bookmarkStart w:id="50" w:name="_Toc84329891"/>
      <w:bookmarkEnd w:id="36"/>
      <w:bookmarkEnd w:id="42"/>
      <w:bookmarkEnd w:id="44"/>
      <w:bookmarkEnd w:id="45"/>
      <w:bookmarkEnd w:id="46"/>
      <w:bookmarkEnd w:id="47"/>
      <w:r w:rsidRPr="00730218">
        <w:rPr>
          <w:noProof/>
        </w:rPr>
        <w:drawing>
          <wp:inline distT="0" distB="0" distL="0" distR="0" wp14:anchorId="27EB078E" wp14:editId="613136EF">
            <wp:extent cx="5820410" cy="4531995"/>
            <wp:effectExtent l="0" t="0" r="8890" b="0"/>
            <wp:docPr id="123188114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820410" cy="4531995"/>
                    </a:xfrm>
                    <a:prstGeom prst="rect">
                      <a:avLst/>
                    </a:prstGeom>
                    <a:noFill/>
                    <a:ln>
                      <a:noFill/>
                    </a:ln>
                  </pic:spPr>
                </pic:pic>
              </a:graphicData>
            </a:graphic>
          </wp:inline>
        </w:drawing>
      </w:r>
    </w:p>
    <w:p w14:paraId="50D2C3BE" w14:textId="77777777" w:rsidR="00840BC0" w:rsidRDefault="00840BC0">
      <w:pPr>
        <w:jc w:val="left"/>
        <w:rPr>
          <w:rFonts w:cs="Arial"/>
        </w:rPr>
      </w:pPr>
    </w:p>
    <w:p w14:paraId="30CC33B2" w14:textId="77777777" w:rsidR="00840BC0" w:rsidRPr="005B722A" w:rsidRDefault="00840BC0" w:rsidP="00840BC0">
      <w:pPr>
        <w:rPr>
          <w:rFonts w:cs="Arial"/>
          <w:sz w:val="16"/>
          <w:szCs w:val="16"/>
        </w:rPr>
      </w:pPr>
    </w:p>
    <w:p w14:paraId="32F9BD22" w14:textId="77777777" w:rsidR="004C6FE1" w:rsidRDefault="004C6FE1" w:rsidP="00840BC0">
      <w:pPr>
        <w:pStyle w:val="Default"/>
        <w:numPr>
          <w:ilvl w:val="0"/>
          <w:numId w:val="72"/>
        </w:numPr>
        <w:rPr>
          <w:sz w:val="16"/>
          <w:szCs w:val="16"/>
        </w:rPr>
      </w:pPr>
      <w:r w:rsidRPr="004C6FE1">
        <w:rPr>
          <w:sz w:val="16"/>
          <w:szCs w:val="16"/>
        </w:rPr>
        <w:t>Original Budget represents the budget of the approved Program and Budget for the 2024/25 biennium.</w:t>
      </w:r>
    </w:p>
    <w:p w14:paraId="739793D6" w14:textId="0A627970" w:rsidR="00840BC0" w:rsidRPr="005B722A" w:rsidRDefault="00B463EA" w:rsidP="00840BC0">
      <w:pPr>
        <w:pStyle w:val="Default"/>
        <w:numPr>
          <w:ilvl w:val="0"/>
          <w:numId w:val="72"/>
        </w:numPr>
        <w:rPr>
          <w:sz w:val="16"/>
          <w:szCs w:val="16"/>
        </w:rPr>
      </w:pPr>
      <w:r w:rsidRPr="00B463EA">
        <w:rPr>
          <w:sz w:val="16"/>
          <w:szCs w:val="16"/>
        </w:rPr>
        <w:t>Represents the difference between the final budget and actual income and expense on a comparable basis (before IPSAS adjustments) for the biennium ended December 31, 2025</w:t>
      </w:r>
      <w:r w:rsidR="00840BC0" w:rsidRPr="005B722A">
        <w:rPr>
          <w:sz w:val="16"/>
          <w:szCs w:val="16"/>
        </w:rPr>
        <w:t xml:space="preserve">. </w:t>
      </w:r>
    </w:p>
    <w:p w14:paraId="190F7354" w14:textId="115B2A66" w:rsidR="00840BC0" w:rsidRPr="005B722A" w:rsidRDefault="00840BC0" w:rsidP="00840BC0">
      <w:pPr>
        <w:pStyle w:val="Default"/>
        <w:numPr>
          <w:ilvl w:val="0"/>
          <w:numId w:val="72"/>
        </w:numPr>
        <w:rPr>
          <w:sz w:val="16"/>
          <w:szCs w:val="16"/>
        </w:rPr>
      </w:pPr>
      <w:r w:rsidRPr="00753FD7">
        <w:rPr>
          <w:color w:val="auto"/>
          <w:sz w:val="16"/>
          <w:szCs w:val="16"/>
        </w:rPr>
        <w:t xml:space="preserve">The IPSAS adjustments to the surplus are detailed in </w:t>
      </w:r>
      <w:r w:rsidRPr="00CF1845">
        <w:rPr>
          <w:color w:val="auto"/>
          <w:sz w:val="16"/>
          <w:szCs w:val="16"/>
        </w:rPr>
        <w:t>Note 1</w:t>
      </w:r>
      <w:r w:rsidR="00DA549C" w:rsidRPr="00CF1845">
        <w:rPr>
          <w:color w:val="auto"/>
          <w:sz w:val="16"/>
          <w:szCs w:val="16"/>
        </w:rPr>
        <w:t>2</w:t>
      </w:r>
      <w:r w:rsidRPr="00CF1845">
        <w:rPr>
          <w:color w:val="auto"/>
          <w:sz w:val="16"/>
          <w:szCs w:val="16"/>
        </w:rPr>
        <w:t xml:space="preserve"> </w:t>
      </w:r>
      <w:r w:rsidRPr="00753FD7">
        <w:rPr>
          <w:color w:val="auto"/>
          <w:sz w:val="16"/>
          <w:szCs w:val="16"/>
        </w:rPr>
        <w:t>of these financial statements</w:t>
      </w:r>
      <w:r w:rsidRPr="005B722A">
        <w:rPr>
          <w:color w:val="auto"/>
          <w:sz w:val="16"/>
          <w:szCs w:val="16"/>
        </w:rPr>
        <w:t>.</w:t>
      </w:r>
      <w:r w:rsidRPr="005B722A">
        <w:rPr>
          <w:color w:val="FF0000"/>
          <w:sz w:val="16"/>
          <w:szCs w:val="16"/>
        </w:rPr>
        <w:t xml:space="preserve"> </w:t>
      </w:r>
    </w:p>
    <w:p w14:paraId="42D4F721" w14:textId="25914362" w:rsidR="00D7364C" w:rsidRDefault="00D7364C">
      <w:pPr>
        <w:jc w:val="left"/>
        <w:rPr>
          <w:rFonts w:cs="Arial"/>
          <w:b/>
          <w:caps/>
        </w:rPr>
      </w:pPr>
      <w:r>
        <w:rPr>
          <w:rFonts w:cs="Arial"/>
        </w:rPr>
        <w:br w:type="page"/>
      </w:r>
    </w:p>
    <w:p w14:paraId="0BA196A2" w14:textId="1C7EAD8F" w:rsidR="00B61C54" w:rsidRPr="00BB2405" w:rsidRDefault="00B61C54" w:rsidP="00B61C54">
      <w:pPr>
        <w:pStyle w:val="Heading1"/>
        <w:jc w:val="center"/>
        <w:rPr>
          <w:rFonts w:cs="Arial"/>
        </w:rPr>
      </w:pPr>
      <w:bookmarkStart w:id="51" w:name="_Toc236849865"/>
      <w:r w:rsidRPr="00352498">
        <w:rPr>
          <w:rFonts w:cs="Arial"/>
        </w:rPr>
        <w:lastRenderedPageBreak/>
        <w:t xml:space="preserve">Notes to the </w:t>
      </w:r>
      <w:r w:rsidRPr="00BB2405">
        <w:rPr>
          <w:rFonts w:cs="Arial"/>
        </w:rPr>
        <w:t>financial statements</w:t>
      </w:r>
      <w:bookmarkEnd w:id="48"/>
      <w:bookmarkEnd w:id="49"/>
      <w:bookmarkEnd w:id="50"/>
      <w:bookmarkEnd w:id="51"/>
    </w:p>
    <w:p w14:paraId="511C73AE" w14:textId="77777777" w:rsidR="00B61C54" w:rsidRPr="009B78B3" w:rsidRDefault="00B61C54" w:rsidP="00B61C54">
      <w:pPr>
        <w:rPr>
          <w:rFonts w:cs="Arial"/>
        </w:rPr>
      </w:pPr>
    </w:p>
    <w:p w14:paraId="4B8EC835" w14:textId="6EC97546" w:rsidR="00B61C54" w:rsidRPr="005D7523" w:rsidRDefault="00B61C54" w:rsidP="00B61C54">
      <w:pPr>
        <w:pStyle w:val="Heading2Notes"/>
        <w:rPr>
          <w:rFonts w:ascii="Arial" w:hAnsi="Arial" w:cs="Arial"/>
        </w:rPr>
      </w:pPr>
      <w:bookmarkStart w:id="52" w:name="_Toc336009930"/>
      <w:bookmarkStart w:id="53" w:name="_Toc457491915"/>
      <w:bookmarkStart w:id="54" w:name="_Toc84329892"/>
      <w:bookmarkStart w:id="55" w:name="_Toc236849866"/>
      <w:r w:rsidRPr="005D7523">
        <w:rPr>
          <w:rFonts w:ascii="Arial" w:hAnsi="Arial" w:cs="Arial"/>
        </w:rPr>
        <w:t>Note 1:</w:t>
      </w:r>
      <w:r w:rsidRPr="005D7523">
        <w:rPr>
          <w:rFonts w:ascii="Arial" w:hAnsi="Arial" w:cs="Arial"/>
        </w:rPr>
        <w:tab/>
        <w:t xml:space="preserve">Objectives, governance and budget of </w:t>
      </w:r>
      <w:r w:rsidR="001B35D6">
        <w:rPr>
          <w:rFonts w:ascii="Arial" w:hAnsi="Arial" w:cs="Arial"/>
        </w:rPr>
        <w:t>UPOV</w:t>
      </w:r>
      <w:bookmarkEnd w:id="52"/>
      <w:bookmarkEnd w:id="53"/>
      <w:bookmarkEnd w:id="54"/>
      <w:bookmarkEnd w:id="55"/>
    </w:p>
    <w:p w14:paraId="3FA3659B" w14:textId="77777777" w:rsidR="00B61C54" w:rsidRPr="007B443E" w:rsidRDefault="00B61C54" w:rsidP="00B61C54">
      <w:pPr>
        <w:rPr>
          <w:rFonts w:cs="Arial"/>
        </w:rPr>
      </w:pPr>
    </w:p>
    <w:p w14:paraId="7A7DC8AA" w14:textId="77777777" w:rsidR="00A824AF" w:rsidRPr="007C4A37" w:rsidRDefault="00A824AF" w:rsidP="009A1AA5">
      <w:pPr>
        <w:rPr>
          <w:rFonts w:cs="Arial"/>
        </w:rPr>
      </w:pPr>
      <w:r w:rsidRPr="0098522D">
        <w:rPr>
          <w:rFonts w:cs="Arial"/>
        </w:rPr>
        <w:t xml:space="preserve">The International Union for the Protection of New Varieties of Plants (UPOV) is an intergovernmental organization with headquarters in Geneva. UPOV’s mission is to provide and promote an effective system of plant variety protection, with the aim of encouraging the development </w:t>
      </w:r>
      <w:r w:rsidRPr="007C4A37">
        <w:rPr>
          <w:rFonts w:cs="Arial"/>
        </w:rPr>
        <w:t>of new varieties of plants, for the benefit of society.</w:t>
      </w:r>
    </w:p>
    <w:p w14:paraId="46882E66" w14:textId="77777777" w:rsidR="00A824AF" w:rsidRPr="00F76236" w:rsidRDefault="00A824AF" w:rsidP="00A824AF">
      <w:pPr>
        <w:rPr>
          <w:rFonts w:cs="Arial"/>
        </w:rPr>
      </w:pPr>
    </w:p>
    <w:p w14:paraId="7168D6A5" w14:textId="77777777" w:rsidR="00A824AF" w:rsidRPr="00855138" w:rsidRDefault="00A824AF" w:rsidP="00A824AF">
      <w:pPr>
        <w:rPr>
          <w:rFonts w:cs="Arial"/>
        </w:rPr>
      </w:pPr>
      <w:r w:rsidRPr="005976F2">
        <w:rPr>
          <w:rFonts w:cs="Arial"/>
        </w:rPr>
        <w:t>UPOV was established by the International Convention for the Protection of New Varieties of Plants (the UPOV Convention), which was signed in Paris in 1961. The Convention entered into force in 1968. It was revised in Geneva in 1972, 1978 and 1991. The 1991 Act entered into force on April 24, 1998. The main objectives of UPOV are, in accordance with the UPOV Convention, to:</w:t>
      </w:r>
    </w:p>
    <w:p w14:paraId="5DFF5EBE" w14:textId="77777777" w:rsidR="00A824AF" w:rsidRPr="00352498" w:rsidRDefault="00A824AF" w:rsidP="00A824AF">
      <w:pPr>
        <w:rPr>
          <w:rFonts w:cs="Arial"/>
        </w:rPr>
      </w:pPr>
    </w:p>
    <w:p w14:paraId="28E280F5" w14:textId="77777777" w:rsidR="00A824AF" w:rsidRPr="008E132D" w:rsidRDefault="00A824AF" w:rsidP="00A824AF">
      <w:pPr>
        <w:numPr>
          <w:ilvl w:val="0"/>
          <w:numId w:val="16"/>
        </w:numPr>
        <w:ind w:right="713"/>
        <w:rPr>
          <w:rFonts w:cs="Arial"/>
        </w:rPr>
      </w:pPr>
      <w:r w:rsidRPr="00BB2405">
        <w:rPr>
          <w:rFonts w:cs="Arial"/>
        </w:rPr>
        <w:t>provide and</w:t>
      </w:r>
      <w:r w:rsidRPr="008E132D">
        <w:rPr>
          <w:rFonts w:cs="Arial"/>
        </w:rPr>
        <w:t xml:space="preserve"> develop the legal, administrative and technical basis for international cooperation in plant variety protection;</w:t>
      </w:r>
    </w:p>
    <w:p w14:paraId="1479F9FE" w14:textId="77777777" w:rsidR="00A824AF" w:rsidRPr="009B78B3" w:rsidRDefault="00A824AF" w:rsidP="00A824AF">
      <w:pPr>
        <w:ind w:right="713"/>
        <w:rPr>
          <w:rFonts w:cs="Arial"/>
        </w:rPr>
      </w:pPr>
    </w:p>
    <w:p w14:paraId="26784796" w14:textId="77777777" w:rsidR="00A824AF" w:rsidRPr="009B78B3" w:rsidRDefault="00A824AF" w:rsidP="00A824AF">
      <w:pPr>
        <w:numPr>
          <w:ilvl w:val="0"/>
          <w:numId w:val="16"/>
        </w:numPr>
        <w:ind w:right="713"/>
        <w:rPr>
          <w:rFonts w:cs="Arial"/>
        </w:rPr>
      </w:pPr>
      <w:r w:rsidRPr="009B78B3">
        <w:rPr>
          <w:rFonts w:cs="Arial"/>
        </w:rPr>
        <w:t>assist States and organizations in the development of legislation and the implementation of an effective plant variety protection system; and</w:t>
      </w:r>
    </w:p>
    <w:p w14:paraId="6F5F15D0" w14:textId="77777777" w:rsidR="00A824AF" w:rsidRPr="009B78B3" w:rsidRDefault="00A824AF" w:rsidP="00A824AF">
      <w:pPr>
        <w:ind w:right="713"/>
        <w:rPr>
          <w:rFonts w:cs="Arial"/>
        </w:rPr>
      </w:pPr>
    </w:p>
    <w:p w14:paraId="2DD4C1FA" w14:textId="77777777" w:rsidR="00A824AF" w:rsidRPr="009B78B3" w:rsidRDefault="00A824AF" w:rsidP="00A824AF">
      <w:pPr>
        <w:numPr>
          <w:ilvl w:val="0"/>
          <w:numId w:val="16"/>
        </w:numPr>
        <w:ind w:right="713"/>
        <w:rPr>
          <w:rFonts w:cs="Arial"/>
        </w:rPr>
      </w:pPr>
      <w:r w:rsidRPr="009B78B3">
        <w:rPr>
          <w:rFonts w:cs="Arial"/>
        </w:rPr>
        <w:t>enhance public awareness and understanding of the UPOV system of plant variety protection.</w:t>
      </w:r>
    </w:p>
    <w:p w14:paraId="56225F92" w14:textId="77777777" w:rsidR="00A824AF" w:rsidRPr="009B78B3" w:rsidRDefault="00A824AF" w:rsidP="00A824AF">
      <w:pPr>
        <w:rPr>
          <w:rFonts w:cs="Arial"/>
        </w:rPr>
      </w:pPr>
    </w:p>
    <w:p w14:paraId="7FB95660" w14:textId="77777777" w:rsidR="00A824AF" w:rsidRPr="009B78B3" w:rsidRDefault="00A824AF" w:rsidP="00A824AF">
      <w:pPr>
        <w:rPr>
          <w:rFonts w:cs="Arial"/>
        </w:rPr>
      </w:pPr>
      <w:r w:rsidRPr="009B78B3">
        <w:rPr>
          <w:rFonts w:cs="Arial"/>
        </w:rPr>
        <w:t>In accordance with Article 25 of the 1991 Act and Article 15 of the 1978 Act, th</w:t>
      </w:r>
      <w:r w:rsidR="009A1AA5" w:rsidRPr="009B78B3">
        <w:rPr>
          <w:rFonts w:cs="Arial"/>
        </w:rPr>
        <w:t>e Council and the Office of the </w:t>
      </w:r>
      <w:r w:rsidRPr="009B78B3">
        <w:rPr>
          <w:rFonts w:cs="Arial"/>
        </w:rPr>
        <w:t>Union are the permanent organs of UPOV.</w:t>
      </w:r>
    </w:p>
    <w:p w14:paraId="0433A820" w14:textId="77777777" w:rsidR="00A824AF" w:rsidRPr="009B78B3" w:rsidRDefault="00A824AF" w:rsidP="00A824AF">
      <w:pPr>
        <w:rPr>
          <w:rFonts w:cs="Arial"/>
        </w:rPr>
      </w:pPr>
    </w:p>
    <w:p w14:paraId="4CC581DB" w14:textId="77777777" w:rsidR="00A824AF" w:rsidRPr="009B78B3" w:rsidRDefault="00A824AF" w:rsidP="00A824AF">
      <w:pPr>
        <w:rPr>
          <w:rFonts w:cs="Arial"/>
        </w:rPr>
      </w:pPr>
      <w:r w:rsidRPr="009B78B3">
        <w:rPr>
          <w:rFonts w:cs="Arial"/>
        </w:rPr>
        <w:t xml:space="preserve">The Council governs UPOV, and consists of the representatives of the members of the Union. The Council is responsible for safeguarding the interests and encouraging the development of UPOV, for adopting its program and budget and for taking all necessary decisions to ensure the efficient functioning of UPOV. The Council meets once a year in ordinary session. If necessary, it is convened to meet in extraordinary session. The Council has established a number of </w:t>
      </w:r>
      <w:r w:rsidR="003E5BC0" w:rsidRPr="009B78B3">
        <w:rPr>
          <w:rFonts w:cs="Arial"/>
        </w:rPr>
        <w:t>bodies, which meet once</w:t>
      </w:r>
      <w:r w:rsidRPr="009B78B3">
        <w:rPr>
          <w:rFonts w:cs="Arial"/>
        </w:rPr>
        <w:t xml:space="preserve"> a year. </w:t>
      </w:r>
    </w:p>
    <w:p w14:paraId="50138B2B" w14:textId="77777777" w:rsidR="00A824AF" w:rsidRPr="009B78B3" w:rsidRDefault="00A824AF" w:rsidP="00A824AF">
      <w:pPr>
        <w:rPr>
          <w:rFonts w:cs="Arial"/>
        </w:rPr>
      </w:pPr>
    </w:p>
    <w:p w14:paraId="18CEDDF2" w14:textId="635BA85A" w:rsidR="00A824AF" w:rsidRPr="009B78B3" w:rsidRDefault="00A824AF" w:rsidP="00A824AF">
      <w:pPr>
        <w:rPr>
          <w:rFonts w:cs="Arial"/>
        </w:rPr>
      </w:pPr>
      <w:r w:rsidRPr="009B78B3">
        <w:rPr>
          <w:rFonts w:cs="Arial"/>
        </w:rPr>
        <w:t>The Office of the Union is the Secretariat of UPOV, and is under the direction of the Secretary-General. The staff of the Office of UPOV, other than the Vice Secretary</w:t>
      </w:r>
      <w:r w:rsidRPr="009B78B3">
        <w:rPr>
          <w:rFonts w:cs="Arial"/>
        </w:rPr>
        <w:noBreakHyphen/>
        <w:t>General, is under the direction of the Vice Secretary-General of UPOV. In 1982 a cooperation agreement (the WIPO/UPOV Agreement) was signed between UPOV and the World Intellectual Property Organization (WIPO), a Specialized Agency of the United Nations. Under this Agreement, the Council of UPOV appoints as Secretary-General of UPOV the Director General of WIPO. The Vice Secretary</w:t>
      </w:r>
      <w:r w:rsidRPr="009B78B3">
        <w:rPr>
          <w:rFonts w:cs="Arial"/>
        </w:rPr>
        <w:noBreakHyphen/>
        <w:t>General is responsible for the delivery of the results indicated in the approved program and budget. Under the Agreement, WIPO satisfies the requirements of UPOV with regard to provision of space, personnel administration, financial administration, procurement services and other administrative support. UPOV indemnifies WIPO for any service rendered to, and any expenditure incurred on behalf of, UPOV.</w:t>
      </w:r>
    </w:p>
    <w:p w14:paraId="532540EA" w14:textId="77777777" w:rsidR="00A824AF" w:rsidRPr="009B78B3" w:rsidRDefault="00A824AF" w:rsidP="00A824AF">
      <w:pPr>
        <w:rPr>
          <w:rFonts w:cs="Arial"/>
        </w:rPr>
      </w:pPr>
    </w:p>
    <w:p w14:paraId="57382D18" w14:textId="4E566E92" w:rsidR="00A824AF" w:rsidRPr="009B78B3" w:rsidRDefault="00A824AF" w:rsidP="00A824AF">
      <w:pPr>
        <w:rPr>
          <w:rFonts w:cs="Arial"/>
        </w:rPr>
      </w:pPr>
      <w:r w:rsidRPr="009B78B3">
        <w:rPr>
          <w:rFonts w:cs="Arial"/>
        </w:rPr>
        <w:t xml:space="preserve">UPOV is </w:t>
      </w:r>
      <w:r w:rsidR="003E5BC0" w:rsidRPr="009B78B3">
        <w:rPr>
          <w:rFonts w:cs="Arial"/>
        </w:rPr>
        <w:t xml:space="preserve">predominantly </w:t>
      </w:r>
      <w:r w:rsidRPr="009B78B3">
        <w:rPr>
          <w:rFonts w:cs="Arial"/>
        </w:rPr>
        <w:t>funded by contributions and extrabudgetary funds (funds in trust) from members of the Union. UPOV operates within the framework of a biennial program and budget. The proposed program and budget covers estimates for income and expenditure for the financial period to which it relates. It is submitted by the Secretary-General to the Consultative Committee for discussion, comments and recommendations, including possible amendments. The Council adopts the program and budget after consideration of the proposed program and budget and the recommendations of the Consultative Committee.</w:t>
      </w:r>
    </w:p>
    <w:p w14:paraId="2126D4A0" w14:textId="77777777" w:rsidR="00A824AF" w:rsidRPr="009B78B3" w:rsidRDefault="00A824AF" w:rsidP="00A824AF">
      <w:pPr>
        <w:rPr>
          <w:rFonts w:cs="Arial"/>
        </w:rPr>
      </w:pPr>
    </w:p>
    <w:p w14:paraId="69B7CEF8" w14:textId="77777777" w:rsidR="00A824AF" w:rsidRPr="009B78B3" w:rsidRDefault="00A824AF" w:rsidP="00A824AF">
      <w:pPr>
        <w:rPr>
          <w:rFonts w:cs="Arial"/>
          <w:b/>
          <w:bCs/>
          <w:caps/>
        </w:rPr>
      </w:pPr>
      <w:r w:rsidRPr="009B78B3">
        <w:rPr>
          <w:rFonts w:cs="Arial"/>
          <w:b/>
          <w:bCs/>
          <w:caps/>
        </w:rPr>
        <w:br w:type="page"/>
      </w:r>
    </w:p>
    <w:p w14:paraId="4B8BFFEC" w14:textId="77777777" w:rsidR="00A824AF" w:rsidRPr="005D7523" w:rsidRDefault="009A1AA5" w:rsidP="009A1AA5">
      <w:pPr>
        <w:pStyle w:val="Heading2Notes"/>
        <w:rPr>
          <w:rFonts w:ascii="Arial" w:hAnsi="Arial" w:cs="Arial"/>
        </w:rPr>
      </w:pPr>
      <w:bookmarkStart w:id="56" w:name="_Toc84329893"/>
      <w:bookmarkStart w:id="57" w:name="_Toc236849867"/>
      <w:r w:rsidRPr="005D7523">
        <w:rPr>
          <w:rFonts w:ascii="Arial" w:hAnsi="Arial" w:cs="Arial"/>
        </w:rPr>
        <w:lastRenderedPageBreak/>
        <w:t xml:space="preserve">Note </w:t>
      </w:r>
      <w:r w:rsidR="00A824AF" w:rsidRPr="005D7523">
        <w:rPr>
          <w:rFonts w:ascii="Arial" w:hAnsi="Arial" w:cs="Arial"/>
        </w:rPr>
        <w:t>2:</w:t>
      </w:r>
      <w:r w:rsidR="00A824AF" w:rsidRPr="005D7523">
        <w:rPr>
          <w:rFonts w:ascii="Arial" w:hAnsi="Arial" w:cs="Arial"/>
        </w:rPr>
        <w:tab/>
      </w:r>
      <w:r w:rsidRPr="005D7523">
        <w:rPr>
          <w:rFonts w:ascii="Arial" w:hAnsi="Arial" w:cs="Arial"/>
        </w:rPr>
        <w:t>Significant accounting policies</w:t>
      </w:r>
      <w:bookmarkEnd w:id="56"/>
      <w:bookmarkEnd w:id="57"/>
    </w:p>
    <w:p w14:paraId="54E5D5ED" w14:textId="77777777" w:rsidR="009A1AA5" w:rsidRPr="007B443E" w:rsidRDefault="009A1AA5" w:rsidP="00A824AF">
      <w:pPr>
        <w:rPr>
          <w:rFonts w:cs="Arial"/>
          <w:b/>
        </w:rPr>
      </w:pPr>
    </w:p>
    <w:p w14:paraId="104CD318" w14:textId="77777777" w:rsidR="00A824AF" w:rsidRPr="0098522D" w:rsidRDefault="00A824AF" w:rsidP="00A824AF">
      <w:pPr>
        <w:rPr>
          <w:rFonts w:cs="Arial"/>
          <w:b/>
        </w:rPr>
      </w:pPr>
      <w:r w:rsidRPr="0098522D">
        <w:rPr>
          <w:rFonts w:cs="Arial"/>
          <w:b/>
        </w:rPr>
        <w:t>Basis of Preparation</w:t>
      </w:r>
    </w:p>
    <w:p w14:paraId="6E4B0C11" w14:textId="77777777" w:rsidR="00A824AF" w:rsidRPr="007C4A37" w:rsidRDefault="00A824AF" w:rsidP="00A824AF">
      <w:pPr>
        <w:rPr>
          <w:rFonts w:cs="Arial"/>
          <w:b/>
        </w:rPr>
      </w:pPr>
    </w:p>
    <w:p w14:paraId="501AEBE6" w14:textId="77777777" w:rsidR="00A824AF" w:rsidRPr="0038775D" w:rsidRDefault="00A824AF">
      <w:pPr>
        <w:pStyle w:val="Style3"/>
        <w:spacing w:after="0"/>
        <w:rPr>
          <w:rFonts w:cs="Arial"/>
          <w:sz w:val="20"/>
        </w:rPr>
      </w:pPr>
      <w:r w:rsidRPr="0038775D">
        <w:rPr>
          <w:rFonts w:cs="Arial"/>
          <w:sz w:val="20"/>
        </w:rPr>
        <w:t xml:space="preserve">These financial statements have been prepared in accordance with and comply with International Public Sector Accounting Standards (IPSAS). The financial statements are presented in Swiss francs, which is the reporting and functional currency of UPOV. The accounting policies have been applied consistently to all years presented. </w:t>
      </w:r>
    </w:p>
    <w:p w14:paraId="33D8BCFC" w14:textId="77777777" w:rsidR="00A824AF" w:rsidRPr="0038775D" w:rsidRDefault="00A824AF">
      <w:pPr>
        <w:pStyle w:val="Style3"/>
        <w:spacing w:after="0"/>
        <w:rPr>
          <w:rFonts w:cs="Arial"/>
          <w:sz w:val="20"/>
        </w:rPr>
      </w:pPr>
    </w:p>
    <w:p w14:paraId="2E30021A" w14:textId="24D0F4E5" w:rsidR="002564D5" w:rsidRDefault="00A824AF" w:rsidP="002564D5">
      <w:pPr>
        <w:pStyle w:val="Style3"/>
        <w:spacing w:after="0"/>
        <w:rPr>
          <w:sz w:val="20"/>
        </w:rPr>
      </w:pPr>
      <w:r w:rsidRPr="0038775D">
        <w:rPr>
          <w:rFonts w:cs="Arial"/>
          <w:sz w:val="20"/>
        </w:rPr>
        <w:t xml:space="preserve">The financial statements have been prepared on the basis of historical cost, unless stated otherwise. The statement of cash flow is prepared using the indirect method. The financial statements are prepared on an accrual and going-concern basis. </w:t>
      </w:r>
      <w:r w:rsidR="00FD0435">
        <w:rPr>
          <w:rFonts w:cs="Arial"/>
          <w:sz w:val="20"/>
        </w:rPr>
        <w:t xml:space="preserve">As at December </w:t>
      </w:r>
      <w:r w:rsidR="002D2FC9">
        <w:rPr>
          <w:rFonts w:cs="Arial"/>
          <w:sz w:val="20"/>
        </w:rPr>
        <w:t xml:space="preserve">31, 2025, </w:t>
      </w:r>
      <w:r w:rsidR="002D2FC9">
        <w:rPr>
          <w:sz w:val="20"/>
        </w:rPr>
        <w:t>t</w:t>
      </w:r>
      <w:r w:rsidR="002564D5" w:rsidRPr="00A777BF">
        <w:rPr>
          <w:sz w:val="20"/>
        </w:rPr>
        <w:t xml:space="preserve">he statement of financial position shows a net asset balance </w:t>
      </w:r>
      <w:r w:rsidR="002D2FC9">
        <w:rPr>
          <w:sz w:val="20"/>
        </w:rPr>
        <w:t>which is negative</w:t>
      </w:r>
      <w:r w:rsidR="002564D5" w:rsidRPr="00A777BF">
        <w:rPr>
          <w:sz w:val="20"/>
        </w:rPr>
        <w:t xml:space="preserve"> due to long-term employee benefit liabilities. This does not affect UPOV’s ability to continue as a going concern. UPOV’s Council has approved the Program and Budget of the Union for the 202</w:t>
      </w:r>
      <w:r w:rsidR="0013391B">
        <w:rPr>
          <w:sz w:val="20"/>
        </w:rPr>
        <w:t>6</w:t>
      </w:r>
      <w:r w:rsidR="002564D5" w:rsidRPr="00A777BF">
        <w:rPr>
          <w:sz w:val="20"/>
        </w:rPr>
        <w:t>-202</w:t>
      </w:r>
      <w:r w:rsidR="0013391B">
        <w:rPr>
          <w:sz w:val="20"/>
        </w:rPr>
        <w:t>7</w:t>
      </w:r>
      <w:r w:rsidR="002564D5" w:rsidRPr="00A777BF">
        <w:rPr>
          <w:sz w:val="20"/>
        </w:rPr>
        <w:t xml:space="preserve"> Biennium and there is no intention to change UPOV’s activities.</w:t>
      </w:r>
    </w:p>
    <w:p w14:paraId="795E562D" w14:textId="77777777" w:rsidR="00EC55DF" w:rsidRDefault="00EC55DF" w:rsidP="002564D5">
      <w:pPr>
        <w:pStyle w:val="Style3"/>
        <w:spacing w:after="0"/>
        <w:rPr>
          <w:sz w:val="20"/>
        </w:rPr>
      </w:pPr>
    </w:p>
    <w:p w14:paraId="60B5E19D" w14:textId="39202EA0" w:rsidR="0015217B" w:rsidRPr="00594731" w:rsidRDefault="00101170" w:rsidP="0015217B">
      <w:pPr>
        <w:rPr>
          <w:szCs w:val="18"/>
        </w:rPr>
      </w:pPr>
      <w:r w:rsidRPr="00594731">
        <w:rPr>
          <w:szCs w:val="18"/>
        </w:rPr>
        <w:t xml:space="preserve">IPSAS 47 </w:t>
      </w:r>
      <w:r w:rsidRPr="00594731">
        <w:rPr>
          <w:i/>
          <w:szCs w:val="18"/>
        </w:rPr>
        <w:t>Revenue</w:t>
      </w:r>
      <w:r w:rsidRPr="00594731">
        <w:rPr>
          <w:szCs w:val="18"/>
        </w:rPr>
        <w:t xml:space="preserve">, was published in May 2023 with an implementation date of January 1, 2026. </w:t>
      </w:r>
      <w:r w:rsidR="0015217B" w:rsidRPr="00594731">
        <w:rPr>
          <w:szCs w:val="18"/>
        </w:rPr>
        <w:t xml:space="preserve">This standard has been applied by UPOV in 2025 and does not </w:t>
      </w:r>
      <w:r w:rsidR="00A15A41">
        <w:rPr>
          <w:szCs w:val="18"/>
        </w:rPr>
        <w:t>materially</w:t>
      </w:r>
      <w:r w:rsidR="0015217B" w:rsidRPr="00594731">
        <w:rPr>
          <w:szCs w:val="18"/>
        </w:rPr>
        <w:t xml:space="preserve"> impact its financial statements.</w:t>
      </w:r>
    </w:p>
    <w:p w14:paraId="5D987A99" w14:textId="15913196" w:rsidR="0041403D" w:rsidRPr="00594731" w:rsidRDefault="0041403D" w:rsidP="0041403D">
      <w:pPr>
        <w:rPr>
          <w:szCs w:val="18"/>
        </w:rPr>
      </w:pPr>
    </w:p>
    <w:p w14:paraId="216A86AD" w14:textId="2A31C48F" w:rsidR="002666D3" w:rsidRPr="00594731" w:rsidRDefault="00101170" w:rsidP="002666D3">
      <w:pPr>
        <w:rPr>
          <w:szCs w:val="18"/>
        </w:rPr>
      </w:pPr>
      <w:r w:rsidRPr="00594731">
        <w:rPr>
          <w:szCs w:val="18"/>
        </w:rPr>
        <w:t xml:space="preserve">IPSAS 48 </w:t>
      </w:r>
      <w:r w:rsidRPr="00594731">
        <w:rPr>
          <w:i/>
          <w:szCs w:val="18"/>
        </w:rPr>
        <w:t>Transfer Expenses</w:t>
      </w:r>
      <w:r w:rsidRPr="00594731">
        <w:rPr>
          <w:szCs w:val="18"/>
        </w:rPr>
        <w:t xml:space="preserve">, was published in May 2023 with an implementation date of January 1, 2026. </w:t>
      </w:r>
      <w:r w:rsidR="002666D3" w:rsidRPr="00CF1845">
        <w:rPr>
          <w:szCs w:val="18"/>
        </w:rPr>
        <w:t xml:space="preserve">This standard has been applied by UPOV in 2025 and does not </w:t>
      </w:r>
      <w:r w:rsidR="00A15A41">
        <w:rPr>
          <w:szCs w:val="18"/>
        </w:rPr>
        <w:t xml:space="preserve">materially </w:t>
      </w:r>
      <w:r w:rsidR="002666D3" w:rsidRPr="00CF1845">
        <w:rPr>
          <w:szCs w:val="18"/>
        </w:rPr>
        <w:t>impact its financial statements.</w:t>
      </w:r>
    </w:p>
    <w:p w14:paraId="042AA849" w14:textId="77777777" w:rsidR="002666D3" w:rsidRPr="00594731" w:rsidRDefault="002666D3" w:rsidP="00394906">
      <w:pPr>
        <w:rPr>
          <w:szCs w:val="18"/>
        </w:rPr>
      </w:pPr>
    </w:p>
    <w:p w14:paraId="16A70375" w14:textId="594F21A3" w:rsidR="00101170" w:rsidRPr="00594731" w:rsidRDefault="00101170" w:rsidP="00394906">
      <w:pPr>
        <w:rPr>
          <w:szCs w:val="18"/>
        </w:rPr>
      </w:pPr>
      <w:r w:rsidRPr="00594731">
        <w:rPr>
          <w:szCs w:val="18"/>
        </w:rPr>
        <w:t xml:space="preserve">IPSAS 49 </w:t>
      </w:r>
      <w:r w:rsidRPr="00594731">
        <w:rPr>
          <w:i/>
          <w:szCs w:val="18"/>
        </w:rPr>
        <w:t>Retirement Benefit Plans</w:t>
      </w:r>
      <w:r w:rsidRPr="00594731">
        <w:rPr>
          <w:szCs w:val="18"/>
        </w:rPr>
        <w:t xml:space="preserve">, was published in November 2023 with an implementation date of January 1, 2026. It is not expected that this standard will impact </w:t>
      </w:r>
      <w:r w:rsidR="00273506" w:rsidRPr="00594731">
        <w:rPr>
          <w:szCs w:val="18"/>
        </w:rPr>
        <w:t xml:space="preserve">UPOV’s </w:t>
      </w:r>
      <w:r w:rsidRPr="00594731">
        <w:rPr>
          <w:szCs w:val="18"/>
        </w:rPr>
        <w:t>financial statements.</w:t>
      </w:r>
    </w:p>
    <w:p w14:paraId="7FC6A404" w14:textId="77777777" w:rsidR="003B5781" w:rsidRPr="00594731" w:rsidRDefault="003B5781" w:rsidP="00394906">
      <w:pPr>
        <w:rPr>
          <w:szCs w:val="18"/>
        </w:rPr>
      </w:pPr>
    </w:p>
    <w:p w14:paraId="0A1FD63D" w14:textId="38341A3D" w:rsidR="003B5781" w:rsidRDefault="003B5781" w:rsidP="00394906">
      <w:r w:rsidRPr="00594731">
        <w:t xml:space="preserve">IPSAS 50 </w:t>
      </w:r>
      <w:r w:rsidRPr="00594731">
        <w:rPr>
          <w:i/>
          <w:iCs/>
        </w:rPr>
        <w:t xml:space="preserve">Exploration for and Evaluation of Mineral Resources, </w:t>
      </w:r>
      <w:r w:rsidRPr="00594731">
        <w:t xml:space="preserve">was published in November 2024 with an implementation date of January 1, 2027. It is not expected that this standard will impact </w:t>
      </w:r>
      <w:r w:rsidR="00273506" w:rsidRPr="00594731">
        <w:t xml:space="preserve">UPOV’s </w:t>
      </w:r>
      <w:r w:rsidRPr="00594731">
        <w:t xml:space="preserve">financial statements. </w:t>
      </w:r>
    </w:p>
    <w:p w14:paraId="6A860EBC" w14:textId="77777777" w:rsidR="008469FC" w:rsidRDefault="008469FC" w:rsidP="00394906"/>
    <w:p w14:paraId="7F3E435B" w14:textId="51E700CA" w:rsidR="003B5781" w:rsidRPr="00594731" w:rsidRDefault="0078695D" w:rsidP="00394906">
      <w:r w:rsidRPr="0078695D">
        <w:t xml:space="preserve">IPSAS 51 </w:t>
      </w:r>
      <w:r w:rsidRPr="00CF1845">
        <w:rPr>
          <w:i/>
          <w:iCs/>
        </w:rPr>
        <w:t>Tangible Natural Resources Held for Conservation</w:t>
      </w:r>
      <w:r w:rsidRPr="0078695D">
        <w:t xml:space="preserve">, was published in January 2026 with an implementation date of January 1, 2028. </w:t>
      </w:r>
      <w:r w:rsidRPr="00594731">
        <w:t>It is not expected that this standard will impact UPOV’s financial statements.</w:t>
      </w:r>
    </w:p>
    <w:p w14:paraId="2CF145FA" w14:textId="77777777" w:rsidR="0078695D" w:rsidRDefault="0078695D" w:rsidP="00394906"/>
    <w:p w14:paraId="4F8AABF5" w14:textId="42BB77D7" w:rsidR="003B5781" w:rsidRPr="00954F47" w:rsidRDefault="003B5781" w:rsidP="00394906">
      <w:r w:rsidRPr="00594731">
        <w:t xml:space="preserve">Amendments to IPSAS 43, IPSAS 47 and IPSAS 48, </w:t>
      </w:r>
      <w:r w:rsidRPr="00594731">
        <w:rPr>
          <w:i/>
          <w:iCs/>
        </w:rPr>
        <w:t>Concessionary Leases and Other Arrangements Conveying Rights Over Assets</w:t>
      </w:r>
      <w:r w:rsidRPr="00594731">
        <w:t>, were published in October 2024 with an implementation date of January 1, 2027. UPOV is currently analyzing the impacts of these amendments.</w:t>
      </w:r>
    </w:p>
    <w:p w14:paraId="5B4FED59" w14:textId="77777777" w:rsidR="00D74D5A" w:rsidRPr="007C4A37" w:rsidRDefault="00D74D5A" w:rsidP="00A824AF">
      <w:pPr>
        <w:rPr>
          <w:rFonts w:cs="Arial"/>
          <w:b/>
        </w:rPr>
      </w:pPr>
    </w:p>
    <w:p w14:paraId="0B4356DE" w14:textId="77777777" w:rsidR="00A824AF" w:rsidRPr="005976F2" w:rsidRDefault="00A824AF" w:rsidP="00A824AF">
      <w:pPr>
        <w:rPr>
          <w:rFonts w:cs="Arial"/>
          <w:b/>
        </w:rPr>
      </w:pPr>
      <w:r w:rsidRPr="00F76236">
        <w:rPr>
          <w:rFonts w:cs="Arial"/>
          <w:b/>
        </w:rPr>
        <w:t>Foreign Currency</w:t>
      </w:r>
    </w:p>
    <w:p w14:paraId="31684BEE" w14:textId="77777777" w:rsidR="00A824AF" w:rsidRPr="00855138" w:rsidRDefault="00A824AF" w:rsidP="00A824AF">
      <w:pPr>
        <w:rPr>
          <w:rFonts w:cs="Arial"/>
          <w:b/>
        </w:rPr>
      </w:pPr>
    </w:p>
    <w:p w14:paraId="0935B5AB" w14:textId="3C1CE3D5" w:rsidR="00A824AF" w:rsidRPr="0038775D" w:rsidRDefault="00A824AF" w:rsidP="00A824AF">
      <w:pPr>
        <w:pStyle w:val="Style3"/>
        <w:spacing w:after="0"/>
        <w:rPr>
          <w:rFonts w:cs="Arial"/>
          <w:sz w:val="20"/>
        </w:rPr>
      </w:pPr>
      <w:r w:rsidRPr="0038775D">
        <w:rPr>
          <w:rFonts w:cs="Arial"/>
          <w:sz w:val="20"/>
        </w:rPr>
        <w:t>The functional currency of UPOV is the Swiss franc and these financial statements are presented in that currency. All transactions occurring in other currencies are translated into Swiss francs using the United Nations Operational Rates of Exchange (UNORE) which represent those prevailing at the date of the transactions. Both realized and unrealized gains and losses resulting from the settlement of such transactions and from the translation at the reporting date of assets and liabilities denominated in currencies other than UPOV’s functional currency are recognized in the Statement of Financial Performance.</w:t>
      </w:r>
    </w:p>
    <w:p w14:paraId="6C870A2E" w14:textId="77777777" w:rsidR="00716BA5" w:rsidRPr="0038775D" w:rsidRDefault="00716BA5" w:rsidP="00A824AF">
      <w:pPr>
        <w:pStyle w:val="Style3"/>
        <w:spacing w:after="0"/>
        <w:rPr>
          <w:rFonts w:cs="Arial"/>
          <w:sz w:val="20"/>
        </w:rPr>
      </w:pPr>
    </w:p>
    <w:p w14:paraId="139E753C" w14:textId="77777777" w:rsidR="00716BA5" w:rsidRPr="0038775D" w:rsidRDefault="00716BA5" w:rsidP="00716BA5">
      <w:pPr>
        <w:pStyle w:val="Style3"/>
        <w:rPr>
          <w:rFonts w:cs="Arial"/>
          <w:b/>
          <w:sz w:val="20"/>
        </w:rPr>
      </w:pPr>
      <w:r w:rsidRPr="0038775D">
        <w:rPr>
          <w:rFonts w:cs="Arial"/>
          <w:b/>
          <w:sz w:val="20"/>
        </w:rPr>
        <w:t>Segment Reporting</w:t>
      </w:r>
    </w:p>
    <w:p w14:paraId="0EF8D8A9" w14:textId="037A1AE8" w:rsidR="003C0736" w:rsidRDefault="00716BA5" w:rsidP="005B722A">
      <w:pPr>
        <w:pStyle w:val="Style3"/>
        <w:spacing w:after="0"/>
        <w:rPr>
          <w:rFonts w:cs="Arial"/>
          <w:sz w:val="20"/>
        </w:rPr>
      </w:pPr>
      <w:r w:rsidRPr="0038775D">
        <w:rPr>
          <w:rFonts w:cs="Arial"/>
          <w:sz w:val="20"/>
        </w:rPr>
        <w:t xml:space="preserve">A segment is a distinguishable activity or group of activities for which it is appropriate to separately report financial information. At UPOV, segment information is based on the principal activities and sources of financing of UPOV. As such, UPOV reports separate financial information for </w:t>
      </w:r>
      <w:r w:rsidR="0060111B" w:rsidRPr="0038775D">
        <w:rPr>
          <w:rFonts w:cs="Arial"/>
          <w:sz w:val="20"/>
        </w:rPr>
        <w:t>two</w:t>
      </w:r>
      <w:r w:rsidRPr="0038775D">
        <w:rPr>
          <w:rFonts w:cs="Arial"/>
          <w:sz w:val="20"/>
        </w:rPr>
        <w:t xml:space="preserve"> segments: (1) the Regular </w:t>
      </w:r>
      <w:r w:rsidRPr="005B7425">
        <w:rPr>
          <w:rFonts w:cs="Arial"/>
          <w:sz w:val="20"/>
        </w:rPr>
        <w:t>Program and Budget</w:t>
      </w:r>
      <w:r w:rsidR="0060111B" w:rsidRPr="005B7425">
        <w:rPr>
          <w:rFonts w:cs="Arial"/>
          <w:sz w:val="20"/>
        </w:rPr>
        <w:t xml:space="preserve"> and</w:t>
      </w:r>
      <w:r w:rsidRPr="005B7425">
        <w:rPr>
          <w:rFonts w:cs="Arial"/>
          <w:sz w:val="20"/>
        </w:rPr>
        <w:t xml:space="preserve"> (2) Funds in Trust. The UPOV performance by segment is presented in </w:t>
      </w:r>
      <w:r w:rsidR="00D969AA" w:rsidRPr="005B7425">
        <w:rPr>
          <w:rFonts w:cs="Arial"/>
          <w:sz w:val="20"/>
        </w:rPr>
        <w:t>N</w:t>
      </w:r>
      <w:r w:rsidRPr="005B7425">
        <w:rPr>
          <w:rFonts w:cs="Arial"/>
          <w:sz w:val="20"/>
        </w:rPr>
        <w:t>otes 1</w:t>
      </w:r>
      <w:r w:rsidR="005B7425" w:rsidRPr="00CF1845">
        <w:rPr>
          <w:rFonts w:cs="Arial"/>
          <w:sz w:val="20"/>
        </w:rPr>
        <w:t>3</w:t>
      </w:r>
      <w:r w:rsidRPr="005B7425">
        <w:rPr>
          <w:rFonts w:cs="Arial"/>
          <w:sz w:val="20"/>
        </w:rPr>
        <w:t xml:space="preserve"> and 1</w:t>
      </w:r>
      <w:r w:rsidR="005B7425" w:rsidRPr="00CF1845">
        <w:rPr>
          <w:rFonts w:cs="Arial"/>
          <w:sz w:val="20"/>
        </w:rPr>
        <w:t>4</w:t>
      </w:r>
      <w:r w:rsidRPr="005B7425">
        <w:rPr>
          <w:rFonts w:cs="Arial"/>
          <w:sz w:val="20"/>
        </w:rPr>
        <w:t xml:space="preserve">. As the UPOV </w:t>
      </w:r>
      <w:r w:rsidR="00A22995" w:rsidRPr="005B7425">
        <w:rPr>
          <w:rFonts w:cs="Arial"/>
          <w:sz w:val="20"/>
        </w:rPr>
        <w:t>a</w:t>
      </w:r>
      <w:r w:rsidRPr="005B7425">
        <w:rPr>
          <w:rFonts w:cs="Arial"/>
          <w:sz w:val="20"/>
        </w:rPr>
        <w:t>ssets and liabilities are not managed by segment</w:t>
      </w:r>
      <w:r w:rsidR="00D9104A" w:rsidRPr="005B7425">
        <w:rPr>
          <w:rFonts w:cs="Arial"/>
          <w:sz w:val="20"/>
        </w:rPr>
        <w:t xml:space="preserve"> this information is not</w:t>
      </w:r>
      <w:r w:rsidRPr="005B7425">
        <w:rPr>
          <w:rFonts w:cs="Arial"/>
          <w:sz w:val="20"/>
        </w:rPr>
        <w:t xml:space="preserve"> presented in the notes </w:t>
      </w:r>
      <w:r w:rsidRPr="009E540D">
        <w:rPr>
          <w:rFonts w:cs="Arial"/>
          <w:sz w:val="20"/>
        </w:rPr>
        <w:t xml:space="preserve">to the financial statements. </w:t>
      </w:r>
    </w:p>
    <w:p w14:paraId="3BB1035E" w14:textId="77777777" w:rsidR="008F67E0" w:rsidRDefault="008F67E0" w:rsidP="005B722A">
      <w:pPr>
        <w:pStyle w:val="Style3"/>
        <w:spacing w:after="0"/>
      </w:pPr>
    </w:p>
    <w:p w14:paraId="20772836" w14:textId="5A4E755A" w:rsidR="00A824AF" w:rsidRPr="005976F2" w:rsidRDefault="00A824AF" w:rsidP="00A824AF">
      <w:pPr>
        <w:rPr>
          <w:rFonts w:cs="Arial"/>
          <w:b/>
        </w:rPr>
      </w:pPr>
      <w:r w:rsidRPr="009E540D">
        <w:rPr>
          <w:rFonts w:cs="Arial"/>
          <w:b/>
        </w:rPr>
        <w:t>Cash and Cash Equivalents</w:t>
      </w:r>
    </w:p>
    <w:p w14:paraId="164E5EDC" w14:textId="77777777" w:rsidR="00A824AF" w:rsidRPr="00855138" w:rsidRDefault="00A824AF" w:rsidP="00A824AF">
      <w:pPr>
        <w:rPr>
          <w:rFonts w:cs="Arial"/>
        </w:rPr>
      </w:pPr>
    </w:p>
    <w:p w14:paraId="5799DD16" w14:textId="77777777" w:rsidR="00A824AF" w:rsidRPr="0098522D" w:rsidRDefault="00A824AF" w:rsidP="00A824AF">
      <w:pPr>
        <w:rPr>
          <w:rFonts w:cs="Arial"/>
        </w:rPr>
      </w:pPr>
      <w:r w:rsidRPr="00352498">
        <w:rPr>
          <w:rFonts w:cs="Arial"/>
        </w:rPr>
        <w:t>Cash and cash equivalents include cash in hand</w:t>
      </w:r>
      <w:r w:rsidRPr="007B443E">
        <w:rPr>
          <w:rFonts w:cs="Arial"/>
        </w:rPr>
        <w:t>, deposits held at call wit</w:t>
      </w:r>
      <w:r w:rsidR="002D58CC" w:rsidRPr="007B443E">
        <w:rPr>
          <w:rFonts w:cs="Arial"/>
        </w:rPr>
        <w:t>h banks, deposits held up to 90 </w:t>
      </w:r>
      <w:r w:rsidRPr="0098522D">
        <w:rPr>
          <w:rFonts w:cs="Arial"/>
        </w:rPr>
        <w:t>days and other short-term highly liquid investments that are readily convertible to cash and subject to insignificant risk of changes in value.</w:t>
      </w:r>
    </w:p>
    <w:p w14:paraId="6B3FFFB8" w14:textId="0D7B567C" w:rsidR="008D0874" w:rsidRDefault="008D0874">
      <w:pPr>
        <w:jc w:val="left"/>
        <w:rPr>
          <w:rFonts w:cs="Arial"/>
          <w:b/>
        </w:rPr>
      </w:pPr>
    </w:p>
    <w:p w14:paraId="21306316" w14:textId="77777777" w:rsidR="00FC066A" w:rsidRDefault="00FC066A">
      <w:pPr>
        <w:jc w:val="left"/>
        <w:rPr>
          <w:rFonts w:cs="Arial"/>
          <w:b/>
        </w:rPr>
      </w:pPr>
      <w:r>
        <w:rPr>
          <w:rFonts w:cs="Arial"/>
          <w:b/>
        </w:rPr>
        <w:br w:type="page"/>
      </w:r>
    </w:p>
    <w:p w14:paraId="1934CAE8" w14:textId="39086A83" w:rsidR="00A824AF" w:rsidRPr="005976F2" w:rsidRDefault="00A824AF" w:rsidP="00A824AF">
      <w:pPr>
        <w:rPr>
          <w:rFonts w:cs="Arial"/>
          <w:b/>
        </w:rPr>
      </w:pPr>
      <w:r w:rsidRPr="00F76236">
        <w:rPr>
          <w:rFonts w:cs="Arial"/>
          <w:b/>
        </w:rPr>
        <w:lastRenderedPageBreak/>
        <w:t>Receivables</w:t>
      </w:r>
    </w:p>
    <w:p w14:paraId="1958E23A" w14:textId="77777777" w:rsidR="00A824AF" w:rsidRPr="00855138" w:rsidRDefault="00A824AF" w:rsidP="00A824AF">
      <w:pPr>
        <w:rPr>
          <w:rFonts w:cs="Arial"/>
          <w:b/>
        </w:rPr>
      </w:pPr>
    </w:p>
    <w:p w14:paraId="01EB8A8A" w14:textId="77777777" w:rsidR="00A824AF" w:rsidRPr="009B78B3" w:rsidRDefault="00A824AF" w:rsidP="006C632B">
      <w:pPr>
        <w:pStyle w:val="Style3"/>
        <w:spacing w:after="0"/>
        <w:rPr>
          <w:rFonts w:cs="Arial"/>
          <w:sz w:val="20"/>
        </w:rPr>
      </w:pPr>
      <w:r w:rsidRPr="00352498">
        <w:rPr>
          <w:rFonts w:cs="Arial"/>
          <w:sz w:val="20"/>
        </w:rPr>
        <w:t>Contributions are recognized as revenue at the beginni</w:t>
      </w:r>
      <w:r w:rsidRPr="00BB2405">
        <w:rPr>
          <w:rFonts w:cs="Arial"/>
          <w:sz w:val="20"/>
        </w:rPr>
        <w:t xml:space="preserve">ng of the financial year. </w:t>
      </w:r>
      <w:r w:rsidR="006C632B" w:rsidRPr="008E132D">
        <w:rPr>
          <w:rFonts w:cs="Arial"/>
          <w:sz w:val="20"/>
        </w:rPr>
        <w:t>An allowance for receivables is made in full for any member who has contributions receivable where an element of the arrears is dated prior to the last biennium.</w:t>
      </w:r>
    </w:p>
    <w:p w14:paraId="148DA75D" w14:textId="77777777" w:rsidR="0078695D" w:rsidRPr="009B78B3" w:rsidRDefault="0078695D" w:rsidP="00A824AF">
      <w:pPr>
        <w:rPr>
          <w:rFonts w:cs="Arial"/>
        </w:rPr>
      </w:pPr>
    </w:p>
    <w:p w14:paraId="469E734E" w14:textId="7DEB772D" w:rsidR="00A824AF" w:rsidRPr="009B78B3" w:rsidRDefault="00A824AF" w:rsidP="00CF1845">
      <w:pPr>
        <w:jc w:val="left"/>
        <w:rPr>
          <w:rFonts w:cs="Arial"/>
          <w:b/>
        </w:rPr>
      </w:pPr>
      <w:r w:rsidRPr="009B78B3">
        <w:rPr>
          <w:rFonts w:cs="Arial"/>
          <w:b/>
        </w:rPr>
        <w:t>Equipment</w:t>
      </w:r>
    </w:p>
    <w:p w14:paraId="47BA4BC8" w14:textId="77777777" w:rsidR="00A824AF" w:rsidRPr="009B78B3" w:rsidRDefault="00A824AF" w:rsidP="00A824AF">
      <w:pPr>
        <w:rPr>
          <w:rFonts w:cs="Arial"/>
          <w:b/>
        </w:rPr>
      </w:pPr>
    </w:p>
    <w:p w14:paraId="50FA0655" w14:textId="4D9863D8" w:rsidR="00AD6F6A" w:rsidRPr="0038775D" w:rsidRDefault="00A824AF" w:rsidP="004017D6">
      <w:pPr>
        <w:pStyle w:val="Style3"/>
        <w:spacing w:after="0"/>
        <w:rPr>
          <w:rFonts w:cs="Arial"/>
          <w:sz w:val="20"/>
        </w:rPr>
      </w:pPr>
      <w:r w:rsidRPr="0038775D">
        <w:rPr>
          <w:rFonts w:cs="Arial"/>
          <w:sz w:val="20"/>
        </w:rPr>
        <w:t>Equipment is valued at cost less accumulated depreciation and impairment.</w:t>
      </w:r>
      <w:r w:rsidR="00D413F4" w:rsidRPr="0038775D">
        <w:rPr>
          <w:rFonts w:cs="Arial"/>
          <w:sz w:val="20"/>
        </w:rPr>
        <w:t xml:space="preserve"> </w:t>
      </w:r>
      <w:r w:rsidRPr="0038775D">
        <w:rPr>
          <w:rFonts w:cs="Arial"/>
          <w:sz w:val="20"/>
        </w:rPr>
        <w:t xml:space="preserve">Equipment is recognized as an asset if it has a cost of </w:t>
      </w:r>
      <w:r w:rsidR="00AD657D">
        <w:rPr>
          <w:rFonts w:cs="Arial"/>
          <w:sz w:val="20"/>
        </w:rPr>
        <w:t>10</w:t>
      </w:r>
      <w:r w:rsidRPr="0038775D">
        <w:rPr>
          <w:rFonts w:cs="Arial"/>
          <w:sz w:val="20"/>
        </w:rPr>
        <w:t>,000 Swiss francs or more per unit.</w:t>
      </w:r>
      <w:r w:rsidRPr="00F76236">
        <w:rPr>
          <w:rFonts w:cs="Arial"/>
          <w:sz w:val="20"/>
        </w:rPr>
        <w:t xml:space="preserve"> </w:t>
      </w:r>
      <w:r w:rsidR="00CE354D" w:rsidRPr="005976F2">
        <w:rPr>
          <w:rFonts w:cs="Arial"/>
          <w:sz w:val="20"/>
          <w:lang w:val="en-GB"/>
        </w:rPr>
        <w:t>As at December 31, 20</w:t>
      </w:r>
      <w:r w:rsidR="0060111B" w:rsidRPr="00855138">
        <w:rPr>
          <w:rFonts w:cs="Arial"/>
          <w:sz w:val="20"/>
          <w:lang w:val="en-GB"/>
        </w:rPr>
        <w:t>2</w:t>
      </w:r>
      <w:r w:rsidR="00A60A25">
        <w:rPr>
          <w:rFonts w:cs="Arial"/>
          <w:sz w:val="20"/>
          <w:lang w:val="en-GB"/>
        </w:rPr>
        <w:t>5</w:t>
      </w:r>
      <w:r w:rsidR="004017D6" w:rsidRPr="008E132D">
        <w:rPr>
          <w:rFonts w:cs="Arial"/>
          <w:sz w:val="20"/>
          <w:lang w:val="en-GB"/>
        </w:rPr>
        <w:t xml:space="preserve">, no items are capitalized as </w:t>
      </w:r>
      <w:r w:rsidR="00A22995" w:rsidRPr="009B78B3">
        <w:rPr>
          <w:rFonts w:cs="Arial"/>
          <w:sz w:val="20"/>
          <w:lang w:val="en-GB"/>
        </w:rPr>
        <w:t>e</w:t>
      </w:r>
      <w:r w:rsidR="004017D6" w:rsidRPr="009B78B3">
        <w:rPr>
          <w:rFonts w:cs="Arial"/>
          <w:sz w:val="20"/>
          <w:lang w:val="en-GB"/>
        </w:rPr>
        <w:t>quipment</w:t>
      </w:r>
      <w:r w:rsidR="0062050D" w:rsidRPr="009B78B3">
        <w:rPr>
          <w:rFonts w:cs="Arial"/>
          <w:sz w:val="20"/>
          <w:lang w:val="en-GB"/>
        </w:rPr>
        <w:t>.</w:t>
      </w:r>
    </w:p>
    <w:p w14:paraId="56A36C12" w14:textId="30680A5D" w:rsidR="00194C8C" w:rsidRDefault="00194C8C">
      <w:pPr>
        <w:jc w:val="left"/>
        <w:rPr>
          <w:rFonts w:cs="Arial"/>
          <w:b/>
        </w:rPr>
      </w:pPr>
    </w:p>
    <w:p w14:paraId="62DC6AE1" w14:textId="622593C9" w:rsidR="00A824AF" w:rsidRPr="0038775D" w:rsidRDefault="00A824AF" w:rsidP="00A824AF">
      <w:pPr>
        <w:pStyle w:val="Style3"/>
        <w:spacing w:after="0"/>
        <w:rPr>
          <w:rFonts w:cs="Arial"/>
          <w:sz w:val="20"/>
        </w:rPr>
      </w:pPr>
      <w:r w:rsidRPr="0038775D">
        <w:rPr>
          <w:rFonts w:cs="Arial"/>
          <w:b/>
          <w:sz w:val="20"/>
        </w:rPr>
        <w:t>Intangible Assets</w:t>
      </w:r>
    </w:p>
    <w:p w14:paraId="3CFD1CDE" w14:textId="77777777" w:rsidR="00A824AF" w:rsidRPr="0038775D" w:rsidRDefault="00A824AF" w:rsidP="00A824AF">
      <w:pPr>
        <w:pStyle w:val="Style3"/>
        <w:spacing w:after="0"/>
        <w:rPr>
          <w:rFonts w:cs="Arial"/>
          <w:b/>
          <w:sz w:val="20"/>
        </w:rPr>
      </w:pPr>
    </w:p>
    <w:p w14:paraId="55495666" w14:textId="6A3B45C9" w:rsidR="00A824AF" w:rsidRPr="005D7523" w:rsidRDefault="00A824AF" w:rsidP="006519FD">
      <w:pPr>
        <w:pStyle w:val="Style3"/>
        <w:spacing w:after="0"/>
        <w:rPr>
          <w:rFonts w:cs="Arial"/>
          <w:i/>
          <w:sz w:val="20"/>
          <w:lang w:val="en-GB"/>
        </w:rPr>
      </w:pPr>
      <w:r w:rsidRPr="005D7523">
        <w:rPr>
          <w:rFonts w:cs="Arial"/>
          <w:sz w:val="20"/>
        </w:rPr>
        <w:t xml:space="preserve">Intangible assets are carried at cost less accumulated amortization and impairment. </w:t>
      </w:r>
      <w:r w:rsidRPr="007B443E">
        <w:rPr>
          <w:rFonts w:cs="Arial"/>
          <w:sz w:val="20"/>
        </w:rPr>
        <w:t xml:space="preserve">Acquired computer software licenses are capitalized based on costs incurred to acquire and bring to use the specific software. Costs that are directly associated with the development of software for use by UPOV </w:t>
      </w:r>
      <w:r w:rsidRPr="007B443E">
        <w:rPr>
          <w:rFonts w:cs="Arial"/>
          <w:sz w:val="20"/>
          <w:lang w:val="en-GB"/>
        </w:rPr>
        <w:t>are capitalized as an intangible asset</w:t>
      </w:r>
      <w:r w:rsidR="002C5CD6" w:rsidRPr="0098522D">
        <w:rPr>
          <w:rFonts w:cs="Arial"/>
          <w:sz w:val="20"/>
          <w:lang w:val="en-GB"/>
        </w:rPr>
        <w:t xml:space="preserve"> if the recognition criteria under IPSAS 31 are met</w:t>
      </w:r>
      <w:r w:rsidRPr="0098522D">
        <w:rPr>
          <w:rFonts w:cs="Arial"/>
          <w:sz w:val="20"/>
          <w:lang w:val="en-GB"/>
        </w:rPr>
        <w:t>.</w:t>
      </w:r>
      <w:r w:rsidR="00B67B2E" w:rsidRPr="0098522D">
        <w:rPr>
          <w:rFonts w:cs="Arial"/>
          <w:sz w:val="20"/>
          <w:lang w:val="en-GB"/>
        </w:rPr>
        <w:t xml:space="preserve"> </w:t>
      </w:r>
      <w:r w:rsidRPr="0098522D">
        <w:rPr>
          <w:rFonts w:cs="Arial"/>
          <w:sz w:val="20"/>
          <w:lang w:val="en-GB"/>
        </w:rPr>
        <w:t>Direct costs include the software development employee costs.</w:t>
      </w:r>
      <w:r w:rsidR="00CE354D" w:rsidRPr="0098522D">
        <w:rPr>
          <w:rFonts w:cs="Arial"/>
          <w:sz w:val="20"/>
          <w:lang w:val="en-GB"/>
        </w:rPr>
        <w:t xml:space="preserve"> As at December 31, 20</w:t>
      </w:r>
      <w:r w:rsidR="0060111B" w:rsidRPr="00100705">
        <w:rPr>
          <w:rFonts w:cs="Arial"/>
          <w:sz w:val="20"/>
          <w:lang w:val="en-GB"/>
        </w:rPr>
        <w:t>2</w:t>
      </w:r>
      <w:r w:rsidR="00A7274B">
        <w:rPr>
          <w:rFonts w:cs="Arial"/>
          <w:sz w:val="20"/>
          <w:lang w:val="en-GB"/>
        </w:rPr>
        <w:t>5</w:t>
      </w:r>
      <w:r w:rsidRPr="00F76236">
        <w:rPr>
          <w:rFonts w:cs="Arial"/>
          <w:sz w:val="20"/>
          <w:lang w:val="en-GB"/>
        </w:rPr>
        <w:t>, no costs have been capitalized as intangible assets.</w:t>
      </w:r>
    </w:p>
    <w:p w14:paraId="79847A84" w14:textId="689DCD21" w:rsidR="00B661F6" w:rsidRDefault="00B661F6" w:rsidP="00A824AF">
      <w:pPr>
        <w:pStyle w:val="Style3Bold"/>
        <w:spacing w:after="0"/>
        <w:rPr>
          <w:rFonts w:cs="Arial"/>
          <w:i/>
          <w:lang w:val="en-GB"/>
        </w:rPr>
      </w:pPr>
    </w:p>
    <w:p w14:paraId="103A2849" w14:textId="77777777" w:rsidR="00A824AF" w:rsidRPr="007B443E" w:rsidRDefault="00A824AF" w:rsidP="00A824AF">
      <w:pPr>
        <w:pStyle w:val="Style3Bold"/>
        <w:spacing w:after="0"/>
        <w:rPr>
          <w:rFonts w:cs="Arial"/>
          <w:sz w:val="20"/>
        </w:rPr>
      </w:pPr>
      <w:r w:rsidRPr="007B443E">
        <w:rPr>
          <w:rFonts w:cs="Arial"/>
          <w:sz w:val="20"/>
        </w:rPr>
        <w:t>Employee Benefits</w:t>
      </w:r>
    </w:p>
    <w:p w14:paraId="22282D6C" w14:textId="77777777" w:rsidR="00A824AF" w:rsidRPr="0098522D" w:rsidRDefault="00A824AF" w:rsidP="00A824AF">
      <w:pPr>
        <w:pStyle w:val="Style3"/>
        <w:spacing w:after="0"/>
        <w:rPr>
          <w:rFonts w:cs="Arial"/>
          <w:sz w:val="20"/>
        </w:rPr>
      </w:pPr>
    </w:p>
    <w:p w14:paraId="7A6344D9" w14:textId="3651DDA1" w:rsidR="00D760AE" w:rsidRPr="00855138" w:rsidRDefault="00D760AE" w:rsidP="00D760AE">
      <w:pPr>
        <w:rPr>
          <w:rFonts w:cs="Arial"/>
        </w:rPr>
      </w:pPr>
      <w:r w:rsidRPr="007C4A37">
        <w:rPr>
          <w:rFonts w:cs="Arial"/>
        </w:rPr>
        <w:t xml:space="preserve">Liabilities are established for After-Service Health Insurance (ASHI), repatriation grants and travel, and long-term accumulated annual leave as determined by an independent actuary on an annual basis utilizing the projected unit credit methodology of valuation. </w:t>
      </w:r>
      <w:r w:rsidR="004E03AB" w:rsidRPr="004E03AB">
        <w:rPr>
          <w:rFonts w:cs="Arial"/>
        </w:rPr>
        <w:t>The ASHI liability is stated net of the fair value of plan assets, and actuarial gains and losses are recognized in net assets. In addition, liabilities are established for the value of short-term accumulated annual leave, home leave not taken, overtime earned but unpaid, separation benefits, rewards</w:t>
      </w:r>
      <w:r w:rsidR="00A85407">
        <w:rPr>
          <w:rFonts w:cs="Arial"/>
        </w:rPr>
        <w:t xml:space="preserve"> for recognition of staff performance</w:t>
      </w:r>
      <w:r w:rsidR="004E03AB" w:rsidRPr="004E03AB">
        <w:rPr>
          <w:rFonts w:cs="Arial"/>
        </w:rPr>
        <w:t>, and for education grants payable at the reporting date that have not been included in current expenditure</w:t>
      </w:r>
      <w:r w:rsidR="004E03AB">
        <w:rPr>
          <w:rFonts w:cs="Arial"/>
        </w:rPr>
        <w:t>.</w:t>
      </w:r>
      <w:r w:rsidR="00634EFE">
        <w:rPr>
          <w:rFonts w:cs="Arial"/>
        </w:rPr>
        <w:t xml:space="preserve"> </w:t>
      </w:r>
      <w:r w:rsidR="00E56ADC">
        <w:rPr>
          <w:rFonts w:cs="Arial"/>
        </w:rPr>
        <w:t xml:space="preserve">Advances </w:t>
      </w:r>
      <w:r w:rsidR="00077835">
        <w:rPr>
          <w:rFonts w:cs="Arial"/>
        </w:rPr>
        <w:t>for education grants</w:t>
      </w:r>
      <w:r w:rsidR="00313945">
        <w:rPr>
          <w:rFonts w:cs="Arial"/>
        </w:rPr>
        <w:t xml:space="preserve"> paid</w:t>
      </w:r>
      <w:r w:rsidR="000271F6">
        <w:rPr>
          <w:rFonts w:cs="Arial"/>
        </w:rPr>
        <w:t xml:space="preserve"> to UPOV staff</w:t>
      </w:r>
      <w:r w:rsidR="00077835">
        <w:rPr>
          <w:rFonts w:cs="Arial"/>
        </w:rPr>
        <w:t xml:space="preserve"> </w:t>
      </w:r>
      <w:r w:rsidR="00E52531">
        <w:rPr>
          <w:rFonts w:cs="Arial"/>
        </w:rPr>
        <w:t xml:space="preserve">are </w:t>
      </w:r>
      <w:r w:rsidR="00FB799F">
        <w:rPr>
          <w:rFonts w:cs="Arial"/>
        </w:rPr>
        <w:t>rec</w:t>
      </w:r>
      <w:r w:rsidR="002B6C87">
        <w:rPr>
          <w:rFonts w:cs="Arial"/>
        </w:rPr>
        <w:t xml:space="preserve">ognized by WIPO </w:t>
      </w:r>
      <w:r w:rsidR="00945519">
        <w:rPr>
          <w:rFonts w:cs="Arial"/>
        </w:rPr>
        <w:t xml:space="preserve">and charged to UPOV </w:t>
      </w:r>
      <w:r w:rsidR="000D1F08">
        <w:rPr>
          <w:rFonts w:cs="Arial"/>
        </w:rPr>
        <w:t>over the course of the school year</w:t>
      </w:r>
      <w:r w:rsidR="00BD5900">
        <w:rPr>
          <w:rFonts w:cs="Arial"/>
        </w:rPr>
        <w:t xml:space="preserve">. As at </w:t>
      </w:r>
      <w:r w:rsidR="006D4FFC">
        <w:rPr>
          <w:rFonts w:cs="Arial"/>
        </w:rPr>
        <w:t>December 31, 2025, WIPO had advanced</w:t>
      </w:r>
      <w:r w:rsidR="00BD5900">
        <w:rPr>
          <w:rFonts w:cs="Arial"/>
        </w:rPr>
        <w:t xml:space="preserve"> </w:t>
      </w:r>
      <w:r w:rsidR="00CF722F">
        <w:rPr>
          <w:rFonts w:cs="Arial"/>
        </w:rPr>
        <w:t>102,353</w:t>
      </w:r>
      <w:r w:rsidR="00633AB2">
        <w:rPr>
          <w:rFonts w:cs="Arial"/>
        </w:rPr>
        <w:t xml:space="preserve"> Swiss francs to UPOV staff for education grants concerning the 2025-</w:t>
      </w:r>
      <w:r w:rsidR="00236B36">
        <w:rPr>
          <w:rFonts w:cs="Arial"/>
        </w:rPr>
        <w:t>20</w:t>
      </w:r>
      <w:r w:rsidR="00633AB2">
        <w:rPr>
          <w:rFonts w:cs="Arial"/>
        </w:rPr>
        <w:t>26 school year.</w:t>
      </w:r>
    </w:p>
    <w:p w14:paraId="4D553703" w14:textId="77777777" w:rsidR="00AF5B1B" w:rsidRPr="00352498" w:rsidRDefault="00AF5B1B" w:rsidP="00D760AE">
      <w:pPr>
        <w:rPr>
          <w:rFonts w:cs="Arial"/>
        </w:rPr>
      </w:pPr>
    </w:p>
    <w:p w14:paraId="592C436F" w14:textId="77777777" w:rsidR="00BB0E72" w:rsidRPr="009B78B3" w:rsidRDefault="00245D32" w:rsidP="00BB0E72">
      <w:pPr>
        <w:rPr>
          <w:rFonts w:cs="Arial"/>
        </w:rPr>
      </w:pPr>
      <w:r w:rsidRPr="00A62A1E">
        <w:rPr>
          <w:rFonts w:cs="Arial"/>
        </w:rPr>
        <w:t>In accordance with the WIPO/UPOV Agreeme</w:t>
      </w:r>
      <w:r w:rsidR="00BB0E72" w:rsidRPr="00A62A1E">
        <w:rPr>
          <w:rFonts w:cs="Arial"/>
        </w:rPr>
        <w:t>nt signed on November 26, 1982, UPOV is a member organization participating in the United Nations Joint Staff Pension Fund (the “Fund”), which was established by the United Nations General Assembly to provide retirement, death, disability and related benefits to employees. The Fund is a funded, multi-employer defined benefit plan. As specified in Article 3(b) of the Regulations of the Fund, membership in the Fund shall be open to the specialized agencies and to any other international, intergovernmental organization which participates in the common system of salaries, allowances and other conditions of service of the United Nations and the specialized agencies</w:t>
      </w:r>
      <w:r w:rsidR="00BB0E72" w:rsidRPr="009B78B3">
        <w:rPr>
          <w:rFonts w:cs="Arial"/>
        </w:rPr>
        <w:t>.</w:t>
      </w:r>
    </w:p>
    <w:p w14:paraId="1223CEE5" w14:textId="77777777" w:rsidR="00BB0E72" w:rsidRPr="009B78B3" w:rsidRDefault="00BB0E72" w:rsidP="00BB0E72">
      <w:pPr>
        <w:rPr>
          <w:rFonts w:cs="Arial"/>
        </w:rPr>
      </w:pPr>
    </w:p>
    <w:p w14:paraId="02C4EB4E" w14:textId="7A6CE99C" w:rsidR="00D760AE" w:rsidRPr="009B78B3" w:rsidRDefault="00BB0E72" w:rsidP="00BB0E72">
      <w:pPr>
        <w:rPr>
          <w:rFonts w:cs="Arial"/>
        </w:rPr>
      </w:pPr>
      <w:r w:rsidRPr="009B78B3">
        <w:rPr>
          <w:rFonts w:cs="Arial"/>
        </w:rPr>
        <w:t>The Fund</w:t>
      </w:r>
      <w:r w:rsidR="00170616">
        <w:rPr>
          <w:rFonts w:cs="Arial"/>
        </w:rPr>
        <w:t xml:space="preserve"> collectively</w:t>
      </w:r>
      <w:r w:rsidRPr="009B78B3">
        <w:rPr>
          <w:rFonts w:cs="Arial"/>
        </w:rPr>
        <w:t xml:space="preserve"> exposes participating organizations</w:t>
      </w:r>
      <w:r w:rsidR="001A7F4A" w:rsidRPr="009B78B3">
        <w:rPr>
          <w:rFonts w:cs="Arial"/>
        </w:rPr>
        <w:t xml:space="preserve"> </w:t>
      </w:r>
      <w:r w:rsidRPr="009B78B3">
        <w:rPr>
          <w:rFonts w:cs="Arial"/>
        </w:rPr>
        <w:t>to actuarial risks associated with the current and former employees of other organizations participating in the Fund, with the result that there is no consistent and reliable basis for allocating the obligation, plan assets and costs to individual organizations participating in the Fund. UPOV and the Fund, in line with the other participating organizations in the Fund, are no</w:t>
      </w:r>
      <w:r w:rsidR="009A26D7" w:rsidRPr="009B78B3">
        <w:rPr>
          <w:rFonts w:cs="Arial"/>
        </w:rPr>
        <w:t xml:space="preserve">t in a position to identify </w:t>
      </w:r>
      <w:r w:rsidRPr="009B78B3">
        <w:rPr>
          <w:rFonts w:cs="Arial"/>
        </w:rPr>
        <w:t xml:space="preserve">UPOV’s proportionate share of the defined benefit obligation, the plan assets and the costs associated with the plan with sufficient reliability for accounting purposes. Hence, UPOV has treated </w:t>
      </w:r>
      <w:r w:rsidR="00AB01D0">
        <w:rPr>
          <w:rFonts w:cs="Arial"/>
        </w:rPr>
        <w:t>contributions to the Fund</w:t>
      </w:r>
      <w:r w:rsidR="00634B28">
        <w:rPr>
          <w:rFonts w:cs="Arial"/>
        </w:rPr>
        <w:t xml:space="preserve"> </w:t>
      </w:r>
      <w:r w:rsidRPr="009B78B3">
        <w:rPr>
          <w:rFonts w:cs="Arial"/>
        </w:rPr>
        <w:t xml:space="preserve">as if </w:t>
      </w:r>
      <w:r w:rsidR="00634B28">
        <w:rPr>
          <w:rFonts w:cs="Arial"/>
        </w:rPr>
        <w:t>they were to</w:t>
      </w:r>
      <w:r w:rsidRPr="009B78B3">
        <w:rPr>
          <w:rFonts w:cs="Arial"/>
        </w:rPr>
        <w:t xml:space="preserve"> a defined contribution plan in line with the requirements of </w:t>
      </w:r>
      <w:r w:rsidR="009A26D7" w:rsidRPr="009B78B3">
        <w:rPr>
          <w:rFonts w:cs="Arial"/>
        </w:rPr>
        <w:t xml:space="preserve">IPSAS 39, Employee Benefits. </w:t>
      </w:r>
      <w:r w:rsidRPr="009B78B3">
        <w:rPr>
          <w:rFonts w:cs="Arial"/>
        </w:rPr>
        <w:t>UPOV’s contributions to the Fund during the financial period are recognized as expenses in the Statement of Financial Performance.</w:t>
      </w:r>
    </w:p>
    <w:p w14:paraId="5783C715" w14:textId="77777777" w:rsidR="00BB0E72" w:rsidRPr="0038775D" w:rsidRDefault="00BB0E72" w:rsidP="00A824AF">
      <w:pPr>
        <w:pStyle w:val="Style3"/>
        <w:spacing w:after="0"/>
        <w:rPr>
          <w:rFonts w:cs="Arial"/>
          <w:b/>
          <w:sz w:val="20"/>
        </w:rPr>
      </w:pPr>
    </w:p>
    <w:p w14:paraId="75794FDD" w14:textId="77777777" w:rsidR="00A824AF" w:rsidRPr="0038775D" w:rsidRDefault="00A824AF" w:rsidP="00A824AF">
      <w:pPr>
        <w:pStyle w:val="Style3"/>
        <w:spacing w:after="0"/>
        <w:rPr>
          <w:rFonts w:cs="Arial"/>
          <w:b/>
          <w:sz w:val="20"/>
        </w:rPr>
      </w:pPr>
      <w:r w:rsidRPr="0038775D">
        <w:rPr>
          <w:rFonts w:cs="Arial"/>
          <w:b/>
          <w:sz w:val="20"/>
        </w:rPr>
        <w:t>Provisions</w:t>
      </w:r>
    </w:p>
    <w:p w14:paraId="49F9BCF5" w14:textId="77777777" w:rsidR="00A824AF" w:rsidRPr="00F76236" w:rsidRDefault="00A824AF" w:rsidP="00A824AF">
      <w:pPr>
        <w:rPr>
          <w:rFonts w:cs="Arial"/>
        </w:rPr>
      </w:pPr>
    </w:p>
    <w:p w14:paraId="0CD2DD98" w14:textId="3F4AFB4F" w:rsidR="00A824AF" w:rsidRPr="0038775D" w:rsidRDefault="00A824AF" w:rsidP="00A824AF">
      <w:pPr>
        <w:pStyle w:val="Style3"/>
        <w:spacing w:after="0"/>
        <w:rPr>
          <w:rFonts w:cs="Arial"/>
          <w:sz w:val="20"/>
        </w:rPr>
      </w:pPr>
      <w:r w:rsidRPr="0038775D">
        <w:rPr>
          <w:rFonts w:cs="Arial"/>
          <w:sz w:val="20"/>
        </w:rPr>
        <w:t>Provisions are recognized when UPOV has a legal or constructive obligation as a result of a past event, whereby it is probable that an outflow of resources will be required to settle the obligation and where a reliable estimate of the amount of the obligation can be made.</w:t>
      </w:r>
    </w:p>
    <w:p w14:paraId="108BDADA" w14:textId="77777777" w:rsidR="00A824AF" w:rsidRPr="00F76236" w:rsidRDefault="00A824AF" w:rsidP="00A824AF">
      <w:pPr>
        <w:rPr>
          <w:rFonts w:cs="Arial"/>
          <w:b/>
        </w:rPr>
      </w:pPr>
    </w:p>
    <w:p w14:paraId="60578D5F" w14:textId="77777777" w:rsidR="00A824AF" w:rsidRPr="0038775D" w:rsidRDefault="00A824AF" w:rsidP="00A824AF">
      <w:pPr>
        <w:pStyle w:val="Style3Bold"/>
        <w:spacing w:after="0"/>
        <w:rPr>
          <w:rFonts w:cs="Arial"/>
          <w:sz w:val="20"/>
        </w:rPr>
      </w:pPr>
      <w:r w:rsidRPr="0038775D">
        <w:rPr>
          <w:rFonts w:cs="Arial"/>
          <w:sz w:val="20"/>
        </w:rPr>
        <w:t>Revenue Recognition</w:t>
      </w:r>
    </w:p>
    <w:p w14:paraId="19D76DD9" w14:textId="77777777" w:rsidR="00A824AF" w:rsidRPr="00F76236" w:rsidRDefault="00A824AF" w:rsidP="00A824AF">
      <w:pPr>
        <w:rPr>
          <w:rFonts w:cs="Arial"/>
        </w:rPr>
      </w:pPr>
    </w:p>
    <w:p w14:paraId="5CCDCF06" w14:textId="3B8815C3" w:rsidR="00E13329" w:rsidRDefault="00E13329" w:rsidP="00A824AF">
      <w:pPr>
        <w:pStyle w:val="Style3"/>
        <w:spacing w:after="0"/>
        <w:rPr>
          <w:rFonts w:cs="Arial"/>
          <w:sz w:val="20"/>
        </w:rPr>
      </w:pPr>
      <w:r w:rsidRPr="00E13329">
        <w:rPr>
          <w:rFonts w:cs="Arial"/>
          <w:sz w:val="20"/>
        </w:rPr>
        <w:t xml:space="preserve">In accordance with IPSAS 47, contributions are identified as revenue arising from transactions with binding arrangements, whereas all other categories of revenue, including fees and </w:t>
      </w:r>
      <w:r w:rsidR="002100AC">
        <w:rPr>
          <w:rFonts w:cs="Arial"/>
          <w:sz w:val="20"/>
        </w:rPr>
        <w:t xml:space="preserve">extrabudgetary </w:t>
      </w:r>
      <w:r w:rsidR="00892AA7">
        <w:rPr>
          <w:rFonts w:cs="Arial"/>
          <w:sz w:val="20"/>
        </w:rPr>
        <w:t>funds (funds in trust)</w:t>
      </w:r>
      <w:r w:rsidRPr="00E13329">
        <w:rPr>
          <w:rFonts w:cs="Arial"/>
          <w:sz w:val="20"/>
        </w:rPr>
        <w:t>, are identified as revenue arising from transactions without binding arrangements.</w:t>
      </w:r>
    </w:p>
    <w:p w14:paraId="7ED7CDA3" w14:textId="77777777" w:rsidR="00E13329" w:rsidRDefault="00E13329" w:rsidP="00A824AF">
      <w:pPr>
        <w:pStyle w:val="Style3"/>
        <w:spacing w:after="0"/>
        <w:rPr>
          <w:rFonts w:cs="Arial"/>
          <w:sz w:val="20"/>
        </w:rPr>
      </w:pPr>
    </w:p>
    <w:p w14:paraId="789DECBA" w14:textId="19529A2F" w:rsidR="00A824AF" w:rsidRPr="00A62A1E" w:rsidRDefault="00A824AF" w:rsidP="00A824AF">
      <w:pPr>
        <w:pStyle w:val="Style3"/>
        <w:spacing w:after="0"/>
        <w:rPr>
          <w:rFonts w:cs="Arial"/>
          <w:sz w:val="20"/>
        </w:rPr>
      </w:pPr>
      <w:r w:rsidRPr="00A62A1E">
        <w:rPr>
          <w:rFonts w:cs="Arial"/>
          <w:sz w:val="20"/>
        </w:rPr>
        <w:lastRenderedPageBreak/>
        <w:t xml:space="preserve">Revenue from extrabudgetary funds (funds in trust) </w:t>
      </w:r>
      <w:r w:rsidR="00870BED" w:rsidRPr="00870BED">
        <w:rPr>
          <w:rFonts w:cs="Arial"/>
          <w:sz w:val="20"/>
        </w:rPr>
        <w:t>is recognized as revenue at the time of receipt of cash unless the agreement includes obligations related to specific performance. Such agreements require initial recognition of a liability to defer revenue recognition and then revenue is recognized as the obligation is satisfied through performance based on expenditures incurred</w:t>
      </w:r>
      <w:r w:rsidRPr="00A62A1E">
        <w:rPr>
          <w:rFonts w:cs="Arial"/>
          <w:sz w:val="20"/>
        </w:rPr>
        <w:t>.</w:t>
      </w:r>
    </w:p>
    <w:p w14:paraId="39E7D3CE" w14:textId="77777777" w:rsidR="0023773A" w:rsidRPr="00A62A1E" w:rsidRDefault="0023773A" w:rsidP="00A824AF">
      <w:pPr>
        <w:pStyle w:val="Style3"/>
        <w:spacing w:after="0"/>
        <w:rPr>
          <w:rFonts w:cs="Arial"/>
          <w:sz w:val="20"/>
        </w:rPr>
      </w:pPr>
    </w:p>
    <w:p w14:paraId="4BB6E265" w14:textId="62EDA285" w:rsidR="00A824AF" w:rsidRPr="0038775D" w:rsidRDefault="00A824AF" w:rsidP="00A824AF">
      <w:pPr>
        <w:pStyle w:val="Style3Bold"/>
        <w:spacing w:after="0"/>
        <w:rPr>
          <w:rFonts w:cs="Arial"/>
          <w:b w:val="0"/>
          <w:sz w:val="20"/>
        </w:rPr>
      </w:pPr>
      <w:r w:rsidRPr="00A62A1E">
        <w:rPr>
          <w:rFonts w:cs="Arial"/>
          <w:b w:val="0"/>
          <w:sz w:val="20"/>
        </w:rPr>
        <w:t>Contributions are recognized as revenue at the beginning of each year of the budget period to which the contribution relates.</w:t>
      </w:r>
      <w:r w:rsidR="00FF642D" w:rsidRPr="00A62A1E">
        <w:rPr>
          <w:rFonts w:cs="Arial"/>
          <w:b w:val="0"/>
          <w:sz w:val="20"/>
        </w:rPr>
        <w:t xml:space="preserve"> UPOV PRISMA fees are recognized as revenue at the point of submission of the plant variety protection application.</w:t>
      </w:r>
      <w:r w:rsidR="001A7F4A">
        <w:rPr>
          <w:rFonts w:cs="Arial"/>
          <w:b w:val="0"/>
          <w:sz w:val="20"/>
        </w:rPr>
        <w:t xml:space="preserve"> UPOV PLUTO fees are recognized as revenue at the point of invoicing following subscription.</w:t>
      </w:r>
      <w:r w:rsidR="0023773A">
        <w:rPr>
          <w:rFonts w:cs="Arial"/>
          <w:b w:val="0"/>
          <w:sz w:val="20"/>
        </w:rPr>
        <w:t xml:space="preserve"> </w:t>
      </w:r>
      <w:r w:rsidRPr="0038775D">
        <w:rPr>
          <w:rFonts w:cs="Arial"/>
          <w:b w:val="0"/>
          <w:sz w:val="20"/>
        </w:rPr>
        <w:t>In-kind contributions of services are not recognized in the financial statements.</w:t>
      </w:r>
    </w:p>
    <w:p w14:paraId="421826B7" w14:textId="77777777" w:rsidR="00333C97" w:rsidRPr="0038775D" w:rsidRDefault="00333C97" w:rsidP="00A824AF">
      <w:pPr>
        <w:pStyle w:val="Style3Bold"/>
        <w:spacing w:after="0"/>
        <w:rPr>
          <w:rFonts w:cs="Arial"/>
          <w:sz w:val="20"/>
        </w:rPr>
      </w:pPr>
    </w:p>
    <w:p w14:paraId="33921525" w14:textId="1C1FEC96" w:rsidR="00A824AF" w:rsidRPr="00495C53" w:rsidRDefault="00A824AF" w:rsidP="00CF1845">
      <w:pPr>
        <w:jc w:val="left"/>
      </w:pPr>
      <w:r w:rsidRPr="00CF1845">
        <w:rPr>
          <w:b/>
          <w:bCs/>
        </w:rPr>
        <w:t>Expense Recognition</w:t>
      </w:r>
    </w:p>
    <w:p w14:paraId="0641FE0B" w14:textId="77777777" w:rsidR="00A824AF" w:rsidRPr="0038775D" w:rsidRDefault="00A824AF" w:rsidP="00A824AF">
      <w:pPr>
        <w:pStyle w:val="Style3"/>
        <w:spacing w:after="0"/>
        <w:rPr>
          <w:rFonts w:cs="Arial"/>
          <w:sz w:val="20"/>
        </w:rPr>
      </w:pPr>
    </w:p>
    <w:p w14:paraId="50CC63FD" w14:textId="4B7E4A61" w:rsidR="00F73707" w:rsidRPr="0038775D" w:rsidRDefault="00A824AF" w:rsidP="00A824AF">
      <w:pPr>
        <w:pStyle w:val="Style3"/>
        <w:spacing w:after="0"/>
        <w:rPr>
          <w:rFonts w:cs="Arial"/>
          <w:sz w:val="20"/>
        </w:rPr>
      </w:pPr>
      <w:r w:rsidRPr="0038775D">
        <w:rPr>
          <w:rFonts w:cs="Arial"/>
          <w:sz w:val="20"/>
        </w:rPr>
        <w:t>Expenses are recognized as goods are received and services delivered.</w:t>
      </w:r>
    </w:p>
    <w:p w14:paraId="2451F0B4" w14:textId="2D63AAA0" w:rsidR="00194C8C" w:rsidRDefault="00194C8C">
      <w:pPr>
        <w:jc w:val="left"/>
        <w:rPr>
          <w:rFonts w:cs="Arial"/>
          <w:b/>
          <w:bCs/>
        </w:rPr>
      </w:pPr>
    </w:p>
    <w:p w14:paraId="2CED24B4" w14:textId="4D0A6F05" w:rsidR="00A824AF" w:rsidRPr="0038775D" w:rsidRDefault="00A824AF" w:rsidP="00A824AF">
      <w:pPr>
        <w:pStyle w:val="Style3Bold"/>
        <w:spacing w:after="0"/>
        <w:rPr>
          <w:rFonts w:cs="Arial"/>
          <w:sz w:val="20"/>
        </w:rPr>
      </w:pPr>
      <w:r w:rsidRPr="0038775D">
        <w:rPr>
          <w:rFonts w:cs="Arial"/>
          <w:sz w:val="20"/>
        </w:rPr>
        <w:t>Financial Instruments</w:t>
      </w:r>
    </w:p>
    <w:p w14:paraId="20A5DCE4" w14:textId="77777777" w:rsidR="00A824AF" w:rsidRPr="0038775D" w:rsidRDefault="00A824AF" w:rsidP="00A824AF">
      <w:pPr>
        <w:pStyle w:val="Style3"/>
        <w:spacing w:after="0"/>
        <w:rPr>
          <w:rFonts w:cs="Arial"/>
          <w:sz w:val="20"/>
        </w:rPr>
      </w:pPr>
    </w:p>
    <w:p w14:paraId="1617E5F5" w14:textId="77777777" w:rsidR="00A824AF" w:rsidRPr="0038775D" w:rsidRDefault="00A824AF" w:rsidP="00A824AF">
      <w:pPr>
        <w:pStyle w:val="Style3"/>
        <w:spacing w:after="0"/>
        <w:rPr>
          <w:rFonts w:cs="Arial"/>
          <w:b/>
          <w:i/>
          <w:sz w:val="20"/>
        </w:rPr>
      </w:pPr>
      <w:r w:rsidRPr="0038775D">
        <w:rPr>
          <w:rFonts w:cs="Arial"/>
          <w:b/>
          <w:i/>
          <w:sz w:val="20"/>
        </w:rPr>
        <w:t>Financial Assets</w:t>
      </w:r>
    </w:p>
    <w:p w14:paraId="28F46B4C" w14:textId="77777777" w:rsidR="00AA3778" w:rsidRDefault="00AA3778" w:rsidP="00AA3778">
      <w:pPr>
        <w:rPr>
          <w:lang w:val="en-GB" w:eastAsia="en-GB"/>
        </w:rPr>
      </w:pPr>
    </w:p>
    <w:p w14:paraId="01FAB9F3" w14:textId="4783DE50" w:rsidR="00B86F58" w:rsidRPr="0038775D" w:rsidRDefault="003E3776" w:rsidP="00AA3778">
      <w:pPr>
        <w:rPr>
          <w:b/>
          <w:i/>
          <w:lang w:val="en-GB" w:eastAsia="en-GB"/>
        </w:rPr>
      </w:pPr>
      <w:r w:rsidRPr="0038775D">
        <w:rPr>
          <w:lang w:val="en-GB" w:eastAsia="en-GB"/>
        </w:rPr>
        <w:t xml:space="preserve">Financial assets are recognized initially at fair value, normally being the transaction price. After initial recognition, UPOV classifies its financial assets as measured at amortized cost. The classification depends on UPOV’s management model for the financial assets and the contractual cash flow characteristics of the financial assets. UPOV assesses on a </w:t>
      </w:r>
      <w:r w:rsidR="001A7F4A" w:rsidRPr="0038775D">
        <w:rPr>
          <w:lang w:val="en-GB" w:eastAsia="en-GB"/>
        </w:rPr>
        <w:t>forward-looking</w:t>
      </w:r>
      <w:r w:rsidRPr="0038775D">
        <w:rPr>
          <w:lang w:val="en-GB" w:eastAsia="en-GB"/>
        </w:rPr>
        <w:t xml:space="preserve"> basis the expected credit losses associated with its financial assets classified as measured at amortized cost.</w:t>
      </w:r>
    </w:p>
    <w:p w14:paraId="0ABC498A" w14:textId="77777777" w:rsidR="00230E3B" w:rsidRPr="0038775D" w:rsidRDefault="00230E3B" w:rsidP="00230E3B">
      <w:pPr>
        <w:autoSpaceDE w:val="0"/>
        <w:autoSpaceDN w:val="0"/>
        <w:adjustRightInd w:val="0"/>
        <w:spacing w:before="200" w:after="120" w:line="276" w:lineRule="auto"/>
        <w:jc w:val="left"/>
        <w:rPr>
          <w:rFonts w:cs="Arial"/>
          <w:b/>
          <w:bCs/>
          <w:i/>
          <w:color w:val="000000"/>
          <w:lang w:val="en-GB" w:eastAsia="en-GB"/>
        </w:rPr>
      </w:pPr>
      <w:r w:rsidRPr="0038775D">
        <w:rPr>
          <w:rFonts w:cs="Arial"/>
          <w:b/>
          <w:bCs/>
          <w:i/>
          <w:color w:val="000000"/>
          <w:lang w:val="en-GB" w:eastAsia="en-GB"/>
        </w:rPr>
        <w:t>Financial Liabilities</w:t>
      </w:r>
    </w:p>
    <w:p w14:paraId="745DF7B1" w14:textId="77777777" w:rsidR="00BF7DEA" w:rsidRPr="0038775D" w:rsidRDefault="00BF7DEA" w:rsidP="00AA3778">
      <w:pPr>
        <w:rPr>
          <w:lang w:val="en-GB" w:eastAsia="en-GB"/>
        </w:rPr>
      </w:pPr>
      <w:r w:rsidRPr="0038775D">
        <w:rPr>
          <w:lang w:val="en-GB" w:eastAsia="en-GB"/>
        </w:rPr>
        <w:t>UPOV initially recognizes its financial liabilities at fair value. After initial recognition, financial liabilities are subsequently measured at amortized cost.</w:t>
      </w:r>
    </w:p>
    <w:p w14:paraId="53F439DA" w14:textId="77777777" w:rsidR="00BF7DEA" w:rsidRPr="0038775D" w:rsidRDefault="00BF7DEA" w:rsidP="006078F7">
      <w:pPr>
        <w:pStyle w:val="Style3"/>
        <w:spacing w:after="0"/>
        <w:rPr>
          <w:rFonts w:cs="Arial"/>
          <w:b/>
          <w:sz w:val="20"/>
        </w:rPr>
      </w:pPr>
    </w:p>
    <w:p w14:paraId="478D9619" w14:textId="77777777" w:rsidR="00A824AF" w:rsidRPr="0098522D" w:rsidRDefault="00A824AF" w:rsidP="00A824AF">
      <w:pPr>
        <w:pStyle w:val="Style3"/>
        <w:spacing w:after="0"/>
        <w:rPr>
          <w:rFonts w:cs="Arial"/>
          <w:b/>
          <w:sz w:val="20"/>
        </w:rPr>
      </w:pPr>
      <w:r w:rsidRPr="0098522D">
        <w:rPr>
          <w:rFonts w:cs="Arial"/>
          <w:b/>
          <w:sz w:val="20"/>
        </w:rPr>
        <w:t>Use of Estimates</w:t>
      </w:r>
    </w:p>
    <w:p w14:paraId="1DC42084" w14:textId="77777777" w:rsidR="00A824AF" w:rsidRPr="007C4A37" w:rsidRDefault="00A824AF" w:rsidP="00A824AF">
      <w:pPr>
        <w:rPr>
          <w:rFonts w:cs="Arial"/>
        </w:rPr>
      </w:pPr>
    </w:p>
    <w:p w14:paraId="52FFBA2D" w14:textId="466BB35C" w:rsidR="007C0E44" w:rsidRPr="0038775D" w:rsidRDefault="00A824AF" w:rsidP="00A824AF">
      <w:pPr>
        <w:pStyle w:val="Style3"/>
        <w:spacing w:after="0"/>
        <w:rPr>
          <w:rFonts w:cs="Arial"/>
          <w:sz w:val="20"/>
        </w:rPr>
      </w:pPr>
      <w:r w:rsidRPr="0038775D">
        <w:rPr>
          <w:rFonts w:cs="Arial"/>
          <w:sz w:val="20"/>
        </w:rPr>
        <w:t xml:space="preserve">The financial statements necessarily include amounts based on estimates and assumptions by management. Estimates </w:t>
      </w:r>
      <w:r w:rsidR="002676CC" w:rsidRPr="0038775D">
        <w:rPr>
          <w:rFonts w:cs="Arial"/>
          <w:sz w:val="20"/>
        </w:rPr>
        <w:t>include but</w:t>
      </w:r>
      <w:r w:rsidRPr="0038775D">
        <w:rPr>
          <w:rFonts w:cs="Arial"/>
          <w:sz w:val="20"/>
        </w:rPr>
        <w:t xml:space="preserve"> are not limited to: ASHI and repatriation grant and travel (the value of which is calculated by an independent actuary), other employee benefit liabilities, financial risk on accounts receivable</w:t>
      </w:r>
      <w:r w:rsidR="009D7CB8" w:rsidRPr="0038775D">
        <w:rPr>
          <w:rFonts w:cs="Arial"/>
          <w:sz w:val="20"/>
        </w:rPr>
        <w:t xml:space="preserve"> and</w:t>
      </w:r>
      <w:r w:rsidRPr="0038775D">
        <w:rPr>
          <w:rFonts w:cs="Arial"/>
          <w:sz w:val="20"/>
        </w:rPr>
        <w:t xml:space="preserve"> accrued charges. Actual results could differ from these estimates. Changes in estimates are reflected in the period in which they become known.</w:t>
      </w:r>
    </w:p>
    <w:p w14:paraId="51348899" w14:textId="77777777" w:rsidR="00AD6887" w:rsidRDefault="00AD6887" w:rsidP="00A824AF">
      <w:pPr>
        <w:pStyle w:val="Style3"/>
        <w:spacing w:after="0"/>
        <w:rPr>
          <w:rFonts w:cs="Arial"/>
          <w:sz w:val="20"/>
        </w:rPr>
      </w:pPr>
    </w:p>
    <w:p w14:paraId="1D60A06B" w14:textId="2C493753" w:rsidR="00565C65" w:rsidRPr="0098522D" w:rsidRDefault="00565C65" w:rsidP="00565C65">
      <w:pPr>
        <w:pStyle w:val="Style3"/>
        <w:spacing w:after="0"/>
        <w:rPr>
          <w:rFonts w:cs="Arial"/>
          <w:b/>
          <w:sz w:val="20"/>
        </w:rPr>
      </w:pPr>
      <w:r>
        <w:rPr>
          <w:rFonts w:cs="Arial"/>
          <w:b/>
          <w:sz w:val="20"/>
        </w:rPr>
        <w:t>Change in Presentation</w:t>
      </w:r>
    </w:p>
    <w:p w14:paraId="02BD0447" w14:textId="77777777" w:rsidR="00565C65" w:rsidRDefault="00565C65" w:rsidP="00A824AF">
      <w:pPr>
        <w:pStyle w:val="Style3"/>
        <w:spacing w:after="0"/>
        <w:rPr>
          <w:rFonts w:cs="Arial"/>
          <w:sz w:val="20"/>
        </w:rPr>
      </w:pPr>
    </w:p>
    <w:p w14:paraId="78FC21ED" w14:textId="4A81DF76" w:rsidR="00565C65" w:rsidRDefault="005941CA" w:rsidP="00565C65">
      <w:pPr>
        <w:rPr>
          <w:rFonts w:eastAsia="SimSun"/>
          <w:color w:val="000000"/>
          <w:szCs w:val="18"/>
          <w:lang w:eastAsia="zh-CN"/>
        </w:rPr>
      </w:pPr>
      <w:r w:rsidRPr="000A7141">
        <w:t>Pursuant to the endorsement by the UPOV Consultative Committee at its 101st Session in October 2023, the Assemblies of the Member States of WIPO approved, in July 2024</w:t>
      </w:r>
      <w:r w:rsidR="001F1F36">
        <w:rPr>
          <w:rFonts w:eastAsia="SimSun"/>
          <w:color w:val="000000"/>
          <w:szCs w:val="18"/>
          <w:lang w:eastAsia="zh-CN"/>
        </w:rPr>
        <w:t>,</w:t>
      </w:r>
      <w:r w:rsidR="00565C65">
        <w:rPr>
          <w:rFonts w:eastAsia="SimSun"/>
          <w:color w:val="000000"/>
          <w:szCs w:val="18"/>
          <w:lang w:eastAsia="zh-CN"/>
        </w:rPr>
        <w:t xml:space="preserve"> the creation of a separate entity, to be established as a multi</w:t>
      </w:r>
      <w:r w:rsidR="00565C65">
        <w:rPr>
          <w:rFonts w:eastAsia="SimSun"/>
          <w:color w:val="000000"/>
          <w:szCs w:val="18"/>
          <w:lang w:eastAsia="zh-CN"/>
        </w:rPr>
        <w:noBreakHyphen/>
        <w:t>employer plan, with responsibility for the funds set aside to finance ASHI</w:t>
      </w:r>
      <w:r w:rsidR="00565C65" w:rsidRPr="006143B3">
        <w:rPr>
          <w:rFonts w:eastAsia="SimSun"/>
          <w:color w:val="000000"/>
          <w:szCs w:val="18"/>
          <w:lang w:eastAsia="zh-CN"/>
        </w:rPr>
        <w:t>. As a result</w:t>
      </w:r>
      <w:r w:rsidR="00273216" w:rsidRPr="006143B3">
        <w:rPr>
          <w:rFonts w:eastAsia="SimSun"/>
          <w:color w:val="000000"/>
          <w:szCs w:val="18"/>
          <w:lang w:eastAsia="zh-CN"/>
        </w:rPr>
        <w:t>,</w:t>
      </w:r>
      <w:r w:rsidR="00565C65" w:rsidRPr="006143B3">
        <w:rPr>
          <w:rFonts w:eastAsia="SimSun"/>
          <w:color w:val="000000"/>
          <w:szCs w:val="18"/>
          <w:lang w:eastAsia="zh-CN"/>
        </w:rPr>
        <w:t xml:space="preserve"> the</w:t>
      </w:r>
      <w:r w:rsidR="00565C65" w:rsidRPr="006143B3">
        <w:rPr>
          <w:szCs w:val="18"/>
        </w:rPr>
        <w:t xml:space="preserve"> WIPO/UPOV After Service Health Insurance Plan (ASHIP)</w:t>
      </w:r>
      <w:r w:rsidR="00565C65" w:rsidRPr="006143B3">
        <w:rPr>
          <w:rFonts w:eastAsia="SimSun"/>
          <w:color w:val="000000"/>
          <w:szCs w:val="18"/>
          <w:lang w:eastAsia="zh-CN"/>
        </w:rPr>
        <w:t xml:space="preserve"> was established </w:t>
      </w:r>
      <w:r w:rsidR="00C03E44">
        <w:rPr>
          <w:rFonts w:eastAsia="SimSun"/>
          <w:color w:val="000000"/>
          <w:szCs w:val="18"/>
          <w:lang w:eastAsia="zh-CN"/>
        </w:rPr>
        <w:t xml:space="preserve">as </w:t>
      </w:r>
      <w:r w:rsidR="00565C65" w:rsidRPr="006143B3">
        <w:rPr>
          <w:rFonts w:eastAsia="SimSun"/>
          <w:color w:val="000000"/>
          <w:szCs w:val="18"/>
          <w:lang w:eastAsia="zh-CN"/>
        </w:rPr>
        <w:t>from</w:t>
      </w:r>
      <w:r w:rsidR="00565C65">
        <w:rPr>
          <w:rFonts w:eastAsia="SimSun"/>
          <w:color w:val="000000"/>
          <w:szCs w:val="18"/>
          <w:lang w:eastAsia="zh-CN"/>
        </w:rPr>
        <w:t xml:space="preserve"> January 1, 2025. Holding these funds in a separate entity allows them to be designated </w:t>
      </w:r>
      <w:r w:rsidR="00565C65" w:rsidRPr="000D6E0B">
        <w:rPr>
          <w:rFonts w:eastAsia="SimSun"/>
          <w:color w:val="000000"/>
          <w:szCs w:val="18"/>
          <w:lang w:eastAsia="zh-CN"/>
        </w:rPr>
        <w:t xml:space="preserve">as plan assets, as stipulated in IPSAS 39, </w:t>
      </w:r>
      <w:r w:rsidR="00565C65">
        <w:rPr>
          <w:rFonts w:eastAsia="SimSun"/>
          <w:color w:val="000000"/>
          <w:szCs w:val="18"/>
          <w:lang w:eastAsia="zh-CN"/>
        </w:rPr>
        <w:t xml:space="preserve">and </w:t>
      </w:r>
      <w:r w:rsidR="00565C65" w:rsidRPr="000D6E0B">
        <w:rPr>
          <w:rFonts w:eastAsia="SimSun"/>
          <w:color w:val="000000"/>
          <w:szCs w:val="18"/>
          <w:lang w:eastAsia="zh-CN"/>
        </w:rPr>
        <w:t xml:space="preserve">the financial statement presentation </w:t>
      </w:r>
      <w:r w:rsidR="00565C65">
        <w:rPr>
          <w:rFonts w:eastAsia="SimSun"/>
          <w:color w:val="000000"/>
          <w:szCs w:val="18"/>
          <w:lang w:eastAsia="zh-CN"/>
        </w:rPr>
        <w:t>is</w:t>
      </w:r>
      <w:r w:rsidR="00565C65" w:rsidRPr="000D6E0B">
        <w:rPr>
          <w:rFonts w:eastAsia="SimSun"/>
          <w:color w:val="000000"/>
          <w:szCs w:val="18"/>
          <w:lang w:eastAsia="zh-CN"/>
        </w:rPr>
        <w:t xml:space="preserve"> modified to present </w:t>
      </w:r>
      <w:r w:rsidR="00565C65">
        <w:rPr>
          <w:rFonts w:eastAsia="SimSun"/>
          <w:color w:val="000000"/>
          <w:szCs w:val="18"/>
          <w:lang w:eastAsia="zh-CN"/>
        </w:rPr>
        <w:t xml:space="preserve">the </w:t>
      </w:r>
      <w:r w:rsidR="00565C65" w:rsidRPr="000D6E0B">
        <w:rPr>
          <w:rFonts w:eastAsia="SimSun"/>
          <w:color w:val="000000"/>
          <w:szCs w:val="18"/>
          <w:lang w:eastAsia="zh-CN"/>
        </w:rPr>
        <w:t>ASHI liabilit</w:t>
      </w:r>
      <w:r w:rsidR="00565C65">
        <w:rPr>
          <w:rFonts w:eastAsia="SimSun"/>
          <w:color w:val="000000"/>
          <w:szCs w:val="18"/>
          <w:lang w:eastAsia="zh-CN"/>
        </w:rPr>
        <w:t>y</w:t>
      </w:r>
      <w:r w:rsidR="00565C65" w:rsidRPr="000D6E0B">
        <w:rPr>
          <w:rFonts w:eastAsia="SimSun"/>
          <w:color w:val="000000"/>
          <w:szCs w:val="18"/>
          <w:lang w:eastAsia="zh-CN"/>
        </w:rPr>
        <w:t xml:space="preserve"> net of accumulated f</w:t>
      </w:r>
      <w:r w:rsidR="00565C65">
        <w:rPr>
          <w:rFonts w:eastAsia="SimSun"/>
          <w:color w:val="000000"/>
          <w:szCs w:val="18"/>
          <w:lang w:eastAsia="zh-CN"/>
        </w:rPr>
        <w:t xml:space="preserve">unds, reclassifying a portion of </w:t>
      </w:r>
      <w:r w:rsidR="00273216">
        <w:rPr>
          <w:rFonts w:eastAsia="SimSun"/>
          <w:color w:val="000000"/>
          <w:szCs w:val="18"/>
          <w:lang w:eastAsia="zh-CN"/>
        </w:rPr>
        <w:t>UPOV’s</w:t>
      </w:r>
      <w:r w:rsidR="00565C65">
        <w:rPr>
          <w:rFonts w:eastAsia="SimSun"/>
          <w:color w:val="000000"/>
          <w:szCs w:val="18"/>
          <w:lang w:eastAsia="zh-CN"/>
        </w:rPr>
        <w:t xml:space="preserve"> cash to employee benefit liabilities. In addition, </w:t>
      </w:r>
      <w:r w:rsidR="00565C65" w:rsidDel="00A84857">
        <w:rPr>
          <w:rFonts w:eastAsia="SimSun"/>
          <w:color w:val="000000"/>
          <w:szCs w:val="18"/>
          <w:lang w:eastAsia="zh-CN"/>
        </w:rPr>
        <w:t>investment gains relating to these</w:t>
      </w:r>
      <w:r w:rsidR="00565C65" w:rsidRPr="00CF1845" w:rsidDel="00A84857">
        <w:rPr>
          <w:rFonts w:eastAsia="SimSun"/>
          <w:color w:val="000000"/>
        </w:rPr>
        <w:t xml:space="preserve"> </w:t>
      </w:r>
      <w:r w:rsidR="00833BFD">
        <w:rPr>
          <w:rFonts w:eastAsia="SimSun"/>
          <w:szCs w:val="18"/>
          <w:lang w:eastAsia="zh-CN"/>
        </w:rPr>
        <w:t xml:space="preserve">plan assets </w:t>
      </w:r>
      <w:r w:rsidR="007E258E">
        <w:rPr>
          <w:rFonts w:eastAsia="SimSun"/>
          <w:szCs w:val="18"/>
          <w:lang w:eastAsia="zh-CN"/>
        </w:rPr>
        <w:t>are reclassified</w:t>
      </w:r>
      <w:r w:rsidR="00833BFD">
        <w:rPr>
          <w:rFonts w:eastAsia="SimSun"/>
          <w:szCs w:val="18"/>
          <w:lang w:eastAsia="zh-CN"/>
        </w:rPr>
        <w:t xml:space="preserve"> </w:t>
      </w:r>
      <w:r w:rsidR="008F21AD">
        <w:rPr>
          <w:rFonts w:eastAsia="SimSun"/>
          <w:szCs w:val="18"/>
          <w:lang w:eastAsia="zh-CN"/>
        </w:rPr>
        <w:t>to</w:t>
      </w:r>
      <w:r w:rsidR="00785863">
        <w:rPr>
          <w:rFonts w:eastAsia="SimSun"/>
          <w:szCs w:val="18"/>
          <w:lang w:eastAsia="zh-CN"/>
        </w:rPr>
        <w:t xml:space="preserve"> </w:t>
      </w:r>
      <w:r w:rsidR="00565C65" w:rsidRPr="00CF1845">
        <w:rPr>
          <w:rFonts w:eastAsia="SimSun"/>
          <w:szCs w:val="18"/>
          <w:lang w:eastAsia="zh-CN"/>
        </w:rPr>
        <w:t xml:space="preserve">personnel expenditure </w:t>
      </w:r>
      <w:r w:rsidR="006E3B84">
        <w:rPr>
          <w:rFonts w:eastAsia="SimSun"/>
          <w:szCs w:val="18"/>
          <w:lang w:eastAsia="zh-CN"/>
        </w:rPr>
        <w:t>and</w:t>
      </w:r>
      <w:r w:rsidR="00565C65" w:rsidRPr="00CF1845">
        <w:rPr>
          <w:rFonts w:eastAsia="SimSun"/>
          <w:color w:val="FF0000"/>
          <w:szCs w:val="18"/>
          <w:lang w:eastAsia="zh-CN"/>
        </w:rPr>
        <w:t xml:space="preserve"> </w:t>
      </w:r>
      <w:r w:rsidR="00565C65">
        <w:rPr>
          <w:rFonts w:eastAsia="SimSun"/>
          <w:color w:val="000000"/>
          <w:szCs w:val="18"/>
          <w:lang w:eastAsia="zh-CN"/>
        </w:rPr>
        <w:t>actuarial gains or losses</w:t>
      </w:r>
      <w:r w:rsidR="007A5609">
        <w:rPr>
          <w:rFonts w:eastAsia="SimSun"/>
          <w:color w:val="000000"/>
          <w:szCs w:val="18"/>
          <w:lang w:eastAsia="zh-CN"/>
        </w:rPr>
        <w:t xml:space="preserve"> </w:t>
      </w:r>
      <w:r w:rsidR="00565C65">
        <w:rPr>
          <w:rFonts w:eastAsia="SimSun"/>
          <w:color w:val="000000"/>
          <w:szCs w:val="18"/>
          <w:lang w:eastAsia="zh-CN"/>
        </w:rPr>
        <w:t xml:space="preserve">through net assets based on calculations performed by an external actuary. The </w:t>
      </w:r>
      <w:r w:rsidR="00BD0E77">
        <w:rPr>
          <w:rFonts w:eastAsia="SimSun"/>
          <w:color w:val="000000"/>
          <w:szCs w:val="18"/>
          <w:lang w:eastAsia="zh-CN"/>
        </w:rPr>
        <w:t>total</w:t>
      </w:r>
      <w:r w:rsidR="00565C65">
        <w:rPr>
          <w:rFonts w:eastAsia="SimSun"/>
          <w:color w:val="000000"/>
          <w:szCs w:val="18"/>
          <w:lang w:eastAsia="zh-CN"/>
        </w:rPr>
        <w:t xml:space="preserve"> of </w:t>
      </w:r>
      <w:r w:rsidR="00556BEE">
        <w:rPr>
          <w:rFonts w:eastAsia="SimSun"/>
          <w:color w:val="000000"/>
          <w:szCs w:val="18"/>
          <w:lang w:eastAsia="zh-CN"/>
        </w:rPr>
        <w:t>UPOV</w:t>
      </w:r>
      <w:r w:rsidR="00565C65">
        <w:rPr>
          <w:rFonts w:eastAsia="SimSun"/>
          <w:color w:val="000000"/>
          <w:szCs w:val="18"/>
          <w:lang w:eastAsia="zh-CN"/>
        </w:rPr>
        <w:t xml:space="preserve">’s </w:t>
      </w:r>
      <w:r w:rsidR="009460F9">
        <w:rPr>
          <w:rFonts w:eastAsia="SimSun"/>
          <w:color w:val="000000"/>
          <w:szCs w:val="18"/>
          <w:lang w:eastAsia="zh-CN"/>
        </w:rPr>
        <w:t xml:space="preserve">strategic cash </w:t>
      </w:r>
      <w:r w:rsidR="00055644">
        <w:rPr>
          <w:rFonts w:eastAsia="SimSun"/>
          <w:color w:val="000000"/>
          <w:szCs w:val="18"/>
          <w:lang w:eastAsia="zh-CN"/>
        </w:rPr>
        <w:t>and</w:t>
      </w:r>
      <w:r w:rsidR="00565C65">
        <w:rPr>
          <w:rFonts w:eastAsia="SimSun"/>
          <w:color w:val="000000"/>
          <w:szCs w:val="18"/>
          <w:lang w:eastAsia="zh-CN"/>
        </w:rPr>
        <w:t xml:space="preserve"> net ASHI liability </w:t>
      </w:r>
      <w:r w:rsidR="004C646F">
        <w:rPr>
          <w:rFonts w:eastAsia="SimSun"/>
          <w:color w:val="000000"/>
          <w:szCs w:val="18"/>
          <w:lang w:eastAsia="zh-CN"/>
        </w:rPr>
        <w:t>recognized in the Statement of Financial Position</w:t>
      </w:r>
      <w:r w:rsidR="00565C65">
        <w:rPr>
          <w:rFonts w:eastAsia="SimSun"/>
          <w:color w:val="000000"/>
          <w:szCs w:val="18"/>
          <w:lang w:eastAsia="zh-CN"/>
        </w:rPr>
        <w:t xml:space="preserve"> as at December 31, 2025, is detailed below:</w:t>
      </w:r>
    </w:p>
    <w:p w14:paraId="5B4CD24A" w14:textId="51978961" w:rsidR="00AD6887" w:rsidRDefault="00AD6887" w:rsidP="00A824AF">
      <w:pPr>
        <w:pStyle w:val="Style3"/>
        <w:spacing w:after="0"/>
        <w:rPr>
          <w:rFonts w:cs="Arial"/>
          <w:sz w:val="20"/>
        </w:rPr>
      </w:pPr>
    </w:p>
    <w:p w14:paraId="1EBC585E" w14:textId="3E9698C5" w:rsidR="00353F93" w:rsidRPr="0038775D" w:rsidRDefault="00683C29" w:rsidP="00A824AF">
      <w:pPr>
        <w:pStyle w:val="Style3"/>
        <w:spacing w:after="0"/>
        <w:rPr>
          <w:rFonts w:cs="Arial"/>
          <w:sz w:val="20"/>
        </w:rPr>
      </w:pPr>
      <w:r w:rsidRPr="00683C29">
        <w:rPr>
          <w:noProof/>
        </w:rPr>
        <w:drawing>
          <wp:inline distT="0" distB="0" distL="0" distR="0" wp14:anchorId="0D811E66" wp14:editId="685F94F0">
            <wp:extent cx="6137910" cy="1900555"/>
            <wp:effectExtent l="0" t="0" r="0" b="4445"/>
            <wp:docPr id="105685674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6137910" cy="1900555"/>
                    </a:xfrm>
                    <a:prstGeom prst="rect">
                      <a:avLst/>
                    </a:prstGeom>
                    <a:noFill/>
                    <a:ln>
                      <a:noFill/>
                    </a:ln>
                  </pic:spPr>
                </pic:pic>
              </a:graphicData>
            </a:graphic>
          </wp:inline>
        </w:drawing>
      </w:r>
    </w:p>
    <w:p w14:paraId="69910F68" w14:textId="77777777" w:rsidR="007C766E" w:rsidRDefault="007C766E">
      <w:pPr>
        <w:jc w:val="left"/>
        <w:rPr>
          <w:rFonts w:cs="Arial"/>
          <w:b/>
          <w:caps/>
        </w:rPr>
      </w:pPr>
      <w:bookmarkStart w:id="58" w:name="_Toc84329894"/>
      <w:r>
        <w:rPr>
          <w:rFonts w:cs="Arial"/>
        </w:rPr>
        <w:br w:type="page"/>
      </w:r>
    </w:p>
    <w:p w14:paraId="168FA89B" w14:textId="4E63E690" w:rsidR="00A824AF" w:rsidRPr="005D7523" w:rsidRDefault="002D58CC" w:rsidP="002D58CC">
      <w:pPr>
        <w:pStyle w:val="Heading2Notes"/>
        <w:rPr>
          <w:rFonts w:ascii="Arial" w:hAnsi="Arial" w:cs="Arial"/>
        </w:rPr>
      </w:pPr>
      <w:bookmarkStart w:id="59" w:name="_Toc236849868"/>
      <w:r w:rsidRPr="005D7523">
        <w:rPr>
          <w:rFonts w:ascii="Arial" w:hAnsi="Arial" w:cs="Arial"/>
        </w:rPr>
        <w:lastRenderedPageBreak/>
        <w:t xml:space="preserve">Note </w:t>
      </w:r>
      <w:r w:rsidR="00A824AF" w:rsidRPr="005D7523">
        <w:rPr>
          <w:rFonts w:ascii="Arial" w:hAnsi="Arial" w:cs="Arial"/>
        </w:rPr>
        <w:t>3:</w:t>
      </w:r>
      <w:r w:rsidR="00A824AF" w:rsidRPr="005D7523">
        <w:rPr>
          <w:rFonts w:ascii="Arial" w:hAnsi="Arial" w:cs="Arial"/>
        </w:rPr>
        <w:tab/>
      </w:r>
      <w:r w:rsidRPr="005D7523">
        <w:rPr>
          <w:rFonts w:ascii="Arial" w:hAnsi="Arial" w:cs="Arial"/>
        </w:rPr>
        <w:t xml:space="preserve">Cash </w:t>
      </w:r>
      <w:r w:rsidR="00A824AF" w:rsidRPr="005D7523">
        <w:rPr>
          <w:rFonts w:ascii="Arial" w:hAnsi="Arial" w:cs="Arial"/>
        </w:rPr>
        <w:t>and cash equivalents</w:t>
      </w:r>
      <w:bookmarkEnd w:id="58"/>
      <w:bookmarkEnd w:id="59"/>
    </w:p>
    <w:p w14:paraId="17EF58ED" w14:textId="0E70AB0C" w:rsidR="00C643AD" w:rsidRPr="0098522D" w:rsidRDefault="00C643AD" w:rsidP="00A824AF">
      <w:pPr>
        <w:pStyle w:val="Style3"/>
        <w:spacing w:after="0"/>
        <w:rPr>
          <w:rFonts w:cs="Arial"/>
          <w:sz w:val="20"/>
        </w:rPr>
      </w:pPr>
    </w:p>
    <w:p w14:paraId="543334F8" w14:textId="416920A6" w:rsidR="006A2185" w:rsidRPr="007C4A37" w:rsidRDefault="0032249D" w:rsidP="00A824AF">
      <w:pPr>
        <w:pStyle w:val="Style3"/>
        <w:spacing w:after="0"/>
        <w:rPr>
          <w:rFonts w:cs="Arial"/>
          <w:sz w:val="20"/>
        </w:rPr>
      </w:pPr>
      <w:r w:rsidRPr="0032249D">
        <w:rPr>
          <w:noProof/>
        </w:rPr>
        <w:drawing>
          <wp:inline distT="0" distB="0" distL="0" distR="0" wp14:anchorId="69F17027" wp14:editId="2ED1ACCE">
            <wp:extent cx="5859780" cy="2582545"/>
            <wp:effectExtent l="0" t="0" r="7620" b="8255"/>
            <wp:docPr id="1374086679"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8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859780" cy="2582545"/>
                    </a:xfrm>
                    <a:prstGeom prst="rect">
                      <a:avLst/>
                    </a:prstGeom>
                    <a:noFill/>
                    <a:ln>
                      <a:noFill/>
                    </a:ln>
                  </pic:spPr>
                </pic:pic>
              </a:graphicData>
            </a:graphic>
          </wp:inline>
        </w:drawing>
      </w:r>
    </w:p>
    <w:p w14:paraId="4B83E2C3" w14:textId="77777777" w:rsidR="006A2185" w:rsidRPr="0038775D" w:rsidRDefault="006A2185" w:rsidP="00A824AF">
      <w:pPr>
        <w:pStyle w:val="Style3"/>
        <w:spacing w:after="0"/>
        <w:rPr>
          <w:rFonts w:cs="Arial"/>
          <w:sz w:val="20"/>
        </w:rPr>
      </w:pPr>
    </w:p>
    <w:p w14:paraId="1D9F366C" w14:textId="77777777" w:rsidR="00A824AF" w:rsidRPr="0038775D" w:rsidRDefault="00A824AF" w:rsidP="00A824AF">
      <w:pPr>
        <w:pStyle w:val="Style3"/>
        <w:spacing w:after="0"/>
        <w:rPr>
          <w:rFonts w:cs="Arial"/>
          <w:sz w:val="20"/>
        </w:rPr>
      </w:pPr>
      <w:r w:rsidRPr="0038775D">
        <w:rPr>
          <w:rFonts w:cs="Arial"/>
          <w:sz w:val="20"/>
        </w:rPr>
        <w:t>Cash deposits are generally held in instant access bank accounts</w:t>
      </w:r>
      <w:r w:rsidR="00BF793F" w:rsidRPr="0038775D">
        <w:rPr>
          <w:rFonts w:cs="Arial"/>
          <w:sz w:val="20"/>
        </w:rPr>
        <w:t xml:space="preserve">. </w:t>
      </w:r>
    </w:p>
    <w:p w14:paraId="7FF79011" w14:textId="77777777" w:rsidR="009A6907" w:rsidRPr="0038775D" w:rsidRDefault="009A6907" w:rsidP="00A824AF">
      <w:pPr>
        <w:pStyle w:val="Style3"/>
        <w:spacing w:after="0"/>
        <w:rPr>
          <w:rFonts w:cs="Arial"/>
          <w:sz w:val="20"/>
        </w:rPr>
      </w:pPr>
    </w:p>
    <w:p w14:paraId="575EDD47" w14:textId="42764C64" w:rsidR="00A824AF" w:rsidRPr="00BB2405" w:rsidRDefault="00A824AF" w:rsidP="00A824AF">
      <w:pPr>
        <w:pStyle w:val="Style3"/>
        <w:spacing w:after="0"/>
        <w:rPr>
          <w:rFonts w:cs="Arial"/>
          <w:sz w:val="20"/>
        </w:rPr>
      </w:pPr>
      <w:r w:rsidRPr="00F76236">
        <w:rPr>
          <w:rFonts w:cs="Arial"/>
          <w:sz w:val="20"/>
        </w:rPr>
        <w:t>Working Capital Fund balances are considered as restricted, although interest received on Working Capital Fund balances is credited to the general fund of UPOV. Funds in trust held on behalf of</w:t>
      </w:r>
      <w:r w:rsidR="00933F29" w:rsidRPr="005976F2">
        <w:rPr>
          <w:rFonts w:cs="Arial"/>
          <w:sz w:val="20"/>
        </w:rPr>
        <w:t xml:space="preserve"> donors of extrabudgetary funds </w:t>
      </w:r>
      <w:r w:rsidRPr="00352498">
        <w:rPr>
          <w:rFonts w:cs="Arial"/>
          <w:sz w:val="20"/>
        </w:rPr>
        <w:t xml:space="preserve">are deposited in the currency in which expenditures will be reported, based upon agreements with donors. </w:t>
      </w:r>
      <w:r w:rsidR="003E365A">
        <w:rPr>
          <w:rFonts w:cs="Arial"/>
          <w:sz w:val="20"/>
        </w:rPr>
        <w:t xml:space="preserve">Following the creation of ASHIP, </w:t>
      </w:r>
      <w:r w:rsidR="006A7167">
        <w:rPr>
          <w:rFonts w:cs="Arial"/>
          <w:sz w:val="20"/>
        </w:rPr>
        <w:t xml:space="preserve">funds held to finance the ASHI liability are reclassified </w:t>
      </w:r>
      <w:r w:rsidR="00395F90">
        <w:rPr>
          <w:rFonts w:cs="Arial"/>
          <w:sz w:val="20"/>
        </w:rPr>
        <w:t>to employee benefit liabilities.</w:t>
      </w:r>
    </w:p>
    <w:p w14:paraId="46ED6956" w14:textId="77777777" w:rsidR="00B437E4" w:rsidRPr="009B78B3" w:rsidRDefault="00B437E4" w:rsidP="005D7523"/>
    <w:p w14:paraId="0FC8828E" w14:textId="77777777" w:rsidR="00AD74C0" w:rsidRDefault="00AD74C0" w:rsidP="005D7523">
      <w:bookmarkStart w:id="60" w:name="_Toc84329895"/>
    </w:p>
    <w:p w14:paraId="504A8F17" w14:textId="0F236216" w:rsidR="00170616" w:rsidRPr="007B443E" w:rsidRDefault="002D58CC" w:rsidP="00CF1845">
      <w:pPr>
        <w:pStyle w:val="Heading2Notes"/>
        <w:rPr>
          <w:rFonts w:cs="Arial"/>
          <w:noProof/>
        </w:rPr>
      </w:pPr>
      <w:bookmarkStart w:id="61" w:name="_Toc236849869"/>
      <w:r w:rsidRPr="005D7523">
        <w:rPr>
          <w:rFonts w:ascii="Arial" w:hAnsi="Arial" w:cs="Arial"/>
        </w:rPr>
        <w:t xml:space="preserve">Note </w:t>
      </w:r>
      <w:r w:rsidR="00A824AF" w:rsidRPr="005D7523">
        <w:rPr>
          <w:rFonts w:ascii="Arial" w:hAnsi="Arial" w:cs="Arial"/>
        </w:rPr>
        <w:t>4:</w:t>
      </w:r>
      <w:r w:rsidR="00A824AF" w:rsidRPr="005D7523">
        <w:rPr>
          <w:rFonts w:ascii="Arial" w:hAnsi="Arial" w:cs="Arial"/>
        </w:rPr>
        <w:tab/>
      </w:r>
      <w:r w:rsidRPr="005D7523">
        <w:rPr>
          <w:rFonts w:ascii="Arial" w:hAnsi="Arial" w:cs="Arial"/>
        </w:rPr>
        <w:t xml:space="preserve">Accounts </w:t>
      </w:r>
      <w:r w:rsidR="00A824AF" w:rsidRPr="005D7523">
        <w:rPr>
          <w:rFonts w:ascii="Arial" w:hAnsi="Arial" w:cs="Arial"/>
        </w:rPr>
        <w:t>receivable</w:t>
      </w:r>
      <w:bookmarkEnd w:id="60"/>
      <w:bookmarkEnd w:id="61"/>
    </w:p>
    <w:p w14:paraId="0481C982" w14:textId="77777777" w:rsidR="007742C1" w:rsidRDefault="007742C1" w:rsidP="00A824AF">
      <w:pPr>
        <w:rPr>
          <w:rFonts w:cs="Arial"/>
        </w:rPr>
      </w:pPr>
      <w:bookmarkStart w:id="62" w:name="_1834646946"/>
      <w:bookmarkStart w:id="63" w:name="_1834651575"/>
      <w:bookmarkStart w:id="64" w:name="_1834644766"/>
      <w:bookmarkEnd w:id="62"/>
      <w:bookmarkEnd w:id="63"/>
      <w:bookmarkEnd w:id="64"/>
    </w:p>
    <w:p w14:paraId="268A2620" w14:textId="0D26D720" w:rsidR="00B40D0D" w:rsidRDefault="00000000" w:rsidP="00A824AF">
      <w:pPr>
        <w:rPr>
          <w:rFonts w:cs="Arial"/>
        </w:rPr>
      </w:pPr>
      <w:r>
        <w:rPr>
          <w:rFonts w:cs="Arial"/>
        </w:rPr>
        <w:pict w14:anchorId="00064F8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79.6pt;height:95.8pt">
            <v:imagedata r:id="rId27" o:title=""/>
          </v:shape>
        </w:pict>
      </w:r>
    </w:p>
    <w:p w14:paraId="3F44C494" w14:textId="77777777" w:rsidR="00B40D0D" w:rsidRDefault="00B40D0D" w:rsidP="00A824AF">
      <w:pPr>
        <w:rPr>
          <w:rFonts w:cs="Arial"/>
        </w:rPr>
      </w:pPr>
    </w:p>
    <w:p w14:paraId="19C1F39A" w14:textId="1DFD8B03" w:rsidR="0058181D" w:rsidRDefault="00A824AF" w:rsidP="00A824AF">
      <w:pPr>
        <w:rPr>
          <w:rFonts w:cs="Arial"/>
        </w:rPr>
      </w:pPr>
      <w:r w:rsidRPr="005976F2">
        <w:rPr>
          <w:rFonts w:cs="Arial"/>
        </w:rPr>
        <w:t xml:space="preserve">Contributions represent uncollected revenue related to the UPOV contribution system. The amount of the annual contribution of each member of the Union is calculated on the basis of the number of contribution units </w:t>
      </w:r>
      <w:r w:rsidR="00546F39" w:rsidRPr="00352498">
        <w:rPr>
          <w:rFonts w:cs="Arial"/>
        </w:rPr>
        <w:t>applied to the</w:t>
      </w:r>
      <w:r w:rsidR="00546F39" w:rsidRPr="00BB2405">
        <w:rPr>
          <w:rFonts w:cs="Arial"/>
        </w:rPr>
        <w:t xml:space="preserve"> member</w:t>
      </w:r>
      <w:r w:rsidRPr="008E132D">
        <w:rPr>
          <w:rFonts w:cs="Arial"/>
        </w:rPr>
        <w:t xml:space="preserve"> (Article 26 of the 1978 Act and Article 29 of the 1991 Act of the Convention). When applicable, an allowance is established to offset the</w:t>
      </w:r>
      <w:r w:rsidRPr="009B78B3">
        <w:rPr>
          <w:rFonts w:cs="Arial"/>
        </w:rPr>
        <w:t xml:space="preserve"> value of receivables due from contributions. The allowance covers amounts due from periods prior to the last biennium. </w:t>
      </w:r>
    </w:p>
    <w:p w14:paraId="7296D5C6" w14:textId="77777777" w:rsidR="001602F2" w:rsidRDefault="001602F2" w:rsidP="00252B72">
      <w:pPr>
        <w:pStyle w:val="Heading2Notes"/>
        <w:rPr>
          <w:rFonts w:ascii="Arial" w:hAnsi="Arial" w:cs="Arial"/>
        </w:rPr>
      </w:pPr>
    </w:p>
    <w:p w14:paraId="56AECFB9" w14:textId="22CAAAD0" w:rsidR="007D3CA7" w:rsidRDefault="007D3CA7">
      <w:pPr>
        <w:jc w:val="left"/>
        <w:rPr>
          <w:rFonts w:cs="Arial"/>
          <w:b/>
          <w:caps/>
        </w:rPr>
      </w:pPr>
    </w:p>
    <w:p w14:paraId="13683C17" w14:textId="711ED3AB" w:rsidR="00252B72" w:rsidRPr="005D7523" w:rsidRDefault="00252B72" w:rsidP="00252B72">
      <w:pPr>
        <w:pStyle w:val="Heading2Notes"/>
        <w:rPr>
          <w:rFonts w:ascii="Arial" w:hAnsi="Arial" w:cs="Arial"/>
        </w:rPr>
      </w:pPr>
      <w:bookmarkStart w:id="65" w:name="_Toc236849870"/>
      <w:r w:rsidRPr="005D7523">
        <w:rPr>
          <w:rFonts w:ascii="Arial" w:hAnsi="Arial" w:cs="Arial"/>
        </w:rPr>
        <w:t xml:space="preserve">Note </w:t>
      </w:r>
      <w:r>
        <w:rPr>
          <w:rFonts w:ascii="Arial" w:hAnsi="Arial" w:cs="Arial"/>
        </w:rPr>
        <w:t>5</w:t>
      </w:r>
      <w:r w:rsidRPr="005D7523">
        <w:rPr>
          <w:rFonts w:ascii="Arial" w:hAnsi="Arial" w:cs="Arial"/>
        </w:rPr>
        <w:t>:</w:t>
      </w:r>
      <w:r w:rsidRPr="005D7523">
        <w:rPr>
          <w:rFonts w:ascii="Arial" w:hAnsi="Arial" w:cs="Arial"/>
        </w:rPr>
        <w:tab/>
      </w:r>
      <w:r w:rsidR="00CE09C7">
        <w:rPr>
          <w:rFonts w:ascii="Arial" w:hAnsi="Arial" w:cs="Arial"/>
        </w:rPr>
        <w:t>Payables and accruals</w:t>
      </w:r>
      <w:bookmarkEnd w:id="65"/>
    </w:p>
    <w:p w14:paraId="108AB4F4" w14:textId="77777777" w:rsidR="0020503E" w:rsidRPr="009B78B3" w:rsidRDefault="0020503E" w:rsidP="005B722A">
      <w:pPr>
        <w:jc w:val="left"/>
        <w:rPr>
          <w:rFonts w:cs="Arial"/>
        </w:rPr>
      </w:pPr>
    </w:p>
    <w:p w14:paraId="6C92D193" w14:textId="77777777" w:rsidR="00E9604E" w:rsidRDefault="00E9159D">
      <w:pPr>
        <w:jc w:val="left"/>
        <w:rPr>
          <w:rFonts w:cs="Arial"/>
        </w:rPr>
      </w:pPr>
      <w:bookmarkStart w:id="66" w:name="_Toc84329896"/>
      <w:r w:rsidRPr="00E9159D">
        <w:rPr>
          <w:noProof/>
        </w:rPr>
        <w:drawing>
          <wp:inline distT="0" distB="0" distL="0" distR="0" wp14:anchorId="6DC1BADC" wp14:editId="1C7B34C0">
            <wp:extent cx="6137910" cy="1201420"/>
            <wp:effectExtent l="0" t="0" r="0" b="0"/>
            <wp:docPr id="1677837680"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7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6137910" cy="1201420"/>
                    </a:xfrm>
                    <a:prstGeom prst="rect">
                      <a:avLst/>
                    </a:prstGeom>
                    <a:noFill/>
                    <a:ln>
                      <a:noFill/>
                    </a:ln>
                  </pic:spPr>
                </pic:pic>
              </a:graphicData>
            </a:graphic>
          </wp:inline>
        </w:drawing>
      </w:r>
    </w:p>
    <w:p w14:paraId="05A8B088" w14:textId="77777777" w:rsidR="00E9604E" w:rsidRDefault="00E9604E">
      <w:pPr>
        <w:jc w:val="left"/>
        <w:rPr>
          <w:rFonts w:cs="Arial"/>
        </w:rPr>
      </w:pPr>
    </w:p>
    <w:p w14:paraId="3800EC49" w14:textId="77777777" w:rsidR="00E9604E" w:rsidRDefault="00E9604E" w:rsidP="00E9604E">
      <w:r>
        <w:rPr>
          <w:szCs w:val="18"/>
        </w:rPr>
        <w:t>Payables and accruals include</w:t>
      </w:r>
      <w:r w:rsidRPr="00816823">
        <w:rPr>
          <w:szCs w:val="18"/>
        </w:rPr>
        <w:t xml:space="preserve"> invoices received from suppliers not yet settled including the revaluation of invoices payable in currencies other than the Swiss franc</w:t>
      </w:r>
      <w:r>
        <w:rPr>
          <w:szCs w:val="18"/>
        </w:rPr>
        <w:t>.</w:t>
      </w:r>
    </w:p>
    <w:p w14:paraId="131C6B1B" w14:textId="01110991" w:rsidR="00972E06" w:rsidRDefault="00972E06">
      <w:pPr>
        <w:jc w:val="left"/>
        <w:rPr>
          <w:rFonts w:cs="Arial"/>
          <w:b/>
          <w:caps/>
        </w:rPr>
      </w:pPr>
      <w:r>
        <w:rPr>
          <w:rFonts w:cs="Arial"/>
        </w:rPr>
        <w:br w:type="page"/>
      </w:r>
    </w:p>
    <w:p w14:paraId="33AEF6D0" w14:textId="5407B44B" w:rsidR="00AD74C0" w:rsidRDefault="0020503E" w:rsidP="006C0171">
      <w:pPr>
        <w:pStyle w:val="Heading2Notes"/>
        <w:rPr>
          <w:rFonts w:ascii="Arial" w:hAnsi="Arial" w:cs="Arial"/>
        </w:rPr>
      </w:pPr>
      <w:bookmarkStart w:id="67" w:name="_Toc236849871"/>
      <w:r w:rsidRPr="005D7523">
        <w:rPr>
          <w:rFonts w:ascii="Arial" w:hAnsi="Arial" w:cs="Arial"/>
        </w:rPr>
        <w:lastRenderedPageBreak/>
        <w:t xml:space="preserve">Note </w:t>
      </w:r>
      <w:r w:rsidR="009877B8">
        <w:rPr>
          <w:rFonts w:ascii="Arial" w:hAnsi="Arial" w:cs="Arial"/>
        </w:rPr>
        <w:t>6</w:t>
      </w:r>
      <w:r w:rsidR="00A824AF" w:rsidRPr="005D7523">
        <w:rPr>
          <w:rFonts w:ascii="Arial" w:hAnsi="Arial" w:cs="Arial"/>
        </w:rPr>
        <w:t>:</w:t>
      </w:r>
      <w:r w:rsidR="00A824AF" w:rsidRPr="005D7523">
        <w:rPr>
          <w:rFonts w:ascii="Arial" w:hAnsi="Arial" w:cs="Arial"/>
        </w:rPr>
        <w:tab/>
      </w:r>
      <w:r w:rsidRPr="005D7523">
        <w:rPr>
          <w:rFonts w:ascii="Arial" w:hAnsi="Arial" w:cs="Arial"/>
        </w:rPr>
        <w:t xml:space="preserve">Employee </w:t>
      </w:r>
      <w:r w:rsidR="00A824AF" w:rsidRPr="005D7523">
        <w:rPr>
          <w:rFonts w:ascii="Arial" w:hAnsi="Arial" w:cs="Arial"/>
        </w:rPr>
        <w:t>benefits</w:t>
      </w:r>
      <w:bookmarkEnd w:id="66"/>
      <w:bookmarkEnd w:id="67"/>
    </w:p>
    <w:p w14:paraId="738F1B7E" w14:textId="77777777" w:rsidR="008978C8" w:rsidRPr="005D7523" w:rsidRDefault="008978C8" w:rsidP="006C0171">
      <w:pPr>
        <w:pStyle w:val="Heading2Notes"/>
        <w:rPr>
          <w:rFonts w:ascii="Arial" w:hAnsi="Arial" w:cs="Arial"/>
        </w:rPr>
      </w:pPr>
    </w:p>
    <w:p w14:paraId="4B31CACD" w14:textId="04E38BCD" w:rsidR="00E45414" w:rsidRDefault="00000000">
      <w:pPr>
        <w:pStyle w:val="Caption"/>
        <w:rPr>
          <w:b w:val="0"/>
          <w:bCs w:val="0"/>
          <w:sz w:val="20"/>
        </w:rPr>
      </w:pPr>
      <w:bookmarkStart w:id="68" w:name="_1834646951"/>
      <w:bookmarkStart w:id="69" w:name="_1834651579"/>
      <w:bookmarkStart w:id="70" w:name="_1834644773"/>
      <w:bookmarkEnd w:id="68"/>
      <w:bookmarkEnd w:id="69"/>
      <w:bookmarkEnd w:id="70"/>
      <w:r>
        <w:rPr>
          <w:b w:val="0"/>
          <w:bCs w:val="0"/>
          <w:sz w:val="20"/>
        </w:rPr>
        <w:pict w14:anchorId="74E80A64">
          <v:shape id="_x0000_i1026" type="#_x0000_t75" style="width:493.35pt;height:254.8pt">
            <v:imagedata r:id="rId29" o:title=""/>
          </v:shape>
        </w:pict>
      </w:r>
    </w:p>
    <w:p w14:paraId="44D57124" w14:textId="469C8D11" w:rsidR="00AC3CB0" w:rsidRDefault="00AC3CB0" w:rsidP="005B722A">
      <w:pPr>
        <w:pStyle w:val="Caption"/>
        <w:jc w:val="center"/>
      </w:pPr>
    </w:p>
    <w:p w14:paraId="0FB98B06" w14:textId="7EDCAD9F" w:rsidR="00851447" w:rsidRPr="0098522D" w:rsidRDefault="00851447" w:rsidP="00851447">
      <w:pPr>
        <w:pStyle w:val="Style3"/>
        <w:rPr>
          <w:rFonts w:cs="Arial"/>
          <w:sz w:val="20"/>
        </w:rPr>
      </w:pPr>
      <w:r w:rsidRPr="0098522D">
        <w:rPr>
          <w:rFonts w:cs="Arial"/>
          <w:sz w:val="20"/>
        </w:rPr>
        <w:t>Long-term employee benefits include After</w:t>
      </w:r>
      <w:r w:rsidR="00A23A3E">
        <w:rPr>
          <w:rFonts w:cs="Arial"/>
          <w:sz w:val="20"/>
        </w:rPr>
        <w:t xml:space="preserve"> </w:t>
      </w:r>
      <w:r w:rsidRPr="0098522D">
        <w:rPr>
          <w:rFonts w:cs="Arial"/>
          <w:sz w:val="20"/>
        </w:rPr>
        <w:t>Service Health Insurance (ASHI), repatriation grant and travel, and accumulated leave (posts):</w:t>
      </w:r>
    </w:p>
    <w:p w14:paraId="7BA6E762" w14:textId="0A1203C6" w:rsidR="00851447" w:rsidRPr="0038775D" w:rsidRDefault="00851447" w:rsidP="00851447">
      <w:pPr>
        <w:pStyle w:val="Style3"/>
        <w:rPr>
          <w:rFonts w:cs="Arial"/>
          <w:sz w:val="20"/>
        </w:rPr>
      </w:pPr>
      <w:r w:rsidRPr="0038775D">
        <w:rPr>
          <w:rFonts w:cs="Arial"/>
          <w:b/>
          <w:i/>
          <w:sz w:val="20"/>
        </w:rPr>
        <w:t>ASHI:</w:t>
      </w:r>
      <w:r w:rsidRPr="0038775D">
        <w:rPr>
          <w:rFonts w:cs="Arial"/>
          <w:i/>
          <w:sz w:val="20"/>
        </w:rPr>
        <w:t xml:space="preserve"> </w:t>
      </w:r>
      <w:r w:rsidRPr="0038775D">
        <w:rPr>
          <w:rFonts w:cs="Arial"/>
          <w:sz w:val="20"/>
        </w:rPr>
        <w:t>Staff members (and their spouses, dependent children and survivors) retiring from service are eligible for ASHI coverage if they continue to participate in the medical insurance plan after separation from service. In</w:t>
      </w:r>
      <w:r w:rsidR="006D2224" w:rsidRPr="0038775D">
        <w:rPr>
          <w:rFonts w:cs="Arial"/>
          <w:sz w:val="20"/>
        </w:rPr>
        <w:t xml:space="preserve"> accordance with the Staff Regulations and Rules</w:t>
      </w:r>
      <w:r w:rsidRPr="0038775D">
        <w:rPr>
          <w:rFonts w:cs="Arial"/>
          <w:sz w:val="20"/>
        </w:rPr>
        <w:t xml:space="preserve">, a share of 65 per cent of the monthly medical insurance premium is paid by </w:t>
      </w:r>
      <w:r w:rsidR="006D2224" w:rsidRPr="005D7523">
        <w:rPr>
          <w:rFonts w:cs="Arial"/>
          <w:sz w:val="20"/>
        </w:rPr>
        <w:t>UPOV</w:t>
      </w:r>
      <w:r w:rsidR="00AF5213" w:rsidRPr="007B443E">
        <w:rPr>
          <w:rFonts w:cs="Arial"/>
          <w:sz w:val="20"/>
        </w:rPr>
        <w:t>.</w:t>
      </w:r>
    </w:p>
    <w:p w14:paraId="4D0794E2" w14:textId="6B158109" w:rsidR="00851447" w:rsidRPr="0038775D" w:rsidRDefault="00851447" w:rsidP="00851447">
      <w:pPr>
        <w:pStyle w:val="Style3"/>
        <w:rPr>
          <w:rFonts w:cs="Arial"/>
          <w:sz w:val="20"/>
        </w:rPr>
      </w:pPr>
      <w:r w:rsidRPr="0038775D">
        <w:rPr>
          <w:rFonts w:cs="Arial"/>
          <w:b/>
          <w:i/>
          <w:sz w:val="20"/>
        </w:rPr>
        <w:t>Repatriation grant and travel:</w:t>
      </w:r>
      <w:r w:rsidRPr="0038775D">
        <w:rPr>
          <w:rFonts w:cs="Arial"/>
          <w:sz w:val="20"/>
        </w:rPr>
        <w:t xml:space="preserve"> </w:t>
      </w:r>
      <w:r w:rsidR="004506B2">
        <w:rPr>
          <w:rFonts w:cs="Arial"/>
          <w:sz w:val="20"/>
        </w:rPr>
        <w:t>UPOV</w:t>
      </w:r>
      <w:r w:rsidR="004506B2" w:rsidRPr="0038775D">
        <w:rPr>
          <w:rFonts w:cs="Arial"/>
          <w:sz w:val="20"/>
        </w:rPr>
        <w:t xml:space="preserve"> </w:t>
      </w:r>
      <w:r w:rsidRPr="0038775D">
        <w:rPr>
          <w:rFonts w:cs="Arial"/>
          <w:sz w:val="20"/>
        </w:rPr>
        <w:t>has a contractual obligation to provide benefits such as repatriation grants, travel and removal for certain internationally recruited staff members at the time of their separation from service</w:t>
      </w:r>
      <w:r w:rsidR="00A22995" w:rsidRPr="0038775D">
        <w:rPr>
          <w:rFonts w:cs="Arial"/>
          <w:sz w:val="20"/>
        </w:rPr>
        <w:t>.</w:t>
      </w:r>
    </w:p>
    <w:p w14:paraId="36E78CBA" w14:textId="63596038" w:rsidR="00851447" w:rsidRPr="00A332D4" w:rsidRDefault="00851447" w:rsidP="00851447">
      <w:pPr>
        <w:pStyle w:val="Style3"/>
        <w:rPr>
          <w:rFonts w:cs="Arial"/>
          <w:sz w:val="20"/>
        </w:rPr>
      </w:pPr>
      <w:r w:rsidRPr="0038775D">
        <w:rPr>
          <w:rFonts w:cs="Arial"/>
          <w:b/>
          <w:i/>
          <w:sz w:val="20"/>
        </w:rPr>
        <w:t>Accumulated leave (posts):</w:t>
      </w:r>
      <w:r w:rsidRPr="0038775D">
        <w:rPr>
          <w:rFonts w:cs="Arial"/>
          <w:sz w:val="20"/>
        </w:rPr>
        <w:t xml:space="preserve"> </w:t>
      </w:r>
      <w:r w:rsidR="00A332D4" w:rsidRPr="005D7523">
        <w:rPr>
          <w:sz w:val="20"/>
        </w:rPr>
        <w:t>Accumulated annual leave is classified as a long-term employee benefit for staff members holding permanent, continuing or fixed term contracts. Staff in posts may accrue up to 15 days of annual leave in a given year, and a total accumulated balance of 60 days. On separation from service, staff in posts who have accumulated annual leave can receive a payment in lieu of an amount equivalent to their salary for the period of accumulated annual leave, up to a maximum of 60 days.</w:t>
      </w:r>
    </w:p>
    <w:p w14:paraId="673DA40D" w14:textId="47470B49" w:rsidR="00851447" w:rsidRDefault="00851447" w:rsidP="00CF1845">
      <w:r w:rsidRPr="005D7523">
        <w:t>Employee benefit liabilities for ASHI, repatriation grant and travel, and accumulated leave (posts) are calculated by an independent actuary.</w:t>
      </w:r>
      <w:r w:rsidR="005174FF">
        <w:t xml:space="preserve"> </w:t>
      </w:r>
      <w:r w:rsidR="005174FF" w:rsidRPr="005174FF">
        <w:t>The present value of the liabilities is determined using the projected unit credit method including discounting the estimated future cash outflows</w:t>
      </w:r>
      <w:r w:rsidR="005174FF">
        <w:t>.</w:t>
      </w:r>
      <w:r w:rsidRPr="005D7523">
        <w:t xml:space="preserve"> Actuarial assumptions have a significant effect on the amounts calculated for employee benefit liabilities. </w:t>
      </w:r>
      <w:r w:rsidR="00100705" w:rsidRPr="003F77A9">
        <w:t>A description of the factors which impact the size of the ASHI liability is included in the financial statement discussion and analysis which precedes these financial statements.</w:t>
      </w:r>
      <w:r w:rsidR="00100705">
        <w:t xml:space="preserve"> </w:t>
      </w:r>
      <w:r w:rsidRPr="0098522D">
        <w:t>The principal actuarial assumptio</w:t>
      </w:r>
      <w:r w:rsidR="00D025F9" w:rsidRPr="0098522D">
        <w:t xml:space="preserve">ns applied in determining long-term employee benefits </w:t>
      </w:r>
      <w:r w:rsidRPr="0098522D">
        <w:t>liabilities are detailed below. Discount rates were determined using AA Corporate Bond Yield Curves:</w:t>
      </w:r>
    </w:p>
    <w:p w14:paraId="2C2A0323" w14:textId="77777777" w:rsidR="007609FC" w:rsidRDefault="007609FC" w:rsidP="00851447">
      <w:pPr>
        <w:pStyle w:val="Style3"/>
        <w:spacing w:after="0"/>
        <w:rPr>
          <w:rFonts w:cs="Arial"/>
          <w:sz w:val="20"/>
        </w:rPr>
      </w:pPr>
    </w:p>
    <w:p w14:paraId="35BDE75E" w14:textId="33BA13AE" w:rsidR="007609FC" w:rsidRPr="0098522D" w:rsidRDefault="00C434B1" w:rsidP="005B722A">
      <w:pPr>
        <w:pStyle w:val="Style3"/>
        <w:spacing w:after="0"/>
        <w:jc w:val="center"/>
        <w:rPr>
          <w:rFonts w:cs="Arial"/>
          <w:sz w:val="20"/>
        </w:rPr>
      </w:pPr>
      <w:bookmarkStart w:id="71" w:name="_1834646956"/>
      <w:bookmarkStart w:id="72" w:name="_1834651584"/>
      <w:bookmarkStart w:id="73" w:name="_1834644782"/>
      <w:bookmarkEnd w:id="71"/>
      <w:bookmarkEnd w:id="72"/>
      <w:bookmarkEnd w:id="73"/>
      <w:r w:rsidRPr="00C434B1">
        <w:rPr>
          <w:rFonts w:cs="Arial"/>
        </w:rPr>
        <w:lastRenderedPageBreak/>
        <w:t xml:space="preserve"> </w:t>
      </w:r>
      <w:r w:rsidRPr="00C434B1">
        <w:rPr>
          <w:noProof/>
        </w:rPr>
        <w:drawing>
          <wp:inline distT="0" distB="0" distL="0" distR="0" wp14:anchorId="59948256" wp14:editId="034CB030">
            <wp:extent cx="5478780" cy="4732655"/>
            <wp:effectExtent l="0" t="0" r="7620" b="0"/>
            <wp:docPr id="6639918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83"/>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478780" cy="4732655"/>
                    </a:xfrm>
                    <a:prstGeom prst="rect">
                      <a:avLst/>
                    </a:prstGeom>
                    <a:noFill/>
                    <a:ln>
                      <a:noFill/>
                    </a:ln>
                  </pic:spPr>
                </pic:pic>
              </a:graphicData>
            </a:graphic>
          </wp:inline>
        </w:drawing>
      </w:r>
    </w:p>
    <w:p w14:paraId="5201BF21" w14:textId="77777777" w:rsidR="005E1412" w:rsidRDefault="005E1412" w:rsidP="00851447">
      <w:pPr>
        <w:pStyle w:val="Style3"/>
        <w:spacing w:after="0"/>
        <w:rPr>
          <w:rFonts w:cs="Arial"/>
          <w:sz w:val="20"/>
        </w:rPr>
      </w:pPr>
    </w:p>
    <w:p w14:paraId="3CA3EF4C" w14:textId="77777777" w:rsidR="00CB53C6" w:rsidRPr="00CB53C6" w:rsidRDefault="00CB53C6" w:rsidP="00CB53C6">
      <w:pPr>
        <w:rPr>
          <w:rFonts w:cs="Arial"/>
        </w:rPr>
      </w:pPr>
      <w:r w:rsidRPr="00CB53C6">
        <w:rPr>
          <w:rFonts w:cs="Arial"/>
        </w:rPr>
        <w:t>The table below details the expense for ASHI recognized in the Statement of Financial Performance:</w:t>
      </w:r>
    </w:p>
    <w:p w14:paraId="62AFD79C" w14:textId="1C7A9D4C" w:rsidR="00AD74C0" w:rsidRDefault="00AD74C0" w:rsidP="006519FD">
      <w:pPr>
        <w:rPr>
          <w:rFonts w:cs="Arial"/>
        </w:rPr>
      </w:pPr>
    </w:p>
    <w:p w14:paraId="26F1391D" w14:textId="30FF876A" w:rsidR="00AD74C0" w:rsidRPr="0038775D" w:rsidRDefault="00186C0B" w:rsidP="005B722A">
      <w:pPr>
        <w:jc w:val="center"/>
        <w:rPr>
          <w:rFonts w:cs="Arial"/>
        </w:rPr>
      </w:pPr>
      <w:bookmarkStart w:id="74" w:name="_1834646960"/>
      <w:bookmarkStart w:id="75" w:name="_1834651590"/>
      <w:bookmarkStart w:id="76" w:name="_1834644789"/>
      <w:bookmarkEnd w:id="74"/>
      <w:bookmarkEnd w:id="75"/>
      <w:bookmarkEnd w:id="76"/>
      <w:r w:rsidRPr="00186C0B">
        <w:rPr>
          <w:rFonts w:cs="Arial"/>
        </w:rPr>
        <w:t xml:space="preserve"> </w:t>
      </w:r>
      <w:r w:rsidRPr="00186C0B">
        <w:rPr>
          <w:noProof/>
        </w:rPr>
        <w:drawing>
          <wp:inline distT="0" distB="0" distL="0" distR="0" wp14:anchorId="76D46132" wp14:editId="033B500F">
            <wp:extent cx="5925185" cy="1514475"/>
            <wp:effectExtent l="0" t="0" r="0" b="9525"/>
            <wp:docPr id="1845370068"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78"/>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925185" cy="1514475"/>
                    </a:xfrm>
                    <a:prstGeom prst="rect">
                      <a:avLst/>
                    </a:prstGeom>
                    <a:noFill/>
                    <a:ln>
                      <a:noFill/>
                    </a:ln>
                  </pic:spPr>
                </pic:pic>
              </a:graphicData>
            </a:graphic>
          </wp:inline>
        </w:drawing>
      </w:r>
    </w:p>
    <w:p w14:paraId="01268A86" w14:textId="77777777" w:rsidR="007F5A07" w:rsidRPr="0098522D" w:rsidRDefault="007F5A07" w:rsidP="006519FD">
      <w:pPr>
        <w:rPr>
          <w:rFonts w:cs="Arial"/>
        </w:rPr>
      </w:pPr>
    </w:p>
    <w:p w14:paraId="317282D7" w14:textId="77777777" w:rsidR="00732FA1" w:rsidRDefault="00732FA1">
      <w:pPr>
        <w:jc w:val="left"/>
        <w:rPr>
          <w:rFonts w:cs="Arial"/>
        </w:rPr>
      </w:pPr>
      <w:r>
        <w:rPr>
          <w:rFonts w:cs="Arial"/>
        </w:rPr>
        <w:br w:type="page"/>
      </w:r>
    </w:p>
    <w:p w14:paraId="24A79404" w14:textId="55FAAE78" w:rsidR="007F5A07" w:rsidRDefault="007F5A07" w:rsidP="006519FD">
      <w:pPr>
        <w:rPr>
          <w:rFonts w:cs="Arial"/>
        </w:rPr>
      </w:pPr>
      <w:r w:rsidRPr="007C4A37">
        <w:rPr>
          <w:rFonts w:cs="Arial"/>
        </w:rPr>
        <w:lastRenderedPageBreak/>
        <w:t xml:space="preserve">The </w:t>
      </w:r>
      <w:r w:rsidR="00563B29" w:rsidRPr="007C4A37">
        <w:rPr>
          <w:rFonts w:cs="Arial"/>
        </w:rPr>
        <w:t xml:space="preserve">following </w:t>
      </w:r>
      <w:r w:rsidRPr="0038775D">
        <w:rPr>
          <w:rFonts w:cs="Arial"/>
        </w:rPr>
        <w:t xml:space="preserve">table details the changes in the ASHI </w:t>
      </w:r>
      <w:r w:rsidR="00FF34A4">
        <w:rPr>
          <w:rFonts w:cs="Arial"/>
        </w:rPr>
        <w:t>net liability</w:t>
      </w:r>
      <w:r w:rsidRPr="0038775D">
        <w:rPr>
          <w:rFonts w:cs="Arial"/>
        </w:rPr>
        <w:t>, including the impact of actuarial gains/(losses)</w:t>
      </w:r>
      <w:r w:rsidR="004D6092">
        <w:rPr>
          <w:rFonts w:cs="Arial"/>
        </w:rPr>
        <w:t xml:space="preserve"> recognized in</w:t>
      </w:r>
      <w:r w:rsidR="004C646F">
        <w:rPr>
          <w:rFonts w:eastAsia="SimSun"/>
          <w:color w:val="000000"/>
          <w:szCs w:val="18"/>
          <w:lang w:eastAsia="zh-CN"/>
        </w:rPr>
        <w:t xml:space="preserve"> the Statement of Financial Position</w:t>
      </w:r>
      <w:r w:rsidRPr="0038775D">
        <w:rPr>
          <w:rFonts w:cs="Arial"/>
        </w:rPr>
        <w:t>:</w:t>
      </w:r>
    </w:p>
    <w:p w14:paraId="5B677998" w14:textId="1430CEC1" w:rsidR="004937D3" w:rsidRDefault="004937D3" w:rsidP="006519FD">
      <w:pPr>
        <w:rPr>
          <w:rFonts w:cs="Arial"/>
        </w:rPr>
      </w:pPr>
    </w:p>
    <w:p w14:paraId="22C645DF" w14:textId="0D041DF2" w:rsidR="0044289F" w:rsidRPr="0038775D" w:rsidRDefault="00000000" w:rsidP="005B722A">
      <w:pPr>
        <w:jc w:val="center"/>
        <w:rPr>
          <w:rFonts w:cs="Arial"/>
        </w:rPr>
      </w:pPr>
      <w:bookmarkStart w:id="77" w:name="_1834646965"/>
      <w:bookmarkStart w:id="78" w:name="_1834651595"/>
      <w:bookmarkStart w:id="79" w:name="_1834644797"/>
      <w:bookmarkEnd w:id="77"/>
      <w:bookmarkEnd w:id="78"/>
      <w:bookmarkEnd w:id="79"/>
      <w:r>
        <w:rPr>
          <w:rFonts w:cs="Arial"/>
        </w:rPr>
        <w:pict w14:anchorId="16D57CDE">
          <v:shape id="_x0000_i1027" type="#_x0000_t75" style="width:480.85pt;height:505.9pt">
            <v:imagedata r:id="rId32" o:title=""/>
          </v:shape>
        </w:pict>
      </w:r>
    </w:p>
    <w:p w14:paraId="13168623" w14:textId="0762DCAD" w:rsidR="002D043A" w:rsidRPr="00C21351" w:rsidRDefault="002D043A" w:rsidP="00D2272B"/>
    <w:p w14:paraId="0F5ADC5A" w14:textId="6F6DAE61" w:rsidR="006D4376" w:rsidRDefault="006D4376" w:rsidP="009B2091">
      <w:bookmarkStart w:id="80" w:name="_Hlk192858195"/>
      <w:r w:rsidRPr="00D74697">
        <w:t xml:space="preserve">As can be seen in the table above, </w:t>
      </w:r>
      <w:r>
        <w:t xml:space="preserve">the most significant </w:t>
      </w:r>
      <w:r w:rsidRPr="00D74697">
        <w:t xml:space="preserve">actuarial </w:t>
      </w:r>
      <w:r>
        <w:t>gains impacting the defined benefit obligation in 2025 occurred due to an increase in the discount rate, which moved from 1.50 per cent to 1.90 per cent, and also a decrease in the medical cost trend rate, which fell from 2.40 percent to 2.20 percent.</w:t>
      </w:r>
      <w:r w:rsidRPr="00D74697">
        <w:t xml:space="preserve"> </w:t>
      </w:r>
      <w:r w:rsidR="00965309" w:rsidRPr="00D2272B">
        <w:rPr>
          <w:rFonts w:cs="Arial"/>
        </w:rPr>
        <w:t xml:space="preserve">The weighted average duration of the defined benefit obligation as at December 31, </w:t>
      </w:r>
      <w:r w:rsidR="00965309">
        <w:rPr>
          <w:rFonts w:cs="Arial"/>
        </w:rPr>
        <w:t>2025</w:t>
      </w:r>
      <w:r w:rsidR="00965309" w:rsidRPr="00D2272B">
        <w:rPr>
          <w:rFonts w:cs="Arial"/>
        </w:rPr>
        <w:t xml:space="preserve"> was </w:t>
      </w:r>
      <w:r w:rsidR="00965309">
        <w:rPr>
          <w:rFonts w:cs="Arial"/>
        </w:rPr>
        <w:t>17</w:t>
      </w:r>
      <w:r w:rsidR="00965309" w:rsidRPr="00D2272B">
        <w:rPr>
          <w:rFonts w:cs="Arial"/>
        </w:rPr>
        <w:t xml:space="preserve"> years.</w:t>
      </w:r>
    </w:p>
    <w:p w14:paraId="2BD13749" w14:textId="77777777" w:rsidR="006D4376" w:rsidRDefault="006D4376" w:rsidP="009B2091">
      <w:pPr>
        <w:rPr>
          <w:rFonts w:cs="Arial"/>
        </w:rPr>
      </w:pPr>
    </w:p>
    <w:bookmarkEnd w:id="80"/>
    <w:p w14:paraId="07B9C63A" w14:textId="62AFFC50" w:rsidR="00D71E1E" w:rsidRDefault="007F5A07" w:rsidP="006519FD">
      <w:pPr>
        <w:rPr>
          <w:rFonts w:cs="Arial"/>
        </w:rPr>
      </w:pPr>
      <w:r w:rsidRPr="00D2272B">
        <w:rPr>
          <w:rFonts w:cs="Arial"/>
        </w:rPr>
        <w:t>Contributions</w:t>
      </w:r>
      <w:r w:rsidR="008B545B" w:rsidRPr="00D2272B">
        <w:rPr>
          <w:rFonts w:cs="Arial"/>
        </w:rPr>
        <w:t xml:space="preserve">, representing the premium share </w:t>
      </w:r>
      <w:r w:rsidRPr="00D2272B">
        <w:rPr>
          <w:rFonts w:cs="Arial"/>
        </w:rPr>
        <w:t xml:space="preserve">paid by </w:t>
      </w:r>
      <w:r w:rsidR="001B35D6">
        <w:rPr>
          <w:rFonts w:cs="Arial"/>
        </w:rPr>
        <w:t>UPOV</w:t>
      </w:r>
      <w:r w:rsidR="001B35D6" w:rsidRPr="00D2272B">
        <w:rPr>
          <w:rFonts w:cs="Arial"/>
        </w:rPr>
        <w:t xml:space="preserve"> </w:t>
      </w:r>
      <w:r w:rsidRPr="00D2272B">
        <w:rPr>
          <w:rFonts w:cs="Arial"/>
        </w:rPr>
        <w:t>for ASHI</w:t>
      </w:r>
      <w:r w:rsidR="008B545B" w:rsidRPr="00D2272B">
        <w:rPr>
          <w:rFonts w:cs="Arial"/>
        </w:rPr>
        <w:t>,</w:t>
      </w:r>
      <w:r w:rsidRPr="00D2272B">
        <w:rPr>
          <w:rFonts w:cs="Arial"/>
        </w:rPr>
        <w:t xml:space="preserve"> totaled </w:t>
      </w:r>
      <w:r w:rsidR="00152010">
        <w:rPr>
          <w:rFonts w:cs="Arial"/>
        </w:rPr>
        <w:t>82,852</w:t>
      </w:r>
      <w:r w:rsidRPr="00D2272B">
        <w:rPr>
          <w:rFonts w:cs="Arial"/>
        </w:rPr>
        <w:t xml:space="preserve"> Swiss francs for </w:t>
      </w:r>
      <w:r w:rsidR="002D043A">
        <w:rPr>
          <w:rFonts w:cs="Arial"/>
        </w:rPr>
        <w:t>202</w:t>
      </w:r>
      <w:r w:rsidR="00152010">
        <w:rPr>
          <w:rFonts w:cs="Arial"/>
        </w:rPr>
        <w:t>5</w:t>
      </w:r>
      <w:r w:rsidR="002D043A" w:rsidRPr="00D2272B">
        <w:rPr>
          <w:rFonts w:cs="Arial"/>
        </w:rPr>
        <w:t xml:space="preserve"> </w:t>
      </w:r>
      <w:r w:rsidRPr="00D2272B">
        <w:rPr>
          <w:rFonts w:cs="Arial"/>
        </w:rPr>
        <w:t>(</w:t>
      </w:r>
      <w:r w:rsidR="00FD5F86">
        <w:rPr>
          <w:rFonts w:cs="Arial"/>
        </w:rPr>
        <w:t>69,947</w:t>
      </w:r>
      <w:r w:rsidR="00FD5F86" w:rsidRPr="00D2272B">
        <w:rPr>
          <w:rFonts w:cs="Arial"/>
        </w:rPr>
        <w:t xml:space="preserve"> </w:t>
      </w:r>
      <w:r w:rsidRPr="00D2272B">
        <w:rPr>
          <w:rFonts w:cs="Arial"/>
        </w:rPr>
        <w:t xml:space="preserve">Swiss francs in </w:t>
      </w:r>
      <w:r w:rsidR="002D043A">
        <w:rPr>
          <w:rFonts w:cs="Arial"/>
        </w:rPr>
        <w:t>202</w:t>
      </w:r>
      <w:r w:rsidR="00FD5F86">
        <w:rPr>
          <w:rFonts w:cs="Arial"/>
        </w:rPr>
        <w:t>4</w:t>
      </w:r>
      <w:r w:rsidRPr="00D2272B">
        <w:rPr>
          <w:rFonts w:cs="Arial"/>
        </w:rPr>
        <w:t xml:space="preserve">). The following table details the present value of the defined benefit obligation and experience adjustments arising on the ASHI liability for </w:t>
      </w:r>
      <w:r w:rsidR="000F733C">
        <w:rPr>
          <w:rFonts w:cs="Arial"/>
        </w:rPr>
        <w:t>202</w:t>
      </w:r>
      <w:r w:rsidR="00897E2C">
        <w:rPr>
          <w:rFonts w:cs="Arial"/>
        </w:rPr>
        <w:t>5</w:t>
      </w:r>
      <w:r w:rsidR="000F733C" w:rsidRPr="00D2272B">
        <w:rPr>
          <w:rFonts w:cs="Arial"/>
        </w:rPr>
        <w:t xml:space="preserve"> </w:t>
      </w:r>
      <w:r w:rsidRPr="00D2272B">
        <w:rPr>
          <w:rFonts w:cs="Arial"/>
        </w:rPr>
        <w:t>and the previous four years</w:t>
      </w:r>
      <w:r w:rsidR="00F53E82" w:rsidRPr="00D2272B">
        <w:rPr>
          <w:rFonts w:cs="Arial"/>
        </w:rPr>
        <w:t>:</w:t>
      </w:r>
    </w:p>
    <w:p w14:paraId="7FD2CCE1" w14:textId="77777777" w:rsidR="000F4EFF" w:rsidRPr="00100705" w:rsidRDefault="000F4EFF" w:rsidP="006519FD">
      <w:pPr>
        <w:rPr>
          <w:rFonts w:cs="Arial"/>
        </w:rPr>
      </w:pPr>
    </w:p>
    <w:p w14:paraId="7CF6656D" w14:textId="78018F2B" w:rsidR="002B619B" w:rsidRPr="007C4A37" w:rsidRDefault="00000000" w:rsidP="006519FD">
      <w:pPr>
        <w:rPr>
          <w:rFonts w:cs="Arial"/>
        </w:rPr>
      </w:pPr>
      <w:bookmarkStart w:id="81" w:name="_1834646970"/>
      <w:bookmarkStart w:id="82" w:name="_1834651599"/>
      <w:bookmarkStart w:id="83" w:name="_1834644804"/>
      <w:bookmarkEnd w:id="81"/>
      <w:bookmarkEnd w:id="82"/>
      <w:bookmarkEnd w:id="83"/>
      <w:r>
        <w:rPr>
          <w:rFonts w:cs="Arial"/>
        </w:rPr>
        <w:lastRenderedPageBreak/>
        <w:pict w14:anchorId="57F89F3B">
          <v:shape id="_x0000_i1028" type="#_x0000_t75" style="width:489.6pt;height:85.75pt">
            <v:imagedata r:id="rId33" o:title=""/>
          </v:shape>
        </w:pict>
      </w:r>
    </w:p>
    <w:p w14:paraId="6378A884" w14:textId="146F6DC5" w:rsidR="00E45414" w:rsidRPr="007B443E" w:rsidRDefault="00E45414" w:rsidP="005B722A">
      <w:pPr>
        <w:jc w:val="center"/>
        <w:rPr>
          <w:rFonts w:cs="Arial"/>
        </w:rPr>
      </w:pPr>
    </w:p>
    <w:p w14:paraId="3C77BE22" w14:textId="11D2D6D7" w:rsidR="000E346C" w:rsidRPr="006D7E8B" w:rsidRDefault="000E346C" w:rsidP="000E346C">
      <w:pPr>
        <w:rPr>
          <w:szCs w:val="18"/>
        </w:rPr>
      </w:pPr>
      <w:r w:rsidRPr="006D7E8B">
        <w:rPr>
          <w:szCs w:val="18"/>
        </w:rPr>
        <w:t xml:space="preserve">The WIPO/UPOV After Service Health Insurance Plan (ASHIP) was created on January 1, 2025, a </w:t>
      </w:r>
      <w:r w:rsidRPr="006D7E8B">
        <w:rPr>
          <w:rFonts w:eastAsia="SimSun"/>
          <w:color w:val="000000"/>
          <w:szCs w:val="18"/>
          <w:lang w:eastAsia="zh-CN"/>
        </w:rPr>
        <w:t>separate entity established as a multi-employer plan, in which WIPO and UPOV participate. ASHIP is responsible for the management of the funds provided by the Member States of WIPO and</w:t>
      </w:r>
      <w:r w:rsidR="00813C63">
        <w:rPr>
          <w:rFonts w:eastAsia="SimSun"/>
          <w:color w:val="000000"/>
          <w:szCs w:val="18"/>
          <w:lang w:eastAsia="zh-CN"/>
        </w:rPr>
        <w:t xml:space="preserve"> members of</w:t>
      </w:r>
      <w:r w:rsidRPr="006D7E8B">
        <w:rPr>
          <w:rFonts w:eastAsia="SimSun"/>
          <w:color w:val="000000"/>
          <w:szCs w:val="18"/>
          <w:lang w:eastAsia="zh-CN"/>
        </w:rPr>
        <w:t xml:space="preserve"> UPOV to finance each organization’s ASHI liability. The ASHI liability remains a liability of WIPO and UPOV respectively, not of the ASHIP which is responsible only for the management of funds. In accordance with IPSAS</w:t>
      </w:r>
      <w:r w:rsidR="00DC023B">
        <w:rPr>
          <w:rFonts w:eastAsia="SimSun"/>
          <w:color w:val="000000"/>
          <w:szCs w:val="18"/>
          <w:lang w:eastAsia="zh-CN"/>
        </w:rPr>
        <w:t xml:space="preserve"> 39</w:t>
      </w:r>
      <w:r w:rsidRPr="006D7E8B">
        <w:rPr>
          <w:rFonts w:eastAsia="SimSun"/>
          <w:color w:val="000000"/>
          <w:szCs w:val="18"/>
          <w:lang w:eastAsia="zh-CN"/>
        </w:rPr>
        <w:t xml:space="preserve">, from the date of creation of ASHIP, </w:t>
      </w:r>
      <w:r w:rsidR="006D7E8B" w:rsidRPr="00CF1845">
        <w:rPr>
          <w:rFonts w:eastAsia="SimSun"/>
          <w:color w:val="000000"/>
          <w:szCs w:val="18"/>
          <w:lang w:eastAsia="zh-CN"/>
        </w:rPr>
        <w:t xml:space="preserve">UPOV’s </w:t>
      </w:r>
      <w:r w:rsidRPr="006D7E8B">
        <w:rPr>
          <w:rFonts w:eastAsia="SimSun"/>
          <w:color w:val="000000"/>
          <w:szCs w:val="18"/>
          <w:lang w:eastAsia="zh-CN"/>
        </w:rPr>
        <w:t xml:space="preserve">funds to finance ASHI meet the requirements for recognition as plan assets, and for 2025 </w:t>
      </w:r>
      <w:r w:rsidR="006D7E8B" w:rsidRPr="00CF1845">
        <w:rPr>
          <w:rFonts w:eastAsia="SimSun"/>
          <w:color w:val="000000"/>
          <w:szCs w:val="18"/>
          <w:lang w:eastAsia="zh-CN"/>
        </w:rPr>
        <w:t>UPOV’s</w:t>
      </w:r>
      <w:r w:rsidRPr="006D7E8B">
        <w:rPr>
          <w:rFonts w:eastAsia="SimSun"/>
          <w:color w:val="000000"/>
          <w:szCs w:val="18"/>
          <w:lang w:eastAsia="zh-CN"/>
        </w:rPr>
        <w:t xml:space="preserve"> ASHI liability is presented net of these funds. </w:t>
      </w:r>
    </w:p>
    <w:p w14:paraId="58C5EDD9" w14:textId="77777777" w:rsidR="000E346C" w:rsidRPr="006D7E8B" w:rsidRDefault="000E346C" w:rsidP="000E346C">
      <w:pPr>
        <w:rPr>
          <w:szCs w:val="18"/>
        </w:rPr>
      </w:pPr>
    </w:p>
    <w:p w14:paraId="3C429352" w14:textId="2F85B832" w:rsidR="000E346C" w:rsidRDefault="001D5D82" w:rsidP="000E346C">
      <w:pPr>
        <w:rPr>
          <w:szCs w:val="18"/>
        </w:rPr>
      </w:pPr>
      <w:r w:rsidRPr="00CF1845">
        <w:rPr>
          <w:szCs w:val="18"/>
        </w:rPr>
        <w:t>UPOV</w:t>
      </w:r>
      <w:r w:rsidR="000E346C" w:rsidRPr="00CF2492">
        <w:rPr>
          <w:szCs w:val="18"/>
        </w:rPr>
        <w:t xml:space="preserve">’s contributions to plan assets are based on a percentage of actual staff costs, which during 2025 was fixed at </w:t>
      </w:r>
      <w:r w:rsidR="00BE6BB9" w:rsidRPr="00CF1845">
        <w:rPr>
          <w:szCs w:val="18"/>
        </w:rPr>
        <w:t>six</w:t>
      </w:r>
      <w:r w:rsidR="000E346C" w:rsidRPr="00CF2492">
        <w:rPr>
          <w:szCs w:val="18"/>
        </w:rPr>
        <w:t xml:space="preserve"> per cent, less </w:t>
      </w:r>
      <w:r w:rsidR="000E346C" w:rsidRPr="00CF2492">
        <w:t xml:space="preserve">the premium share paid by the </w:t>
      </w:r>
      <w:r w:rsidR="00A20A45" w:rsidRPr="00CF1845">
        <w:t xml:space="preserve">Union </w:t>
      </w:r>
      <w:r w:rsidR="000E346C" w:rsidRPr="00CF2492">
        <w:t>for ASHI</w:t>
      </w:r>
      <w:r w:rsidR="000E346C" w:rsidRPr="00CF2492">
        <w:rPr>
          <w:szCs w:val="18"/>
        </w:rPr>
        <w:t>. The asset class and fair value of plan assets as at December 31, 2025, is shown in the following table:</w:t>
      </w:r>
    </w:p>
    <w:p w14:paraId="611A836F" w14:textId="77777777" w:rsidR="000E346C" w:rsidRDefault="000E346C" w:rsidP="000E346C">
      <w:pPr>
        <w:rPr>
          <w:szCs w:val="18"/>
        </w:rPr>
      </w:pPr>
    </w:p>
    <w:p w14:paraId="51312093" w14:textId="0892FF80" w:rsidR="000E346C" w:rsidRPr="00CF1845" w:rsidRDefault="000E346C" w:rsidP="000E346C">
      <w:pPr>
        <w:rPr>
          <w:szCs w:val="18"/>
          <w:highlight w:val="yellow"/>
        </w:rPr>
      </w:pPr>
    </w:p>
    <w:p w14:paraId="26D7B43D" w14:textId="6088B964" w:rsidR="00603338" w:rsidRPr="0098522D" w:rsidRDefault="00D569EB" w:rsidP="006519FD">
      <w:pPr>
        <w:rPr>
          <w:rFonts w:cs="Arial"/>
        </w:rPr>
      </w:pPr>
      <w:r w:rsidRPr="00D569EB">
        <w:rPr>
          <w:noProof/>
        </w:rPr>
        <w:drawing>
          <wp:inline distT="0" distB="0" distL="0" distR="0" wp14:anchorId="38853D9D" wp14:editId="0FBE5C42">
            <wp:extent cx="6137910" cy="1138555"/>
            <wp:effectExtent l="0" t="0" r="0" b="4445"/>
            <wp:docPr id="145665463"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79"/>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6137910" cy="1138555"/>
                    </a:xfrm>
                    <a:prstGeom prst="rect">
                      <a:avLst/>
                    </a:prstGeom>
                    <a:noFill/>
                    <a:ln>
                      <a:noFill/>
                    </a:ln>
                  </pic:spPr>
                </pic:pic>
              </a:graphicData>
            </a:graphic>
          </wp:inline>
        </w:drawing>
      </w:r>
    </w:p>
    <w:p w14:paraId="60381439" w14:textId="783D0F83" w:rsidR="00BD078C" w:rsidRDefault="00BD078C">
      <w:pPr>
        <w:jc w:val="left"/>
        <w:rPr>
          <w:rFonts w:cs="Arial"/>
        </w:rPr>
      </w:pPr>
    </w:p>
    <w:p w14:paraId="5B04DBC3" w14:textId="24E217AB" w:rsidR="00F53E82" w:rsidRPr="0038775D" w:rsidRDefault="00F53E82" w:rsidP="006519FD">
      <w:pPr>
        <w:rPr>
          <w:rFonts w:cs="Arial"/>
        </w:rPr>
      </w:pPr>
      <w:r w:rsidRPr="0038775D">
        <w:rPr>
          <w:rFonts w:cs="Arial"/>
        </w:rPr>
        <w:t>The following sensitivity analysis shows how the defined benefit obligation would have been affected by changes in significant actuarial assumptions, the discount rate and</w:t>
      </w:r>
      <w:r w:rsidR="00003006">
        <w:rPr>
          <w:rFonts w:cs="Arial"/>
        </w:rPr>
        <w:t xml:space="preserve"> the medical cost trend rate</w:t>
      </w:r>
      <w:r w:rsidRPr="0038775D">
        <w:rPr>
          <w:rFonts w:cs="Arial"/>
        </w:rPr>
        <w:t>. The per cent changes used in the analysis are considered reasonable based on historical movements:</w:t>
      </w:r>
    </w:p>
    <w:p w14:paraId="646FAD71" w14:textId="77777777" w:rsidR="006C0171" w:rsidRPr="0038775D" w:rsidRDefault="006C0171" w:rsidP="006519FD">
      <w:pPr>
        <w:rPr>
          <w:rFonts w:cs="Arial"/>
        </w:rPr>
      </w:pPr>
    </w:p>
    <w:p w14:paraId="2B5DAD95" w14:textId="770A0E4A" w:rsidR="00036458" w:rsidRDefault="0051686F" w:rsidP="005B722A">
      <w:pPr>
        <w:jc w:val="center"/>
        <w:rPr>
          <w:rFonts w:cs="Arial"/>
        </w:rPr>
      </w:pPr>
      <w:bookmarkStart w:id="84" w:name="_1834646974"/>
      <w:bookmarkStart w:id="85" w:name="_1834651604"/>
      <w:bookmarkStart w:id="86" w:name="_1834644814"/>
      <w:bookmarkEnd w:id="84"/>
      <w:bookmarkEnd w:id="85"/>
      <w:bookmarkEnd w:id="86"/>
      <w:r w:rsidRPr="0051686F">
        <w:rPr>
          <w:rFonts w:cs="Arial"/>
        </w:rPr>
        <w:t xml:space="preserve"> </w:t>
      </w:r>
      <w:r w:rsidRPr="0051686F">
        <w:rPr>
          <w:noProof/>
        </w:rPr>
        <w:drawing>
          <wp:inline distT="0" distB="0" distL="0" distR="0" wp14:anchorId="79927602" wp14:editId="3B81628C">
            <wp:extent cx="6137910" cy="1586865"/>
            <wp:effectExtent l="0" t="0" r="0" b="0"/>
            <wp:docPr id="13331536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6137910" cy="1586865"/>
                    </a:xfrm>
                    <a:prstGeom prst="rect">
                      <a:avLst/>
                    </a:prstGeom>
                    <a:noFill/>
                    <a:ln>
                      <a:noFill/>
                    </a:ln>
                  </pic:spPr>
                </pic:pic>
              </a:graphicData>
            </a:graphic>
          </wp:inline>
        </w:drawing>
      </w:r>
    </w:p>
    <w:p w14:paraId="43D8E553" w14:textId="601CB86C" w:rsidR="00036458" w:rsidRPr="007B443E" w:rsidRDefault="00036458" w:rsidP="006519FD">
      <w:pPr>
        <w:rPr>
          <w:rFonts w:cs="Arial"/>
        </w:rPr>
      </w:pPr>
    </w:p>
    <w:p w14:paraId="72E283D5" w14:textId="5CF9855A" w:rsidR="007C0E44" w:rsidRPr="0098522D" w:rsidRDefault="00111638" w:rsidP="005B722A">
      <w:pPr>
        <w:jc w:val="center"/>
        <w:rPr>
          <w:rFonts w:cs="Arial"/>
        </w:rPr>
      </w:pPr>
      <w:bookmarkStart w:id="87" w:name="_1834646979"/>
      <w:bookmarkStart w:id="88" w:name="_1834651609"/>
      <w:bookmarkStart w:id="89" w:name="_1834644825"/>
      <w:bookmarkEnd w:id="87"/>
      <w:bookmarkEnd w:id="88"/>
      <w:bookmarkEnd w:id="89"/>
      <w:r w:rsidRPr="00111638">
        <w:rPr>
          <w:rFonts w:cs="Arial"/>
        </w:rPr>
        <w:t xml:space="preserve"> </w:t>
      </w:r>
      <w:r w:rsidRPr="00111638">
        <w:rPr>
          <w:noProof/>
        </w:rPr>
        <w:drawing>
          <wp:inline distT="0" distB="0" distL="0" distR="0" wp14:anchorId="12EB7280" wp14:editId="2510F971">
            <wp:extent cx="6137910" cy="1637030"/>
            <wp:effectExtent l="0" t="0" r="0" b="0"/>
            <wp:docPr id="96156446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6137910" cy="1637030"/>
                    </a:xfrm>
                    <a:prstGeom prst="rect">
                      <a:avLst/>
                    </a:prstGeom>
                    <a:noFill/>
                    <a:ln>
                      <a:noFill/>
                    </a:ln>
                  </pic:spPr>
                </pic:pic>
              </a:graphicData>
            </a:graphic>
          </wp:inline>
        </w:drawing>
      </w:r>
    </w:p>
    <w:p w14:paraId="76E864AF" w14:textId="77777777" w:rsidR="00036458" w:rsidRPr="007C4A37" w:rsidRDefault="00036458" w:rsidP="006519FD">
      <w:pPr>
        <w:rPr>
          <w:rFonts w:cs="Arial"/>
        </w:rPr>
      </w:pPr>
    </w:p>
    <w:p w14:paraId="6F679B00" w14:textId="77777777" w:rsidR="00971AA8" w:rsidRPr="0038775D" w:rsidRDefault="00971AA8" w:rsidP="006519FD">
      <w:pPr>
        <w:rPr>
          <w:rFonts w:cs="Arial"/>
        </w:rPr>
      </w:pPr>
    </w:p>
    <w:p w14:paraId="4880933A" w14:textId="77777777" w:rsidR="001721A7" w:rsidRDefault="001721A7">
      <w:pPr>
        <w:jc w:val="left"/>
        <w:rPr>
          <w:rFonts w:cs="Arial"/>
          <w:b/>
          <w:color w:val="000000" w:themeColor="text1"/>
        </w:rPr>
      </w:pPr>
      <w:r>
        <w:rPr>
          <w:rFonts w:cs="Arial"/>
          <w:b/>
          <w:color w:val="000000" w:themeColor="text1"/>
        </w:rPr>
        <w:br w:type="page"/>
      </w:r>
    </w:p>
    <w:p w14:paraId="74B24D7A" w14:textId="649879AB" w:rsidR="00A824AF" w:rsidRDefault="00A824AF" w:rsidP="00A824AF">
      <w:pPr>
        <w:pStyle w:val="Style3"/>
        <w:spacing w:after="0"/>
        <w:rPr>
          <w:rFonts w:cs="Arial"/>
          <w:b/>
          <w:color w:val="000000" w:themeColor="text1"/>
          <w:sz w:val="20"/>
        </w:rPr>
      </w:pPr>
      <w:r w:rsidRPr="0038775D">
        <w:rPr>
          <w:rFonts w:cs="Arial"/>
          <w:b/>
          <w:color w:val="000000" w:themeColor="text1"/>
          <w:sz w:val="20"/>
        </w:rPr>
        <w:lastRenderedPageBreak/>
        <w:t>United Nations Joint Staff Pension Fund</w:t>
      </w:r>
    </w:p>
    <w:p w14:paraId="27659A5A" w14:textId="77777777" w:rsidR="00641335" w:rsidRDefault="00641335" w:rsidP="00A824AF">
      <w:pPr>
        <w:pStyle w:val="Style3"/>
        <w:spacing w:after="0"/>
        <w:rPr>
          <w:rFonts w:cs="Arial"/>
          <w:b/>
          <w:color w:val="000000" w:themeColor="text1"/>
          <w:sz w:val="20"/>
        </w:rPr>
      </w:pPr>
    </w:p>
    <w:p w14:paraId="03586FEB" w14:textId="77777777" w:rsidR="00944C8F" w:rsidRPr="002209CE" w:rsidRDefault="00944C8F" w:rsidP="00944C8F">
      <w:pPr>
        <w:pStyle w:val="BodyText"/>
      </w:pPr>
      <w:bookmarkStart w:id="90" w:name="_Hlk160643002"/>
      <w:bookmarkStart w:id="91" w:name="_Hlk192765778"/>
      <w:bookmarkStart w:id="92" w:name="_Hlk160646956"/>
      <w:bookmarkStart w:id="93" w:name="_Hlk192765153"/>
      <w:r w:rsidRPr="002209CE">
        <w:t xml:space="preserve">The Fund’s Regulations state that the Pension Board shall have an actuarial valuation made of the Fund at least once every three years by the </w:t>
      </w:r>
      <w:r>
        <w:t xml:space="preserve">Fund’s </w:t>
      </w:r>
      <w:r w:rsidRPr="002209CE">
        <w:t xml:space="preserve">Consulting Actuary. The practice of the Pension Board has </w:t>
      </w:r>
      <w:r>
        <w:t xml:space="preserve">usually </w:t>
      </w:r>
      <w:r w:rsidRPr="002209CE">
        <w:t>been to carry out an actuarial valuation every two years. The primary purpose of the actuarial valuation is to determine whether the current and estimated future assets of the Fund will be sufficient to meet its liabilities</w:t>
      </w:r>
      <w:r>
        <w:t xml:space="preserve"> into perpetuity</w:t>
      </w:r>
      <w:r w:rsidRPr="002209CE">
        <w:t xml:space="preserve">. </w:t>
      </w:r>
      <w:r w:rsidRPr="00705F26">
        <w:t xml:space="preserve">The Fund’s published </w:t>
      </w:r>
      <w:r>
        <w:t>f</w:t>
      </w:r>
      <w:r w:rsidRPr="00705F26">
        <w:t xml:space="preserve">unding </w:t>
      </w:r>
      <w:r>
        <w:t>p</w:t>
      </w:r>
      <w:r w:rsidRPr="00705F26">
        <w:t>olicy (available on the Fund’s website) sets out the methods, processes and targets that are used to monitor the funding position and associated risks. This also includes the practice of utili</w:t>
      </w:r>
      <w:r>
        <w:t>z</w:t>
      </w:r>
      <w:r w:rsidRPr="00705F26">
        <w:t>ing an actuarial value of assets, which smooths short-term investment gains and losses for the purpose of reporting long-term solvency.</w:t>
      </w:r>
    </w:p>
    <w:bookmarkEnd w:id="90"/>
    <w:p w14:paraId="65C984B5" w14:textId="77777777" w:rsidR="006602B0" w:rsidRPr="006602B0" w:rsidRDefault="006602B0" w:rsidP="005D7523">
      <w:pPr>
        <w:pStyle w:val="Style3"/>
        <w:spacing w:after="0"/>
        <w:rPr>
          <w:rFonts w:cs="Arial"/>
          <w:color w:val="000000" w:themeColor="text1"/>
          <w:sz w:val="20"/>
        </w:rPr>
      </w:pPr>
    </w:p>
    <w:p w14:paraId="0A0D3A30" w14:textId="53736C2F" w:rsidR="00944C8F" w:rsidRPr="005B722A" w:rsidRDefault="003D0BA1" w:rsidP="005B722A">
      <w:pPr>
        <w:pStyle w:val="Style3"/>
        <w:spacing w:after="0"/>
        <w:rPr>
          <w:rFonts w:cs="Arial"/>
          <w:color w:val="000000" w:themeColor="text1"/>
        </w:rPr>
      </w:pPr>
      <w:bookmarkStart w:id="94" w:name="_Hlk160643061"/>
      <w:r w:rsidRPr="006602B0">
        <w:rPr>
          <w:rFonts w:cs="Arial"/>
          <w:color w:val="000000" w:themeColor="text1"/>
          <w:sz w:val="20"/>
        </w:rPr>
        <w:t xml:space="preserve">UPOV’s financial obligation to the Fund consists of its mandated contribution, at the rate established by the United Nations General Assembly (currently at 7.9 per cent </w:t>
      </w:r>
      <w:r w:rsidR="00FC4C46">
        <w:rPr>
          <w:rFonts w:cs="Arial"/>
          <w:color w:val="000000" w:themeColor="text1"/>
          <w:sz w:val="20"/>
        </w:rPr>
        <w:t xml:space="preserve">of pensionable remuneration </w:t>
      </w:r>
      <w:r w:rsidRPr="006602B0">
        <w:rPr>
          <w:rFonts w:cs="Arial"/>
          <w:color w:val="000000" w:themeColor="text1"/>
          <w:sz w:val="20"/>
        </w:rPr>
        <w:t>for participants and 15.8 per cent for member organizations) together with any share of any actuarial deficiency payments under Article 26 of the Regulations of the</w:t>
      </w:r>
      <w:r w:rsidR="00B01557">
        <w:rPr>
          <w:rFonts w:cs="Arial"/>
          <w:color w:val="000000" w:themeColor="text1"/>
          <w:sz w:val="20"/>
        </w:rPr>
        <w:t xml:space="preserve"> </w:t>
      </w:r>
      <w:r w:rsidRPr="006602B0">
        <w:rPr>
          <w:rFonts w:cs="Arial"/>
          <w:color w:val="000000" w:themeColor="text1"/>
          <w:sz w:val="20"/>
        </w:rPr>
        <w:t>Fund. Such deficiency payments are only payable if and when the United Nations General Assembly has invoked the provision of Article 26, following determination that there is a requirement for deficiency payments based on an assessment of the actuarial sufficiency of the Fund as of the valuation date. Each member organization shall contribute to this deficiency an amount proportionate to the total contributions which each paid during the three years preceding the valuation date.</w:t>
      </w:r>
      <w:r w:rsidR="00944C8F">
        <w:rPr>
          <w:rFonts w:cs="Arial"/>
          <w:color w:val="000000" w:themeColor="text1"/>
          <w:sz w:val="20"/>
        </w:rPr>
        <w:t xml:space="preserve"> </w:t>
      </w:r>
      <w:r w:rsidR="00944C8F" w:rsidRPr="005B722A">
        <w:rPr>
          <w:rFonts w:cs="Arial"/>
          <w:color w:val="000000" w:themeColor="text1"/>
          <w:sz w:val="20"/>
        </w:rPr>
        <w:t>It has never been necessary to invoke Article 26, and no deficiency payments have ever been requested.</w:t>
      </w:r>
    </w:p>
    <w:p w14:paraId="395C0CB7" w14:textId="77777777" w:rsidR="006602B0" w:rsidRPr="006602B0" w:rsidRDefault="006602B0" w:rsidP="005D7523">
      <w:pPr>
        <w:pStyle w:val="Style3"/>
        <w:spacing w:after="0"/>
        <w:rPr>
          <w:rFonts w:cs="Arial"/>
          <w:color w:val="000000" w:themeColor="text1"/>
          <w:sz w:val="20"/>
        </w:rPr>
      </w:pPr>
    </w:p>
    <w:p w14:paraId="1A09EB22" w14:textId="58E6AB57" w:rsidR="00610986" w:rsidRPr="002209CE" w:rsidRDefault="00610986" w:rsidP="00610986">
      <w:pPr>
        <w:pStyle w:val="BodyText"/>
      </w:pPr>
      <w:bookmarkStart w:id="95" w:name="_Hlk160645787"/>
      <w:bookmarkEnd w:id="94"/>
      <w:r w:rsidRPr="0087509C">
        <w:t xml:space="preserve">The latest actuarial valuation for the </w:t>
      </w:r>
      <w:r>
        <w:t>Fund</w:t>
      </w:r>
      <w:r w:rsidRPr="0087509C">
        <w:t xml:space="preserve"> was completed as </w:t>
      </w:r>
      <w:r>
        <w:t>at</w:t>
      </w:r>
      <w:r w:rsidRPr="0087509C">
        <w:t xml:space="preserve"> 31 December </w:t>
      </w:r>
      <w:r>
        <w:t>2023</w:t>
      </w:r>
      <w:r w:rsidRPr="0087509C">
        <w:t xml:space="preserve">, </w:t>
      </w:r>
      <w:r w:rsidRPr="004676ED">
        <w:t>and the valuation as of December</w:t>
      </w:r>
      <w:r w:rsidR="002435C9">
        <w:t xml:space="preserve"> 31,</w:t>
      </w:r>
      <w:r w:rsidRPr="004676ED">
        <w:t xml:space="preserve"> 202</w:t>
      </w:r>
      <w:r>
        <w:t>5</w:t>
      </w:r>
      <w:r w:rsidRPr="004676ED">
        <w:t xml:space="preserve"> is currently being performed. A roll forward of the participation data as of December</w:t>
      </w:r>
      <w:r w:rsidR="006540A7">
        <w:t xml:space="preserve"> 31,</w:t>
      </w:r>
      <w:r w:rsidRPr="004676ED">
        <w:t xml:space="preserve"> 202</w:t>
      </w:r>
      <w:r>
        <w:t>3</w:t>
      </w:r>
      <w:r w:rsidRPr="004676ED">
        <w:t xml:space="preserve"> to December</w:t>
      </w:r>
      <w:r w:rsidR="006540A7">
        <w:t xml:space="preserve"> 31,</w:t>
      </w:r>
      <w:r w:rsidRPr="004676ED">
        <w:t xml:space="preserve"> 202</w:t>
      </w:r>
      <w:r>
        <w:t>4</w:t>
      </w:r>
      <w:r w:rsidRPr="004676ED">
        <w:t xml:space="preserve"> was used by the Fund for its 202</w:t>
      </w:r>
      <w:r>
        <w:t>4</w:t>
      </w:r>
      <w:r w:rsidRPr="004676ED">
        <w:t xml:space="preserve"> financial statements.</w:t>
      </w:r>
      <w:r w:rsidRPr="002209CE">
        <w:t xml:space="preserve"> </w:t>
      </w:r>
    </w:p>
    <w:bookmarkEnd w:id="95"/>
    <w:p w14:paraId="1BC57C7F" w14:textId="0E2EB57C" w:rsidR="00B01557" w:rsidRDefault="00B01557">
      <w:pPr>
        <w:rPr>
          <w:rFonts w:cs="Arial"/>
        </w:rPr>
      </w:pPr>
    </w:p>
    <w:p w14:paraId="0A8C2045" w14:textId="77777777" w:rsidR="00E859D8" w:rsidRDefault="00E859D8" w:rsidP="00E859D8">
      <w:bookmarkStart w:id="96" w:name="_Hlk160645805"/>
      <w:r w:rsidRPr="00DF0522">
        <w:t>T</w:t>
      </w:r>
      <w:r>
        <w:t xml:space="preserve">he actuarial valuation as at </w:t>
      </w:r>
      <w:r w:rsidRPr="00DF0522">
        <w:t>December</w:t>
      </w:r>
      <w:r>
        <w:t xml:space="preserve"> 31,</w:t>
      </w:r>
      <w:r w:rsidRPr="00DF0522">
        <w:t xml:space="preserve"> 202</w:t>
      </w:r>
      <w:r>
        <w:t>3,</w:t>
      </w:r>
      <w:r w:rsidRPr="00DF0522">
        <w:t xml:space="preserve"> re</w:t>
      </w:r>
      <w:r>
        <w:t>ported</w:t>
      </w:r>
      <w:r w:rsidRPr="00DF0522">
        <w:t xml:space="preserve"> a funded ratio of actuarial assets to actuarial liabilities</w:t>
      </w:r>
      <w:r>
        <w:t xml:space="preserve"> </w:t>
      </w:r>
      <w:r w:rsidRPr="00DF0522">
        <w:t xml:space="preserve">of </w:t>
      </w:r>
      <w:r>
        <w:t xml:space="preserve">111.0 per cent </w:t>
      </w:r>
      <w:r w:rsidRPr="00F06C50">
        <w:t>when future expected pension adjustments (cost-of-living indexation on benefits) were taken into account</w:t>
      </w:r>
      <w:r>
        <w:t>.</w:t>
      </w:r>
      <w:r w:rsidRPr="00DF0522">
        <w:t xml:space="preserve"> The</w:t>
      </w:r>
      <w:r>
        <w:t xml:space="preserve"> reported</w:t>
      </w:r>
      <w:r w:rsidRPr="00DF0522">
        <w:t xml:space="preserve"> funded ratio was</w:t>
      </w:r>
      <w:r>
        <w:t xml:space="preserve"> 152.0 per cent</w:t>
      </w:r>
      <w:r w:rsidRPr="00DF0522">
        <w:t xml:space="preserve"> when the current system of pension adjustments was </w:t>
      </w:r>
      <w:r>
        <w:t xml:space="preserve">not </w:t>
      </w:r>
      <w:r w:rsidRPr="00DF0522">
        <w:t>taken into account</w:t>
      </w:r>
      <w:r>
        <w:t xml:space="preserve"> </w:t>
      </w:r>
      <w:r w:rsidRPr="00F06C50">
        <w:t>and would be the measure by which actuarial sufficiency is established under Article 26</w:t>
      </w:r>
      <w:r>
        <w:rPr>
          <w:szCs w:val="18"/>
        </w:rPr>
        <w:t>.</w:t>
      </w:r>
    </w:p>
    <w:p w14:paraId="1D9D54AE" w14:textId="0694C913" w:rsidR="00944C8F" w:rsidRPr="00DF0522" w:rsidRDefault="00944C8F" w:rsidP="00944C8F">
      <w:pPr>
        <w:pStyle w:val="BodyText"/>
      </w:pPr>
    </w:p>
    <w:p w14:paraId="2525AA70" w14:textId="07BA44A7" w:rsidR="009A6692" w:rsidRDefault="003D0BA1" w:rsidP="005D7523">
      <w:pPr>
        <w:pStyle w:val="Style3"/>
        <w:spacing w:after="0"/>
        <w:rPr>
          <w:rFonts w:cs="Arial"/>
          <w:color w:val="000000" w:themeColor="text1"/>
          <w:sz w:val="20"/>
        </w:rPr>
      </w:pPr>
      <w:bookmarkStart w:id="97" w:name="_Hlk160645924"/>
      <w:bookmarkEnd w:id="96"/>
      <w:r w:rsidRPr="006602B0">
        <w:rPr>
          <w:rFonts w:cs="Arial"/>
          <w:color w:val="000000" w:themeColor="text1"/>
          <w:sz w:val="20"/>
        </w:rPr>
        <w:t xml:space="preserve">After assessing the actuarial sufficiency of the Fund, the Consulting Actuary concluded that there was no requirement, as at December 31, </w:t>
      </w:r>
      <w:r w:rsidR="00B01557">
        <w:rPr>
          <w:rFonts w:cs="Arial"/>
          <w:color w:val="000000" w:themeColor="text1"/>
          <w:sz w:val="20"/>
        </w:rPr>
        <w:t>202</w:t>
      </w:r>
      <w:r w:rsidR="00944C8F">
        <w:rPr>
          <w:rFonts w:cs="Arial"/>
          <w:color w:val="000000" w:themeColor="text1"/>
          <w:sz w:val="20"/>
        </w:rPr>
        <w:t>3</w:t>
      </w:r>
      <w:r w:rsidRPr="006602B0">
        <w:rPr>
          <w:rFonts w:cs="Arial"/>
          <w:color w:val="000000" w:themeColor="text1"/>
          <w:sz w:val="20"/>
        </w:rPr>
        <w:t>, for deficiency payments under Article 26 of the Regulations of the Fund as the actuarial value of assets exceeded the actuarial value of all accrued liabilities under the plan. At the time of this report, the General Assembly has not invoked the provision of Article 26.</w:t>
      </w:r>
      <w:bookmarkEnd w:id="97"/>
    </w:p>
    <w:p w14:paraId="20720E59" w14:textId="77777777" w:rsidR="001E09D0" w:rsidRPr="006602B0" w:rsidRDefault="001E09D0" w:rsidP="005D7523">
      <w:pPr>
        <w:pStyle w:val="Style3"/>
        <w:spacing w:after="0"/>
        <w:rPr>
          <w:rFonts w:cs="Arial"/>
          <w:color w:val="000000" w:themeColor="text1"/>
          <w:sz w:val="20"/>
        </w:rPr>
      </w:pPr>
    </w:p>
    <w:p w14:paraId="2E5944CE" w14:textId="0394BA02" w:rsidR="006602B0" w:rsidRPr="00C21351" w:rsidRDefault="00324082" w:rsidP="005D7523">
      <w:pPr>
        <w:pStyle w:val="Style3"/>
        <w:spacing w:after="0"/>
        <w:rPr>
          <w:sz w:val="20"/>
        </w:rPr>
      </w:pPr>
      <w:r w:rsidRPr="00C21351">
        <w:rPr>
          <w:sz w:val="20"/>
        </w:rPr>
        <w:t xml:space="preserve">Should Article 26 be invoked due to an actuarial deficiency, either during the ongoing operation or due to the termination of the Fund, deficiency payments required from each member organization would be based upon the proportion of that member organization’s contributions to the total contributions paid to the Fund during the three years preceding the valuation date. </w:t>
      </w:r>
      <w:r w:rsidR="00DE3AA4" w:rsidRPr="00CF1845">
        <w:rPr>
          <w:sz w:val="20"/>
        </w:rPr>
        <w:t>Total contributions paid to the Fund during the preceding three years (2022, 2023 and 2024) amounted to 10,191.93 million</w:t>
      </w:r>
      <w:r w:rsidR="00DE3AA4" w:rsidRPr="00C21351" w:rsidDel="00DE3AA4">
        <w:rPr>
          <w:sz w:val="20"/>
        </w:rPr>
        <w:t xml:space="preserve"> </w:t>
      </w:r>
      <w:r w:rsidR="00DA2515">
        <w:rPr>
          <w:sz w:val="20"/>
        </w:rPr>
        <w:t>US dollars</w:t>
      </w:r>
      <w:r w:rsidRPr="00FC4C46">
        <w:rPr>
          <w:sz w:val="20"/>
        </w:rPr>
        <w:t>, of which 0.01</w:t>
      </w:r>
      <w:r w:rsidR="004B3B52">
        <w:rPr>
          <w:sz w:val="20"/>
        </w:rPr>
        <w:t>6</w:t>
      </w:r>
      <w:r w:rsidR="00B01557" w:rsidRPr="00FC4C46">
        <w:rPr>
          <w:sz w:val="20"/>
        </w:rPr>
        <w:t xml:space="preserve"> </w:t>
      </w:r>
      <w:r w:rsidRPr="00FC4C46">
        <w:rPr>
          <w:sz w:val="20"/>
        </w:rPr>
        <w:t xml:space="preserve">per cent was contributed by UPOV (including participants and </w:t>
      </w:r>
      <w:r w:rsidR="00A270FE" w:rsidRPr="00FC4C46">
        <w:rPr>
          <w:sz w:val="20"/>
        </w:rPr>
        <w:t>UPOV</w:t>
      </w:r>
      <w:r w:rsidRPr="00FC4C46">
        <w:rPr>
          <w:sz w:val="20"/>
        </w:rPr>
        <w:t xml:space="preserve"> contributions).</w:t>
      </w:r>
    </w:p>
    <w:p w14:paraId="13870DB8" w14:textId="77777777" w:rsidR="006602B0" w:rsidRPr="005D7523" w:rsidRDefault="006602B0" w:rsidP="005D7523">
      <w:pPr>
        <w:pStyle w:val="Style3"/>
        <w:spacing w:after="0"/>
        <w:rPr>
          <w:rFonts w:cs="Arial"/>
          <w:color w:val="000000" w:themeColor="text1"/>
        </w:rPr>
      </w:pPr>
    </w:p>
    <w:p w14:paraId="5D38CD6F" w14:textId="726F2286" w:rsidR="00324082" w:rsidRPr="006602B0" w:rsidRDefault="00324082" w:rsidP="005D7523">
      <w:pPr>
        <w:pStyle w:val="Style3"/>
        <w:spacing w:after="0"/>
      </w:pPr>
      <w:r w:rsidRPr="006602B0">
        <w:rPr>
          <w:sz w:val="20"/>
        </w:rPr>
        <w:t xml:space="preserve">During </w:t>
      </w:r>
      <w:r w:rsidR="00B01557">
        <w:rPr>
          <w:sz w:val="20"/>
        </w:rPr>
        <w:t>202</w:t>
      </w:r>
      <w:r w:rsidR="004B3B52">
        <w:rPr>
          <w:sz w:val="20"/>
        </w:rPr>
        <w:t>5</w:t>
      </w:r>
      <w:r w:rsidRPr="006602B0">
        <w:rPr>
          <w:sz w:val="20"/>
        </w:rPr>
        <w:t xml:space="preserve">, contributions (including </w:t>
      </w:r>
      <w:r w:rsidR="00A270FE">
        <w:rPr>
          <w:sz w:val="20"/>
        </w:rPr>
        <w:t>UPOV</w:t>
      </w:r>
      <w:r w:rsidRPr="006602B0">
        <w:rPr>
          <w:sz w:val="20"/>
        </w:rPr>
        <w:t xml:space="preserve"> contributions only) paid to the Fund amounted to </w:t>
      </w:r>
      <w:r w:rsidR="004C2370">
        <w:rPr>
          <w:sz w:val="20"/>
        </w:rPr>
        <w:t>326,950</w:t>
      </w:r>
      <w:r w:rsidRPr="005D7523">
        <w:rPr>
          <w:sz w:val="20"/>
        </w:rPr>
        <w:t xml:space="preserve"> Swiss francs (</w:t>
      </w:r>
      <w:r w:rsidR="004B3B52">
        <w:rPr>
          <w:sz w:val="20"/>
        </w:rPr>
        <w:t>301,445</w:t>
      </w:r>
      <w:r w:rsidR="004B3B52" w:rsidRPr="005D7523">
        <w:rPr>
          <w:sz w:val="20"/>
        </w:rPr>
        <w:t xml:space="preserve"> </w:t>
      </w:r>
      <w:r w:rsidRPr="00FC4C46">
        <w:rPr>
          <w:sz w:val="20"/>
        </w:rPr>
        <w:t>Swiss francs in</w:t>
      </w:r>
      <w:r w:rsidRPr="005D7523">
        <w:rPr>
          <w:sz w:val="20"/>
        </w:rPr>
        <w:t xml:space="preserve"> </w:t>
      </w:r>
      <w:r w:rsidR="00B01557">
        <w:rPr>
          <w:sz w:val="20"/>
        </w:rPr>
        <w:t>202</w:t>
      </w:r>
      <w:r w:rsidR="004B3B52">
        <w:rPr>
          <w:sz w:val="20"/>
        </w:rPr>
        <w:t>4</w:t>
      </w:r>
      <w:r w:rsidRPr="00830182">
        <w:rPr>
          <w:sz w:val="20"/>
        </w:rPr>
        <w:t xml:space="preserve">). </w:t>
      </w:r>
      <w:bookmarkStart w:id="98" w:name="_Hlk161157816"/>
      <w:r w:rsidRPr="00830182">
        <w:rPr>
          <w:sz w:val="20"/>
        </w:rPr>
        <w:t xml:space="preserve">Expected contributions due in </w:t>
      </w:r>
      <w:r w:rsidR="00BB34C9" w:rsidRPr="00C21351">
        <w:rPr>
          <w:sz w:val="20"/>
        </w:rPr>
        <w:t>202</w:t>
      </w:r>
      <w:r w:rsidR="004C2370">
        <w:rPr>
          <w:sz w:val="20"/>
        </w:rPr>
        <w:t>6</w:t>
      </w:r>
      <w:r w:rsidR="00BB34C9" w:rsidRPr="00830182">
        <w:rPr>
          <w:sz w:val="20"/>
        </w:rPr>
        <w:t xml:space="preserve"> </w:t>
      </w:r>
      <w:r w:rsidRPr="00BB34C9">
        <w:rPr>
          <w:sz w:val="20"/>
        </w:rPr>
        <w:t xml:space="preserve">are approximately </w:t>
      </w:r>
      <w:r w:rsidR="00FE2FFD">
        <w:rPr>
          <w:sz w:val="20"/>
        </w:rPr>
        <w:t>337,</w:t>
      </w:r>
      <w:r w:rsidR="003912D0">
        <w:rPr>
          <w:sz w:val="20"/>
        </w:rPr>
        <w:t>557</w:t>
      </w:r>
      <w:r w:rsidR="003408AA">
        <w:rPr>
          <w:sz w:val="20"/>
        </w:rPr>
        <w:t xml:space="preserve"> </w:t>
      </w:r>
      <w:bookmarkEnd w:id="98"/>
      <w:r w:rsidRPr="00830182">
        <w:rPr>
          <w:sz w:val="20"/>
        </w:rPr>
        <w:t>Swiss francs.</w:t>
      </w:r>
    </w:p>
    <w:p w14:paraId="6DF41ED1" w14:textId="77777777" w:rsidR="00324082" w:rsidRPr="006602B0" w:rsidRDefault="00324082" w:rsidP="005D7523">
      <w:pPr>
        <w:pStyle w:val="Style3"/>
        <w:spacing w:after="0"/>
        <w:rPr>
          <w:rFonts w:cs="Arial"/>
          <w:color w:val="000000" w:themeColor="text1"/>
          <w:sz w:val="20"/>
        </w:rPr>
      </w:pPr>
    </w:p>
    <w:p w14:paraId="77D70649" w14:textId="1E22B858" w:rsidR="003D0BA1" w:rsidRDefault="003D0BA1" w:rsidP="005D7523">
      <w:pPr>
        <w:pStyle w:val="Style3"/>
        <w:spacing w:after="0"/>
        <w:rPr>
          <w:rFonts w:cs="Arial"/>
          <w:color w:val="000000" w:themeColor="text1"/>
          <w:sz w:val="20"/>
        </w:rPr>
      </w:pPr>
      <w:r w:rsidRPr="006602B0">
        <w:rPr>
          <w:rFonts w:cs="Arial"/>
          <w:color w:val="000000" w:themeColor="text1"/>
          <w:sz w:val="20"/>
        </w:rPr>
        <w:t>Membership of the Fund may be terminated by decision of the United Nations General Assembly, upon the affirmative recommendation of the Pension Board. A proportionate share of the total assets of the Fund at the date of termination shall be paid to the former member organization for the exclusive benefit of its staff who were participants in the Fund at that date, pursuant to an arrangement mutually agreed between the organization and the Fund. The amount is determined by the</w:t>
      </w:r>
      <w:r w:rsidR="00B01557">
        <w:rPr>
          <w:rFonts w:cs="Arial"/>
          <w:color w:val="000000" w:themeColor="text1"/>
          <w:sz w:val="20"/>
        </w:rPr>
        <w:t xml:space="preserve"> </w:t>
      </w:r>
      <w:r w:rsidRPr="006602B0">
        <w:rPr>
          <w:rFonts w:cs="Arial"/>
          <w:color w:val="000000" w:themeColor="text1"/>
          <w:sz w:val="20"/>
        </w:rPr>
        <w:t xml:space="preserve">Pension Board based on an actuarial valuation of the assets and liabilities of the Fund on the date of termination; no part of the assets which are in excess of the liabilities </w:t>
      </w:r>
      <w:r w:rsidR="00142F20">
        <w:rPr>
          <w:rFonts w:cs="Arial"/>
          <w:color w:val="000000" w:themeColor="text1"/>
          <w:sz w:val="20"/>
        </w:rPr>
        <w:t>is</w:t>
      </w:r>
      <w:r w:rsidR="005D6A92" w:rsidRPr="006602B0">
        <w:rPr>
          <w:rFonts w:cs="Arial"/>
          <w:color w:val="000000" w:themeColor="text1"/>
          <w:sz w:val="20"/>
        </w:rPr>
        <w:t xml:space="preserve"> </w:t>
      </w:r>
      <w:r w:rsidRPr="006602B0">
        <w:rPr>
          <w:rFonts w:cs="Arial"/>
          <w:color w:val="000000" w:themeColor="text1"/>
          <w:sz w:val="20"/>
        </w:rPr>
        <w:t>included in the amount.</w:t>
      </w:r>
    </w:p>
    <w:p w14:paraId="27F26E4C" w14:textId="77777777" w:rsidR="00034C24" w:rsidRPr="006602B0" w:rsidRDefault="00034C24" w:rsidP="005D7523">
      <w:pPr>
        <w:pStyle w:val="Style3"/>
        <w:spacing w:after="0"/>
        <w:rPr>
          <w:rFonts w:cs="Arial"/>
          <w:color w:val="000000" w:themeColor="text1"/>
          <w:sz w:val="20"/>
        </w:rPr>
      </w:pPr>
    </w:p>
    <w:p w14:paraId="0CF84740" w14:textId="12527E59" w:rsidR="00DE1334" w:rsidRPr="002209CE" w:rsidRDefault="003D0BA1" w:rsidP="00DE1334">
      <w:pPr>
        <w:pStyle w:val="BodyText"/>
      </w:pPr>
      <w:r w:rsidRPr="006602B0">
        <w:rPr>
          <w:rFonts w:cs="Arial"/>
          <w:color w:val="000000" w:themeColor="text1"/>
        </w:rPr>
        <w:t xml:space="preserve">The United Nations Board of Auditors carries out an annual audit of the Fund and reports to the Pension Board and to the United Nations General Assembly on the audit every year. </w:t>
      </w:r>
      <w:r w:rsidR="00DE1334" w:rsidRPr="002209CE">
        <w:t xml:space="preserve">The </w:t>
      </w:r>
      <w:r w:rsidR="00DE1334">
        <w:t>Fund</w:t>
      </w:r>
      <w:r w:rsidR="00DE1334" w:rsidRPr="002209CE">
        <w:t xml:space="preserve"> </w:t>
      </w:r>
      <w:r w:rsidR="00DE1334">
        <w:t>provides weekly information</w:t>
      </w:r>
      <w:r w:rsidR="00DE1334" w:rsidRPr="002209CE">
        <w:t xml:space="preserve"> on its </w:t>
      </w:r>
      <w:r w:rsidR="000166FF" w:rsidRPr="002209CE">
        <w:t>investments,</w:t>
      </w:r>
      <w:r w:rsidR="00DE1334" w:rsidRPr="002209CE">
        <w:t xml:space="preserve"> and </w:t>
      </w:r>
      <w:r w:rsidR="00DE1334">
        <w:t>it</w:t>
      </w:r>
      <w:r w:rsidR="00DE1334" w:rsidRPr="002209CE">
        <w:t xml:space="preserve"> can be viewed by visiting the </w:t>
      </w:r>
      <w:r w:rsidR="00DE1334">
        <w:t>Fund</w:t>
      </w:r>
      <w:r w:rsidR="00DE1334" w:rsidRPr="002209CE">
        <w:t xml:space="preserve"> at </w:t>
      </w:r>
      <w:r w:rsidR="00DE1334" w:rsidRPr="009B5A96">
        <w:rPr>
          <w:rFonts w:eastAsia="Calibri"/>
        </w:rPr>
        <w:t>www.unjspf.org</w:t>
      </w:r>
      <w:r w:rsidR="00DE1334" w:rsidRPr="002209CE">
        <w:t>.</w:t>
      </w:r>
    </w:p>
    <w:bookmarkEnd w:id="91"/>
    <w:p w14:paraId="0F190EEA" w14:textId="507FF32F" w:rsidR="003D0BA1" w:rsidRPr="006602B0" w:rsidRDefault="003D0BA1">
      <w:pPr>
        <w:pStyle w:val="Style3"/>
        <w:spacing w:after="0"/>
        <w:rPr>
          <w:rFonts w:cs="Arial"/>
          <w:color w:val="000000" w:themeColor="text1"/>
          <w:sz w:val="20"/>
        </w:rPr>
      </w:pPr>
    </w:p>
    <w:p w14:paraId="5F3AE0B1" w14:textId="77777777" w:rsidR="006602B0" w:rsidRPr="005D7523" w:rsidRDefault="006602B0" w:rsidP="00E44E01">
      <w:pPr>
        <w:pStyle w:val="Heading2Notes"/>
        <w:rPr>
          <w:rFonts w:ascii="Arial" w:hAnsi="Arial" w:cs="Arial"/>
          <w:color w:val="000000" w:themeColor="text1"/>
        </w:rPr>
      </w:pPr>
      <w:bookmarkStart w:id="99" w:name="_Toc84329897"/>
      <w:bookmarkEnd w:id="92"/>
      <w:bookmarkEnd w:id="93"/>
    </w:p>
    <w:p w14:paraId="1B60A580" w14:textId="77777777" w:rsidR="00A40D65" w:rsidRDefault="00A40D65">
      <w:pPr>
        <w:jc w:val="left"/>
        <w:rPr>
          <w:rFonts w:cs="Arial"/>
          <w:b/>
          <w:caps/>
        </w:rPr>
      </w:pPr>
      <w:bookmarkStart w:id="100" w:name="_Toc84329898"/>
      <w:bookmarkEnd w:id="99"/>
      <w:r>
        <w:rPr>
          <w:rFonts w:cs="Arial"/>
        </w:rPr>
        <w:br w:type="page"/>
      </w:r>
    </w:p>
    <w:p w14:paraId="005011FB" w14:textId="3506BB12" w:rsidR="00A824AF" w:rsidRPr="005D7523" w:rsidRDefault="004A5EBA" w:rsidP="00BB0E72">
      <w:pPr>
        <w:pStyle w:val="Heading2Notes"/>
        <w:rPr>
          <w:rFonts w:ascii="Arial" w:hAnsi="Arial" w:cs="Arial"/>
        </w:rPr>
      </w:pPr>
      <w:bookmarkStart w:id="101" w:name="_Toc236849872"/>
      <w:r w:rsidRPr="005D7523">
        <w:rPr>
          <w:rFonts w:ascii="Arial" w:hAnsi="Arial" w:cs="Arial"/>
        </w:rPr>
        <w:lastRenderedPageBreak/>
        <w:t xml:space="preserve">Note </w:t>
      </w:r>
      <w:r w:rsidR="009877B8">
        <w:rPr>
          <w:rFonts w:ascii="Arial" w:hAnsi="Arial" w:cs="Arial"/>
        </w:rPr>
        <w:t>7</w:t>
      </w:r>
      <w:r w:rsidR="00A824AF" w:rsidRPr="005D7523">
        <w:rPr>
          <w:rFonts w:ascii="Arial" w:hAnsi="Arial" w:cs="Arial"/>
        </w:rPr>
        <w:t>:</w:t>
      </w:r>
      <w:r w:rsidR="00A824AF" w:rsidRPr="005D7523">
        <w:rPr>
          <w:rFonts w:ascii="Arial" w:hAnsi="Arial" w:cs="Arial"/>
        </w:rPr>
        <w:tab/>
      </w:r>
      <w:r w:rsidRPr="005D7523">
        <w:rPr>
          <w:rFonts w:ascii="Arial" w:hAnsi="Arial" w:cs="Arial"/>
        </w:rPr>
        <w:t xml:space="preserve">Advance </w:t>
      </w:r>
      <w:r w:rsidR="00A824AF" w:rsidRPr="005D7523">
        <w:rPr>
          <w:rFonts w:ascii="Arial" w:hAnsi="Arial" w:cs="Arial"/>
        </w:rPr>
        <w:t>receipt</w:t>
      </w:r>
      <w:r w:rsidRPr="005D7523">
        <w:rPr>
          <w:rFonts w:ascii="Arial" w:hAnsi="Arial" w:cs="Arial"/>
        </w:rPr>
        <w:t>s</w:t>
      </w:r>
      <w:bookmarkEnd w:id="100"/>
      <w:bookmarkEnd w:id="101"/>
    </w:p>
    <w:p w14:paraId="1ACE7F89" w14:textId="77777777" w:rsidR="00036458" w:rsidRPr="007B443E" w:rsidRDefault="00036458" w:rsidP="00A824AF">
      <w:pPr>
        <w:pStyle w:val="Style3"/>
        <w:spacing w:after="0"/>
        <w:rPr>
          <w:rFonts w:cs="Arial"/>
          <w:sz w:val="20"/>
        </w:rPr>
      </w:pPr>
    </w:p>
    <w:p w14:paraId="7EFF6AD5" w14:textId="683863D0" w:rsidR="00036458" w:rsidRPr="007B443E" w:rsidRDefault="008E0292" w:rsidP="005B722A">
      <w:pPr>
        <w:pStyle w:val="Style3"/>
        <w:spacing w:after="0"/>
        <w:jc w:val="center"/>
        <w:rPr>
          <w:rFonts w:cs="Arial"/>
          <w:sz w:val="20"/>
        </w:rPr>
      </w:pPr>
      <w:bookmarkStart w:id="102" w:name="_1834646984"/>
      <w:bookmarkStart w:id="103" w:name="_1834651614"/>
      <w:bookmarkStart w:id="104" w:name="_1834644837"/>
      <w:bookmarkEnd w:id="102"/>
      <w:bookmarkEnd w:id="103"/>
      <w:bookmarkEnd w:id="104"/>
      <w:r w:rsidRPr="008E0292">
        <w:rPr>
          <w:noProof/>
        </w:rPr>
        <w:drawing>
          <wp:inline distT="0" distB="0" distL="0" distR="0" wp14:anchorId="04B9A9A4" wp14:editId="56818CB0">
            <wp:extent cx="6137910" cy="1176655"/>
            <wp:effectExtent l="0" t="0" r="0" b="0"/>
            <wp:docPr id="59385262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6137910" cy="1176655"/>
                    </a:xfrm>
                    <a:prstGeom prst="rect">
                      <a:avLst/>
                    </a:prstGeom>
                    <a:noFill/>
                    <a:ln>
                      <a:noFill/>
                    </a:ln>
                  </pic:spPr>
                </pic:pic>
              </a:graphicData>
            </a:graphic>
          </wp:inline>
        </w:drawing>
      </w:r>
    </w:p>
    <w:p w14:paraId="2C196A89" w14:textId="77777777" w:rsidR="005A1343" w:rsidRDefault="005A1343" w:rsidP="00A824AF">
      <w:pPr>
        <w:pStyle w:val="Style3"/>
        <w:spacing w:after="0"/>
        <w:rPr>
          <w:rFonts w:cs="Arial"/>
          <w:sz w:val="20"/>
        </w:rPr>
      </w:pPr>
    </w:p>
    <w:p w14:paraId="57EFD7BF" w14:textId="116C2DC5" w:rsidR="004B45AE" w:rsidRDefault="00A824AF" w:rsidP="003478E3">
      <w:pPr>
        <w:pStyle w:val="Style3"/>
        <w:spacing w:after="0"/>
        <w:rPr>
          <w:rFonts w:cs="Arial"/>
          <w:sz w:val="20"/>
        </w:rPr>
      </w:pPr>
      <w:r w:rsidRPr="007C4A37">
        <w:rPr>
          <w:rFonts w:cs="Arial"/>
          <w:sz w:val="20"/>
        </w:rPr>
        <w:t>Contributions received in advance are recorded as advance receipt liabilities and are recognized as revenue in the year to which they relate. Extrabudgetary funds from donors to Funds in Trust containing conditions requiring UPOV to provide services to recipient governments or other third parties are treated as deferred revenue until the services covered by the extrabudgetary funds (funds in trust) are performed, w</w:t>
      </w:r>
      <w:bookmarkStart w:id="105" w:name="_Toc84329899"/>
      <w:r w:rsidR="003478E3" w:rsidRPr="0038775D">
        <w:rPr>
          <w:rFonts w:cs="Arial"/>
          <w:sz w:val="20"/>
        </w:rPr>
        <w:t>hereupon revenue is recognized.</w:t>
      </w:r>
    </w:p>
    <w:p w14:paraId="56A13082" w14:textId="77777777" w:rsidR="004B45AE" w:rsidRPr="0038775D" w:rsidRDefault="004B45AE" w:rsidP="003478E3">
      <w:pPr>
        <w:pStyle w:val="Style3"/>
        <w:spacing w:after="0"/>
        <w:rPr>
          <w:rFonts w:cs="Arial"/>
          <w:sz w:val="20"/>
        </w:rPr>
      </w:pPr>
    </w:p>
    <w:p w14:paraId="0C71E9D7" w14:textId="77777777" w:rsidR="003478E3" w:rsidRPr="00352498" w:rsidRDefault="003478E3" w:rsidP="005D7523">
      <w:pPr>
        <w:pStyle w:val="Style3"/>
        <w:spacing w:after="0"/>
      </w:pPr>
    </w:p>
    <w:p w14:paraId="09249455" w14:textId="5659FFEC" w:rsidR="00A824AF" w:rsidRPr="005D7523" w:rsidRDefault="004A5EBA" w:rsidP="004A5EBA">
      <w:pPr>
        <w:pStyle w:val="Heading2Notes"/>
        <w:rPr>
          <w:rFonts w:ascii="Arial" w:hAnsi="Arial" w:cs="Arial"/>
        </w:rPr>
      </w:pPr>
      <w:bookmarkStart w:id="106" w:name="_Toc236849873"/>
      <w:r w:rsidRPr="005D7523">
        <w:rPr>
          <w:rFonts w:ascii="Arial" w:hAnsi="Arial" w:cs="Arial"/>
        </w:rPr>
        <w:t xml:space="preserve">Note </w:t>
      </w:r>
      <w:r w:rsidR="009877B8">
        <w:rPr>
          <w:rFonts w:ascii="Arial" w:hAnsi="Arial" w:cs="Arial"/>
        </w:rPr>
        <w:t>8</w:t>
      </w:r>
      <w:r w:rsidR="00A824AF" w:rsidRPr="005D7523">
        <w:rPr>
          <w:rFonts w:ascii="Arial" w:hAnsi="Arial" w:cs="Arial"/>
        </w:rPr>
        <w:t>:</w:t>
      </w:r>
      <w:r w:rsidR="00A824AF" w:rsidRPr="005D7523">
        <w:rPr>
          <w:rFonts w:ascii="Arial" w:hAnsi="Arial" w:cs="Arial"/>
        </w:rPr>
        <w:tab/>
      </w:r>
      <w:r w:rsidRPr="005D7523">
        <w:rPr>
          <w:rFonts w:ascii="Arial" w:hAnsi="Arial" w:cs="Arial"/>
        </w:rPr>
        <w:t xml:space="preserve">Other </w:t>
      </w:r>
      <w:r w:rsidR="00A824AF" w:rsidRPr="005D7523">
        <w:rPr>
          <w:rFonts w:ascii="Arial" w:hAnsi="Arial" w:cs="Arial"/>
        </w:rPr>
        <w:t>current liabilities</w:t>
      </w:r>
      <w:bookmarkEnd w:id="105"/>
      <w:bookmarkEnd w:id="106"/>
    </w:p>
    <w:p w14:paraId="608F20A6" w14:textId="1F3A5785" w:rsidR="003478E3" w:rsidRDefault="003478E3" w:rsidP="005D7523">
      <w:pPr>
        <w:pStyle w:val="Caption"/>
      </w:pPr>
    </w:p>
    <w:p w14:paraId="1C3C54C6" w14:textId="55BBE703" w:rsidR="00CE23D2" w:rsidRPr="007B443E" w:rsidRDefault="009039A5" w:rsidP="005B722A">
      <w:pPr>
        <w:jc w:val="center"/>
        <w:rPr>
          <w:rFonts w:cs="Arial"/>
        </w:rPr>
      </w:pPr>
      <w:r w:rsidRPr="009039A5">
        <w:rPr>
          <w:rFonts w:cs="Arial"/>
        </w:rPr>
        <w:t xml:space="preserve"> </w:t>
      </w:r>
      <w:bookmarkStart w:id="107" w:name="_1834646988"/>
      <w:bookmarkStart w:id="108" w:name="_1834651619"/>
      <w:bookmarkStart w:id="109" w:name="_1834644847"/>
      <w:bookmarkEnd w:id="107"/>
      <w:bookmarkEnd w:id="108"/>
      <w:bookmarkEnd w:id="109"/>
      <w:r w:rsidR="00000000">
        <w:rPr>
          <w:rFonts w:cs="Arial"/>
        </w:rPr>
        <w:pict w14:anchorId="5B045730">
          <v:shape id="_x0000_i1029" type="#_x0000_t75" style="width:483.95pt;height:70.75pt">
            <v:imagedata r:id="rId38" o:title=""/>
          </v:shape>
        </w:pict>
      </w:r>
    </w:p>
    <w:p w14:paraId="3D9B0DBC" w14:textId="77777777" w:rsidR="00CE23D2" w:rsidRPr="0098522D" w:rsidRDefault="00CE23D2" w:rsidP="005E3B7B">
      <w:pPr>
        <w:rPr>
          <w:rFonts w:cs="Arial"/>
        </w:rPr>
      </w:pPr>
    </w:p>
    <w:p w14:paraId="2954BE85" w14:textId="77777777" w:rsidR="005E3B7B" w:rsidRPr="005976F2" w:rsidRDefault="00A824AF" w:rsidP="005E3B7B">
      <w:pPr>
        <w:rPr>
          <w:rFonts w:cs="Arial"/>
        </w:rPr>
      </w:pPr>
      <w:r w:rsidRPr="00F76236">
        <w:rPr>
          <w:rFonts w:cs="Arial"/>
        </w:rPr>
        <w:t>Other current liabilities are amounts payable to WIPO, which relate to services provided under the WIPO/UPOV Agreement.</w:t>
      </w:r>
    </w:p>
    <w:p w14:paraId="331DCADC" w14:textId="671F4683" w:rsidR="005E3B7B" w:rsidRDefault="005E3B7B" w:rsidP="005E3B7B">
      <w:pPr>
        <w:rPr>
          <w:rFonts w:cs="Arial"/>
        </w:rPr>
      </w:pPr>
    </w:p>
    <w:p w14:paraId="35E10993" w14:textId="36ED517C" w:rsidR="00885DCE" w:rsidRDefault="00885DCE" w:rsidP="005E3B7B">
      <w:pPr>
        <w:rPr>
          <w:rFonts w:cs="Arial"/>
        </w:rPr>
      </w:pPr>
    </w:p>
    <w:p w14:paraId="495BC961" w14:textId="249A359C" w:rsidR="00885DCE" w:rsidRDefault="00885DCE" w:rsidP="005D7523">
      <w:pPr>
        <w:pStyle w:val="Heading2Notes"/>
      </w:pPr>
      <w:bookmarkStart w:id="110" w:name="_Toc236849874"/>
      <w:r>
        <w:t xml:space="preserve">Note </w:t>
      </w:r>
      <w:r w:rsidR="009877B8">
        <w:t>9</w:t>
      </w:r>
      <w:r>
        <w:t>:</w:t>
      </w:r>
      <w:r>
        <w:tab/>
        <w:t>C</w:t>
      </w:r>
      <w:r w:rsidR="00E74A87">
        <w:t>ontingent l</w:t>
      </w:r>
      <w:r>
        <w:t>iabilities</w:t>
      </w:r>
      <w:bookmarkEnd w:id="110"/>
    </w:p>
    <w:p w14:paraId="2AFE7A13" w14:textId="4B42E7D3" w:rsidR="00885DCE" w:rsidRDefault="00885DCE" w:rsidP="005E3B7B">
      <w:pPr>
        <w:rPr>
          <w:rFonts w:cs="Arial"/>
        </w:rPr>
      </w:pPr>
    </w:p>
    <w:p w14:paraId="076BA43B" w14:textId="4B075B24" w:rsidR="005E1412" w:rsidRDefault="00E74A87" w:rsidP="005E3B7B">
      <w:pPr>
        <w:rPr>
          <w:rFonts w:cs="Arial"/>
        </w:rPr>
      </w:pPr>
      <w:r>
        <w:rPr>
          <w:rFonts w:cs="Arial"/>
        </w:rPr>
        <w:t>UPOV has no contingent liabilities as at December 31, 202</w:t>
      </w:r>
      <w:r w:rsidR="003748C6">
        <w:rPr>
          <w:rFonts w:cs="Arial"/>
        </w:rPr>
        <w:t>5</w:t>
      </w:r>
      <w:r>
        <w:rPr>
          <w:rFonts w:cs="Arial"/>
        </w:rPr>
        <w:t>.</w:t>
      </w:r>
    </w:p>
    <w:p w14:paraId="69D04CA4" w14:textId="77777777" w:rsidR="005E1412" w:rsidRPr="00352498" w:rsidRDefault="005E1412" w:rsidP="005E3B7B">
      <w:pPr>
        <w:rPr>
          <w:rFonts w:cs="Arial"/>
        </w:rPr>
      </w:pPr>
    </w:p>
    <w:p w14:paraId="3F8E2EC7" w14:textId="74405A21" w:rsidR="005D0C9E" w:rsidRDefault="005D0C9E">
      <w:pPr>
        <w:jc w:val="left"/>
        <w:rPr>
          <w:rFonts w:cs="Arial"/>
          <w:b/>
          <w:caps/>
        </w:rPr>
      </w:pPr>
      <w:bookmarkStart w:id="111" w:name="_Toc84329900"/>
    </w:p>
    <w:p w14:paraId="1D2CBF18" w14:textId="63CE8CF6" w:rsidR="00A824AF" w:rsidRPr="005D7523" w:rsidRDefault="004A5EBA" w:rsidP="004A5EBA">
      <w:pPr>
        <w:pStyle w:val="Heading2Notes"/>
        <w:rPr>
          <w:rFonts w:ascii="Arial" w:hAnsi="Arial" w:cs="Arial"/>
        </w:rPr>
      </w:pPr>
      <w:bookmarkStart w:id="112" w:name="_Toc236849875"/>
      <w:r w:rsidRPr="005D7523">
        <w:rPr>
          <w:rFonts w:ascii="Arial" w:hAnsi="Arial" w:cs="Arial"/>
        </w:rPr>
        <w:t xml:space="preserve">Note </w:t>
      </w:r>
      <w:r w:rsidR="009877B8">
        <w:rPr>
          <w:rFonts w:ascii="Arial" w:hAnsi="Arial" w:cs="Arial"/>
        </w:rPr>
        <w:t>10</w:t>
      </w:r>
      <w:r w:rsidR="00A824AF" w:rsidRPr="005D7523">
        <w:rPr>
          <w:rFonts w:ascii="Arial" w:hAnsi="Arial" w:cs="Arial"/>
        </w:rPr>
        <w:t>:</w:t>
      </w:r>
      <w:r w:rsidR="00A824AF" w:rsidRPr="005D7523">
        <w:rPr>
          <w:rFonts w:ascii="Arial" w:hAnsi="Arial" w:cs="Arial"/>
        </w:rPr>
        <w:tab/>
      </w:r>
      <w:r w:rsidRPr="005D7523">
        <w:rPr>
          <w:rFonts w:ascii="Arial" w:hAnsi="Arial" w:cs="Arial"/>
        </w:rPr>
        <w:t xml:space="preserve">Related </w:t>
      </w:r>
      <w:r w:rsidR="00A824AF" w:rsidRPr="005D7523">
        <w:rPr>
          <w:rFonts w:ascii="Arial" w:hAnsi="Arial" w:cs="Arial"/>
        </w:rPr>
        <w:t>party transactions</w:t>
      </w:r>
      <w:bookmarkEnd w:id="111"/>
      <w:bookmarkEnd w:id="112"/>
    </w:p>
    <w:p w14:paraId="58ABB975" w14:textId="77777777" w:rsidR="00A824AF" w:rsidRPr="007B443E" w:rsidRDefault="00A824AF" w:rsidP="004A5EBA">
      <w:pPr>
        <w:rPr>
          <w:rFonts w:cs="Arial"/>
        </w:rPr>
      </w:pPr>
    </w:p>
    <w:p w14:paraId="4EF6B11E" w14:textId="1D048FDD" w:rsidR="00A824AF" w:rsidRPr="0098522D" w:rsidRDefault="00A824AF" w:rsidP="00A824AF">
      <w:pPr>
        <w:pStyle w:val="Style3"/>
        <w:spacing w:after="0"/>
        <w:rPr>
          <w:rFonts w:cs="Arial"/>
          <w:sz w:val="20"/>
        </w:rPr>
      </w:pPr>
      <w:r w:rsidRPr="0098522D">
        <w:rPr>
          <w:rFonts w:cs="Arial"/>
          <w:sz w:val="20"/>
        </w:rPr>
        <w:t xml:space="preserve">The Council consists of the representatives of the members of the Union. They do not receive remuneration from UPOV. </w:t>
      </w:r>
    </w:p>
    <w:p w14:paraId="68F5B026" w14:textId="77777777" w:rsidR="00A824AF" w:rsidRPr="007C4A37" w:rsidRDefault="00A824AF" w:rsidP="00A824AF">
      <w:pPr>
        <w:pStyle w:val="Style3"/>
        <w:spacing w:after="0"/>
        <w:rPr>
          <w:rFonts w:cs="Arial"/>
          <w:sz w:val="20"/>
        </w:rPr>
      </w:pPr>
    </w:p>
    <w:p w14:paraId="7AAF9B29" w14:textId="2E994A1D" w:rsidR="00386505" w:rsidRPr="0046696E" w:rsidRDefault="00A824AF" w:rsidP="00386505">
      <w:r w:rsidRPr="00F76236">
        <w:rPr>
          <w:rFonts w:cs="Arial"/>
        </w:rPr>
        <w:t xml:space="preserve">UPOV has no ownership interest in associates or joint ventures and no controlled entities. In </w:t>
      </w:r>
      <w:r w:rsidR="00112B6B" w:rsidRPr="00352498">
        <w:rPr>
          <w:rFonts w:cs="Arial"/>
        </w:rPr>
        <w:t>1982,</w:t>
      </w:r>
      <w:r w:rsidRPr="00BB2405">
        <w:rPr>
          <w:rFonts w:cs="Arial"/>
        </w:rPr>
        <w:t xml:space="preserve"> a cooperation agreement (</w:t>
      </w:r>
      <w:bookmarkStart w:id="113" w:name="_Hlk161156819"/>
      <w:r w:rsidRPr="00BB2405">
        <w:rPr>
          <w:rFonts w:cs="Arial"/>
        </w:rPr>
        <w:t>the WIPO/UPOV Agreement</w:t>
      </w:r>
      <w:bookmarkEnd w:id="113"/>
      <w:r w:rsidRPr="00BB2405">
        <w:rPr>
          <w:rFonts w:cs="Arial"/>
        </w:rPr>
        <w:t>) was signed between UPOV and WIPO. Under this Agreement, the Council of UPOV appoints as Secretary-General of UPOV the Director General of WIPO. Under the Agreement, WIP</w:t>
      </w:r>
      <w:r w:rsidRPr="008E132D">
        <w:rPr>
          <w:rFonts w:cs="Arial"/>
        </w:rPr>
        <w:t xml:space="preserve">O satisfies the requirements of UPOV as regards to provision of space, </w:t>
      </w:r>
      <w:bookmarkStart w:id="114" w:name="_Hlk161156840"/>
      <w:r w:rsidRPr="008E132D">
        <w:rPr>
          <w:rFonts w:cs="Arial"/>
        </w:rPr>
        <w:t>personnel administration, financial administration, procurement services and other administrative support.</w:t>
      </w:r>
      <w:bookmarkEnd w:id="114"/>
      <w:r w:rsidRPr="008E132D">
        <w:rPr>
          <w:rFonts w:cs="Arial"/>
        </w:rPr>
        <w:t xml:space="preserve"> </w:t>
      </w:r>
      <w:r w:rsidRPr="009B78B3">
        <w:rPr>
          <w:rFonts w:cs="Arial"/>
        </w:rPr>
        <w:t>UPOV indemnifies WIPO for</w:t>
      </w:r>
      <w:r w:rsidR="005407CD" w:rsidRPr="009B78B3">
        <w:rPr>
          <w:rFonts w:cs="Arial"/>
        </w:rPr>
        <w:t xml:space="preserve"> the cost of such services in accordance with the terms of said agreement. In </w:t>
      </w:r>
      <w:r w:rsidR="00CD7A95">
        <w:rPr>
          <w:rFonts w:cs="Arial"/>
        </w:rPr>
        <w:t>202</w:t>
      </w:r>
      <w:r w:rsidR="00D75426">
        <w:rPr>
          <w:rFonts w:cs="Arial"/>
        </w:rPr>
        <w:t>5</w:t>
      </w:r>
      <w:r w:rsidR="00112B6B" w:rsidRPr="009B78B3">
        <w:rPr>
          <w:rFonts w:cs="Arial"/>
        </w:rPr>
        <w:t>,</w:t>
      </w:r>
      <w:r w:rsidR="002B39DC" w:rsidRPr="009B78B3">
        <w:rPr>
          <w:rFonts w:cs="Arial"/>
        </w:rPr>
        <w:t xml:space="preserve"> </w:t>
      </w:r>
      <w:r w:rsidR="005407CD" w:rsidRPr="009B78B3">
        <w:rPr>
          <w:rFonts w:cs="Arial"/>
        </w:rPr>
        <w:t xml:space="preserve">UPOV paid </w:t>
      </w:r>
      <w:r w:rsidR="002D3525">
        <w:rPr>
          <w:rFonts w:cs="Arial"/>
        </w:rPr>
        <w:t>618,000</w:t>
      </w:r>
      <w:r w:rsidR="005407CD" w:rsidRPr="009B78B3">
        <w:rPr>
          <w:rFonts w:cs="Arial"/>
        </w:rPr>
        <w:t xml:space="preserve"> Swiss francs to WIPO to cover the cost of these services</w:t>
      </w:r>
      <w:r w:rsidR="00CC6075" w:rsidRPr="009B78B3">
        <w:rPr>
          <w:rFonts w:cs="Arial"/>
        </w:rPr>
        <w:t>, which UPOV</w:t>
      </w:r>
      <w:r w:rsidR="005407CD" w:rsidRPr="009B78B3">
        <w:rPr>
          <w:rFonts w:cs="Arial"/>
        </w:rPr>
        <w:t xml:space="preserve"> recognized in operating expenses for the year</w:t>
      </w:r>
      <w:r w:rsidR="00CC6075" w:rsidRPr="009B78B3">
        <w:rPr>
          <w:rFonts w:cs="Arial"/>
        </w:rPr>
        <w:t>.</w:t>
      </w:r>
      <w:r w:rsidR="005407CD" w:rsidRPr="009B78B3">
        <w:rPr>
          <w:rFonts w:cs="Arial"/>
        </w:rPr>
        <w:t xml:space="preserve"> In addition, UPOV reimbursed</w:t>
      </w:r>
      <w:r w:rsidR="00CC6075" w:rsidRPr="009B78B3">
        <w:rPr>
          <w:rFonts w:cs="Arial"/>
        </w:rPr>
        <w:t xml:space="preserve"> </w:t>
      </w:r>
      <w:r w:rsidR="005407CD" w:rsidRPr="009B78B3">
        <w:rPr>
          <w:rFonts w:cs="Arial"/>
        </w:rPr>
        <w:t xml:space="preserve">WIPO </w:t>
      </w:r>
      <w:r w:rsidR="00CC6075" w:rsidRPr="009B78B3">
        <w:rPr>
          <w:rFonts w:cs="Arial"/>
        </w:rPr>
        <w:t xml:space="preserve">for funds disbursed on its behalf. </w:t>
      </w:r>
      <w:r w:rsidRPr="009B78B3">
        <w:rPr>
          <w:rFonts w:cs="Arial"/>
        </w:rPr>
        <w:t xml:space="preserve">In accordance with the Agreement, the Office of the Union exercises its functions in complete independence of WIPO. </w:t>
      </w:r>
      <w:r w:rsidR="008C26CA">
        <w:rPr>
          <w:rFonts w:cs="Arial"/>
        </w:rPr>
        <w:t>UPOV</w:t>
      </w:r>
      <w:r w:rsidR="00CD0447" w:rsidRPr="00CD0447">
        <w:rPr>
          <w:rFonts w:cs="Arial"/>
        </w:rPr>
        <w:t xml:space="preserve"> and </w:t>
      </w:r>
      <w:r w:rsidR="008C26CA">
        <w:rPr>
          <w:rFonts w:cs="Arial"/>
        </w:rPr>
        <w:t>WIPO</w:t>
      </w:r>
      <w:r w:rsidR="00CD0447" w:rsidRPr="00CD0447">
        <w:rPr>
          <w:rFonts w:cs="Arial"/>
        </w:rPr>
        <w:t xml:space="preserve"> are participants in a multi-employer employee benefits plan, the WIPO/UPOV After Service Health Insurance Plan (ASHIP), established to manage the funds set aside to finance ASHI. </w:t>
      </w:r>
      <w:r w:rsidR="00386505" w:rsidRPr="00567311">
        <w:t>The ASHIP Advisory Committee is established to advise the Director General of WIPO and the Vice Secretary-General of UPOV on the management and operations of the ASHIP. The ASHIP Advisory Committee is composed of two members from the WIPO Program and Budget Committee, three staff members from WIPO and/or UPOV, one former staff member of WIPO or UPOV, the WIPO Assistant Director General for the Administration, Finance and Management Sector and the WIPO Controller.</w:t>
      </w:r>
    </w:p>
    <w:p w14:paraId="7D834878" w14:textId="155CCBB4" w:rsidR="00BB3602" w:rsidRDefault="00BB3602" w:rsidP="00386505">
      <w:pPr>
        <w:pStyle w:val="Style3"/>
        <w:rPr>
          <w:rFonts w:cs="Arial"/>
        </w:rPr>
      </w:pPr>
    </w:p>
    <w:p w14:paraId="0DABAC7B" w14:textId="4B3B9D24" w:rsidR="00A824AF" w:rsidRPr="009B78B3" w:rsidRDefault="00A824AF" w:rsidP="00A824AF">
      <w:pPr>
        <w:pStyle w:val="Style3"/>
        <w:spacing w:after="0"/>
        <w:rPr>
          <w:rFonts w:cs="Arial"/>
          <w:sz w:val="20"/>
        </w:rPr>
      </w:pPr>
      <w:r w:rsidRPr="009B78B3">
        <w:rPr>
          <w:rFonts w:cs="Arial"/>
          <w:sz w:val="20"/>
        </w:rPr>
        <w:t>The key management personnel</w:t>
      </w:r>
      <w:r w:rsidR="009039A5">
        <w:rPr>
          <w:rFonts w:cs="Arial"/>
          <w:sz w:val="20"/>
        </w:rPr>
        <w:t xml:space="preserve"> of UPOV</w:t>
      </w:r>
      <w:r w:rsidRPr="009B78B3">
        <w:rPr>
          <w:rFonts w:cs="Arial"/>
          <w:sz w:val="20"/>
        </w:rPr>
        <w:t xml:space="preserve"> are the Secretary-General, the Vice Secretary-General and officers in posts. The current Director General of WIPO has declined any salary or allowance from his function as Secretary-General of UPOV. The other key management personnel are remunerated by UPOV. The aggregate remuneration paid to key management personnel includes salaries, allowances, statutory travel and other </w:t>
      </w:r>
      <w:r w:rsidRPr="009B78B3">
        <w:rPr>
          <w:rFonts w:cs="Arial"/>
          <w:sz w:val="20"/>
        </w:rPr>
        <w:lastRenderedPageBreak/>
        <w:t xml:space="preserve">entitlements paid in accordance with the Staff Regulations and Rules. Key management personnel are members of the UN Joint Staff Pension Fund (UNJSPF) to which the personnel and UPOV contribute and are also eligible for participation in the collective medical insurance plan. </w:t>
      </w:r>
    </w:p>
    <w:p w14:paraId="0E04994B" w14:textId="77777777" w:rsidR="00A824AF" w:rsidRPr="009B78B3" w:rsidRDefault="00A824AF" w:rsidP="00A824AF">
      <w:pPr>
        <w:pStyle w:val="Style3"/>
        <w:spacing w:after="0"/>
        <w:rPr>
          <w:rFonts w:cs="Arial"/>
          <w:sz w:val="20"/>
        </w:rPr>
      </w:pPr>
    </w:p>
    <w:p w14:paraId="617984F9" w14:textId="77777777" w:rsidR="00A824AF" w:rsidRPr="009B78B3" w:rsidRDefault="00A824AF" w:rsidP="009A7611">
      <w:pPr>
        <w:jc w:val="left"/>
        <w:rPr>
          <w:rFonts w:cs="Arial"/>
        </w:rPr>
      </w:pPr>
      <w:r w:rsidRPr="009B78B3">
        <w:rPr>
          <w:rFonts w:cs="Arial"/>
        </w:rPr>
        <w:t>Key management personnel and their aggregate remuneration were as follows (note that the table does not include the Secretary-General as he does not receive remuneration from UPOV):</w:t>
      </w:r>
    </w:p>
    <w:p w14:paraId="293EFD39" w14:textId="1400AD82" w:rsidR="00036458" w:rsidRPr="007B443E" w:rsidRDefault="00036458" w:rsidP="00036458">
      <w:pPr>
        <w:pStyle w:val="Style3"/>
        <w:spacing w:after="0"/>
        <w:rPr>
          <w:rFonts w:cs="Arial"/>
          <w:sz w:val="20"/>
        </w:rPr>
      </w:pPr>
    </w:p>
    <w:p w14:paraId="6863520A" w14:textId="03511DCF" w:rsidR="00DB5252" w:rsidRDefault="009039A5" w:rsidP="005B722A">
      <w:pPr>
        <w:jc w:val="center"/>
        <w:rPr>
          <w:rFonts w:cs="Arial"/>
        </w:rPr>
      </w:pPr>
      <w:r w:rsidRPr="009039A5">
        <w:rPr>
          <w:rFonts w:cs="Arial"/>
        </w:rPr>
        <w:t xml:space="preserve"> </w:t>
      </w:r>
    </w:p>
    <w:p w14:paraId="082F293D" w14:textId="2BDD8C1B" w:rsidR="001E11E5" w:rsidRPr="0098522D" w:rsidRDefault="00000000" w:rsidP="00A824AF">
      <w:pPr>
        <w:rPr>
          <w:rFonts w:cs="Arial"/>
        </w:rPr>
      </w:pPr>
      <w:bookmarkStart w:id="115" w:name="_1834646993"/>
      <w:bookmarkStart w:id="116" w:name="_1834651624"/>
      <w:bookmarkStart w:id="117" w:name="_1834644854"/>
      <w:bookmarkEnd w:id="115"/>
      <w:bookmarkEnd w:id="116"/>
      <w:bookmarkEnd w:id="117"/>
      <w:r>
        <w:rPr>
          <w:rFonts w:cs="Arial"/>
        </w:rPr>
        <w:pict w14:anchorId="762FE1F5">
          <v:shape id="_x0000_i1030" type="#_x0000_t75" style="width:494.6pt;height:100.8pt">
            <v:imagedata r:id="rId39" o:title=""/>
          </v:shape>
        </w:pict>
      </w:r>
    </w:p>
    <w:p w14:paraId="61D4829A" w14:textId="77777777" w:rsidR="00DD376E" w:rsidRDefault="00DD376E" w:rsidP="00C21351">
      <w:pPr>
        <w:rPr>
          <w:rFonts w:cs="Arial"/>
        </w:rPr>
      </w:pPr>
    </w:p>
    <w:p w14:paraId="131F9180" w14:textId="7A6723C7" w:rsidR="00BC6E60" w:rsidRDefault="00A824AF" w:rsidP="00C21351">
      <w:pPr>
        <w:rPr>
          <w:rFonts w:cs="Arial"/>
        </w:rPr>
      </w:pPr>
      <w:r w:rsidRPr="00F76236">
        <w:rPr>
          <w:rFonts w:cs="Arial"/>
        </w:rPr>
        <w:t xml:space="preserve">There was no other remuneration or compensation to key management personnel or </w:t>
      </w:r>
      <w:bookmarkStart w:id="118" w:name="_Toc84329901"/>
      <w:r w:rsidR="000745BA" w:rsidRPr="005976F2">
        <w:rPr>
          <w:rFonts w:cs="Arial"/>
        </w:rPr>
        <w:t>to their close family members.</w:t>
      </w:r>
    </w:p>
    <w:p w14:paraId="698A0706" w14:textId="77777777" w:rsidR="00B026C1" w:rsidRPr="00352498" w:rsidRDefault="00B026C1" w:rsidP="00C21351">
      <w:pPr>
        <w:rPr>
          <w:rFonts w:cs="Arial"/>
        </w:rPr>
      </w:pPr>
    </w:p>
    <w:p w14:paraId="20B61712" w14:textId="6D54B1E9" w:rsidR="00FC6B69" w:rsidRDefault="00FC6B69">
      <w:pPr>
        <w:jc w:val="left"/>
        <w:rPr>
          <w:rFonts w:cs="Arial"/>
          <w:b/>
          <w:caps/>
        </w:rPr>
      </w:pPr>
    </w:p>
    <w:p w14:paraId="75D99EE3" w14:textId="653A2A22" w:rsidR="008754B4" w:rsidRPr="005D7523" w:rsidRDefault="004A5EBA" w:rsidP="004A5EBA">
      <w:pPr>
        <w:pStyle w:val="Heading2Notes"/>
        <w:rPr>
          <w:rFonts w:ascii="Arial" w:hAnsi="Arial" w:cs="Arial"/>
        </w:rPr>
      </w:pPr>
      <w:bookmarkStart w:id="119" w:name="_Toc236849876"/>
      <w:r w:rsidRPr="005D7523">
        <w:rPr>
          <w:rFonts w:ascii="Arial" w:hAnsi="Arial" w:cs="Arial"/>
        </w:rPr>
        <w:t xml:space="preserve">Note </w:t>
      </w:r>
      <w:r w:rsidR="00CB1F12" w:rsidRPr="005D7523">
        <w:rPr>
          <w:rFonts w:ascii="Arial" w:hAnsi="Arial" w:cs="Arial"/>
        </w:rPr>
        <w:t>1</w:t>
      </w:r>
      <w:r w:rsidR="009877B8">
        <w:rPr>
          <w:rFonts w:ascii="Arial" w:hAnsi="Arial" w:cs="Arial"/>
        </w:rPr>
        <w:t>1</w:t>
      </w:r>
      <w:r w:rsidR="00A824AF" w:rsidRPr="005D7523">
        <w:rPr>
          <w:rFonts w:ascii="Arial" w:hAnsi="Arial" w:cs="Arial"/>
        </w:rPr>
        <w:t>:</w:t>
      </w:r>
      <w:r w:rsidR="00A824AF" w:rsidRPr="005D7523">
        <w:rPr>
          <w:rFonts w:ascii="Arial" w:hAnsi="Arial" w:cs="Arial"/>
        </w:rPr>
        <w:tab/>
      </w:r>
      <w:r w:rsidRPr="005D7523">
        <w:rPr>
          <w:rFonts w:ascii="Arial" w:hAnsi="Arial" w:cs="Arial"/>
        </w:rPr>
        <w:t>Net assets</w:t>
      </w:r>
      <w:bookmarkEnd w:id="118"/>
      <w:bookmarkEnd w:id="119"/>
    </w:p>
    <w:p w14:paraId="2A062994" w14:textId="036F492D" w:rsidR="00584923" w:rsidRDefault="00BB0714" w:rsidP="00CF1845">
      <w:pPr>
        <w:rPr>
          <w:rFonts w:cs="Arial"/>
        </w:rPr>
      </w:pPr>
      <w:r w:rsidRPr="00BB0714">
        <w:rPr>
          <w:rFonts w:cs="Arial"/>
        </w:rPr>
        <w:t xml:space="preserve"> </w:t>
      </w:r>
    </w:p>
    <w:p w14:paraId="34083217" w14:textId="1A371593" w:rsidR="00563FE9" w:rsidRDefault="00337A29" w:rsidP="00A824AF">
      <w:pPr>
        <w:rPr>
          <w:rFonts w:cs="Arial"/>
        </w:rPr>
      </w:pPr>
      <w:bookmarkStart w:id="120" w:name="_1834646998"/>
      <w:bookmarkStart w:id="121" w:name="_1834651629"/>
      <w:bookmarkEnd w:id="120"/>
      <w:bookmarkEnd w:id="121"/>
      <w:r w:rsidRPr="00337A29">
        <w:rPr>
          <w:noProof/>
        </w:rPr>
        <w:drawing>
          <wp:inline distT="0" distB="0" distL="0" distR="0" wp14:anchorId="24C0A490" wp14:editId="03579B85">
            <wp:extent cx="6137910" cy="2898775"/>
            <wp:effectExtent l="0" t="0" r="0" b="0"/>
            <wp:docPr id="384781227"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80"/>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6137910" cy="2898775"/>
                    </a:xfrm>
                    <a:prstGeom prst="rect">
                      <a:avLst/>
                    </a:prstGeom>
                    <a:noFill/>
                    <a:ln>
                      <a:noFill/>
                    </a:ln>
                  </pic:spPr>
                </pic:pic>
              </a:graphicData>
            </a:graphic>
          </wp:inline>
        </w:drawing>
      </w:r>
    </w:p>
    <w:p w14:paraId="7B0020A8" w14:textId="77777777" w:rsidR="000F5F05" w:rsidRDefault="000F5F05" w:rsidP="00A824AF">
      <w:pPr>
        <w:rPr>
          <w:rFonts w:cs="Arial"/>
        </w:rPr>
      </w:pPr>
    </w:p>
    <w:p w14:paraId="535650CE" w14:textId="22A93106" w:rsidR="00BC2FA1" w:rsidRPr="009B78B3" w:rsidRDefault="00A824AF" w:rsidP="00A824AF">
      <w:pPr>
        <w:rPr>
          <w:rFonts w:cs="Arial"/>
        </w:rPr>
      </w:pPr>
      <w:r w:rsidRPr="00F76236">
        <w:rPr>
          <w:rFonts w:cs="Arial"/>
        </w:rPr>
        <w:t xml:space="preserve">In accordance with Regulation 4.2 of the UPOV Financial Regulations and Rules, UPOV has a Working Capital </w:t>
      </w:r>
      <w:r w:rsidR="00FB6D47" w:rsidRPr="005976F2">
        <w:rPr>
          <w:rFonts w:cs="Arial"/>
        </w:rPr>
        <w:t xml:space="preserve">Fund. As at December 31, </w:t>
      </w:r>
      <w:r w:rsidR="004F71C9">
        <w:rPr>
          <w:rFonts w:cs="Arial"/>
        </w:rPr>
        <w:t>202</w:t>
      </w:r>
      <w:r w:rsidR="006151A9">
        <w:rPr>
          <w:rFonts w:cs="Arial"/>
        </w:rPr>
        <w:t>5</w:t>
      </w:r>
      <w:r w:rsidRPr="008E132D">
        <w:rPr>
          <w:rFonts w:cs="Arial"/>
        </w:rPr>
        <w:t xml:space="preserve">, the Working Capital Fund stands at </w:t>
      </w:r>
      <w:r w:rsidR="006151A9">
        <w:rPr>
          <w:rFonts w:cs="Arial"/>
          <w:color w:val="000000" w:themeColor="text1"/>
        </w:rPr>
        <w:t>580,012</w:t>
      </w:r>
      <w:r w:rsidRPr="008E132D">
        <w:rPr>
          <w:rFonts w:cs="Arial"/>
          <w:color w:val="000000" w:themeColor="text1"/>
        </w:rPr>
        <w:t xml:space="preserve"> Swiss francs. </w:t>
      </w:r>
      <w:r w:rsidRPr="009B78B3">
        <w:rPr>
          <w:rFonts w:cs="Arial"/>
        </w:rPr>
        <w:t>As per Regulation 4.2, the purposes for which the Working Capital Fund is utilized are:</w:t>
      </w:r>
    </w:p>
    <w:p w14:paraId="370F88A7" w14:textId="77777777" w:rsidR="00A824AF" w:rsidRPr="009B78B3" w:rsidRDefault="00A824AF" w:rsidP="00A824AF">
      <w:pPr>
        <w:rPr>
          <w:rFonts w:cs="Arial"/>
        </w:rPr>
      </w:pPr>
    </w:p>
    <w:p w14:paraId="69FA2F7B" w14:textId="77777777" w:rsidR="00A824AF" w:rsidRPr="009B78B3" w:rsidRDefault="00A824AF" w:rsidP="00A824AF">
      <w:pPr>
        <w:numPr>
          <w:ilvl w:val="0"/>
          <w:numId w:val="21"/>
        </w:numPr>
        <w:tabs>
          <w:tab w:val="clear" w:pos="418"/>
          <w:tab w:val="num" w:pos="1170"/>
        </w:tabs>
        <w:ind w:left="1170" w:hanging="810"/>
        <w:jc w:val="left"/>
        <w:rPr>
          <w:rFonts w:cs="Arial"/>
        </w:rPr>
      </w:pPr>
      <w:r w:rsidRPr="009B78B3">
        <w:rPr>
          <w:rFonts w:cs="Arial"/>
        </w:rPr>
        <w:t>to meet budgeted expenditure pending the receipt of t</w:t>
      </w:r>
      <w:r w:rsidR="006E4CB2" w:rsidRPr="009B78B3">
        <w:rPr>
          <w:rFonts w:cs="Arial"/>
        </w:rPr>
        <w:t>he contributions of members of the Union</w:t>
      </w:r>
      <w:r w:rsidRPr="009B78B3">
        <w:rPr>
          <w:rFonts w:cs="Arial"/>
        </w:rPr>
        <w:t>;</w:t>
      </w:r>
    </w:p>
    <w:p w14:paraId="3DFC6018" w14:textId="77777777" w:rsidR="00A824AF" w:rsidRPr="009B78B3" w:rsidRDefault="00A824AF" w:rsidP="00A824AF">
      <w:pPr>
        <w:numPr>
          <w:ilvl w:val="0"/>
          <w:numId w:val="21"/>
        </w:numPr>
        <w:tabs>
          <w:tab w:val="clear" w:pos="418"/>
          <w:tab w:val="num" w:pos="1170"/>
        </w:tabs>
        <w:ind w:left="1170" w:hanging="810"/>
        <w:jc w:val="left"/>
        <w:rPr>
          <w:rFonts w:cs="Arial"/>
        </w:rPr>
      </w:pPr>
      <w:r w:rsidRPr="009B78B3">
        <w:rPr>
          <w:rFonts w:cs="Arial"/>
        </w:rPr>
        <w:t>to meet unavoidable unforeseen expenses arising from the execution of the approved program;</w:t>
      </w:r>
    </w:p>
    <w:p w14:paraId="15FF4D77" w14:textId="77777777" w:rsidR="00A824AF" w:rsidRPr="009B78B3" w:rsidRDefault="00A824AF" w:rsidP="00A824AF">
      <w:pPr>
        <w:numPr>
          <w:ilvl w:val="0"/>
          <w:numId w:val="21"/>
        </w:numPr>
        <w:tabs>
          <w:tab w:val="clear" w:pos="418"/>
          <w:tab w:val="num" w:pos="1170"/>
        </w:tabs>
        <w:jc w:val="left"/>
        <w:rPr>
          <w:rFonts w:cs="Arial"/>
        </w:rPr>
      </w:pPr>
      <w:r w:rsidRPr="009B78B3">
        <w:rPr>
          <w:rFonts w:cs="Arial"/>
        </w:rPr>
        <w:t>to meet such other expenses as may be determined by the Council.</w:t>
      </w:r>
    </w:p>
    <w:p w14:paraId="7E4B9269" w14:textId="77777777" w:rsidR="00A824AF" w:rsidRPr="009B78B3" w:rsidRDefault="00A824AF" w:rsidP="00A824AF">
      <w:pPr>
        <w:rPr>
          <w:rFonts w:cs="Arial"/>
        </w:rPr>
      </w:pPr>
    </w:p>
    <w:p w14:paraId="343CD196" w14:textId="77777777" w:rsidR="00A824AF" w:rsidRPr="009B78B3" w:rsidRDefault="00A824AF" w:rsidP="00A824AF">
      <w:pPr>
        <w:rPr>
          <w:rFonts w:cs="Arial"/>
        </w:rPr>
      </w:pPr>
      <w:r w:rsidRPr="009B78B3">
        <w:rPr>
          <w:rFonts w:cs="Arial"/>
        </w:rPr>
        <w:t>Advances made from the Working Capital Fund to meet the expenditure requirements listed above are to be reimbursed in accordance with Regulation 4.2.</w:t>
      </w:r>
    </w:p>
    <w:p w14:paraId="1C4142AF" w14:textId="77777777" w:rsidR="00A824AF" w:rsidRPr="009B78B3" w:rsidRDefault="00A824AF" w:rsidP="00A824AF">
      <w:pPr>
        <w:rPr>
          <w:rFonts w:cs="Arial"/>
        </w:rPr>
      </w:pPr>
    </w:p>
    <w:p w14:paraId="0EA7E93A" w14:textId="4F4DAA1F" w:rsidR="0051183F" w:rsidRPr="009B78B3" w:rsidRDefault="00A824AF" w:rsidP="00A824AF">
      <w:pPr>
        <w:rPr>
          <w:rFonts w:cs="Arial"/>
        </w:rPr>
      </w:pPr>
      <w:r w:rsidRPr="009B78B3">
        <w:rPr>
          <w:rFonts w:cs="Arial"/>
        </w:rPr>
        <w:t xml:space="preserve">The </w:t>
      </w:r>
      <w:r w:rsidRPr="00830182">
        <w:rPr>
          <w:rFonts w:cs="Arial"/>
        </w:rPr>
        <w:t>Reserve Fund represents the accumulated surpluses and deficits of UPOV. In accordance with Regulation 4.6 of the UPOV Financial Regulations and Rules</w:t>
      </w:r>
      <w:r w:rsidR="0051183F" w:rsidRPr="00CD7A95">
        <w:rPr>
          <w:rFonts w:cs="Arial"/>
        </w:rPr>
        <w:t xml:space="preserve">, revised by the Council </w:t>
      </w:r>
      <w:r w:rsidR="005D31FD" w:rsidRPr="00CD7A95">
        <w:rPr>
          <w:rFonts w:cs="Arial"/>
        </w:rPr>
        <w:t>in October 2020</w:t>
      </w:r>
      <w:r w:rsidR="0051183F" w:rsidRPr="00CD7A95">
        <w:rPr>
          <w:rFonts w:cs="Arial"/>
        </w:rPr>
        <w:t>: the use, other than for the covering of any deficits, of the reserve fund is a matter for the decision of the Council. If after the closure of the financial period, the amount of the reserve fund exceeds 15 percent of the total income for the financial period, the Council shall decide on the use of the income in excess of the expenditure for the financial period.</w:t>
      </w:r>
    </w:p>
    <w:p w14:paraId="5AAB0BA5" w14:textId="77777777" w:rsidR="00A824AF" w:rsidRPr="009B78B3" w:rsidRDefault="00A824AF" w:rsidP="00A824AF">
      <w:pPr>
        <w:rPr>
          <w:rFonts w:cs="Arial"/>
        </w:rPr>
      </w:pPr>
    </w:p>
    <w:p w14:paraId="6EEA8DE8" w14:textId="328EE7FE" w:rsidR="00174C1A" w:rsidRPr="009B78B3" w:rsidRDefault="00174C1A" w:rsidP="00A824AF">
      <w:pPr>
        <w:rPr>
          <w:rFonts w:cs="Arial"/>
        </w:rPr>
      </w:pPr>
      <w:r w:rsidRPr="009B78B3">
        <w:rPr>
          <w:rFonts w:cs="Arial"/>
        </w:rPr>
        <w:lastRenderedPageBreak/>
        <w:t>Following the implementation</w:t>
      </w:r>
      <w:r w:rsidR="003705C5" w:rsidRPr="009B78B3">
        <w:rPr>
          <w:rFonts w:cs="Arial"/>
        </w:rPr>
        <w:t xml:space="preserve"> of IPSAS 39 in 2017, </w:t>
      </w:r>
      <w:r w:rsidRPr="009B78B3">
        <w:rPr>
          <w:rFonts w:cs="Arial"/>
        </w:rPr>
        <w:t xml:space="preserve">actuarial </w:t>
      </w:r>
      <w:r w:rsidR="00725901" w:rsidRPr="009B78B3">
        <w:rPr>
          <w:rFonts w:cs="Arial"/>
        </w:rPr>
        <w:t xml:space="preserve">gains and </w:t>
      </w:r>
      <w:r w:rsidRPr="009B78B3">
        <w:rPr>
          <w:rFonts w:cs="Arial"/>
        </w:rPr>
        <w:t xml:space="preserve">losses for ASHI </w:t>
      </w:r>
      <w:r w:rsidR="00725901" w:rsidRPr="009B78B3">
        <w:rPr>
          <w:rFonts w:cs="Arial"/>
        </w:rPr>
        <w:t xml:space="preserve">have to be </w:t>
      </w:r>
      <w:r w:rsidRPr="009B78B3">
        <w:rPr>
          <w:rFonts w:cs="Arial"/>
        </w:rPr>
        <w:t>recognized directly through net assets. The</w:t>
      </w:r>
      <w:r w:rsidR="007A260F">
        <w:rPr>
          <w:rFonts w:cs="Arial"/>
        </w:rPr>
        <w:t xml:space="preserve"> </w:t>
      </w:r>
      <w:r w:rsidRPr="009B78B3">
        <w:rPr>
          <w:rFonts w:cs="Arial"/>
        </w:rPr>
        <w:t xml:space="preserve">amount of actuarial losses in net assets </w:t>
      </w:r>
      <w:r w:rsidR="00FB4702" w:rsidRPr="009B78B3">
        <w:rPr>
          <w:rFonts w:cs="Arial"/>
        </w:rPr>
        <w:t xml:space="preserve">at December 31, </w:t>
      </w:r>
      <w:r w:rsidR="00BB1BD1">
        <w:rPr>
          <w:rFonts w:cs="Arial"/>
        </w:rPr>
        <w:t>202</w:t>
      </w:r>
      <w:r w:rsidR="00905461">
        <w:rPr>
          <w:rFonts w:cs="Arial"/>
        </w:rPr>
        <w:t>5</w:t>
      </w:r>
      <w:r w:rsidR="00BB1BD1" w:rsidRPr="009B78B3">
        <w:rPr>
          <w:rFonts w:cs="Arial"/>
        </w:rPr>
        <w:t xml:space="preserve"> </w:t>
      </w:r>
      <w:r w:rsidR="003705C5" w:rsidRPr="009B78B3">
        <w:rPr>
          <w:rFonts w:cs="Arial"/>
        </w:rPr>
        <w:t>equals</w:t>
      </w:r>
      <w:r w:rsidR="00FB4702" w:rsidRPr="009B78B3">
        <w:rPr>
          <w:rFonts w:cs="Arial"/>
        </w:rPr>
        <w:t xml:space="preserve"> </w:t>
      </w:r>
      <w:r w:rsidR="00EE6BD0">
        <w:rPr>
          <w:rFonts w:cs="Arial"/>
        </w:rPr>
        <w:t xml:space="preserve">2,155,860 </w:t>
      </w:r>
      <w:r w:rsidR="0039723C" w:rsidRPr="008E132D">
        <w:rPr>
          <w:rFonts w:cs="Arial"/>
        </w:rPr>
        <w:t>Swiss francs due to</w:t>
      </w:r>
      <w:r w:rsidR="00FB4702" w:rsidRPr="008E132D">
        <w:rPr>
          <w:rFonts w:cs="Arial"/>
        </w:rPr>
        <w:t xml:space="preserve"> actuarial</w:t>
      </w:r>
      <w:r w:rsidR="0051183F" w:rsidRPr="008E132D">
        <w:rPr>
          <w:rFonts w:cs="Arial"/>
        </w:rPr>
        <w:t xml:space="preserve"> </w:t>
      </w:r>
      <w:r w:rsidR="00F72287">
        <w:rPr>
          <w:rFonts w:cs="Arial"/>
        </w:rPr>
        <w:t>gains</w:t>
      </w:r>
      <w:r w:rsidR="00F72287" w:rsidRPr="008E132D">
        <w:rPr>
          <w:rFonts w:cs="Arial"/>
        </w:rPr>
        <w:t xml:space="preserve"> </w:t>
      </w:r>
      <w:r w:rsidR="00FB4702" w:rsidRPr="009B78B3">
        <w:rPr>
          <w:rFonts w:cs="Arial"/>
        </w:rPr>
        <w:t>of</w:t>
      </w:r>
      <w:r w:rsidR="0051183F" w:rsidRPr="009B78B3">
        <w:rPr>
          <w:rFonts w:cs="Arial"/>
        </w:rPr>
        <w:t xml:space="preserve"> </w:t>
      </w:r>
      <w:r w:rsidR="00EE6BD0">
        <w:rPr>
          <w:rFonts w:cs="Arial"/>
        </w:rPr>
        <w:t>709,212</w:t>
      </w:r>
      <w:r w:rsidR="002426C5" w:rsidRPr="00BB2405">
        <w:rPr>
          <w:rFonts w:cs="Arial"/>
        </w:rPr>
        <w:t xml:space="preserve"> </w:t>
      </w:r>
      <w:r w:rsidR="003705C5" w:rsidRPr="00BB2405">
        <w:rPr>
          <w:rFonts w:cs="Arial"/>
        </w:rPr>
        <w:t>Swiss francs recog</w:t>
      </w:r>
      <w:r w:rsidR="00FB4702" w:rsidRPr="008E132D">
        <w:rPr>
          <w:rFonts w:cs="Arial"/>
        </w:rPr>
        <w:t xml:space="preserve">nized in </w:t>
      </w:r>
      <w:r w:rsidR="004D1238">
        <w:rPr>
          <w:rFonts w:cs="Arial"/>
        </w:rPr>
        <w:t>202</w:t>
      </w:r>
      <w:r w:rsidR="00EE6BD0">
        <w:rPr>
          <w:rFonts w:cs="Arial"/>
        </w:rPr>
        <w:t>5</w:t>
      </w:r>
      <w:r w:rsidR="003705C5" w:rsidRPr="009B78B3">
        <w:rPr>
          <w:rFonts w:cs="Arial"/>
        </w:rPr>
        <w:t xml:space="preserve">. </w:t>
      </w:r>
    </w:p>
    <w:p w14:paraId="3752FCBC" w14:textId="77777777" w:rsidR="00A824AF" w:rsidRPr="009B78B3" w:rsidRDefault="00A824AF" w:rsidP="00A824AF">
      <w:pPr>
        <w:rPr>
          <w:rFonts w:cs="Arial"/>
        </w:rPr>
      </w:pPr>
    </w:p>
    <w:p w14:paraId="2AEC6A21" w14:textId="2F66C5AE" w:rsidR="009039A5" w:rsidRDefault="009039A5">
      <w:pPr>
        <w:jc w:val="left"/>
        <w:rPr>
          <w:rFonts w:cs="Arial"/>
          <w:b/>
          <w:caps/>
        </w:rPr>
      </w:pPr>
      <w:bookmarkStart w:id="122" w:name="_Toc84329902"/>
    </w:p>
    <w:p w14:paraId="47E8DC32" w14:textId="14BA65DA" w:rsidR="00A824AF" w:rsidRPr="005D7523" w:rsidRDefault="004A5EBA" w:rsidP="00E52C13">
      <w:pPr>
        <w:pStyle w:val="Heading2Notes"/>
        <w:rPr>
          <w:rFonts w:ascii="Arial" w:hAnsi="Arial" w:cs="Arial"/>
        </w:rPr>
      </w:pPr>
      <w:bookmarkStart w:id="123" w:name="_Toc236849877"/>
      <w:r w:rsidRPr="005D7523">
        <w:rPr>
          <w:rFonts w:ascii="Arial" w:hAnsi="Arial" w:cs="Arial"/>
        </w:rPr>
        <w:t xml:space="preserve">Note </w:t>
      </w:r>
      <w:r w:rsidR="00CB1F12" w:rsidRPr="005D7523">
        <w:rPr>
          <w:rFonts w:ascii="Arial" w:hAnsi="Arial" w:cs="Arial"/>
        </w:rPr>
        <w:t>1</w:t>
      </w:r>
      <w:r w:rsidR="009877B8">
        <w:rPr>
          <w:rFonts w:ascii="Arial" w:hAnsi="Arial" w:cs="Arial"/>
        </w:rPr>
        <w:t>2</w:t>
      </w:r>
      <w:r w:rsidR="00A824AF" w:rsidRPr="005D7523">
        <w:rPr>
          <w:rFonts w:ascii="Arial" w:hAnsi="Arial" w:cs="Arial"/>
        </w:rPr>
        <w:t>:</w:t>
      </w:r>
      <w:r w:rsidR="00A824AF" w:rsidRPr="005D7523">
        <w:rPr>
          <w:rFonts w:ascii="Arial" w:hAnsi="Arial" w:cs="Arial"/>
        </w:rPr>
        <w:tab/>
      </w:r>
      <w:r w:rsidRPr="005D7523">
        <w:rPr>
          <w:rFonts w:ascii="Arial" w:hAnsi="Arial" w:cs="Arial"/>
        </w:rPr>
        <w:t xml:space="preserve">Reconciliation </w:t>
      </w:r>
      <w:r w:rsidR="00A824AF" w:rsidRPr="005D7523">
        <w:rPr>
          <w:rFonts w:ascii="Arial" w:hAnsi="Arial" w:cs="Arial"/>
        </w:rPr>
        <w:t xml:space="preserve">of </w:t>
      </w:r>
      <w:r w:rsidR="001E7353" w:rsidRPr="005D7523">
        <w:rPr>
          <w:rFonts w:ascii="Arial" w:hAnsi="Arial" w:cs="Arial"/>
        </w:rPr>
        <w:t xml:space="preserve">Statement </w:t>
      </w:r>
      <w:r w:rsidR="00A824AF" w:rsidRPr="005D7523">
        <w:rPr>
          <w:rFonts w:ascii="Arial" w:hAnsi="Arial" w:cs="Arial"/>
        </w:rPr>
        <w:t>of budgetary comparison (</w:t>
      </w:r>
      <w:r w:rsidRPr="005D7523">
        <w:rPr>
          <w:rFonts w:ascii="Arial" w:hAnsi="Arial" w:cs="Arial"/>
        </w:rPr>
        <w:t>Statement V</w:t>
      </w:r>
      <w:r w:rsidR="00A824AF" w:rsidRPr="005D7523">
        <w:rPr>
          <w:rFonts w:ascii="Arial" w:hAnsi="Arial" w:cs="Arial"/>
        </w:rPr>
        <w:t xml:space="preserve">) and </w:t>
      </w:r>
      <w:r w:rsidR="001E7353" w:rsidRPr="005D7523">
        <w:rPr>
          <w:rFonts w:ascii="Arial" w:hAnsi="Arial" w:cs="Arial"/>
        </w:rPr>
        <w:t xml:space="preserve">Statement </w:t>
      </w:r>
      <w:r w:rsidR="00A824AF" w:rsidRPr="005D7523">
        <w:rPr>
          <w:rFonts w:ascii="Arial" w:hAnsi="Arial" w:cs="Arial"/>
        </w:rPr>
        <w:t>of financial performance (</w:t>
      </w:r>
      <w:r w:rsidRPr="005D7523">
        <w:rPr>
          <w:rFonts w:ascii="Arial" w:hAnsi="Arial" w:cs="Arial"/>
        </w:rPr>
        <w:t>Statement II</w:t>
      </w:r>
      <w:r w:rsidR="00A824AF" w:rsidRPr="005D7523">
        <w:rPr>
          <w:rFonts w:ascii="Arial" w:hAnsi="Arial" w:cs="Arial"/>
        </w:rPr>
        <w:t>)</w:t>
      </w:r>
      <w:bookmarkEnd w:id="122"/>
      <w:bookmarkEnd w:id="123"/>
    </w:p>
    <w:p w14:paraId="4B5456E2" w14:textId="77777777" w:rsidR="00A824AF" w:rsidRPr="007B443E" w:rsidRDefault="00A824AF" w:rsidP="004A5EBA">
      <w:pPr>
        <w:rPr>
          <w:rFonts w:cs="Arial"/>
        </w:rPr>
      </w:pPr>
    </w:p>
    <w:p w14:paraId="7D960B71" w14:textId="3A8A8658" w:rsidR="00A824AF" w:rsidRDefault="00A824AF" w:rsidP="00A824AF">
      <w:pPr>
        <w:rPr>
          <w:rFonts w:cs="Arial"/>
          <w:color w:val="000000" w:themeColor="text1"/>
        </w:rPr>
      </w:pPr>
      <w:r w:rsidRPr="0098522D">
        <w:rPr>
          <w:rFonts w:cs="Arial"/>
        </w:rPr>
        <w:t>The UPOV Program and Budget is established on a modified accrual ba</w:t>
      </w:r>
      <w:r w:rsidR="00187DDC" w:rsidRPr="0098522D">
        <w:rPr>
          <w:rFonts w:cs="Arial"/>
        </w:rPr>
        <w:t>sis in accordance with the UPOV </w:t>
      </w:r>
      <w:r w:rsidRPr="007C4A37">
        <w:rPr>
          <w:rFonts w:cs="Arial"/>
        </w:rPr>
        <w:t xml:space="preserve">Financial Regulations and </w:t>
      </w:r>
      <w:r w:rsidR="00B326CD" w:rsidRPr="007C4A37">
        <w:rPr>
          <w:rFonts w:cs="Arial"/>
        </w:rPr>
        <w:t>Rules and</w:t>
      </w:r>
      <w:r w:rsidRPr="007C4A37">
        <w:rPr>
          <w:rFonts w:cs="Arial"/>
        </w:rPr>
        <w:t xml:space="preserve"> is approved by the Council. The Regular Program and Budget for the </w:t>
      </w:r>
      <w:r w:rsidR="00384CA5" w:rsidRPr="00F76236">
        <w:rPr>
          <w:rFonts w:cs="Arial"/>
        </w:rPr>
        <w:t>20</w:t>
      </w:r>
      <w:r w:rsidR="002A237A" w:rsidRPr="005976F2">
        <w:rPr>
          <w:rFonts w:cs="Arial"/>
        </w:rPr>
        <w:t>2</w:t>
      </w:r>
      <w:r w:rsidR="00BC2FA1">
        <w:rPr>
          <w:rFonts w:cs="Arial"/>
        </w:rPr>
        <w:t>4</w:t>
      </w:r>
      <w:r w:rsidRPr="00352498">
        <w:rPr>
          <w:rFonts w:cs="Arial"/>
        </w:rPr>
        <w:t>-</w:t>
      </w:r>
      <w:r w:rsidR="00384CA5" w:rsidRPr="00BB2405">
        <w:rPr>
          <w:rFonts w:cs="Arial"/>
        </w:rPr>
        <w:t>20</w:t>
      </w:r>
      <w:r w:rsidR="002A237A" w:rsidRPr="008E132D">
        <w:rPr>
          <w:rFonts w:cs="Arial"/>
        </w:rPr>
        <w:t>2</w:t>
      </w:r>
      <w:r w:rsidR="00BC2FA1">
        <w:rPr>
          <w:rFonts w:cs="Arial"/>
        </w:rPr>
        <w:t>5</w:t>
      </w:r>
      <w:r w:rsidRPr="008E132D">
        <w:rPr>
          <w:rFonts w:cs="Arial"/>
        </w:rPr>
        <w:t xml:space="preserve"> Biennium established a budget estimate of income and expenditure for the biennium </w:t>
      </w:r>
      <w:r w:rsidRPr="008E132D">
        <w:rPr>
          <w:rFonts w:cs="Arial"/>
          <w:color w:val="000000" w:themeColor="text1"/>
        </w:rPr>
        <w:t xml:space="preserve">of </w:t>
      </w:r>
      <w:r w:rsidR="00B326CD" w:rsidRPr="00B326CD">
        <w:rPr>
          <w:rFonts w:cs="Arial"/>
          <w:color w:val="000000" w:themeColor="text1"/>
        </w:rPr>
        <w:t xml:space="preserve">7,901,307 </w:t>
      </w:r>
      <w:r w:rsidRPr="008E132D">
        <w:rPr>
          <w:rFonts w:cs="Arial"/>
          <w:color w:val="000000" w:themeColor="text1"/>
        </w:rPr>
        <w:t>Swiss francs.</w:t>
      </w:r>
    </w:p>
    <w:p w14:paraId="5E2EA766" w14:textId="77777777" w:rsidR="00B326CD" w:rsidRDefault="00B326CD" w:rsidP="00A824AF">
      <w:pPr>
        <w:rPr>
          <w:rFonts w:cs="Arial"/>
          <w:color w:val="000000" w:themeColor="text1"/>
        </w:rPr>
      </w:pPr>
    </w:p>
    <w:p w14:paraId="28EDFAA2" w14:textId="77777777" w:rsidR="00A824AF" w:rsidRPr="0098522D" w:rsidRDefault="00A824AF" w:rsidP="00CF1845">
      <w:r w:rsidRPr="0098522D">
        <w:t xml:space="preserve">UPOV’s budget and financial accounts are prepared using two different bases. The Statement of Financial Position, Statement of Financial Performance, Statement of Changes in Net Assets and Statement of Cash Flow are prepared on a full accrual basis, whereas the Statement of Comparison of Budget and Actual Amounts (Statement V) is prepared on a modified accrual basis. </w:t>
      </w:r>
    </w:p>
    <w:p w14:paraId="4CB4DAA3" w14:textId="77777777" w:rsidR="00A824AF" w:rsidRPr="007C4A37" w:rsidRDefault="00A824AF" w:rsidP="00A824AF">
      <w:pPr>
        <w:pStyle w:val="STYLEDUTEXTE"/>
        <w:rPr>
          <w:rFonts w:cs="Arial"/>
          <w:sz w:val="20"/>
        </w:rPr>
      </w:pPr>
    </w:p>
    <w:p w14:paraId="52B8ABFF" w14:textId="16BFEBE8" w:rsidR="00723AB8" w:rsidRDefault="00A824AF" w:rsidP="00A824AF">
      <w:pPr>
        <w:pStyle w:val="STYLEDUTEXTE"/>
        <w:rPr>
          <w:rFonts w:cs="Arial"/>
          <w:sz w:val="20"/>
        </w:rPr>
      </w:pPr>
      <w:r w:rsidRPr="00F76236">
        <w:rPr>
          <w:rFonts w:cs="Arial"/>
          <w:sz w:val="20"/>
        </w:rPr>
        <w:t>As required by IPSAS</w:t>
      </w:r>
      <w:r w:rsidR="001D7C94">
        <w:rPr>
          <w:rFonts w:cs="Arial"/>
          <w:sz w:val="20"/>
        </w:rPr>
        <w:t xml:space="preserve"> </w:t>
      </w:r>
      <w:r w:rsidRPr="00F76236">
        <w:rPr>
          <w:rFonts w:cs="Arial"/>
          <w:sz w:val="20"/>
        </w:rPr>
        <w:t>24, a reconciliation is provided between the actual amounts on a comparable basis with the budget as presented in State</w:t>
      </w:r>
      <w:r w:rsidRPr="005976F2">
        <w:rPr>
          <w:rFonts w:cs="Arial"/>
          <w:sz w:val="20"/>
        </w:rPr>
        <w:t xml:space="preserve">ment V and the actual amounts in the financial accounts identifying separately any basis, timing and entity differences. </w:t>
      </w:r>
    </w:p>
    <w:p w14:paraId="6040A6A7" w14:textId="77777777" w:rsidR="00723AB8" w:rsidRDefault="00723AB8" w:rsidP="00A824AF">
      <w:pPr>
        <w:pStyle w:val="STYLEDUTEXTE"/>
        <w:rPr>
          <w:rFonts w:cs="Arial"/>
          <w:sz w:val="20"/>
        </w:rPr>
      </w:pPr>
    </w:p>
    <w:p w14:paraId="72EA1FC8" w14:textId="4D9B74A4" w:rsidR="00E15ABE" w:rsidRDefault="00E15ABE" w:rsidP="00A824AF">
      <w:pPr>
        <w:pStyle w:val="STYLEDUTEXTE"/>
        <w:rPr>
          <w:rFonts w:cs="Arial"/>
          <w:b/>
          <w:bCs/>
          <w:sz w:val="20"/>
        </w:rPr>
      </w:pPr>
      <w:r w:rsidRPr="005B722A">
        <w:rPr>
          <w:rFonts w:cs="Arial"/>
          <w:b/>
          <w:bCs/>
          <w:sz w:val="20"/>
        </w:rPr>
        <w:t>Reconciliation for the year 202</w:t>
      </w:r>
      <w:r w:rsidR="00ED3124">
        <w:rPr>
          <w:rFonts w:cs="Arial"/>
          <w:b/>
          <w:bCs/>
          <w:sz w:val="20"/>
        </w:rPr>
        <w:t>5</w:t>
      </w:r>
    </w:p>
    <w:p w14:paraId="47D3FD60" w14:textId="77777777" w:rsidR="00584923" w:rsidRDefault="00584923" w:rsidP="00A824AF">
      <w:pPr>
        <w:pStyle w:val="STYLEDUTEXTE"/>
        <w:rPr>
          <w:rFonts w:cs="Arial"/>
          <w:b/>
          <w:bCs/>
          <w:sz w:val="20"/>
        </w:rPr>
      </w:pPr>
    </w:p>
    <w:p w14:paraId="2C953494" w14:textId="5FD6A38C" w:rsidR="00584923" w:rsidRPr="005B722A" w:rsidRDefault="00000000" w:rsidP="00A824AF">
      <w:pPr>
        <w:pStyle w:val="STYLEDUTEXTE"/>
        <w:rPr>
          <w:rFonts w:cs="Arial"/>
          <w:b/>
          <w:bCs/>
          <w:sz w:val="20"/>
        </w:rPr>
      </w:pPr>
      <w:bookmarkStart w:id="124" w:name="_1834647002"/>
      <w:bookmarkStart w:id="125" w:name="_1834651633"/>
      <w:bookmarkEnd w:id="124"/>
      <w:bookmarkEnd w:id="125"/>
      <w:r>
        <w:rPr>
          <w:rFonts w:cs="Arial"/>
          <w:b/>
          <w:bCs/>
          <w:sz w:val="20"/>
        </w:rPr>
        <w:pict w14:anchorId="11DA6745">
          <v:shape id="_x0000_i1031" type="#_x0000_t75" style="width:480.2pt;height:182.2pt">
            <v:imagedata r:id="rId41" o:title=""/>
          </v:shape>
        </w:pict>
      </w:r>
    </w:p>
    <w:p w14:paraId="11AB3C97" w14:textId="2C10017B" w:rsidR="00723AB8" w:rsidRDefault="005B42AD" w:rsidP="005B722A">
      <w:pPr>
        <w:pStyle w:val="STYLEDUTEXTE"/>
        <w:jc w:val="center"/>
        <w:rPr>
          <w:rFonts w:cs="Arial"/>
          <w:sz w:val="20"/>
        </w:rPr>
      </w:pPr>
      <w:r w:rsidRPr="005B42AD">
        <w:rPr>
          <w:rFonts w:cs="Arial"/>
        </w:rPr>
        <w:t xml:space="preserve"> </w:t>
      </w:r>
    </w:p>
    <w:p w14:paraId="42AA12DC" w14:textId="6B39D452" w:rsidR="00E15ABE" w:rsidRDefault="00E15ABE">
      <w:pPr>
        <w:jc w:val="left"/>
        <w:rPr>
          <w:rFonts w:cs="Arial"/>
          <w:b/>
          <w:bCs/>
        </w:rPr>
      </w:pPr>
    </w:p>
    <w:p w14:paraId="686F9389" w14:textId="7602E664" w:rsidR="00723AB8" w:rsidRDefault="00723AB8" w:rsidP="005B722A">
      <w:pPr>
        <w:pStyle w:val="STYLEDUTEXTE"/>
      </w:pPr>
    </w:p>
    <w:p w14:paraId="75789FE0" w14:textId="77777777" w:rsidR="00D36EEA" w:rsidRDefault="00F6470B">
      <w:pPr>
        <w:jc w:val="left"/>
        <w:rPr>
          <w:rFonts w:cs="Arial"/>
          <w:b/>
          <w:bCs/>
        </w:rPr>
      </w:pPr>
      <w:bookmarkStart w:id="126" w:name="_Toc84329903"/>
      <w:r w:rsidRPr="005B722A">
        <w:rPr>
          <w:rFonts w:cs="Arial"/>
          <w:b/>
          <w:bCs/>
        </w:rPr>
        <w:t xml:space="preserve">Reconciliation for the </w:t>
      </w:r>
      <w:r>
        <w:rPr>
          <w:rFonts w:cs="Arial"/>
          <w:b/>
          <w:bCs/>
        </w:rPr>
        <w:t>biennium</w:t>
      </w:r>
      <w:r w:rsidRPr="005B722A">
        <w:rPr>
          <w:rFonts w:cs="Arial"/>
          <w:b/>
          <w:bCs/>
        </w:rPr>
        <w:t xml:space="preserve"> </w:t>
      </w:r>
      <w:r>
        <w:rPr>
          <w:rFonts w:cs="Arial"/>
          <w:b/>
          <w:bCs/>
        </w:rPr>
        <w:t>2024/2025</w:t>
      </w:r>
    </w:p>
    <w:p w14:paraId="7A0A2C0D" w14:textId="77777777" w:rsidR="00D36EEA" w:rsidRDefault="00D36EEA">
      <w:pPr>
        <w:jc w:val="left"/>
        <w:rPr>
          <w:rFonts w:cs="Arial"/>
          <w:b/>
          <w:bCs/>
        </w:rPr>
      </w:pPr>
    </w:p>
    <w:p w14:paraId="793182AE" w14:textId="21788A12" w:rsidR="005B42AD" w:rsidRDefault="00000000">
      <w:pPr>
        <w:jc w:val="left"/>
        <w:rPr>
          <w:rFonts w:cs="Arial"/>
          <w:b/>
          <w:caps/>
        </w:rPr>
      </w:pPr>
      <w:bookmarkStart w:id="127" w:name="_1834647007"/>
      <w:bookmarkStart w:id="128" w:name="_1834651639"/>
      <w:bookmarkEnd w:id="127"/>
      <w:bookmarkEnd w:id="128"/>
      <w:r>
        <w:rPr>
          <w:rFonts w:cs="Arial"/>
          <w:b/>
          <w:bCs/>
        </w:rPr>
        <w:pict w14:anchorId="788F0325">
          <v:shape id="_x0000_i1032" type="#_x0000_t75" style="width:480.85pt;height:175.3pt">
            <v:imagedata r:id="rId42" o:title=""/>
          </v:shape>
        </w:pict>
      </w:r>
      <w:r w:rsidR="005B42AD">
        <w:rPr>
          <w:rFonts w:cs="Arial"/>
        </w:rPr>
        <w:br w:type="page"/>
      </w:r>
    </w:p>
    <w:p w14:paraId="114F9449" w14:textId="484D283F" w:rsidR="00723AB8" w:rsidRPr="00C21351" w:rsidRDefault="00CB1F12">
      <w:pPr>
        <w:pStyle w:val="Heading2Notes"/>
        <w:rPr>
          <w:rFonts w:ascii="Arial" w:hAnsi="Arial" w:cs="Arial"/>
        </w:rPr>
      </w:pPr>
      <w:bookmarkStart w:id="129" w:name="_Toc236849878"/>
      <w:r w:rsidRPr="00C21351">
        <w:rPr>
          <w:rFonts w:ascii="Arial" w:hAnsi="Arial" w:cs="Arial"/>
        </w:rPr>
        <w:lastRenderedPageBreak/>
        <w:t>Note 1</w:t>
      </w:r>
      <w:r w:rsidR="009877B8">
        <w:rPr>
          <w:rFonts w:ascii="Arial" w:hAnsi="Arial" w:cs="Arial"/>
        </w:rPr>
        <w:t>3</w:t>
      </w:r>
      <w:r w:rsidR="00A824AF" w:rsidRPr="00C21351">
        <w:rPr>
          <w:rFonts w:ascii="Arial" w:hAnsi="Arial" w:cs="Arial"/>
        </w:rPr>
        <w:t>:</w:t>
      </w:r>
      <w:r w:rsidR="00A824AF" w:rsidRPr="00C21351">
        <w:rPr>
          <w:rFonts w:ascii="Arial" w:hAnsi="Arial" w:cs="Arial"/>
        </w:rPr>
        <w:tab/>
      </w:r>
      <w:r w:rsidR="00187DDC" w:rsidRPr="00C21351">
        <w:rPr>
          <w:rFonts w:ascii="Arial" w:hAnsi="Arial" w:cs="Arial"/>
        </w:rPr>
        <w:t>Revenue</w:t>
      </w:r>
      <w:bookmarkEnd w:id="126"/>
      <w:bookmarkEnd w:id="129"/>
    </w:p>
    <w:p w14:paraId="34F881B2" w14:textId="4E0D3122" w:rsidR="001F374E" w:rsidRDefault="001F374E" w:rsidP="00187DDC">
      <w:pPr>
        <w:pStyle w:val="Styletexte"/>
        <w:spacing w:after="0"/>
        <w:rPr>
          <w:rFonts w:cs="Arial"/>
        </w:rPr>
      </w:pPr>
    </w:p>
    <w:p w14:paraId="59B06E82" w14:textId="530DD26D" w:rsidR="00CC5B48" w:rsidRDefault="007C246D" w:rsidP="005B722A">
      <w:pPr>
        <w:pStyle w:val="Styletexte"/>
        <w:spacing w:after="0"/>
        <w:jc w:val="center"/>
        <w:rPr>
          <w:rFonts w:cs="Arial"/>
          <w:sz w:val="20"/>
        </w:rPr>
      </w:pPr>
      <w:r>
        <w:rPr>
          <w:rFonts w:cs="Arial"/>
        </w:rPr>
        <w:object w:dxaOrig="9792" w:dyaOrig="3391" w14:anchorId="2AC6C21C">
          <v:shape id="_x0000_i1033" type="#_x0000_t75" style="width:489.6pt;height:170.3pt" o:ole="">
            <v:imagedata r:id="rId43" o:title=""/>
          </v:shape>
          <o:OLEObject Type="Embed" ProgID="Excel.Sheet.12" ShapeID="_x0000_i1033" DrawAspect="Content" ObjectID="_1848041105" r:id="rId44"/>
        </w:object>
      </w:r>
      <w:r w:rsidR="005B42AD" w:rsidRPr="005B42AD">
        <w:rPr>
          <w:rFonts w:cs="Arial"/>
        </w:rPr>
        <w:t xml:space="preserve"> </w:t>
      </w:r>
    </w:p>
    <w:p w14:paraId="68B3AA87" w14:textId="77777777" w:rsidR="001F374E" w:rsidRDefault="001F374E" w:rsidP="00187DDC">
      <w:pPr>
        <w:pStyle w:val="Styletexte"/>
        <w:spacing w:after="0"/>
        <w:rPr>
          <w:rFonts w:cs="Arial"/>
          <w:sz w:val="20"/>
        </w:rPr>
      </w:pPr>
    </w:p>
    <w:p w14:paraId="03223874" w14:textId="61EEAB59" w:rsidR="00C77C07" w:rsidRDefault="00A824AF" w:rsidP="00C21351">
      <w:pPr>
        <w:pStyle w:val="Styletexte"/>
        <w:spacing w:after="0"/>
      </w:pPr>
      <w:r w:rsidRPr="007C4A37">
        <w:rPr>
          <w:rFonts w:cs="Arial"/>
          <w:sz w:val="20"/>
        </w:rPr>
        <w:t>Contributions under the Regular Program and Budget represent</w:t>
      </w:r>
      <w:r w:rsidR="00466D62" w:rsidRPr="0038775D">
        <w:rPr>
          <w:rFonts w:cs="Arial"/>
          <w:sz w:val="20"/>
        </w:rPr>
        <w:t xml:space="preserve"> amounts payable in Ja</w:t>
      </w:r>
      <w:r w:rsidR="00FD2D24" w:rsidRPr="0038775D">
        <w:rPr>
          <w:rFonts w:cs="Arial"/>
          <w:sz w:val="20"/>
        </w:rPr>
        <w:t xml:space="preserve">nuary </w:t>
      </w:r>
      <w:r w:rsidR="00723AB8">
        <w:rPr>
          <w:rFonts w:cs="Arial"/>
          <w:sz w:val="20"/>
        </w:rPr>
        <w:t>202</w:t>
      </w:r>
      <w:r w:rsidR="0047692B">
        <w:rPr>
          <w:rFonts w:cs="Arial"/>
          <w:sz w:val="20"/>
        </w:rPr>
        <w:t>5</w:t>
      </w:r>
      <w:r w:rsidRPr="0038775D">
        <w:rPr>
          <w:rFonts w:cs="Arial"/>
          <w:sz w:val="20"/>
        </w:rPr>
        <w:t xml:space="preserve">. Extrabudgetary funds under Funds in Trust represent revenue received in connection with contributions made by donors to individual projects not included in the Regular Program and Budget. Revenue from extrabudgetary funds (funds in trust) is deferred until earned through the </w:t>
      </w:r>
      <w:r w:rsidR="004C5CB9">
        <w:rPr>
          <w:rFonts w:cs="Arial"/>
          <w:sz w:val="20"/>
        </w:rPr>
        <w:t>satisfaction</w:t>
      </w:r>
      <w:r w:rsidRPr="0038775D">
        <w:rPr>
          <w:rFonts w:cs="Arial"/>
          <w:sz w:val="20"/>
        </w:rPr>
        <w:t xml:space="preserve"> of the specific services provided in the plan of work agreed with the donor. </w:t>
      </w:r>
      <w:bookmarkStart w:id="130" w:name="_Toc84329904"/>
    </w:p>
    <w:p w14:paraId="74617B05" w14:textId="74A6BE0B" w:rsidR="00CC5B48" w:rsidRDefault="00CC5B48">
      <w:pPr>
        <w:jc w:val="left"/>
        <w:rPr>
          <w:rFonts w:cs="Arial"/>
        </w:rPr>
      </w:pPr>
    </w:p>
    <w:p w14:paraId="1A05FAA3" w14:textId="377A96F8" w:rsidR="00B326CD" w:rsidRDefault="00B326CD">
      <w:pPr>
        <w:jc w:val="left"/>
        <w:rPr>
          <w:rFonts w:ascii="Arial Bold" w:hAnsi="Arial Bold" w:cs="Arial"/>
        </w:rPr>
      </w:pPr>
    </w:p>
    <w:p w14:paraId="45FA187F" w14:textId="1C30686D" w:rsidR="00A824AF" w:rsidRDefault="00F45269" w:rsidP="00FF130A">
      <w:pPr>
        <w:pStyle w:val="Heading2Notes"/>
        <w:rPr>
          <w:rFonts w:ascii="Arial" w:hAnsi="Arial" w:cs="Arial"/>
        </w:rPr>
      </w:pPr>
      <w:bookmarkStart w:id="131" w:name="_Toc236849879"/>
      <w:r w:rsidRPr="005D7523">
        <w:rPr>
          <w:rFonts w:ascii="Arial" w:hAnsi="Arial" w:cs="Arial"/>
        </w:rPr>
        <w:t xml:space="preserve">Note </w:t>
      </w:r>
      <w:r w:rsidR="00CB1F12" w:rsidRPr="005D7523">
        <w:rPr>
          <w:rFonts w:ascii="Arial" w:hAnsi="Arial" w:cs="Arial"/>
        </w:rPr>
        <w:t>1</w:t>
      </w:r>
      <w:r w:rsidR="009877B8">
        <w:rPr>
          <w:rFonts w:ascii="Arial" w:hAnsi="Arial" w:cs="Arial"/>
        </w:rPr>
        <w:t>4</w:t>
      </w:r>
      <w:r w:rsidR="00A824AF" w:rsidRPr="005D7523">
        <w:rPr>
          <w:rFonts w:ascii="Arial" w:hAnsi="Arial" w:cs="Arial"/>
        </w:rPr>
        <w:t>:</w:t>
      </w:r>
      <w:r w:rsidR="00A824AF" w:rsidRPr="005D7523">
        <w:rPr>
          <w:rFonts w:ascii="Arial" w:hAnsi="Arial" w:cs="Arial"/>
        </w:rPr>
        <w:tab/>
      </w:r>
      <w:r w:rsidRPr="005D7523">
        <w:rPr>
          <w:rFonts w:ascii="Arial" w:hAnsi="Arial" w:cs="Arial"/>
        </w:rPr>
        <w:t>Expenses</w:t>
      </w:r>
      <w:bookmarkEnd w:id="130"/>
      <w:bookmarkEnd w:id="131"/>
    </w:p>
    <w:p w14:paraId="52DC7B41" w14:textId="762307DE" w:rsidR="00483FD7" w:rsidRDefault="00483FD7" w:rsidP="00A824AF">
      <w:pPr>
        <w:pStyle w:val="Styletexte"/>
        <w:spacing w:after="0"/>
        <w:rPr>
          <w:rFonts w:cs="Arial"/>
          <w:sz w:val="20"/>
        </w:rPr>
      </w:pPr>
    </w:p>
    <w:p w14:paraId="65F7A662" w14:textId="0822D114" w:rsidR="00483FD7" w:rsidRDefault="00000000" w:rsidP="005B722A">
      <w:pPr>
        <w:pStyle w:val="Styletexte"/>
        <w:spacing w:after="0"/>
        <w:jc w:val="center"/>
        <w:rPr>
          <w:rFonts w:cs="Arial"/>
          <w:sz w:val="20"/>
        </w:rPr>
      </w:pPr>
      <w:bookmarkStart w:id="132" w:name="_1834651644"/>
      <w:bookmarkEnd w:id="132"/>
      <w:r>
        <w:rPr>
          <w:rFonts w:cs="Arial"/>
          <w:sz w:val="20"/>
        </w:rPr>
        <w:pict w14:anchorId="5DA5A218">
          <v:shape id="_x0000_i1034" type="#_x0000_t75" style="width:485.2pt;height:190.95pt">
            <v:imagedata r:id="rId45" o:title=""/>
          </v:shape>
        </w:pict>
      </w:r>
    </w:p>
    <w:p w14:paraId="7D054BA4" w14:textId="77777777" w:rsidR="00E15ABE" w:rsidRDefault="00E15ABE" w:rsidP="00A824AF">
      <w:pPr>
        <w:pStyle w:val="Styletexte"/>
        <w:spacing w:after="0"/>
        <w:rPr>
          <w:rFonts w:cs="Arial"/>
          <w:sz w:val="20"/>
        </w:rPr>
      </w:pPr>
    </w:p>
    <w:p w14:paraId="27A56176" w14:textId="4DCD8236" w:rsidR="00A824AF" w:rsidRPr="007C4A37" w:rsidRDefault="00A824AF" w:rsidP="00A824AF">
      <w:pPr>
        <w:pStyle w:val="Styletexte"/>
        <w:spacing w:after="0"/>
        <w:rPr>
          <w:rFonts w:cs="Arial"/>
          <w:sz w:val="20"/>
        </w:rPr>
      </w:pPr>
      <w:r w:rsidRPr="007B443E">
        <w:rPr>
          <w:rFonts w:cs="Arial"/>
          <w:sz w:val="20"/>
        </w:rPr>
        <w:t>Personnel expenditure includes short-term employee benefits such as base salary, post adjustment, dependents’</w:t>
      </w:r>
      <w:r w:rsidRPr="0098522D">
        <w:rPr>
          <w:rFonts w:cs="Arial"/>
          <w:sz w:val="20"/>
        </w:rPr>
        <w:t xml:space="preserve"> allowance, pension contribution, health and other insurance contributions, home leave and other entitlements for posts and temporary positions. As a result of the implementation of IPSAS, personnel expenditure also includes amounts </w:t>
      </w:r>
      <w:r w:rsidRPr="007C4A37">
        <w:rPr>
          <w:rFonts w:cs="Arial"/>
          <w:color w:val="000000" w:themeColor="text1"/>
          <w:sz w:val="20"/>
        </w:rPr>
        <w:t>for the movements in employee benefit liabilities.</w:t>
      </w:r>
      <w:r w:rsidR="00564E72">
        <w:rPr>
          <w:rFonts w:cs="Arial"/>
          <w:color w:val="000000" w:themeColor="text1"/>
          <w:sz w:val="20"/>
        </w:rPr>
        <w:t xml:space="preserve"> </w:t>
      </w:r>
      <w:r w:rsidR="00AF5B07" w:rsidRPr="00AF5B07">
        <w:rPr>
          <w:rFonts w:cs="Arial"/>
          <w:color w:val="000000" w:themeColor="text1"/>
          <w:sz w:val="20"/>
        </w:rPr>
        <w:t>Internships and Fellowships include payments to interns and fellows, as well as travel-related expenses</w:t>
      </w:r>
      <w:r w:rsidR="002643A5">
        <w:rPr>
          <w:rFonts w:cs="Arial"/>
          <w:color w:val="000000" w:themeColor="text1"/>
          <w:sz w:val="20"/>
        </w:rPr>
        <w:t>.</w:t>
      </w:r>
    </w:p>
    <w:p w14:paraId="0E98B05B" w14:textId="77777777" w:rsidR="00A824AF" w:rsidRPr="00F76236" w:rsidRDefault="00A824AF" w:rsidP="00A824AF">
      <w:pPr>
        <w:pStyle w:val="Styletexte"/>
        <w:spacing w:after="0"/>
        <w:rPr>
          <w:rFonts w:cs="Arial"/>
          <w:sz w:val="20"/>
        </w:rPr>
      </w:pPr>
    </w:p>
    <w:p w14:paraId="64046E70" w14:textId="77777777" w:rsidR="00743879" w:rsidRDefault="00A824AF" w:rsidP="003F5E9F">
      <w:pPr>
        <w:rPr>
          <w:rFonts w:cs="Arial"/>
        </w:rPr>
      </w:pPr>
      <w:r w:rsidRPr="005976F2">
        <w:rPr>
          <w:rFonts w:cs="Arial"/>
        </w:rPr>
        <w:t>Travel</w:t>
      </w:r>
      <w:r w:rsidR="00BB0DEA">
        <w:rPr>
          <w:rFonts w:cs="Arial"/>
        </w:rPr>
        <w:t>, training and grants</w:t>
      </w:r>
      <w:r w:rsidRPr="005976F2">
        <w:rPr>
          <w:rFonts w:cs="Arial"/>
        </w:rPr>
        <w:t xml:space="preserve"> include the costs of airfare, daily subsistence allowances, terminal allowances and other trav</w:t>
      </w:r>
      <w:r w:rsidRPr="00352498">
        <w:rPr>
          <w:rFonts w:cs="Arial"/>
        </w:rPr>
        <w:t xml:space="preserve">el costs for staff on official business and travel for participants and lecturers in connection with training activities. </w:t>
      </w:r>
    </w:p>
    <w:p w14:paraId="6E144853" w14:textId="77777777" w:rsidR="00743879" w:rsidRDefault="00743879" w:rsidP="003F5E9F">
      <w:pPr>
        <w:rPr>
          <w:rFonts w:cs="Arial"/>
        </w:rPr>
      </w:pPr>
    </w:p>
    <w:p w14:paraId="58EE9740" w14:textId="4E354E93" w:rsidR="00584923" w:rsidRDefault="00A824AF" w:rsidP="003F5E9F">
      <w:pPr>
        <w:rPr>
          <w:rFonts w:cs="Arial"/>
        </w:rPr>
      </w:pPr>
      <w:r w:rsidRPr="00352498">
        <w:rPr>
          <w:rFonts w:cs="Arial"/>
        </w:rPr>
        <w:t>Contractual services include translator</w:t>
      </w:r>
      <w:r w:rsidRPr="00BB2405">
        <w:rPr>
          <w:rFonts w:cs="Arial"/>
        </w:rPr>
        <w:t>s, interpreters and other non-staff service agreemen</w:t>
      </w:r>
      <w:r w:rsidRPr="008E132D">
        <w:rPr>
          <w:rFonts w:cs="Arial"/>
        </w:rPr>
        <w:t xml:space="preserve">ts. </w:t>
      </w:r>
      <w:bookmarkStart w:id="133" w:name="_Hlk161157249"/>
    </w:p>
    <w:p w14:paraId="1F504BC1" w14:textId="77777777" w:rsidR="00584923" w:rsidRDefault="00584923" w:rsidP="003F5E9F">
      <w:pPr>
        <w:rPr>
          <w:rFonts w:cs="Arial"/>
        </w:rPr>
      </w:pPr>
    </w:p>
    <w:p w14:paraId="5989656E" w14:textId="7F832E16" w:rsidR="003F5E9F" w:rsidRDefault="00A824AF" w:rsidP="003F5E9F">
      <w:r w:rsidRPr="008E132D">
        <w:rPr>
          <w:rFonts w:cs="Arial"/>
        </w:rPr>
        <w:t xml:space="preserve">Operating expenses include </w:t>
      </w:r>
      <w:r w:rsidR="003F5E9F">
        <w:rPr>
          <w:rFonts w:cs="Arial"/>
        </w:rPr>
        <w:t xml:space="preserve">payments under the WIPO/UPOV agreement </w:t>
      </w:r>
      <w:r w:rsidRPr="008E132D">
        <w:rPr>
          <w:rFonts w:cs="Arial"/>
        </w:rPr>
        <w:t>such as premises maintenance</w:t>
      </w:r>
      <w:r w:rsidR="003F5E9F">
        <w:rPr>
          <w:rFonts w:cs="Arial"/>
        </w:rPr>
        <w:t>,</w:t>
      </w:r>
      <w:r w:rsidR="003F5E9F" w:rsidRPr="003F5E9F">
        <w:rPr>
          <w:rFonts w:cs="Arial"/>
        </w:rPr>
        <w:t xml:space="preserve"> </w:t>
      </w:r>
      <w:r w:rsidR="003F5E9F" w:rsidRPr="008E132D">
        <w:rPr>
          <w:rFonts w:cs="Arial"/>
        </w:rPr>
        <w:t>personnel administration, financial administration, procurement services and other administrative support</w:t>
      </w:r>
      <w:bookmarkEnd w:id="133"/>
      <w:r w:rsidR="003F5E9F" w:rsidRPr="008E132D">
        <w:rPr>
          <w:rFonts w:cs="Arial"/>
        </w:rPr>
        <w:t>.</w:t>
      </w:r>
    </w:p>
    <w:p w14:paraId="12B24749" w14:textId="7C2BCC4F" w:rsidR="00A824AF" w:rsidRPr="008E132D" w:rsidRDefault="00C624DE" w:rsidP="00A824AF">
      <w:pPr>
        <w:pStyle w:val="Styletexte"/>
        <w:spacing w:after="0"/>
        <w:rPr>
          <w:rFonts w:cs="Arial"/>
          <w:sz w:val="20"/>
        </w:rPr>
      </w:pPr>
      <w:r>
        <w:rPr>
          <w:rFonts w:cs="Arial"/>
          <w:sz w:val="20"/>
        </w:rPr>
        <w:t xml:space="preserve"> </w:t>
      </w:r>
    </w:p>
    <w:p w14:paraId="1B1EC42B" w14:textId="52916897" w:rsidR="008D0874" w:rsidRDefault="008D0874">
      <w:pPr>
        <w:jc w:val="left"/>
        <w:rPr>
          <w:rFonts w:cs="Arial"/>
          <w:b/>
          <w:caps/>
        </w:rPr>
      </w:pPr>
      <w:bookmarkStart w:id="134" w:name="_Toc84329905"/>
    </w:p>
    <w:p w14:paraId="13635000" w14:textId="77777777" w:rsidR="005B42AD" w:rsidRDefault="005B42AD">
      <w:pPr>
        <w:jc w:val="left"/>
        <w:rPr>
          <w:rFonts w:cs="Arial"/>
          <w:b/>
          <w:caps/>
        </w:rPr>
      </w:pPr>
      <w:r>
        <w:rPr>
          <w:rFonts w:cs="Arial"/>
        </w:rPr>
        <w:br w:type="page"/>
      </w:r>
    </w:p>
    <w:p w14:paraId="2AA9C64E" w14:textId="3ABB9793" w:rsidR="00A824AF" w:rsidRPr="005D7523" w:rsidRDefault="00F45269" w:rsidP="00F45269">
      <w:pPr>
        <w:pStyle w:val="Heading2Notes"/>
        <w:rPr>
          <w:rFonts w:ascii="Arial" w:hAnsi="Arial" w:cs="Arial"/>
        </w:rPr>
      </w:pPr>
      <w:bookmarkStart w:id="135" w:name="_Toc236849880"/>
      <w:r w:rsidRPr="005D7523">
        <w:rPr>
          <w:rFonts w:ascii="Arial" w:hAnsi="Arial" w:cs="Arial"/>
        </w:rPr>
        <w:lastRenderedPageBreak/>
        <w:t xml:space="preserve">Note </w:t>
      </w:r>
      <w:r w:rsidR="00CB1F12" w:rsidRPr="005D7523">
        <w:rPr>
          <w:rFonts w:ascii="Arial" w:hAnsi="Arial" w:cs="Arial"/>
        </w:rPr>
        <w:t>1</w:t>
      </w:r>
      <w:r w:rsidR="009877B8">
        <w:rPr>
          <w:rFonts w:ascii="Arial" w:hAnsi="Arial" w:cs="Arial"/>
        </w:rPr>
        <w:t>5</w:t>
      </w:r>
      <w:r w:rsidR="00A824AF" w:rsidRPr="005D7523">
        <w:rPr>
          <w:rFonts w:ascii="Arial" w:hAnsi="Arial" w:cs="Arial"/>
        </w:rPr>
        <w:t>:</w:t>
      </w:r>
      <w:r w:rsidR="00A824AF" w:rsidRPr="005D7523">
        <w:rPr>
          <w:rFonts w:ascii="Arial" w:hAnsi="Arial" w:cs="Arial"/>
        </w:rPr>
        <w:tab/>
      </w:r>
      <w:r w:rsidRPr="005D7523">
        <w:rPr>
          <w:rFonts w:ascii="Arial" w:hAnsi="Arial" w:cs="Arial"/>
        </w:rPr>
        <w:t>Financial instruments</w:t>
      </w:r>
      <w:bookmarkEnd w:id="134"/>
      <w:bookmarkEnd w:id="135"/>
    </w:p>
    <w:p w14:paraId="4E296D3C" w14:textId="77777777" w:rsidR="00A824AF" w:rsidRPr="007B443E" w:rsidRDefault="00A824AF" w:rsidP="00F45269">
      <w:pPr>
        <w:rPr>
          <w:rFonts w:cs="Arial"/>
        </w:rPr>
      </w:pPr>
      <w:bookmarkStart w:id="136" w:name="_Hlk164101904"/>
    </w:p>
    <w:p w14:paraId="7887BD2A" w14:textId="56A00A5E" w:rsidR="00A824AF" w:rsidRDefault="00A824AF" w:rsidP="00A824AF">
      <w:pPr>
        <w:autoSpaceDE w:val="0"/>
        <w:autoSpaceDN w:val="0"/>
        <w:adjustRightInd w:val="0"/>
        <w:rPr>
          <w:rFonts w:cs="Arial"/>
          <w:lang w:val="en-GB" w:eastAsia="en-GB"/>
        </w:rPr>
      </w:pPr>
      <w:r w:rsidRPr="0098522D">
        <w:rPr>
          <w:rFonts w:cs="Arial"/>
        </w:rPr>
        <w:t xml:space="preserve">UPOV is exposed to certain liquidity, interest rate, foreign currency exchange and credit risks which arise in the normal course of its operations. </w:t>
      </w:r>
    </w:p>
    <w:p w14:paraId="7EA52856" w14:textId="77777777" w:rsidR="0006769B" w:rsidRPr="005B722A" w:rsidRDefault="0006769B" w:rsidP="00A824AF">
      <w:pPr>
        <w:autoSpaceDE w:val="0"/>
        <w:autoSpaceDN w:val="0"/>
        <w:adjustRightInd w:val="0"/>
        <w:rPr>
          <w:rFonts w:cs="Arial"/>
        </w:rPr>
      </w:pPr>
    </w:p>
    <w:p w14:paraId="2BEEB2B7" w14:textId="2A38A4B4" w:rsidR="00A824AF" w:rsidRDefault="00EF5457" w:rsidP="00A824AF">
      <w:pPr>
        <w:autoSpaceDE w:val="0"/>
        <w:autoSpaceDN w:val="0"/>
        <w:adjustRightInd w:val="0"/>
        <w:rPr>
          <w:rFonts w:cs="Arial"/>
        </w:rPr>
      </w:pPr>
      <w:r w:rsidRPr="005B722A">
        <w:rPr>
          <w:rFonts w:cs="Arial"/>
        </w:rPr>
        <w:t xml:space="preserve">The </w:t>
      </w:r>
      <w:r w:rsidRPr="00EF5457">
        <w:rPr>
          <w:rFonts w:cs="Arial"/>
        </w:rPr>
        <w:t>Union</w:t>
      </w:r>
      <w:r w:rsidRPr="005B722A">
        <w:rPr>
          <w:rFonts w:cs="Arial"/>
        </w:rPr>
        <w:t xml:space="preserve"> manages its investments in accordance with its Policy on Investments. </w:t>
      </w:r>
      <w:r w:rsidRPr="00EF5457">
        <w:rPr>
          <w:rFonts w:cs="Arial"/>
        </w:rPr>
        <w:t xml:space="preserve">The Secretary-General may make short-term investments of money not needed for immediate requirements in accordance with UPOV’s investment policy. </w:t>
      </w:r>
      <w:r w:rsidR="003E5BC0" w:rsidRPr="00C14ECE">
        <w:rPr>
          <w:rFonts w:cs="Arial"/>
        </w:rPr>
        <w:t>Unless otherwise agreed by the Council, UPOV’s investment policy shall be the same a</w:t>
      </w:r>
      <w:r w:rsidR="00014DF2" w:rsidRPr="00C14ECE">
        <w:rPr>
          <w:rFonts w:cs="Arial"/>
        </w:rPr>
        <w:t>s WIPO’s investment policy for operating cash</w:t>
      </w:r>
      <w:r w:rsidR="003E5BC0" w:rsidRPr="00C14ECE">
        <w:rPr>
          <w:rFonts w:cs="Arial"/>
        </w:rPr>
        <w:t xml:space="preserve">. The Secretary-General may seek the advice of the Advisory Committee on Investments of WIPO for matters relating exclusively to UPOV. The Secretary-General shall inform the Consultative Committee regularly of any investments. </w:t>
      </w:r>
      <w:bookmarkEnd w:id="136"/>
    </w:p>
    <w:p w14:paraId="4EA45947" w14:textId="77777777" w:rsidR="00EF5457" w:rsidRPr="009B78B3" w:rsidRDefault="00EF5457" w:rsidP="00A824AF">
      <w:pPr>
        <w:autoSpaceDE w:val="0"/>
        <w:autoSpaceDN w:val="0"/>
        <w:adjustRightInd w:val="0"/>
        <w:rPr>
          <w:rFonts w:cs="Arial"/>
        </w:rPr>
      </w:pPr>
    </w:p>
    <w:p w14:paraId="7F4ADA10" w14:textId="77777777" w:rsidR="00733550" w:rsidRPr="009B78B3" w:rsidRDefault="00733550" w:rsidP="00733550">
      <w:pPr>
        <w:autoSpaceDE w:val="0"/>
        <w:autoSpaceDN w:val="0"/>
        <w:adjustRightInd w:val="0"/>
        <w:rPr>
          <w:rFonts w:cs="Arial"/>
          <w:b/>
          <w:lang w:val="en-GB" w:eastAsia="en-GB"/>
        </w:rPr>
      </w:pPr>
      <w:r w:rsidRPr="009B78B3">
        <w:rPr>
          <w:rFonts w:cs="Arial"/>
          <w:b/>
          <w:lang w:val="en-GB" w:eastAsia="en-GB"/>
        </w:rPr>
        <w:t>Financial Instruments Overview</w:t>
      </w:r>
    </w:p>
    <w:p w14:paraId="759C91DE" w14:textId="77777777" w:rsidR="00733550" w:rsidRPr="009B78B3" w:rsidRDefault="00733550" w:rsidP="00733550">
      <w:pPr>
        <w:autoSpaceDE w:val="0"/>
        <w:autoSpaceDN w:val="0"/>
        <w:adjustRightInd w:val="0"/>
        <w:rPr>
          <w:rFonts w:cs="Arial"/>
          <w:b/>
          <w:lang w:val="en-GB" w:eastAsia="en-GB"/>
        </w:rPr>
      </w:pPr>
    </w:p>
    <w:p w14:paraId="1294EDCF" w14:textId="77777777" w:rsidR="00733550" w:rsidRPr="009B78B3" w:rsidRDefault="00733550" w:rsidP="00733550">
      <w:pPr>
        <w:autoSpaceDE w:val="0"/>
        <w:autoSpaceDN w:val="0"/>
        <w:adjustRightInd w:val="0"/>
        <w:rPr>
          <w:rFonts w:cs="Arial"/>
          <w:lang w:val="en-GB" w:eastAsia="en-GB"/>
        </w:rPr>
      </w:pPr>
      <w:r w:rsidRPr="009B78B3">
        <w:rPr>
          <w:rFonts w:cs="Arial"/>
          <w:lang w:val="en-GB" w:eastAsia="en-GB"/>
        </w:rPr>
        <w:t>Financial instruments are categorized as follows:</w:t>
      </w:r>
    </w:p>
    <w:p w14:paraId="7673D0EC" w14:textId="77777777" w:rsidR="0093752D" w:rsidRPr="009B78B3" w:rsidRDefault="0093752D" w:rsidP="00A824AF">
      <w:pPr>
        <w:autoSpaceDE w:val="0"/>
        <w:autoSpaceDN w:val="0"/>
        <w:adjustRightInd w:val="0"/>
        <w:rPr>
          <w:rFonts w:cs="Arial"/>
          <w:lang w:val="en-GB" w:eastAsia="en-GB"/>
        </w:rPr>
      </w:pPr>
    </w:p>
    <w:p w14:paraId="5422ECD0" w14:textId="24C7A243" w:rsidR="00FF130A" w:rsidRPr="007B443E" w:rsidRDefault="005B42AD" w:rsidP="005B722A">
      <w:pPr>
        <w:autoSpaceDE w:val="0"/>
        <w:autoSpaceDN w:val="0"/>
        <w:adjustRightInd w:val="0"/>
        <w:jc w:val="center"/>
        <w:rPr>
          <w:rFonts w:cs="Arial"/>
          <w:lang w:val="en-GB" w:eastAsia="en-GB"/>
        </w:rPr>
      </w:pPr>
      <w:r w:rsidRPr="005B42AD">
        <w:rPr>
          <w:noProof/>
        </w:rPr>
        <w:drawing>
          <wp:inline distT="0" distB="0" distL="0" distR="0" wp14:anchorId="7F62F737" wp14:editId="5D012FAD">
            <wp:extent cx="6113145" cy="643255"/>
            <wp:effectExtent l="0" t="0" r="1905" b="4445"/>
            <wp:docPr id="1327401338"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1"/>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6113145" cy="643255"/>
                    </a:xfrm>
                    <a:prstGeom prst="rect">
                      <a:avLst/>
                    </a:prstGeom>
                    <a:noFill/>
                    <a:ln>
                      <a:noFill/>
                    </a:ln>
                  </pic:spPr>
                </pic:pic>
              </a:graphicData>
            </a:graphic>
          </wp:inline>
        </w:drawing>
      </w:r>
    </w:p>
    <w:p w14:paraId="19177416" w14:textId="30E053E0" w:rsidR="00BB0DEA" w:rsidRDefault="00BB0DEA">
      <w:pPr>
        <w:jc w:val="left"/>
        <w:rPr>
          <w:rFonts w:cs="Arial"/>
          <w:lang w:val="en-GB" w:eastAsia="en-GB"/>
        </w:rPr>
      </w:pPr>
    </w:p>
    <w:p w14:paraId="6EDB59F3" w14:textId="3933F3A9" w:rsidR="0093752D" w:rsidRDefault="00733550" w:rsidP="00A824AF">
      <w:pPr>
        <w:autoSpaceDE w:val="0"/>
        <w:autoSpaceDN w:val="0"/>
        <w:adjustRightInd w:val="0"/>
        <w:rPr>
          <w:rFonts w:cs="Arial"/>
          <w:lang w:val="en-GB" w:eastAsia="en-GB"/>
        </w:rPr>
      </w:pPr>
      <w:r w:rsidRPr="007C4A37">
        <w:rPr>
          <w:rFonts w:cs="Arial"/>
          <w:lang w:val="en-GB" w:eastAsia="en-GB"/>
        </w:rPr>
        <w:t>The carrying amounts of the categories of financial assets and liabilities are as follows:</w:t>
      </w:r>
    </w:p>
    <w:p w14:paraId="275717AD" w14:textId="77777777" w:rsidR="00520C04" w:rsidRPr="007C4A37" w:rsidRDefault="00520C04" w:rsidP="00A824AF">
      <w:pPr>
        <w:autoSpaceDE w:val="0"/>
        <w:autoSpaceDN w:val="0"/>
        <w:adjustRightInd w:val="0"/>
        <w:rPr>
          <w:rFonts w:cs="Arial"/>
          <w:lang w:val="en-GB" w:eastAsia="en-GB"/>
        </w:rPr>
      </w:pPr>
    </w:p>
    <w:p w14:paraId="7016AE3E" w14:textId="3CE98DC4" w:rsidR="0060332C" w:rsidRPr="00F76236" w:rsidRDefault="00000000" w:rsidP="00A824AF">
      <w:pPr>
        <w:autoSpaceDE w:val="0"/>
        <w:autoSpaceDN w:val="0"/>
        <w:adjustRightInd w:val="0"/>
        <w:rPr>
          <w:rFonts w:cs="Arial"/>
          <w:lang w:val="en-GB" w:eastAsia="en-GB"/>
        </w:rPr>
      </w:pPr>
      <w:bookmarkStart w:id="137" w:name="_1834651648"/>
      <w:bookmarkEnd w:id="137"/>
      <w:r>
        <w:rPr>
          <w:rFonts w:cs="Arial"/>
          <w:lang w:val="en-GB" w:eastAsia="en-GB"/>
        </w:rPr>
        <w:pict w14:anchorId="4C32335E">
          <v:shape id="_x0000_i1035" type="#_x0000_t75" style="width:480.85pt;height:121.45pt">
            <v:imagedata r:id="rId47" o:title=""/>
          </v:shape>
        </w:pict>
      </w:r>
    </w:p>
    <w:p w14:paraId="3127812D" w14:textId="49B2BBCB" w:rsidR="0060332C" w:rsidRPr="007B443E" w:rsidRDefault="0060332C" w:rsidP="005B722A">
      <w:pPr>
        <w:autoSpaceDE w:val="0"/>
        <w:autoSpaceDN w:val="0"/>
        <w:adjustRightInd w:val="0"/>
        <w:jc w:val="center"/>
        <w:rPr>
          <w:rFonts w:cs="Arial"/>
          <w:lang w:val="en-GB" w:eastAsia="en-GB"/>
        </w:rPr>
      </w:pPr>
    </w:p>
    <w:p w14:paraId="6739A13A" w14:textId="77777777" w:rsidR="00E45414" w:rsidRDefault="00E45414" w:rsidP="00A824AF">
      <w:pPr>
        <w:autoSpaceDE w:val="0"/>
        <w:autoSpaceDN w:val="0"/>
        <w:adjustRightInd w:val="0"/>
        <w:rPr>
          <w:rFonts w:cs="Arial"/>
          <w:b/>
          <w:lang w:val="en-GB" w:eastAsia="en-GB"/>
        </w:rPr>
      </w:pPr>
    </w:p>
    <w:p w14:paraId="35B098F8" w14:textId="7D66AE4C" w:rsidR="00733550" w:rsidRPr="00352498" w:rsidRDefault="00733550" w:rsidP="00A824AF">
      <w:pPr>
        <w:autoSpaceDE w:val="0"/>
        <w:autoSpaceDN w:val="0"/>
        <w:adjustRightInd w:val="0"/>
        <w:rPr>
          <w:rFonts w:cs="Arial"/>
          <w:b/>
          <w:lang w:val="en-GB" w:eastAsia="en-GB"/>
        </w:rPr>
      </w:pPr>
      <w:r w:rsidRPr="005976F2">
        <w:rPr>
          <w:rFonts w:cs="Arial"/>
          <w:b/>
          <w:lang w:val="en-GB" w:eastAsia="en-GB"/>
        </w:rPr>
        <w:t>Fair values</w:t>
      </w:r>
    </w:p>
    <w:p w14:paraId="52E92228" w14:textId="77777777" w:rsidR="00733550" w:rsidRPr="00BB2405" w:rsidRDefault="00733550" w:rsidP="00A824AF">
      <w:pPr>
        <w:autoSpaceDE w:val="0"/>
        <w:autoSpaceDN w:val="0"/>
        <w:adjustRightInd w:val="0"/>
        <w:rPr>
          <w:rFonts w:cs="Arial"/>
          <w:b/>
          <w:lang w:val="en-GB" w:eastAsia="en-GB"/>
        </w:rPr>
      </w:pPr>
    </w:p>
    <w:p w14:paraId="54D03DFC" w14:textId="286F5A69" w:rsidR="00733550" w:rsidRPr="009B78B3" w:rsidRDefault="00733550" w:rsidP="00733550">
      <w:pPr>
        <w:autoSpaceDE w:val="0"/>
        <w:autoSpaceDN w:val="0"/>
        <w:adjustRightInd w:val="0"/>
        <w:rPr>
          <w:rFonts w:cs="Arial"/>
          <w:lang w:val="en-GB" w:eastAsia="en-GB"/>
        </w:rPr>
      </w:pPr>
      <w:r w:rsidRPr="009B78B3">
        <w:rPr>
          <w:rFonts w:cs="Arial"/>
          <w:lang w:val="en-GB" w:eastAsia="en-GB"/>
        </w:rPr>
        <w:t>The fair value of the fina</w:t>
      </w:r>
      <w:r w:rsidR="00EF4F3A" w:rsidRPr="009B78B3">
        <w:rPr>
          <w:rFonts w:cs="Arial"/>
          <w:lang w:val="en-GB" w:eastAsia="en-GB"/>
        </w:rPr>
        <w:t>ncial assets and liabilities is</w:t>
      </w:r>
      <w:r w:rsidRPr="009B78B3">
        <w:rPr>
          <w:rFonts w:cs="Arial"/>
          <w:lang w:val="en-GB" w:eastAsia="en-GB"/>
        </w:rPr>
        <w:t xml:space="preserve"> included at the amount at which the instrument could be exchanged in a current transaction between willing parties, other than in a forced sale or liquidation. Cash</w:t>
      </w:r>
      <w:r w:rsidR="00010786" w:rsidRPr="009B78B3">
        <w:rPr>
          <w:rFonts w:cs="Arial"/>
        </w:rPr>
        <w:t xml:space="preserve"> </w:t>
      </w:r>
      <w:r w:rsidR="00010786" w:rsidRPr="009B78B3">
        <w:rPr>
          <w:rFonts w:cs="Arial"/>
          <w:lang w:val="en-GB" w:eastAsia="en-GB"/>
        </w:rPr>
        <w:t>and short-term deposits</w:t>
      </w:r>
      <w:r w:rsidRPr="009B78B3">
        <w:rPr>
          <w:rFonts w:cs="Arial"/>
          <w:lang w:val="en-GB" w:eastAsia="en-GB"/>
        </w:rPr>
        <w:t xml:space="preserve">, receivables, accounts payable and other current liabilities approximate their carrying amounts largely due to the short-term </w:t>
      </w:r>
      <w:r w:rsidR="00010786" w:rsidRPr="009B78B3">
        <w:rPr>
          <w:rFonts w:cs="Arial"/>
          <w:lang w:val="en-GB" w:eastAsia="en-GB"/>
        </w:rPr>
        <w:t>maturities of these instruments.</w:t>
      </w:r>
      <w:r w:rsidR="00FC5064">
        <w:rPr>
          <w:rFonts w:cs="Arial"/>
          <w:lang w:val="en-GB" w:eastAsia="en-GB"/>
        </w:rPr>
        <w:t xml:space="preserve"> </w:t>
      </w:r>
      <w:r w:rsidR="00010786" w:rsidRPr="009B78B3">
        <w:rPr>
          <w:rFonts w:cs="Arial"/>
          <w:lang w:val="en-GB" w:eastAsia="en-GB"/>
        </w:rPr>
        <w:t>When applicable, an allowance is established to offset the value of receivables due from contributions. The allowance covers amounts of contributions with arrears dated prior to the last biennium.</w:t>
      </w:r>
      <w:r w:rsidR="00617423" w:rsidRPr="009B78B3">
        <w:rPr>
          <w:rFonts w:cs="Arial"/>
          <w:lang w:val="en-GB" w:eastAsia="en-GB"/>
        </w:rPr>
        <w:t xml:space="preserve"> </w:t>
      </w:r>
      <w:r w:rsidR="00010786" w:rsidRPr="009B78B3">
        <w:rPr>
          <w:rFonts w:cs="Arial"/>
          <w:lang w:val="en-GB" w:eastAsia="en-GB"/>
        </w:rPr>
        <w:t>For UPOV</w:t>
      </w:r>
      <w:r w:rsidRPr="009B78B3">
        <w:rPr>
          <w:rFonts w:cs="Arial"/>
          <w:lang w:val="en-GB" w:eastAsia="en-GB"/>
        </w:rPr>
        <w:t>’s financial assets and liabilities at the reporting date, the carrying amount is equivalent to the fair value.</w:t>
      </w:r>
    </w:p>
    <w:p w14:paraId="53E6C423" w14:textId="77777777" w:rsidR="00010786" w:rsidRPr="009B78B3" w:rsidRDefault="00010786" w:rsidP="00733550">
      <w:pPr>
        <w:autoSpaceDE w:val="0"/>
        <w:autoSpaceDN w:val="0"/>
        <w:adjustRightInd w:val="0"/>
        <w:rPr>
          <w:rFonts w:cs="Arial"/>
          <w:b/>
          <w:lang w:val="en-GB" w:eastAsia="en-GB"/>
        </w:rPr>
      </w:pPr>
    </w:p>
    <w:p w14:paraId="56FF5984" w14:textId="77777777" w:rsidR="00A824AF" w:rsidRPr="009B78B3" w:rsidRDefault="00A824AF" w:rsidP="00A824AF">
      <w:pPr>
        <w:rPr>
          <w:rFonts w:cs="Arial"/>
          <w:b/>
        </w:rPr>
      </w:pPr>
      <w:r w:rsidRPr="009B78B3">
        <w:rPr>
          <w:rFonts w:cs="Arial"/>
          <w:b/>
        </w:rPr>
        <w:t>Credit risk</w:t>
      </w:r>
    </w:p>
    <w:p w14:paraId="1D19FEE3" w14:textId="77777777" w:rsidR="00A824AF" w:rsidRPr="009B78B3" w:rsidRDefault="00A824AF" w:rsidP="00A824AF">
      <w:pPr>
        <w:rPr>
          <w:rFonts w:cs="Arial"/>
          <w:b/>
        </w:rPr>
      </w:pPr>
    </w:p>
    <w:p w14:paraId="09540D74" w14:textId="77777777" w:rsidR="00A824AF" w:rsidRPr="009B78B3" w:rsidRDefault="00A824AF">
      <w:pPr>
        <w:autoSpaceDE w:val="0"/>
        <w:autoSpaceDN w:val="0"/>
        <w:adjustRightInd w:val="0"/>
        <w:rPr>
          <w:rFonts w:cs="Arial"/>
          <w:lang w:val="en-GB" w:eastAsia="en-GB"/>
        </w:rPr>
      </w:pPr>
      <w:r w:rsidRPr="009B78B3">
        <w:rPr>
          <w:rFonts w:cs="Arial"/>
          <w:lang w:val="en-GB" w:eastAsia="en-GB"/>
        </w:rPr>
        <w:t>Credit risk is the risk of financial loss to UPOV if counterparties to financial instruments fail to mee</w:t>
      </w:r>
      <w:r w:rsidR="00637A28" w:rsidRPr="009B78B3">
        <w:rPr>
          <w:rFonts w:cs="Arial"/>
          <w:lang w:val="en-GB" w:eastAsia="en-GB"/>
        </w:rPr>
        <w:t>t their contractual obligations</w:t>
      </w:r>
      <w:r w:rsidRPr="009B78B3">
        <w:rPr>
          <w:rFonts w:cs="Arial"/>
          <w:lang w:val="en-GB" w:eastAsia="en-GB"/>
        </w:rPr>
        <w:t xml:space="preserve"> and it arises principally from receivables, and cash and cash equivalents. The carrying amount of financial assets represents th</w:t>
      </w:r>
      <w:r w:rsidR="00617423" w:rsidRPr="009B78B3">
        <w:rPr>
          <w:rFonts w:cs="Arial"/>
          <w:lang w:val="en-GB" w:eastAsia="en-GB"/>
        </w:rPr>
        <w:t>e maximum credit exposure. For the purposes of financial reporting, UPOV calculates expected credit losses allowances associated with its financial assets.</w:t>
      </w:r>
    </w:p>
    <w:p w14:paraId="7894DD73" w14:textId="77777777" w:rsidR="00A824AF" w:rsidRPr="009B78B3" w:rsidRDefault="00A824AF">
      <w:pPr>
        <w:rPr>
          <w:rFonts w:cs="Arial"/>
        </w:rPr>
      </w:pPr>
    </w:p>
    <w:p w14:paraId="02007B78" w14:textId="77777777" w:rsidR="005372FB" w:rsidRPr="009B78B3" w:rsidRDefault="00A824AF">
      <w:pPr>
        <w:rPr>
          <w:rFonts w:cs="Arial"/>
        </w:rPr>
      </w:pPr>
      <w:r w:rsidRPr="009B78B3">
        <w:rPr>
          <w:rFonts w:cs="Arial"/>
        </w:rPr>
        <w:t>UPOV’s accounts receivable are almost exclusively from members of the Union representing sovereign States and relevant Intergovernmental Organizations, and therefore risks related to credit are considered minor.</w:t>
      </w:r>
      <w:r w:rsidR="00617423" w:rsidRPr="009B78B3">
        <w:rPr>
          <w:rFonts w:cs="Arial"/>
        </w:rPr>
        <w:t xml:space="preserve"> </w:t>
      </w:r>
    </w:p>
    <w:p w14:paraId="678D5347" w14:textId="77777777" w:rsidR="005372FB" w:rsidRPr="009B78B3" w:rsidRDefault="005372FB">
      <w:pPr>
        <w:rPr>
          <w:rFonts w:cs="Arial"/>
        </w:rPr>
      </w:pPr>
    </w:p>
    <w:p w14:paraId="33C0BCD6" w14:textId="52EC3301" w:rsidR="00A824AF" w:rsidRPr="009B78B3" w:rsidRDefault="00A824AF">
      <w:pPr>
        <w:rPr>
          <w:rFonts w:cs="Arial"/>
        </w:rPr>
      </w:pPr>
      <w:r w:rsidRPr="009B78B3">
        <w:rPr>
          <w:rFonts w:cs="Arial"/>
        </w:rPr>
        <w:t>Cash and cash equivalents may only be held with institutions with a minimu</w:t>
      </w:r>
      <w:r w:rsidR="002E4F36" w:rsidRPr="009B78B3">
        <w:rPr>
          <w:rFonts w:cs="Arial"/>
        </w:rPr>
        <w:t>m short-term credit rating of A</w:t>
      </w:r>
      <w:r w:rsidR="002E4F36" w:rsidRPr="009B78B3">
        <w:rPr>
          <w:rFonts w:cs="Arial"/>
        </w:rPr>
        <w:noBreakHyphen/>
      </w:r>
      <w:r w:rsidRPr="009B78B3">
        <w:rPr>
          <w:rFonts w:cs="Arial"/>
        </w:rPr>
        <w:t>2/</w:t>
      </w:r>
      <w:r w:rsidR="00936CD2">
        <w:rPr>
          <w:rFonts w:cs="Arial"/>
        </w:rPr>
        <w:t xml:space="preserve"> </w:t>
      </w:r>
      <w:r w:rsidRPr="009B78B3">
        <w:rPr>
          <w:rFonts w:cs="Arial"/>
        </w:rPr>
        <w:t>P-2 or a minim</w:t>
      </w:r>
      <w:r w:rsidR="006569C0" w:rsidRPr="009B78B3">
        <w:rPr>
          <w:rFonts w:cs="Arial"/>
        </w:rPr>
        <w:t>um long-term credit rating of A/A2</w:t>
      </w:r>
      <w:r w:rsidRPr="009B78B3">
        <w:rPr>
          <w:rFonts w:cs="Arial"/>
        </w:rPr>
        <w:t xml:space="preserve">. Accordingly, the credit ratings attached to cash and cash equivalents as at December 31, </w:t>
      </w:r>
      <w:r w:rsidR="00D85D36">
        <w:rPr>
          <w:rFonts w:cs="Arial"/>
        </w:rPr>
        <w:t>202</w:t>
      </w:r>
      <w:r w:rsidR="002B666A">
        <w:rPr>
          <w:rFonts w:cs="Arial"/>
        </w:rPr>
        <w:t>5</w:t>
      </w:r>
      <w:r w:rsidR="00D85D36" w:rsidRPr="009B78B3">
        <w:rPr>
          <w:rFonts w:cs="Arial"/>
        </w:rPr>
        <w:t xml:space="preserve"> </w:t>
      </w:r>
      <w:r w:rsidR="00637A28" w:rsidRPr="009B78B3">
        <w:rPr>
          <w:rFonts w:cs="Arial"/>
        </w:rPr>
        <w:t>are</w:t>
      </w:r>
      <w:r w:rsidRPr="009B78B3">
        <w:rPr>
          <w:rFonts w:cs="Arial"/>
        </w:rPr>
        <w:t xml:space="preserve"> as </w:t>
      </w:r>
      <w:r w:rsidR="00E3310F">
        <w:rPr>
          <w:rFonts w:cs="Arial"/>
        </w:rPr>
        <w:t>detailed on table on the following page</w:t>
      </w:r>
      <w:r w:rsidRPr="009B78B3">
        <w:rPr>
          <w:rFonts w:cs="Arial"/>
        </w:rPr>
        <w:t>:</w:t>
      </w:r>
    </w:p>
    <w:p w14:paraId="041939C2" w14:textId="77777777" w:rsidR="00A824AF" w:rsidRPr="009B78B3" w:rsidRDefault="00A824AF" w:rsidP="00A824AF">
      <w:pPr>
        <w:rPr>
          <w:rFonts w:cs="Arial"/>
          <w:b/>
        </w:rPr>
      </w:pPr>
    </w:p>
    <w:p w14:paraId="56C97D0D" w14:textId="4A6D846E" w:rsidR="0060332C" w:rsidRPr="007B443E" w:rsidRDefault="00E3310F" w:rsidP="005D7523">
      <w:pPr>
        <w:jc w:val="center"/>
        <w:rPr>
          <w:rFonts w:cs="Arial"/>
          <w:b/>
        </w:rPr>
      </w:pPr>
      <w:r w:rsidRPr="00E3310F">
        <w:rPr>
          <w:rFonts w:cs="Arial"/>
          <w:b/>
        </w:rPr>
        <w:lastRenderedPageBreak/>
        <w:t xml:space="preserve"> </w:t>
      </w:r>
      <w:bookmarkStart w:id="138" w:name="_1834651653"/>
      <w:bookmarkEnd w:id="138"/>
      <w:r w:rsidR="00000000">
        <w:rPr>
          <w:rFonts w:cs="Arial"/>
          <w:b/>
        </w:rPr>
        <w:pict w14:anchorId="54640BD5">
          <v:shape id="_x0000_i1036" type="#_x0000_t75" style="width:314.3pt;height:97.65pt">
            <v:imagedata r:id="rId48" o:title=""/>
          </v:shape>
        </w:pict>
      </w:r>
    </w:p>
    <w:p w14:paraId="0ACF30B2" w14:textId="77777777" w:rsidR="00617423" w:rsidRPr="0098522D" w:rsidRDefault="00617423" w:rsidP="00617423">
      <w:pPr>
        <w:autoSpaceDE w:val="0"/>
        <w:autoSpaceDN w:val="0"/>
        <w:adjustRightInd w:val="0"/>
        <w:jc w:val="center"/>
        <w:rPr>
          <w:rFonts w:cs="Arial"/>
          <w:lang w:val="en-GB" w:eastAsia="en-GB"/>
        </w:rPr>
      </w:pPr>
    </w:p>
    <w:p w14:paraId="7D616A3B" w14:textId="77777777" w:rsidR="00617423" w:rsidRPr="00352498" w:rsidRDefault="00617423" w:rsidP="00617423">
      <w:pPr>
        <w:autoSpaceDE w:val="0"/>
        <w:autoSpaceDN w:val="0"/>
        <w:adjustRightInd w:val="0"/>
        <w:jc w:val="left"/>
        <w:rPr>
          <w:rFonts w:cs="Arial"/>
          <w:b/>
          <w:lang w:val="en-GB" w:eastAsia="en-GB"/>
        </w:rPr>
      </w:pPr>
      <w:r w:rsidRPr="005976F2">
        <w:rPr>
          <w:rFonts w:cs="Arial"/>
          <w:b/>
          <w:lang w:val="en-GB" w:eastAsia="en-GB"/>
        </w:rPr>
        <w:t>Liquidity risk</w:t>
      </w:r>
    </w:p>
    <w:p w14:paraId="1D354A47" w14:textId="77777777" w:rsidR="00617423" w:rsidRPr="00BB2405" w:rsidRDefault="00617423" w:rsidP="00A824AF">
      <w:pPr>
        <w:autoSpaceDE w:val="0"/>
        <w:autoSpaceDN w:val="0"/>
        <w:adjustRightInd w:val="0"/>
        <w:rPr>
          <w:rFonts w:cs="Arial"/>
          <w:lang w:val="en-GB" w:eastAsia="en-GB"/>
        </w:rPr>
      </w:pPr>
    </w:p>
    <w:p w14:paraId="1584FCE6" w14:textId="2A864090" w:rsidR="00DF048C" w:rsidRDefault="00A824AF" w:rsidP="005B722A">
      <w:pPr>
        <w:autoSpaceDE w:val="0"/>
        <w:autoSpaceDN w:val="0"/>
        <w:adjustRightInd w:val="0"/>
        <w:rPr>
          <w:rFonts w:cs="Arial"/>
          <w:b/>
        </w:rPr>
      </w:pPr>
      <w:r w:rsidRPr="009B78B3">
        <w:rPr>
          <w:rFonts w:cs="Arial"/>
          <w:lang w:val="en-GB" w:eastAsia="en-GB"/>
        </w:rPr>
        <w:t xml:space="preserve">Liquidity risk is the risk of UPOV not being able to meet its obligations as they fall due. </w:t>
      </w:r>
      <w:r w:rsidRPr="009B78B3">
        <w:rPr>
          <w:rFonts w:cs="Arial"/>
        </w:rPr>
        <w:t xml:space="preserve">UPOV does not have significant exposure to liquidity risk as it has substantial unrestricted cash resources. The investment policy requires that operating and core cash are invested in such a way to ensure the liquidity necessary to meet UPOV’s cash flow requirements. Operating cash balances are invested over the short term (periods not exceeding twelve months to maturity) in low-risk asset classes which are easily liquidated at little or no cost. Core cash will be invested over the medium term (periods exceeding twelve months), in such a way that occasional access to a portion of the cash is possible thus facilitating scheduled large payments. Strategic cash is to be invested over the long </w:t>
      </w:r>
      <w:r w:rsidR="00B96EF3" w:rsidRPr="009B78B3">
        <w:rPr>
          <w:rFonts w:cs="Arial"/>
        </w:rPr>
        <w:t>term and</w:t>
      </w:r>
      <w:r w:rsidRPr="009B78B3">
        <w:rPr>
          <w:rFonts w:cs="Arial"/>
        </w:rPr>
        <w:t xml:space="preserve"> currently has no short or medium term liquidity requirements.</w:t>
      </w:r>
    </w:p>
    <w:p w14:paraId="5D5F511A" w14:textId="77777777" w:rsidR="00DF048C" w:rsidRDefault="00DF048C" w:rsidP="00A824AF">
      <w:pPr>
        <w:rPr>
          <w:rFonts w:cs="Arial"/>
          <w:b/>
        </w:rPr>
      </w:pPr>
    </w:p>
    <w:p w14:paraId="5408EDFF" w14:textId="46C5681F" w:rsidR="00A824AF" w:rsidRPr="00BB2405" w:rsidRDefault="00A824AF" w:rsidP="005B722A">
      <w:pPr>
        <w:jc w:val="left"/>
        <w:rPr>
          <w:rFonts w:cs="Arial"/>
          <w:b/>
        </w:rPr>
      </w:pPr>
      <w:r w:rsidRPr="00352498">
        <w:rPr>
          <w:rFonts w:cs="Arial"/>
          <w:b/>
        </w:rPr>
        <w:t>Currency risk</w:t>
      </w:r>
    </w:p>
    <w:p w14:paraId="759F3B88" w14:textId="77777777" w:rsidR="00A824AF" w:rsidRPr="005D7523" w:rsidRDefault="00A824AF" w:rsidP="00A824AF">
      <w:pPr>
        <w:autoSpaceDE w:val="0"/>
        <w:autoSpaceDN w:val="0"/>
        <w:adjustRightInd w:val="0"/>
        <w:rPr>
          <w:rFonts w:cs="Arial"/>
          <w:lang w:eastAsia="en-GB"/>
        </w:rPr>
      </w:pPr>
    </w:p>
    <w:p w14:paraId="78BBBFD2" w14:textId="1643CAC0" w:rsidR="00A824AF" w:rsidRPr="0038775D" w:rsidRDefault="00A824AF" w:rsidP="00A824AF">
      <w:pPr>
        <w:pStyle w:val="Style3"/>
        <w:spacing w:after="0"/>
        <w:rPr>
          <w:rFonts w:cs="Arial"/>
          <w:sz w:val="20"/>
        </w:rPr>
      </w:pPr>
      <w:r w:rsidRPr="007B443E">
        <w:rPr>
          <w:rFonts w:cs="Arial"/>
          <w:sz w:val="20"/>
        </w:rPr>
        <w:t>UPOV may receive revenue from extrabudgetary funds (f</w:t>
      </w:r>
      <w:r w:rsidRPr="0098522D">
        <w:rPr>
          <w:rFonts w:cs="Arial"/>
          <w:sz w:val="20"/>
        </w:rPr>
        <w:t>unds in trust) in currencies and incur expenses in currencies other than its functional currency, the Swiss franc</w:t>
      </w:r>
      <w:r w:rsidR="00C679A7" w:rsidRPr="007C4A37">
        <w:rPr>
          <w:rFonts w:cs="Arial"/>
          <w:sz w:val="20"/>
        </w:rPr>
        <w:t>,</w:t>
      </w:r>
      <w:r w:rsidRPr="0038775D">
        <w:rPr>
          <w:rFonts w:cs="Arial"/>
          <w:sz w:val="20"/>
        </w:rPr>
        <w:t xml:space="preserve"> and as a result is exposed to foreign currency exchange risk arising from fluctuations of currency exchange rates. UPOV does not use derivative financial instruments to hedge exchange risk.</w:t>
      </w:r>
    </w:p>
    <w:p w14:paraId="55BADF63" w14:textId="77777777" w:rsidR="00D27DCB" w:rsidRPr="00F76236" w:rsidRDefault="00D27DCB" w:rsidP="00A824AF">
      <w:pPr>
        <w:rPr>
          <w:rFonts w:cs="Arial"/>
          <w:b/>
        </w:rPr>
      </w:pPr>
    </w:p>
    <w:p w14:paraId="7D18BBCB" w14:textId="77777777" w:rsidR="00A824AF" w:rsidRPr="00352498" w:rsidRDefault="00A824AF" w:rsidP="00A824AF">
      <w:pPr>
        <w:rPr>
          <w:rFonts w:cs="Arial"/>
          <w:b/>
          <w:bCs/>
        </w:rPr>
      </w:pPr>
      <w:r w:rsidRPr="005976F2">
        <w:rPr>
          <w:rFonts w:cs="Arial"/>
          <w:b/>
        </w:rPr>
        <w:t>Market risk</w:t>
      </w:r>
    </w:p>
    <w:p w14:paraId="38E94AFD" w14:textId="77777777" w:rsidR="00A824AF" w:rsidRPr="00BB2405" w:rsidRDefault="00A824AF" w:rsidP="00A824AF">
      <w:pPr>
        <w:rPr>
          <w:rFonts w:cs="Arial"/>
        </w:rPr>
      </w:pPr>
    </w:p>
    <w:p w14:paraId="68EEA9A5" w14:textId="77777777" w:rsidR="00A824AF" w:rsidRPr="009B78B3" w:rsidRDefault="00A824AF" w:rsidP="00A824AF">
      <w:pPr>
        <w:rPr>
          <w:rFonts w:cs="Arial"/>
        </w:rPr>
      </w:pPr>
      <w:r w:rsidRPr="009B78B3">
        <w:rPr>
          <w:rFonts w:cs="Arial"/>
        </w:rPr>
        <w:t xml:space="preserve">Market risk is the risk of changes in market prices, such as interest rates, affecting </w:t>
      </w:r>
      <w:r w:rsidR="009A4CD8" w:rsidRPr="009B78B3">
        <w:rPr>
          <w:rFonts w:cs="Arial"/>
        </w:rPr>
        <w:t xml:space="preserve">income or the value of </w:t>
      </w:r>
      <w:r w:rsidRPr="009B78B3">
        <w:rPr>
          <w:rFonts w:cs="Arial"/>
        </w:rPr>
        <w:t>financial instrument holdings.</w:t>
      </w:r>
      <w:r w:rsidR="00AE2BD7" w:rsidRPr="009B78B3">
        <w:rPr>
          <w:rFonts w:cs="Arial"/>
        </w:rPr>
        <w:t xml:space="preserve"> UPOV is not subject to market risk.</w:t>
      </w:r>
      <w:r w:rsidRPr="009B78B3">
        <w:rPr>
          <w:rFonts w:cs="Arial"/>
        </w:rPr>
        <w:t xml:space="preserve"> </w:t>
      </w:r>
    </w:p>
    <w:p w14:paraId="26EF01B3" w14:textId="77777777" w:rsidR="00A824AF" w:rsidRPr="009B78B3" w:rsidRDefault="00A824AF" w:rsidP="0027283B">
      <w:pPr>
        <w:rPr>
          <w:rFonts w:cs="Arial"/>
          <w:b/>
        </w:rPr>
      </w:pPr>
    </w:p>
    <w:p w14:paraId="3A20F2F0" w14:textId="77777777" w:rsidR="00A824AF" w:rsidRPr="009B78B3" w:rsidRDefault="00A824AF" w:rsidP="00A824AF">
      <w:pPr>
        <w:rPr>
          <w:rFonts w:cs="Arial"/>
          <w:bCs/>
          <w:caps/>
        </w:rPr>
      </w:pPr>
    </w:p>
    <w:p w14:paraId="1D14C2E5" w14:textId="41C5E81D" w:rsidR="00A824AF" w:rsidRPr="005D7523" w:rsidRDefault="00F45269" w:rsidP="00F45269">
      <w:pPr>
        <w:pStyle w:val="Heading2Notes"/>
        <w:rPr>
          <w:rFonts w:ascii="Arial" w:hAnsi="Arial" w:cs="Arial"/>
        </w:rPr>
      </w:pPr>
      <w:bookmarkStart w:id="139" w:name="_Toc84329906"/>
      <w:bookmarkStart w:id="140" w:name="_Toc236849881"/>
      <w:r w:rsidRPr="005D7523">
        <w:rPr>
          <w:rFonts w:ascii="Arial" w:hAnsi="Arial" w:cs="Arial"/>
        </w:rPr>
        <w:t xml:space="preserve">Note </w:t>
      </w:r>
      <w:r w:rsidR="00CB1F12" w:rsidRPr="005D7523">
        <w:rPr>
          <w:rFonts w:ascii="Arial" w:hAnsi="Arial" w:cs="Arial"/>
        </w:rPr>
        <w:t>1</w:t>
      </w:r>
      <w:r w:rsidR="009877B8">
        <w:rPr>
          <w:rFonts w:ascii="Arial" w:hAnsi="Arial" w:cs="Arial"/>
        </w:rPr>
        <w:t>6</w:t>
      </w:r>
      <w:r w:rsidR="00A824AF" w:rsidRPr="005D7523">
        <w:rPr>
          <w:rFonts w:ascii="Arial" w:hAnsi="Arial" w:cs="Arial"/>
        </w:rPr>
        <w:t>:</w:t>
      </w:r>
      <w:r w:rsidR="00A824AF" w:rsidRPr="005D7523">
        <w:rPr>
          <w:rFonts w:ascii="Arial" w:hAnsi="Arial" w:cs="Arial"/>
        </w:rPr>
        <w:tab/>
      </w:r>
      <w:r w:rsidRPr="005D7523">
        <w:rPr>
          <w:rFonts w:ascii="Arial" w:hAnsi="Arial" w:cs="Arial"/>
        </w:rPr>
        <w:t xml:space="preserve">Events </w:t>
      </w:r>
      <w:r w:rsidR="00A824AF" w:rsidRPr="005D7523">
        <w:rPr>
          <w:rFonts w:ascii="Arial" w:hAnsi="Arial" w:cs="Arial"/>
        </w:rPr>
        <w:t>after the reporting da</w:t>
      </w:r>
      <w:r w:rsidRPr="005D7523">
        <w:rPr>
          <w:rFonts w:ascii="Arial" w:hAnsi="Arial" w:cs="Arial"/>
        </w:rPr>
        <w:t>te</w:t>
      </w:r>
      <w:bookmarkEnd w:id="139"/>
      <w:bookmarkEnd w:id="140"/>
    </w:p>
    <w:p w14:paraId="1E2F659C" w14:textId="31736CB3" w:rsidR="00ED5C63" w:rsidRDefault="00ED5C63" w:rsidP="00A824AF">
      <w:pPr>
        <w:pStyle w:val="Styletexte"/>
        <w:spacing w:after="0"/>
        <w:rPr>
          <w:rFonts w:cs="Arial"/>
          <w:sz w:val="20"/>
        </w:rPr>
      </w:pPr>
    </w:p>
    <w:p w14:paraId="421D2ACE" w14:textId="60667B7F" w:rsidR="00ED5C63" w:rsidRDefault="00ED5C63" w:rsidP="00ED5C63">
      <w:pPr>
        <w:rPr>
          <w:rFonts w:cs="Arial"/>
        </w:rPr>
      </w:pPr>
      <w:r w:rsidRPr="00C21351">
        <w:rPr>
          <w:rFonts w:cs="Arial"/>
        </w:rPr>
        <w:t>UPOV’s reporting date is December 31, 202</w:t>
      </w:r>
      <w:r w:rsidR="00C02294">
        <w:rPr>
          <w:rFonts w:cs="Arial"/>
        </w:rPr>
        <w:t>5</w:t>
      </w:r>
      <w:r w:rsidRPr="00C21351">
        <w:rPr>
          <w:rFonts w:cs="Arial"/>
        </w:rPr>
        <w:t xml:space="preserve"> and its financial statements were authorized for issue on the same date as the External Auditor’s opinion.</w:t>
      </w:r>
    </w:p>
    <w:p w14:paraId="08A2AD64" w14:textId="77777777" w:rsidR="004F602A" w:rsidRDefault="004F602A" w:rsidP="004F602A"/>
    <w:p w14:paraId="14F4CC3A" w14:textId="235A3E04" w:rsidR="00B86F58" w:rsidRDefault="00ED5C63" w:rsidP="005B722A">
      <w:pPr>
        <w:rPr>
          <w:rFonts w:cs="Arial"/>
        </w:rPr>
      </w:pPr>
      <w:r w:rsidRPr="00C21351">
        <w:rPr>
          <w:rFonts w:cs="Arial"/>
        </w:rPr>
        <w:t>There have been no</w:t>
      </w:r>
      <w:r w:rsidR="005B42AD">
        <w:rPr>
          <w:rFonts w:cs="Arial"/>
        </w:rPr>
        <w:t xml:space="preserve"> </w:t>
      </w:r>
      <w:r w:rsidRPr="00C21351">
        <w:rPr>
          <w:rFonts w:cs="Arial"/>
        </w:rPr>
        <w:t>material events, favorable or unfavorable, that occurred between the reporting date and the date when the financial statements were authorized for issue that would have had a material impact on these financial statements.</w:t>
      </w:r>
    </w:p>
    <w:p w14:paraId="6233A614" w14:textId="77777777" w:rsidR="0083567E" w:rsidRDefault="0083567E" w:rsidP="005B722A">
      <w:pPr>
        <w:rPr>
          <w:rFonts w:cs="Arial"/>
        </w:rPr>
      </w:pPr>
    </w:p>
    <w:p w14:paraId="70AFD54C" w14:textId="77777777" w:rsidR="00325133" w:rsidRDefault="00325133" w:rsidP="005B722A">
      <w:pPr>
        <w:rPr>
          <w:rFonts w:cs="Arial"/>
        </w:rPr>
      </w:pPr>
    </w:p>
    <w:p w14:paraId="65346E27" w14:textId="77777777" w:rsidR="0083567E" w:rsidRPr="0038775D" w:rsidRDefault="0083567E" w:rsidP="005B722A"/>
    <w:p w14:paraId="78B66264" w14:textId="696D1B05" w:rsidR="00FE36B7" w:rsidRDefault="00325133" w:rsidP="00325133">
      <w:pPr>
        <w:jc w:val="right"/>
        <w:rPr>
          <w:rFonts w:cs="Arial"/>
        </w:rPr>
      </w:pPr>
      <w:r>
        <w:rPr>
          <w:rFonts w:cs="Arial"/>
        </w:rPr>
        <w:t>[Appendix follows]</w:t>
      </w:r>
    </w:p>
    <w:p w14:paraId="2893E1E5" w14:textId="77777777" w:rsidR="00FE36B7" w:rsidRDefault="00FE36B7">
      <w:pPr>
        <w:jc w:val="left"/>
        <w:rPr>
          <w:rFonts w:cs="Arial"/>
        </w:rPr>
      </w:pPr>
    </w:p>
    <w:p w14:paraId="60E2CE12" w14:textId="77777777" w:rsidR="00FE36B7" w:rsidRDefault="00FE36B7">
      <w:pPr>
        <w:jc w:val="left"/>
        <w:rPr>
          <w:rFonts w:cs="Arial"/>
        </w:rPr>
      </w:pPr>
    </w:p>
    <w:p w14:paraId="760E3AD0" w14:textId="77777777" w:rsidR="006B2A71" w:rsidRDefault="006B2A71">
      <w:pPr>
        <w:jc w:val="left"/>
        <w:rPr>
          <w:rFonts w:cs="Arial"/>
        </w:rPr>
        <w:sectPr w:rsidR="006B2A71" w:rsidSect="003469A8">
          <w:headerReference w:type="even" r:id="rId49"/>
          <w:headerReference w:type="default" r:id="rId50"/>
          <w:footerReference w:type="even" r:id="rId51"/>
          <w:footerReference w:type="default" r:id="rId52"/>
          <w:headerReference w:type="first" r:id="rId53"/>
          <w:footerReference w:type="first" r:id="rId54"/>
          <w:footnotePr>
            <w:numRestart w:val="eachPage"/>
          </w:footnotePr>
          <w:pgSz w:w="11907" w:h="16840" w:code="9"/>
          <w:pgMar w:top="510" w:right="1107" w:bottom="810" w:left="1134" w:header="510" w:footer="680" w:gutter="0"/>
          <w:pgNumType w:start="1"/>
          <w:cols w:space="720"/>
          <w:titlePg/>
          <w:docGrid w:linePitch="272"/>
        </w:sectPr>
      </w:pPr>
    </w:p>
    <w:p w14:paraId="4C3F409B" w14:textId="77777777" w:rsidR="007A088D" w:rsidRDefault="00A63A09" w:rsidP="007A088D">
      <w:pPr>
        <w:jc w:val="center"/>
      </w:pPr>
      <w:bookmarkStart w:id="141" w:name="_Toc61533341"/>
      <w:bookmarkStart w:id="142" w:name="_Toc61533951"/>
      <w:bookmarkStart w:id="143" w:name="_Toc225437486"/>
      <w:r w:rsidRPr="007A088D">
        <w:lastRenderedPageBreak/>
        <w:t>APPENDIX</w:t>
      </w:r>
      <w:r w:rsidR="000A6447" w:rsidRPr="007A088D">
        <w:t xml:space="preserve"> </w:t>
      </w:r>
    </w:p>
    <w:p w14:paraId="2287C20C" w14:textId="77777777" w:rsidR="007A088D" w:rsidRDefault="007A088D" w:rsidP="007A088D">
      <w:pPr>
        <w:jc w:val="center"/>
      </w:pPr>
    </w:p>
    <w:p w14:paraId="0A8004C7" w14:textId="4D2C0C1E" w:rsidR="000A6447" w:rsidRPr="007A088D" w:rsidRDefault="000A6447" w:rsidP="007A088D">
      <w:pPr>
        <w:jc w:val="center"/>
      </w:pPr>
      <w:r w:rsidRPr="007A088D">
        <w:t>EX GRATIA PAYMENTS</w:t>
      </w:r>
      <w:bookmarkEnd w:id="141"/>
      <w:bookmarkEnd w:id="142"/>
      <w:r w:rsidRPr="007A088D">
        <w:t xml:space="preserve"> </w:t>
      </w:r>
      <w:r w:rsidR="007A088D">
        <w:br/>
      </w:r>
      <w:r w:rsidRPr="007A088D">
        <w:t>(audited information)</w:t>
      </w:r>
      <w:bookmarkEnd w:id="143"/>
    </w:p>
    <w:p w14:paraId="59226FD3" w14:textId="77777777" w:rsidR="000A6447" w:rsidRDefault="000A6447" w:rsidP="000A6447">
      <w:pPr>
        <w:rPr>
          <w:szCs w:val="18"/>
        </w:rPr>
      </w:pPr>
    </w:p>
    <w:p w14:paraId="459B5298" w14:textId="77777777" w:rsidR="00325133" w:rsidRDefault="00325133" w:rsidP="000A6447">
      <w:pPr>
        <w:rPr>
          <w:szCs w:val="18"/>
        </w:rPr>
      </w:pPr>
    </w:p>
    <w:p w14:paraId="6C43FC3D" w14:textId="66D3C075" w:rsidR="000A6447" w:rsidRDefault="000A6447" w:rsidP="000A6447">
      <w:pPr>
        <w:rPr>
          <w:szCs w:val="18"/>
        </w:rPr>
      </w:pPr>
      <w:r w:rsidRPr="00090034">
        <w:rPr>
          <w:szCs w:val="18"/>
        </w:rPr>
        <w:t xml:space="preserve">Financial </w:t>
      </w:r>
      <w:r w:rsidRPr="00C90DA0">
        <w:rPr>
          <w:szCs w:val="18"/>
        </w:rPr>
        <w:t xml:space="preserve">Regulation </w:t>
      </w:r>
      <w:r w:rsidR="00E560C8">
        <w:rPr>
          <w:szCs w:val="18"/>
        </w:rPr>
        <w:t>5</w:t>
      </w:r>
      <w:r w:rsidRPr="00C90DA0">
        <w:rPr>
          <w:szCs w:val="18"/>
        </w:rPr>
        <w:t>.</w:t>
      </w:r>
      <w:r w:rsidR="00E560C8">
        <w:rPr>
          <w:szCs w:val="18"/>
        </w:rPr>
        <w:t>10</w:t>
      </w:r>
      <w:r w:rsidRPr="00C90DA0">
        <w:rPr>
          <w:szCs w:val="18"/>
        </w:rPr>
        <w:t xml:space="preserve"> states</w:t>
      </w:r>
      <w:r w:rsidRPr="00090034">
        <w:rPr>
          <w:szCs w:val="18"/>
        </w:rPr>
        <w:t xml:space="preserve"> that a summary statement of ex gratia payments for the calendar year shall be included in the annual financial statements of </w:t>
      </w:r>
      <w:r w:rsidR="001D45B8">
        <w:rPr>
          <w:szCs w:val="18"/>
        </w:rPr>
        <w:t>UPOV</w:t>
      </w:r>
      <w:r>
        <w:rPr>
          <w:szCs w:val="18"/>
        </w:rPr>
        <w:t>. There were no such payments made during 2025 and therefore no summary statement is required</w:t>
      </w:r>
      <w:r w:rsidRPr="007E117F">
        <w:rPr>
          <w:szCs w:val="18"/>
        </w:rPr>
        <w:t>.</w:t>
      </w:r>
    </w:p>
    <w:p w14:paraId="73A79A7A" w14:textId="77777777" w:rsidR="00A824AF" w:rsidRDefault="00A824AF">
      <w:pPr>
        <w:jc w:val="right"/>
        <w:rPr>
          <w:rFonts w:cs="Arial"/>
          <w:color w:val="000000" w:themeColor="text1"/>
        </w:rPr>
      </w:pPr>
    </w:p>
    <w:p w14:paraId="0DC4B16B" w14:textId="77777777" w:rsidR="00B76B83" w:rsidRDefault="00B76B83">
      <w:pPr>
        <w:jc w:val="right"/>
        <w:rPr>
          <w:rFonts w:cs="Arial"/>
          <w:color w:val="000000" w:themeColor="text1"/>
        </w:rPr>
      </w:pPr>
    </w:p>
    <w:p w14:paraId="50AD890D" w14:textId="77777777" w:rsidR="00B76B83" w:rsidRDefault="00B76B83">
      <w:pPr>
        <w:jc w:val="right"/>
        <w:rPr>
          <w:rFonts w:cs="Arial"/>
          <w:color w:val="000000" w:themeColor="text1"/>
        </w:rPr>
      </w:pPr>
    </w:p>
    <w:p w14:paraId="13EF9FF1" w14:textId="691F463E" w:rsidR="00B76B83" w:rsidRDefault="00B76B83" w:rsidP="00B76B83">
      <w:pPr>
        <w:jc w:val="right"/>
        <w:rPr>
          <w:rFonts w:cs="Arial"/>
        </w:rPr>
      </w:pPr>
      <w:r w:rsidRPr="00F76236">
        <w:rPr>
          <w:rFonts w:cs="Arial"/>
        </w:rPr>
        <w:t xml:space="preserve">[End of </w:t>
      </w:r>
      <w:r w:rsidR="007A088D">
        <w:rPr>
          <w:rFonts w:cs="Arial"/>
        </w:rPr>
        <w:t>Appendix</w:t>
      </w:r>
      <w:r w:rsidRPr="00F76236">
        <w:rPr>
          <w:rFonts w:cs="Arial"/>
        </w:rPr>
        <w:t xml:space="preserve"> and of document]</w:t>
      </w:r>
    </w:p>
    <w:p w14:paraId="4FE80AB5" w14:textId="77777777" w:rsidR="00B76B83" w:rsidRPr="005976F2" w:rsidRDefault="00B76B83">
      <w:pPr>
        <w:jc w:val="right"/>
        <w:rPr>
          <w:rFonts w:cs="Arial"/>
          <w:color w:val="000000" w:themeColor="text1"/>
        </w:rPr>
      </w:pPr>
    </w:p>
    <w:sectPr w:rsidR="00B76B83" w:rsidRPr="005976F2" w:rsidSect="007A088D">
      <w:headerReference w:type="default" r:id="rId55"/>
      <w:headerReference w:type="first" r:id="rId56"/>
      <w:footnotePr>
        <w:numRestart w:val="eachPage"/>
      </w:footnotePr>
      <w:pgSz w:w="11907" w:h="16840" w:code="9"/>
      <w:pgMar w:top="510" w:right="1107" w:bottom="810" w:left="1134" w:header="510" w:footer="680" w:gutter="0"/>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398E68" w14:textId="77777777" w:rsidR="001D5E22" w:rsidRDefault="001D5E22" w:rsidP="006655D3">
      <w:r>
        <w:separator/>
      </w:r>
    </w:p>
    <w:p w14:paraId="5319162E" w14:textId="77777777" w:rsidR="001D5E22" w:rsidRDefault="001D5E22" w:rsidP="006655D3"/>
    <w:p w14:paraId="0474B9DB" w14:textId="77777777" w:rsidR="001D5E22" w:rsidRDefault="001D5E22" w:rsidP="006655D3"/>
  </w:endnote>
  <w:endnote w:type="continuationSeparator" w:id="0">
    <w:p w14:paraId="70FCCC84" w14:textId="77777777" w:rsidR="001D5E22" w:rsidRDefault="001D5E22" w:rsidP="006655D3">
      <w:r>
        <w:separator/>
      </w:r>
    </w:p>
    <w:p w14:paraId="2D3ECB0E" w14:textId="77777777" w:rsidR="001D5E22" w:rsidRPr="00294751" w:rsidRDefault="001D5E22">
      <w:pPr>
        <w:pStyle w:val="Footer"/>
        <w:spacing w:after="60"/>
        <w:rPr>
          <w:sz w:val="18"/>
          <w:lang w:val="fr-FR"/>
        </w:rPr>
      </w:pPr>
      <w:r w:rsidRPr="00294751">
        <w:rPr>
          <w:sz w:val="18"/>
          <w:lang w:val="fr-FR"/>
        </w:rPr>
        <w:t>[Suite de la note de la page précédente]</w:t>
      </w:r>
    </w:p>
    <w:p w14:paraId="5D00AF87" w14:textId="77777777" w:rsidR="001D5E22" w:rsidRPr="00294751" w:rsidRDefault="001D5E22" w:rsidP="006655D3">
      <w:pPr>
        <w:rPr>
          <w:lang w:val="fr-FR"/>
        </w:rPr>
      </w:pPr>
    </w:p>
    <w:p w14:paraId="7E5AA6E8" w14:textId="77777777" w:rsidR="001D5E22" w:rsidRPr="00294751" w:rsidRDefault="001D5E22" w:rsidP="006655D3">
      <w:pPr>
        <w:rPr>
          <w:lang w:val="fr-FR"/>
        </w:rPr>
      </w:pPr>
    </w:p>
  </w:endnote>
  <w:endnote w:type="continuationNotice" w:id="1">
    <w:p w14:paraId="0AFED6D2" w14:textId="77777777" w:rsidR="001D5E22" w:rsidRPr="00294751" w:rsidRDefault="001D5E22" w:rsidP="006655D3">
      <w:pPr>
        <w:rPr>
          <w:lang w:val="fr-FR"/>
        </w:rPr>
      </w:pPr>
      <w:r w:rsidRPr="00294751">
        <w:rPr>
          <w:lang w:val="fr-FR"/>
        </w:rPr>
        <w:t>[Suite de la note page suivante]</w:t>
      </w:r>
    </w:p>
    <w:p w14:paraId="6D83E052" w14:textId="77777777" w:rsidR="001D5E22" w:rsidRPr="00294751" w:rsidRDefault="001D5E22" w:rsidP="006655D3">
      <w:pPr>
        <w:rPr>
          <w:lang w:val="fr-FR"/>
        </w:rPr>
      </w:pPr>
    </w:p>
    <w:p w14:paraId="7741A62B" w14:textId="77777777" w:rsidR="001D5E22" w:rsidRPr="00294751" w:rsidRDefault="001D5E22" w:rsidP="006655D3">
      <w:pPr>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rial Bold">
    <w:panose1 w:val="020B0704020202020204"/>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9F85E5" w14:textId="37686A98" w:rsidR="006F75BE" w:rsidRDefault="006F75BE" w:rsidP="001C793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9E4999" w14:textId="6F2F1C17" w:rsidR="006F75BE" w:rsidRDefault="006F75B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32D9F1" w14:textId="3BCE2A07" w:rsidR="006F75BE" w:rsidRDefault="006F75B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E3FB14" w14:textId="77777777" w:rsidR="001D5E22" w:rsidRDefault="001D5E22" w:rsidP="006655D3">
      <w:r>
        <w:separator/>
      </w:r>
    </w:p>
  </w:footnote>
  <w:footnote w:type="continuationSeparator" w:id="0">
    <w:p w14:paraId="6607F724" w14:textId="77777777" w:rsidR="001D5E22" w:rsidRDefault="001D5E22" w:rsidP="006655D3">
      <w:r>
        <w:separator/>
      </w:r>
    </w:p>
  </w:footnote>
  <w:footnote w:type="continuationNotice" w:id="1">
    <w:p w14:paraId="6E04EE01" w14:textId="77777777" w:rsidR="001D5E22" w:rsidRPr="00AB530F" w:rsidRDefault="001D5E22" w:rsidP="00AB530F">
      <w:pPr>
        <w:pStyle w:val="Footer"/>
      </w:pPr>
    </w:p>
  </w:footnote>
  <w:footnote w:id="2">
    <w:p w14:paraId="029D0DAA" w14:textId="77777777" w:rsidR="003568AB" w:rsidRPr="002D7FF7" w:rsidRDefault="003568AB" w:rsidP="003568AB">
      <w:pPr>
        <w:pStyle w:val="FootnoteText"/>
        <w:rPr>
          <w:sz w:val="14"/>
          <w:szCs w:val="18"/>
        </w:rPr>
      </w:pPr>
      <w:r>
        <w:rPr>
          <w:rStyle w:val="FootnoteReference"/>
        </w:rPr>
        <w:footnoteRef/>
      </w:r>
      <w:r>
        <w:t xml:space="preserve"> </w:t>
      </w:r>
      <w:r w:rsidRPr="002D7FF7">
        <w:rPr>
          <w:szCs w:val="18"/>
        </w:rPr>
        <w:t>Section 7 of this document provides more details</w:t>
      </w:r>
    </w:p>
  </w:footnote>
  <w:footnote w:id="3">
    <w:p w14:paraId="5E21E34F" w14:textId="77777777" w:rsidR="003568AB" w:rsidRPr="002D7FF7" w:rsidRDefault="003568AB" w:rsidP="003568AB">
      <w:pPr>
        <w:pStyle w:val="FootnoteText"/>
        <w:rPr>
          <w:sz w:val="14"/>
          <w:szCs w:val="18"/>
        </w:rPr>
      </w:pPr>
      <w:r>
        <w:rPr>
          <w:rStyle w:val="FootnoteReference"/>
        </w:rPr>
        <w:footnoteRef/>
      </w:r>
      <w:r>
        <w:t xml:space="preserve"> </w:t>
      </w:r>
      <w:r w:rsidRPr="002D7FF7">
        <w:rPr>
          <w:szCs w:val="18"/>
        </w:rPr>
        <w:t>Committee of Sponsoring Organizations of the Treadway Commission</w:t>
      </w:r>
    </w:p>
  </w:footnote>
  <w:footnote w:id="4">
    <w:p w14:paraId="551A4284" w14:textId="1FE20944" w:rsidR="003568AB" w:rsidRPr="002D7FF7" w:rsidRDefault="003568AB" w:rsidP="003568AB">
      <w:pPr>
        <w:pStyle w:val="FootnoteText"/>
        <w:rPr>
          <w:sz w:val="14"/>
          <w:szCs w:val="18"/>
        </w:rPr>
      </w:pPr>
      <w:r>
        <w:rPr>
          <w:rStyle w:val="FootnoteReference"/>
        </w:rPr>
        <w:footnoteRef/>
      </w:r>
      <w:r>
        <w:t xml:space="preserve"> </w:t>
      </w:r>
      <w:r w:rsidR="002D7FF7">
        <w:fldChar w:fldCharType="begin"/>
      </w:r>
      <w:r w:rsidR="002D7FF7">
        <w:instrText>HYPERLINK "https://www.theiia.org/globalassets/site/about-us/advocacy/three-lines-model-updated.pdf"</w:instrText>
      </w:r>
      <w:r w:rsidR="002D7FF7">
        <w:fldChar w:fldCharType="separate"/>
      </w:r>
      <w:r w:rsidR="002D7FF7" w:rsidRPr="0027271A">
        <w:rPr>
          <w:rStyle w:val="Hyperlink"/>
          <w:szCs w:val="18"/>
        </w:rPr>
        <w:t>https://www.theiia.org/globalassets/site/about-us/advocacy/three-lines-model-updated.pdf</w:t>
      </w:r>
      <w:r w:rsidR="002D7FF7">
        <w:fldChar w:fldCharType="end"/>
      </w:r>
      <w:r w:rsidR="002D7FF7">
        <w:rPr>
          <w:szCs w:val="18"/>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44EE58" w14:textId="77777777" w:rsidR="006F75BE" w:rsidRPr="00C5280D" w:rsidRDefault="006F75BE" w:rsidP="001C7937">
    <w:pPr>
      <w:pStyle w:val="Header"/>
      <w:rPr>
        <w:rStyle w:val="PageNumber"/>
        <w:lang w:val="en-US"/>
      </w:rPr>
    </w:pPr>
    <w:r>
      <w:rPr>
        <w:rStyle w:val="PageNumber"/>
        <w:lang w:val="en-US"/>
      </w:rPr>
      <w:t>C/51/</w:t>
    </w:r>
  </w:p>
  <w:p w14:paraId="3578952A" w14:textId="470316A7" w:rsidR="006F75BE" w:rsidRPr="00C5280D" w:rsidRDefault="006F75BE" w:rsidP="001C7937">
    <w:pPr>
      <w:pStyle w:val="Header"/>
      <w:rPr>
        <w:lang w:val="en-US"/>
      </w:rPr>
    </w:pPr>
    <w:r w:rsidRPr="00C5280D">
      <w:rPr>
        <w:lang w:val="en-US"/>
      </w:rPr>
      <w:t xml:space="preserve">page </w:t>
    </w:r>
    <w:r w:rsidRPr="00C5280D">
      <w:rPr>
        <w:rStyle w:val="PageNumber"/>
        <w:lang w:val="en-US"/>
      </w:rPr>
      <w:fldChar w:fldCharType="begin"/>
    </w:r>
    <w:r w:rsidRPr="00C5280D">
      <w:rPr>
        <w:rStyle w:val="PageNumber"/>
        <w:lang w:val="en-US"/>
      </w:rPr>
      <w:instrText xml:space="preserve"> PAGE </w:instrText>
    </w:r>
    <w:r w:rsidRPr="00C5280D">
      <w:rPr>
        <w:rStyle w:val="PageNumber"/>
        <w:lang w:val="en-US"/>
      </w:rPr>
      <w:fldChar w:fldCharType="separate"/>
    </w:r>
    <w:r>
      <w:rPr>
        <w:rStyle w:val="PageNumber"/>
        <w:noProof/>
        <w:lang w:val="en-US"/>
      </w:rPr>
      <w:t>1</w:t>
    </w:r>
    <w:r w:rsidRPr="00C5280D">
      <w:rPr>
        <w:rStyle w:val="PageNumber"/>
        <w:lang w:val="en-US"/>
      </w:rPr>
      <w:fldChar w:fldCharType="end"/>
    </w:r>
  </w:p>
  <w:p w14:paraId="6DFF3503" w14:textId="77777777" w:rsidR="006F75BE" w:rsidRPr="00C5280D" w:rsidRDefault="006F75BE" w:rsidP="001C7937"/>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F3BC95" w14:textId="77777777" w:rsidR="006F75BE" w:rsidRPr="00C5280D" w:rsidRDefault="006F75BE" w:rsidP="00EB048E">
    <w:pPr>
      <w:pStyle w:val="Header"/>
      <w:rPr>
        <w:rStyle w:val="PageNumber"/>
        <w:lang w:val="en-US"/>
      </w:rPr>
    </w:pPr>
    <w:r>
      <w:rPr>
        <w:rStyle w:val="PageNumber"/>
        <w:lang w:val="en-US"/>
      </w:rPr>
      <w:t>C/51/</w:t>
    </w:r>
  </w:p>
  <w:p w14:paraId="6D9673AC" w14:textId="36604E3F" w:rsidR="006F75BE" w:rsidRPr="00C5280D" w:rsidRDefault="006F75BE" w:rsidP="00EB048E">
    <w:pPr>
      <w:pStyle w:val="Header"/>
      <w:rPr>
        <w:lang w:val="en-US"/>
      </w:rPr>
    </w:pPr>
    <w:r w:rsidRPr="00C5280D">
      <w:rPr>
        <w:lang w:val="en-US"/>
      </w:rPr>
      <w:t xml:space="preserve">page </w:t>
    </w:r>
    <w:r w:rsidRPr="00C5280D">
      <w:rPr>
        <w:rStyle w:val="PageNumber"/>
        <w:lang w:val="en-US"/>
      </w:rPr>
      <w:fldChar w:fldCharType="begin"/>
    </w:r>
    <w:r w:rsidRPr="00C5280D">
      <w:rPr>
        <w:rStyle w:val="PageNumber"/>
        <w:lang w:val="en-US"/>
      </w:rPr>
      <w:instrText xml:space="preserve"> PAGE </w:instrText>
    </w:r>
    <w:r w:rsidRPr="00C5280D">
      <w:rPr>
        <w:rStyle w:val="PageNumber"/>
        <w:lang w:val="en-US"/>
      </w:rPr>
      <w:fldChar w:fldCharType="separate"/>
    </w:r>
    <w:r>
      <w:rPr>
        <w:rStyle w:val="PageNumber"/>
        <w:noProof/>
        <w:lang w:val="en-US"/>
      </w:rPr>
      <w:t>1</w:t>
    </w:r>
    <w:r w:rsidRPr="00C5280D">
      <w:rPr>
        <w:rStyle w:val="PageNumber"/>
        <w:lang w:val="en-US"/>
      </w:rPr>
      <w:fldChar w:fldCharType="end"/>
    </w:r>
  </w:p>
  <w:p w14:paraId="3FE07BA1" w14:textId="77777777" w:rsidR="006F75BE" w:rsidRPr="00C5280D" w:rsidRDefault="006F75BE" w:rsidP="006655D3"/>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BD1DDE" w14:textId="25907D2B" w:rsidR="006F75BE" w:rsidRPr="00C5280D" w:rsidRDefault="006F75BE" w:rsidP="001C7937">
    <w:pPr>
      <w:pStyle w:val="Header"/>
      <w:rPr>
        <w:rStyle w:val="PageNumber"/>
        <w:lang w:val="en-US"/>
      </w:rPr>
    </w:pPr>
    <w:r>
      <w:rPr>
        <w:rStyle w:val="PageNumber"/>
        <w:lang w:val="en-US"/>
      </w:rPr>
      <w:t>C/</w:t>
    </w:r>
    <w:r w:rsidR="003469A8">
      <w:rPr>
        <w:rStyle w:val="PageNumber"/>
        <w:lang w:val="en-US"/>
      </w:rPr>
      <w:t>60</w:t>
    </w:r>
    <w:r>
      <w:rPr>
        <w:rStyle w:val="PageNumber"/>
        <w:lang w:val="en-US"/>
      </w:rPr>
      <w:t>/</w:t>
    </w:r>
    <w:r w:rsidR="00CB29BD">
      <w:rPr>
        <w:rStyle w:val="PageNumber"/>
        <w:lang w:val="en-US"/>
      </w:rPr>
      <w:t>9</w:t>
    </w:r>
  </w:p>
  <w:p w14:paraId="2B2F853F" w14:textId="74C48E19" w:rsidR="006F75BE" w:rsidRPr="00C5280D" w:rsidRDefault="006F75BE" w:rsidP="001C7937">
    <w:pPr>
      <w:pStyle w:val="Header"/>
      <w:rPr>
        <w:lang w:val="en-US"/>
      </w:rPr>
    </w:pPr>
    <w:r>
      <w:rPr>
        <w:lang w:val="en-US"/>
      </w:rPr>
      <w:t xml:space="preserve">Annex, </w:t>
    </w:r>
    <w:r w:rsidRPr="00C5280D">
      <w:rPr>
        <w:lang w:val="en-US"/>
      </w:rPr>
      <w:t xml:space="preserve">page </w:t>
    </w:r>
    <w:r w:rsidRPr="00C5280D">
      <w:rPr>
        <w:rStyle w:val="PageNumber"/>
        <w:lang w:val="en-US"/>
      </w:rPr>
      <w:fldChar w:fldCharType="begin"/>
    </w:r>
    <w:r w:rsidRPr="00C5280D">
      <w:rPr>
        <w:rStyle w:val="PageNumber"/>
        <w:lang w:val="en-US"/>
      </w:rPr>
      <w:instrText xml:space="preserve"> PAGE </w:instrText>
    </w:r>
    <w:r w:rsidRPr="00C5280D">
      <w:rPr>
        <w:rStyle w:val="PageNumber"/>
        <w:lang w:val="en-US"/>
      </w:rPr>
      <w:fldChar w:fldCharType="separate"/>
    </w:r>
    <w:r w:rsidR="004937D3">
      <w:rPr>
        <w:rStyle w:val="PageNumber"/>
        <w:noProof/>
        <w:lang w:val="en-US"/>
      </w:rPr>
      <w:t>30</w:t>
    </w:r>
    <w:r w:rsidRPr="00C5280D">
      <w:rPr>
        <w:rStyle w:val="PageNumber"/>
        <w:lang w:val="en-US"/>
      </w:rPr>
      <w:fldChar w:fldCharType="end"/>
    </w:r>
  </w:p>
  <w:p w14:paraId="5917932F" w14:textId="77777777" w:rsidR="006F75BE" w:rsidRPr="00C5280D" w:rsidRDefault="006F75BE" w:rsidP="001C7937"/>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871EB8" w14:textId="5341D6FC" w:rsidR="00130D5E" w:rsidRPr="00C5280D" w:rsidRDefault="00130D5E" w:rsidP="00EB048E">
    <w:pPr>
      <w:pStyle w:val="Header"/>
      <w:rPr>
        <w:rStyle w:val="PageNumber"/>
        <w:lang w:val="en-US"/>
      </w:rPr>
    </w:pPr>
    <w:r>
      <w:rPr>
        <w:rStyle w:val="PageNumber"/>
        <w:lang w:val="en-US"/>
      </w:rPr>
      <w:t>C/</w:t>
    </w:r>
    <w:r w:rsidR="00873D79">
      <w:rPr>
        <w:rStyle w:val="PageNumber"/>
        <w:lang w:val="en-US"/>
      </w:rPr>
      <w:t>60</w:t>
    </w:r>
    <w:r>
      <w:rPr>
        <w:rStyle w:val="PageNumber"/>
        <w:lang w:val="en-US"/>
      </w:rPr>
      <w:t>/</w:t>
    </w:r>
    <w:r w:rsidR="00873D79">
      <w:rPr>
        <w:rStyle w:val="PageNumber"/>
        <w:lang w:val="en-US"/>
      </w:rPr>
      <w:t>9</w:t>
    </w:r>
  </w:p>
  <w:p w14:paraId="56B234EF" w14:textId="316F9D98" w:rsidR="00130D5E" w:rsidRPr="00C5280D" w:rsidRDefault="00FE09A1" w:rsidP="00EB048E">
    <w:pPr>
      <w:pStyle w:val="Header"/>
      <w:rPr>
        <w:lang w:val="en-US"/>
      </w:rPr>
    </w:pPr>
    <w:r>
      <w:rPr>
        <w:lang w:val="en-US"/>
      </w:rPr>
      <w:t xml:space="preserve">Annex, </w:t>
    </w:r>
    <w:r w:rsidR="00130D5E" w:rsidRPr="00C5280D">
      <w:rPr>
        <w:lang w:val="en-US"/>
      </w:rPr>
      <w:t xml:space="preserve">page </w:t>
    </w:r>
    <w:r w:rsidR="00130D5E" w:rsidRPr="00C5280D">
      <w:rPr>
        <w:rStyle w:val="PageNumber"/>
        <w:lang w:val="en-US"/>
      </w:rPr>
      <w:fldChar w:fldCharType="begin"/>
    </w:r>
    <w:r w:rsidR="00130D5E" w:rsidRPr="00C5280D">
      <w:rPr>
        <w:rStyle w:val="PageNumber"/>
        <w:lang w:val="en-US"/>
      </w:rPr>
      <w:instrText xml:space="preserve"> PAGE </w:instrText>
    </w:r>
    <w:r w:rsidR="00130D5E" w:rsidRPr="00C5280D">
      <w:rPr>
        <w:rStyle w:val="PageNumber"/>
        <w:lang w:val="en-US"/>
      </w:rPr>
      <w:fldChar w:fldCharType="separate"/>
    </w:r>
    <w:r w:rsidR="00130D5E">
      <w:rPr>
        <w:rStyle w:val="PageNumber"/>
        <w:noProof/>
        <w:lang w:val="en-US"/>
      </w:rPr>
      <w:t>1</w:t>
    </w:r>
    <w:r w:rsidR="00130D5E" w:rsidRPr="00C5280D">
      <w:rPr>
        <w:rStyle w:val="PageNumber"/>
        <w:lang w:val="en-US"/>
      </w:rPr>
      <w:fldChar w:fldCharType="end"/>
    </w:r>
  </w:p>
  <w:p w14:paraId="0DA5A898" w14:textId="77777777" w:rsidR="00130D5E" w:rsidRPr="00C5280D" w:rsidRDefault="00130D5E" w:rsidP="006655D3"/>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26D2B6" w14:textId="78960AB8" w:rsidR="006F75BE" w:rsidRDefault="006F75BE">
    <w:pPr>
      <w:pStyle w:val="Header"/>
    </w:pPr>
    <w:r>
      <w:t>C/</w:t>
    </w:r>
    <w:r w:rsidR="008A3CB3">
      <w:t>60</w:t>
    </w:r>
    <w:r>
      <w:t>/</w:t>
    </w:r>
    <w:r w:rsidR="00CB29BD">
      <w:t>9</w:t>
    </w:r>
  </w:p>
  <w:p w14:paraId="196E429F" w14:textId="77777777" w:rsidR="006F75BE" w:rsidRDefault="006F75BE">
    <w:pPr>
      <w:pStyle w:val="Header"/>
    </w:pPr>
  </w:p>
  <w:p w14:paraId="35FE9193" w14:textId="7CC95CCB" w:rsidR="006F75BE" w:rsidRDefault="006F75BE">
    <w:pPr>
      <w:pStyle w:val="Header"/>
    </w:pPr>
    <w:r>
      <w:t>A</w:t>
    </w:r>
    <w:r w:rsidR="00A4747A">
      <w:t>NNEX</w:t>
    </w:r>
  </w:p>
  <w:p w14:paraId="022376A5" w14:textId="77777777" w:rsidR="006F75BE" w:rsidRDefault="006F75BE">
    <w:pPr>
      <w:pStyle w:val="Header"/>
    </w:pPr>
  </w:p>
  <w:p w14:paraId="258B3AEF" w14:textId="77777777" w:rsidR="006F75BE" w:rsidRDefault="006F75B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648603" w14:textId="77777777" w:rsidR="007A088D" w:rsidRPr="00C5280D" w:rsidRDefault="007A088D" w:rsidP="00EB048E">
    <w:pPr>
      <w:pStyle w:val="Header"/>
      <w:rPr>
        <w:rStyle w:val="PageNumber"/>
        <w:lang w:val="en-US"/>
      </w:rPr>
    </w:pPr>
    <w:r>
      <w:rPr>
        <w:rStyle w:val="PageNumber"/>
        <w:lang w:val="en-US"/>
      </w:rPr>
      <w:t>C/60/9</w:t>
    </w:r>
  </w:p>
  <w:p w14:paraId="5975DDC8" w14:textId="77777777" w:rsidR="007A088D" w:rsidRPr="00C5280D" w:rsidRDefault="007A088D" w:rsidP="00EB048E">
    <w:pPr>
      <w:pStyle w:val="Header"/>
      <w:rPr>
        <w:lang w:val="en-US"/>
      </w:rPr>
    </w:pPr>
    <w:r>
      <w:rPr>
        <w:lang w:val="en-US"/>
      </w:rPr>
      <w:t xml:space="preserve">Annex, </w:t>
    </w:r>
    <w:r w:rsidRPr="00C5280D">
      <w:rPr>
        <w:lang w:val="en-US"/>
      </w:rPr>
      <w:t xml:space="preserve">page </w:t>
    </w:r>
    <w:r w:rsidRPr="00C5280D">
      <w:rPr>
        <w:rStyle w:val="PageNumber"/>
        <w:lang w:val="en-US"/>
      </w:rPr>
      <w:fldChar w:fldCharType="begin"/>
    </w:r>
    <w:r w:rsidRPr="00C5280D">
      <w:rPr>
        <w:rStyle w:val="PageNumber"/>
        <w:lang w:val="en-US"/>
      </w:rPr>
      <w:instrText xml:space="preserve"> PAGE </w:instrText>
    </w:r>
    <w:r w:rsidRPr="00C5280D">
      <w:rPr>
        <w:rStyle w:val="PageNumber"/>
        <w:lang w:val="en-US"/>
      </w:rPr>
      <w:fldChar w:fldCharType="separate"/>
    </w:r>
    <w:r>
      <w:rPr>
        <w:rStyle w:val="PageNumber"/>
        <w:noProof/>
        <w:lang w:val="en-US"/>
      </w:rPr>
      <w:t>1</w:t>
    </w:r>
    <w:r w:rsidRPr="00C5280D">
      <w:rPr>
        <w:rStyle w:val="PageNumber"/>
        <w:lang w:val="en-US"/>
      </w:rPr>
      <w:fldChar w:fldCharType="end"/>
    </w:r>
  </w:p>
  <w:p w14:paraId="19CA2071" w14:textId="77777777" w:rsidR="007A088D" w:rsidRPr="00C5280D" w:rsidRDefault="007A088D" w:rsidP="006655D3"/>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5B2FB3" w14:textId="77777777" w:rsidR="00F87612" w:rsidRDefault="00F87612">
    <w:pPr>
      <w:pStyle w:val="Header"/>
    </w:pPr>
    <w:r>
      <w:t>C/60/9</w:t>
    </w:r>
  </w:p>
  <w:p w14:paraId="7F41856B" w14:textId="77777777" w:rsidR="00F87612" w:rsidRDefault="00F8761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63702C00"/>
    <w:lvl w:ilvl="0">
      <w:start w:val="1"/>
      <w:numFmt w:val="upperLetter"/>
      <w:lvlRestart w:val="0"/>
      <w:lvlText w:val="%1."/>
      <w:lvlJc w:val="left"/>
      <w:pPr>
        <w:tabs>
          <w:tab w:val="num" w:pos="567"/>
        </w:tabs>
        <w:ind w:left="0" w:firstLine="0"/>
      </w:pPr>
    </w:lvl>
  </w:abstractNum>
  <w:abstractNum w:abstractNumId="1" w15:restartNumberingAfterBreak="0">
    <w:nsid w:val="01A71B59"/>
    <w:multiLevelType w:val="multilevel"/>
    <w:tmpl w:val="77EC272E"/>
    <w:lvl w:ilvl="0">
      <w:start w:val="1"/>
      <w:numFmt w:val="decimal"/>
      <w:lvlText w:val="%1."/>
      <w:lvlJc w:val="left"/>
      <w:pPr>
        <w:tabs>
          <w:tab w:val="num" w:pos="1080"/>
        </w:tabs>
        <w:ind w:left="1080" w:hanging="720"/>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 w15:restartNumberingAfterBreak="0">
    <w:nsid w:val="025061A7"/>
    <w:multiLevelType w:val="multilevel"/>
    <w:tmpl w:val="04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085E3CB9"/>
    <w:multiLevelType w:val="hybridMultilevel"/>
    <w:tmpl w:val="435CAD46"/>
    <w:lvl w:ilvl="0" w:tplc="E9587A26">
      <w:start w:val="17"/>
      <w:numFmt w:val="decimal"/>
      <w:lvlText w:val="%1."/>
      <w:lvlJc w:val="left"/>
      <w:pPr>
        <w:ind w:left="720" w:hanging="360"/>
      </w:pPr>
      <w:rPr>
        <w:rFonts w:hint="default"/>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E7C6990"/>
    <w:multiLevelType w:val="hybridMultilevel"/>
    <w:tmpl w:val="FDC4CC0A"/>
    <w:lvl w:ilvl="0" w:tplc="F8EE8656">
      <w:start w:val="20"/>
      <w:numFmt w:val="decimal"/>
      <w:lvlText w:val="%1."/>
      <w:lvlJc w:val="left"/>
      <w:pPr>
        <w:tabs>
          <w:tab w:val="num" w:pos="1080"/>
        </w:tabs>
        <w:ind w:left="1080" w:hanging="720"/>
      </w:pPr>
      <w:rPr>
        <w:rFonts w:hint="default"/>
        <w:color w:val="000000" w:themeColor="tex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021620A"/>
    <w:multiLevelType w:val="hybridMultilevel"/>
    <w:tmpl w:val="EEB07C66"/>
    <w:lvl w:ilvl="0" w:tplc="04090001">
      <w:start w:val="1"/>
      <w:numFmt w:val="bullet"/>
      <w:lvlText w:val=""/>
      <w:lvlJc w:val="left"/>
      <w:pPr>
        <w:tabs>
          <w:tab w:val="num" w:pos="1440"/>
        </w:tabs>
        <w:ind w:left="144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13497991"/>
    <w:multiLevelType w:val="hybridMultilevel"/>
    <w:tmpl w:val="77EC272E"/>
    <w:lvl w:ilvl="0" w:tplc="A2B23090">
      <w:start w:val="1"/>
      <w:numFmt w:val="decimal"/>
      <w:lvlText w:val="%1."/>
      <w:lvlJc w:val="left"/>
      <w:pPr>
        <w:tabs>
          <w:tab w:val="num" w:pos="1080"/>
        </w:tabs>
        <w:ind w:left="1080" w:hanging="72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 w15:restartNumberingAfterBreak="0">
    <w:nsid w:val="13501C7A"/>
    <w:multiLevelType w:val="hybridMultilevel"/>
    <w:tmpl w:val="F6B29018"/>
    <w:lvl w:ilvl="0" w:tplc="90BADC22">
      <w:start w:val="1"/>
      <w:numFmt w:val="decimal"/>
      <w:lvlText w:val="%1."/>
      <w:lvlJc w:val="left"/>
      <w:pPr>
        <w:ind w:left="720" w:hanging="360"/>
      </w:pPr>
      <w:rPr>
        <w:rFonts w:eastAsia="Times New Roman" w:hint="default"/>
        <w:b/>
        <w:color w:val="auto"/>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49F53B2"/>
    <w:multiLevelType w:val="hybridMultilevel"/>
    <w:tmpl w:val="12D4B8FE"/>
    <w:lvl w:ilvl="0" w:tplc="100C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9" w15:restartNumberingAfterBreak="0">
    <w:nsid w:val="15063264"/>
    <w:multiLevelType w:val="multilevel"/>
    <w:tmpl w:val="04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0" w15:restartNumberingAfterBreak="0">
    <w:nsid w:val="17414C1C"/>
    <w:multiLevelType w:val="hybridMultilevel"/>
    <w:tmpl w:val="A0AC9662"/>
    <w:lvl w:ilvl="0" w:tplc="D9D8C640">
      <w:start w:val="1"/>
      <w:numFmt w:val="decimal"/>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 w15:restartNumberingAfterBreak="0">
    <w:nsid w:val="177D5000"/>
    <w:multiLevelType w:val="singleLevel"/>
    <w:tmpl w:val="0409000F"/>
    <w:lvl w:ilvl="0">
      <w:start w:val="1"/>
      <w:numFmt w:val="decimal"/>
      <w:lvlText w:val="%1."/>
      <w:lvlJc w:val="left"/>
      <w:pPr>
        <w:tabs>
          <w:tab w:val="num" w:pos="360"/>
        </w:tabs>
        <w:ind w:left="360" w:hanging="360"/>
      </w:pPr>
    </w:lvl>
  </w:abstractNum>
  <w:abstractNum w:abstractNumId="12" w15:restartNumberingAfterBreak="0">
    <w:nsid w:val="17D50D2D"/>
    <w:multiLevelType w:val="hybridMultilevel"/>
    <w:tmpl w:val="4FFCE3DC"/>
    <w:lvl w:ilvl="0" w:tplc="3072FBD0">
      <w:start w:val="1"/>
      <w:numFmt w:val="lowerRoman"/>
      <w:lvlText w:val="(%1)"/>
      <w:lvlJc w:val="left"/>
      <w:pPr>
        <w:ind w:left="720" w:hanging="360"/>
      </w:pPr>
      <w:rPr>
        <w:rFonts w:ascii="Arial" w:eastAsia="Arial" w:hAnsi="Arial" w:cs="Arial" w:hint="default"/>
        <w:spacing w:val="-1"/>
        <w:w w:val="99"/>
        <w:sz w:val="20"/>
        <w:szCs w:val="20"/>
        <w:lang w:val="en-US" w:eastAsia="en-US" w:bidi="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8E004BC"/>
    <w:multiLevelType w:val="hybridMultilevel"/>
    <w:tmpl w:val="A0AC9662"/>
    <w:lvl w:ilvl="0" w:tplc="D9D8C640">
      <w:start w:val="1"/>
      <w:numFmt w:val="decimal"/>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4" w15:restartNumberingAfterBreak="0">
    <w:nsid w:val="199F1709"/>
    <w:multiLevelType w:val="hybridMultilevel"/>
    <w:tmpl w:val="D7907222"/>
    <w:lvl w:ilvl="0" w:tplc="100C0001">
      <w:start w:val="1"/>
      <w:numFmt w:val="bullet"/>
      <w:lvlText w:val=""/>
      <w:lvlJc w:val="left"/>
      <w:pPr>
        <w:ind w:left="780" w:hanging="360"/>
      </w:pPr>
      <w:rPr>
        <w:rFonts w:ascii="Symbol" w:hAnsi="Symbol" w:hint="default"/>
      </w:rPr>
    </w:lvl>
    <w:lvl w:ilvl="1" w:tplc="100C0003" w:tentative="1">
      <w:start w:val="1"/>
      <w:numFmt w:val="bullet"/>
      <w:lvlText w:val="o"/>
      <w:lvlJc w:val="left"/>
      <w:pPr>
        <w:ind w:left="1500" w:hanging="360"/>
      </w:pPr>
      <w:rPr>
        <w:rFonts w:ascii="Courier New" w:hAnsi="Courier New" w:cs="Courier New" w:hint="default"/>
      </w:rPr>
    </w:lvl>
    <w:lvl w:ilvl="2" w:tplc="100C0005" w:tentative="1">
      <w:start w:val="1"/>
      <w:numFmt w:val="bullet"/>
      <w:lvlText w:val=""/>
      <w:lvlJc w:val="left"/>
      <w:pPr>
        <w:ind w:left="2220" w:hanging="360"/>
      </w:pPr>
      <w:rPr>
        <w:rFonts w:ascii="Wingdings" w:hAnsi="Wingdings" w:hint="default"/>
      </w:rPr>
    </w:lvl>
    <w:lvl w:ilvl="3" w:tplc="100C0001" w:tentative="1">
      <w:start w:val="1"/>
      <w:numFmt w:val="bullet"/>
      <w:lvlText w:val=""/>
      <w:lvlJc w:val="left"/>
      <w:pPr>
        <w:ind w:left="2940" w:hanging="360"/>
      </w:pPr>
      <w:rPr>
        <w:rFonts w:ascii="Symbol" w:hAnsi="Symbol" w:hint="default"/>
      </w:rPr>
    </w:lvl>
    <w:lvl w:ilvl="4" w:tplc="100C0003" w:tentative="1">
      <w:start w:val="1"/>
      <w:numFmt w:val="bullet"/>
      <w:lvlText w:val="o"/>
      <w:lvlJc w:val="left"/>
      <w:pPr>
        <w:ind w:left="3660" w:hanging="360"/>
      </w:pPr>
      <w:rPr>
        <w:rFonts w:ascii="Courier New" w:hAnsi="Courier New" w:cs="Courier New" w:hint="default"/>
      </w:rPr>
    </w:lvl>
    <w:lvl w:ilvl="5" w:tplc="100C0005" w:tentative="1">
      <w:start w:val="1"/>
      <w:numFmt w:val="bullet"/>
      <w:lvlText w:val=""/>
      <w:lvlJc w:val="left"/>
      <w:pPr>
        <w:ind w:left="4380" w:hanging="360"/>
      </w:pPr>
      <w:rPr>
        <w:rFonts w:ascii="Wingdings" w:hAnsi="Wingdings" w:hint="default"/>
      </w:rPr>
    </w:lvl>
    <w:lvl w:ilvl="6" w:tplc="100C0001" w:tentative="1">
      <w:start w:val="1"/>
      <w:numFmt w:val="bullet"/>
      <w:lvlText w:val=""/>
      <w:lvlJc w:val="left"/>
      <w:pPr>
        <w:ind w:left="5100" w:hanging="360"/>
      </w:pPr>
      <w:rPr>
        <w:rFonts w:ascii="Symbol" w:hAnsi="Symbol" w:hint="default"/>
      </w:rPr>
    </w:lvl>
    <w:lvl w:ilvl="7" w:tplc="100C0003" w:tentative="1">
      <w:start w:val="1"/>
      <w:numFmt w:val="bullet"/>
      <w:lvlText w:val="o"/>
      <w:lvlJc w:val="left"/>
      <w:pPr>
        <w:ind w:left="5820" w:hanging="360"/>
      </w:pPr>
      <w:rPr>
        <w:rFonts w:ascii="Courier New" w:hAnsi="Courier New" w:cs="Courier New" w:hint="default"/>
      </w:rPr>
    </w:lvl>
    <w:lvl w:ilvl="8" w:tplc="100C0005" w:tentative="1">
      <w:start w:val="1"/>
      <w:numFmt w:val="bullet"/>
      <w:lvlText w:val=""/>
      <w:lvlJc w:val="left"/>
      <w:pPr>
        <w:ind w:left="6540" w:hanging="360"/>
      </w:pPr>
      <w:rPr>
        <w:rFonts w:ascii="Wingdings" w:hAnsi="Wingdings" w:hint="default"/>
      </w:rPr>
    </w:lvl>
  </w:abstractNum>
  <w:abstractNum w:abstractNumId="15" w15:restartNumberingAfterBreak="0">
    <w:nsid w:val="19EC1EFB"/>
    <w:multiLevelType w:val="hybridMultilevel"/>
    <w:tmpl w:val="6966C6F4"/>
    <w:lvl w:ilvl="0" w:tplc="F50080AE">
      <w:start w:val="14"/>
      <w:numFmt w:val="decimal"/>
      <w:lvlText w:val="%1."/>
      <w:lvlJc w:val="left"/>
      <w:pPr>
        <w:ind w:left="720" w:hanging="360"/>
      </w:pPr>
      <w:rPr>
        <w:rFonts w:cs="Arial" w:hint="default"/>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1B5F4DF7"/>
    <w:multiLevelType w:val="hybridMultilevel"/>
    <w:tmpl w:val="9D08B888"/>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17" w15:restartNumberingAfterBreak="0">
    <w:nsid w:val="1D947070"/>
    <w:multiLevelType w:val="hybridMultilevel"/>
    <w:tmpl w:val="41CE017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1DD80BD2"/>
    <w:multiLevelType w:val="hybridMultilevel"/>
    <w:tmpl w:val="F82E824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1E1D7E5A"/>
    <w:multiLevelType w:val="multilevel"/>
    <w:tmpl w:val="EDCC4894"/>
    <w:lvl w:ilvl="0">
      <w:start w:val="1"/>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0" w15:restartNumberingAfterBreak="0">
    <w:nsid w:val="1F6C1E46"/>
    <w:multiLevelType w:val="hybridMultilevel"/>
    <w:tmpl w:val="A8509E3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232B544B"/>
    <w:multiLevelType w:val="hybridMultilevel"/>
    <w:tmpl w:val="A0AC9662"/>
    <w:lvl w:ilvl="0" w:tplc="FFFFFFFF">
      <w:start w:val="1"/>
      <w:numFmt w:val="decimal"/>
      <w:lvlText w:val="(%1)"/>
      <w:lvlJc w:val="left"/>
      <w:pPr>
        <w:tabs>
          <w:tab w:val="num" w:pos="720"/>
        </w:tabs>
        <w:ind w:left="720" w:hanging="360"/>
      </w:pPr>
      <w:rPr>
        <w:rFonts w:hint="default"/>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2" w15:restartNumberingAfterBreak="0">
    <w:nsid w:val="27BF0BB1"/>
    <w:multiLevelType w:val="hybridMultilevel"/>
    <w:tmpl w:val="2F0A18D4"/>
    <w:lvl w:ilvl="0" w:tplc="3376BDBA">
      <w:start w:val="1"/>
      <w:numFmt w:val="lowerLetter"/>
      <w:lvlText w:val="%1)"/>
      <w:lvlJc w:val="left"/>
      <w:pPr>
        <w:tabs>
          <w:tab w:val="num" w:pos="1080"/>
        </w:tabs>
        <w:ind w:left="1080" w:hanging="36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23" w15:restartNumberingAfterBreak="0">
    <w:nsid w:val="2DCA6815"/>
    <w:multiLevelType w:val="hybridMultilevel"/>
    <w:tmpl w:val="8CDAE88E"/>
    <w:lvl w:ilvl="0" w:tplc="3D704154">
      <w:start w:val="16"/>
      <w:numFmt w:val="decimal"/>
      <w:lvlText w:val="%1."/>
      <w:lvlJc w:val="left"/>
      <w:pPr>
        <w:ind w:left="720" w:hanging="360"/>
      </w:pPr>
      <w:rPr>
        <w:rFonts w:hint="default"/>
        <w:b w:val="0"/>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E0B1DCD"/>
    <w:multiLevelType w:val="hybridMultilevel"/>
    <w:tmpl w:val="44B67EF2"/>
    <w:lvl w:ilvl="0" w:tplc="0409000F">
      <w:start w:val="1"/>
      <w:numFmt w:val="decimal"/>
      <w:lvlText w:val="%1."/>
      <w:lvlJc w:val="left"/>
      <w:pPr>
        <w:ind w:left="720" w:hanging="360"/>
      </w:pPr>
      <w:rPr>
        <w:rFonts w:eastAsia="Times New Roman"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06E3B0A"/>
    <w:multiLevelType w:val="hybridMultilevel"/>
    <w:tmpl w:val="80608530"/>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26" w15:restartNumberingAfterBreak="0">
    <w:nsid w:val="319C6BC7"/>
    <w:multiLevelType w:val="multilevel"/>
    <w:tmpl w:val="C0A8748A"/>
    <w:lvl w:ilvl="0">
      <w:start w:val="10"/>
      <w:numFmt w:val="decimal"/>
      <w:lvlText w:val="%1."/>
      <w:lvlJc w:val="left"/>
      <w:pPr>
        <w:tabs>
          <w:tab w:val="num" w:pos="720"/>
        </w:tabs>
        <w:ind w:left="720" w:hanging="360"/>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7" w15:restartNumberingAfterBreak="0">
    <w:nsid w:val="32396207"/>
    <w:multiLevelType w:val="hybridMultilevel"/>
    <w:tmpl w:val="F3E06D42"/>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32AA6329"/>
    <w:multiLevelType w:val="hybridMultilevel"/>
    <w:tmpl w:val="04929822"/>
    <w:lvl w:ilvl="0" w:tplc="0409000F">
      <w:start w:val="1"/>
      <w:numFmt w:val="decimal"/>
      <w:lvlText w:val="%1."/>
      <w:lvlJc w:val="left"/>
      <w:pPr>
        <w:ind w:left="720" w:hanging="360"/>
      </w:pPr>
      <w:rPr>
        <w:rFonts w:eastAsia="Times New Roman"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3BD2490"/>
    <w:multiLevelType w:val="multilevel"/>
    <w:tmpl w:val="BE821298"/>
    <w:styleLink w:val="CurrentList2"/>
    <w:lvl w:ilvl="0">
      <w:start w:val="4"/>
      <w:numFmt w:val="decimal"/>
      <w:lvlText w:val="%1."/>
      <w:lvlJc w:val="left"/>
      <w:pPr>
        <w:tabs>
          <w:tab w:val="num" w:pos="1080"/>
        </w:tabs>
        <w:ind w:left="567" w:hanging="567"/>
      </w:pPr>
      <w:rPr>
        <w:rFonts w:ascii="Arial" w:hAnsi="Arial" w:cs="Arial" w:hint="default"/>
        <w:b w:val="0"/>
        <w:sz w:val="20"/>
        <w:szCs w:val="20"/>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0" w15:restartNumberingAfterBreak="0">
    <w:nsid w:val="360A6F1A"/>
    <w:multiLevelType w:val="hybridMultilevel"/>
    <w:tmpl w:val="F84E59F2"/>
    <w:lvl w:ilvl="0" w:tplc="3072FBD0">
      <w:start w:val="1"/>
      <w:numFmt w:val="lowerRoman"/>
      <w:lvlText w:val="(%1)"/>
      <w:lvlJc w:val="left"/>
      <w:pPr>
        <w:ind w:left="976" w:hanging="720"/>
      </w:pPr>
      <w:rPr>
        <w:rFonts w:ascii="Arial" w:eastAsia="Arial" w:hAnsi="Arial" w:cs="Arial" w:hint="default"/>
        <w:spacing w:val="-1"/>
        <w:w w:val="99"/>
        <w:sz w:val="20"/>
        <w:szCs w:val="20"/>
        <w:lang w:val="en-US" w:eastAsia="en-US" w:bidi="en-US"/>
      </w:rPr>
    </w:lvl>
    <w:lvl w:ilvl="1" w:tplc="19204E78">
      <w:numFmt w:val="bullet"/>
      <w:lvlText w:val=""/>
      <w:lvlJc w:val="left"/>
      <w:pPr>
        <w:ind w:left="976" w:hanging="360"/>
      </w:pPr>
      <w:rPr>
        <w:rFonts w:ascii="Symbol" w:eastAsia="Symbol" w:hAnsi="Symbol" w:cs="Symbol" w:hint="default"/>
        <w:w w:val="99"/>
        <w:sz w:val="20"/>
        <w:szCs w:val="20"/>
        <w:lang w:val="en-US" w:eastAsia="en-US" w:bidi="en-US"/>
      </w:rPr>
    </w:lvl>
    <w:lvl w:ilvl="2" w:tplc="B97A1492">
      <w:numFmt w:val="bullet"/>
      <w:lvlText w:val="•"/>
      <w:lvlJc w:val="left"/>
      <w:pPr>
        <w:ind w:left="2717" w:hanging="360"/>
      </w:pPr>
      <w:rPr>
        <w:lang w:val="en-US" w:eastAsia="en-US" w:bidi="en-US"/>
      </w:rPr>
    </w:lvl>
    <w:lvl w:ilvl="3" w:tplc="95765674">
      <w:numFmt w:val="bullet"/>
      <w:lvlText w:val="•"/>
      <w:lvlJc w:val="left"/>
      <w:pPr>
        <w:ind w:left="3585" w:hanging="360"/>
      </w:pPr>
      <w:rPr>
        <w:lang w:val="en-US" w:eastAsia="en-US" w:bidi="en-US"/>
      </w:rPr>
    </w:lvl>
    <w:lvl w:ilvl="4" w:tplc="F2CC0036">
      <w:numFmt w:val="bullet"/>
      <w:lvlText w:val="•"/>
      <w:lvlJc w:val="left"/>
      <w:pPr>
        <w:ind w:left="4454" w:hanging="360"/>
      </w:pPr>
      <w:rPr>
        <w:lang w:val="en-US" w:eastAsia="en-US" w:bidi="en-US"/>
      </w:rPr>
    </w:lvl>
    <w:lvl w:ilvl="5" w:tplc="5E9E4E36">
      <w:numFmt w:val="bullet"/>
      <w:lvlText w:val="•"/>
      <w:lvlJc w:val="left"/>
      <w:pPr>
        <w:ind w:left="5323" w:hanging="360"/>
      </w:pPr>
      <w:rPr>
        <w:lang w:val="en-US" w:eastAsia="en-US" w:bidi="en-US"/>
      </w:rPr>
    </w:lvl>
    <w:lvl w:ilvl="6" w:tplc="02CA5DE0">
      <w:numFmt w:val="bullet"/>
      <w:lvlText w:val="•"/>
      <w:lvlJc w:val="left"/>
      <w:pPr>
        <w:ind w:left="6191" w:hanging="360"/>
      </w:pPr>
      <w:rPr>
        <w:lang w:val="en-US" w:eastAsia="en-US" w:bidi="en-US"/>
      </w:rPr>
    </w:lvl>
    <w:lvl w:ilvl="7" w:tplc="F5848A9A">
      <w:numFmt w:val="bullet"/>
      <w:lvlText w:val="•"/>
      <w:lvlJc w:val="left"/>
      <w:pPr>
        <w:ind w:left="7060" w:hanging="360"/>
      </w:pPr>
      <w:rPr>
        <w:lang w:val="en-US" w:eastAsia="en-US" w:bidi="en-US"/>
      </w:rPr>
    </w:lvl>
    <w:lvl w:ilvl="8" w:tplc="C9B85180">
      <w:numFmt w:val="bullet"/>
      <w:lvlText w:val="•"/>
      <w:lvlJc w:val="left"/>
      <w:pPr>
        <w:ind w:left="7929" w:hanging="360"/>
      </w:pPr>
      <w:rPr>
        <w:lang w:val="en-US" w:eastAsia="en-US" w:bidi="en-US"/>
      </w:rPr>
    </w:lvl>
  </w:abstractNum>
  <w:abstractNum w:abstractNumId="31" w15:restartNumberingAfterBreak="0">
    <w:nsid w:val="377300E9"/>
    <w:multiLevelType w:val="hybridMultilevel"/>
    <w:tmpl w:val="1E560A18"/>
    <w:lvl w:ilvl="0" w:tplc="100C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32" w15:restartNumberingAfterBreak="0">
    <w:nsid w:val="38A13F76"/>
    <w:multiLevelType w:val="hybridMultilevel"/>
    <w:tmpl w:val="BDAA926A"/>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39577A9C"/>
    <w:multiLevelType w:val="hybridMultilevel"/>
    <w:tmpl w:val="41D6134A"/>
    <w:lvl w:ilvl="0" w:tplc="D9D8C640">
      <w:start w:val="1"/>
      <w:numFmt w:val="decimal"/>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4" w15:restartNumberingAfterBreak="0">
    <w:nsid w:val="39BE7FB4"/>
    <w:multiLevelType w:val="hybridMultilevel"/>
    <w:tmpl w:val="FE860A88"/>
    <w:lvl w:ilvl="0" w:tplc="100C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35" w15:restartNumberingAfterBreak="0">
    <w:nsid w:val="3B846A5B"/>
    <w:multiLevelType w:val="hybridMultilevel"/>
    <w:tmpl w:val="DB1EA112"/>
    <w:lvl w:ilvl="0" w:tplc="9A78682A">
      <w:numFmt w:val="bullet"/>
      <w:lvlText w:val=""/>
      <w:lvlJc w:val="left"/>
      <w:pPr>
        <w:ind w:left="360" w:hanging="360"/>
      </w:pPr>
      <w:rPr>
        <w:rFonts w:ascii="Symbol" w:eastAsia="Symbol" w:hAnsi="Symbol" w:cs="Symbol" w:hint="default"/>
        <w:w w:val="99"/>
        <w:sz w:val="20"/>
        <w:szCs w:val="20"/>
        <w:lang w:val="en-US" w:eastAsia="en-US" w:bidi="en-US"/>
      </w:rPr>
    </w:lvl>
    <w:lvl w:ilvl="1" w:tplc="7AA0E29E">
      <w:numFmt w:val="bullet"/>
      <w:lvlText w:val="•"/>
      <w:lvlJc w:val="left"/>
      <w:pPr>
        <w:ind w:left="1244" w:hanging="360"/>
      </w:pPr>
      <w:rPr>
        <w:lang w:val="en-US" w:eastAsia="en-US" w:bidi="en-US"/>
      </w:rPr>
    </w:lvl>
    <w:lvl w:ilvl="2" w:tplc="88F6DCEC">
      <w:numFmt w:val="bullet"/>
      <w:lvlText w:val="•"/>
      <w:lvlJc w:val="left"/>
      <w:pPr>
        <w:ind w:left="2129" w:hanging="360"/>
      </w:pPr>
      <w:rPr>
        <w:lang w:val="en-US" w:eastAsia="en-US" w:bidi="en-US"/>
      </w:rPr>
    </w:lvl>
    <w:lvl w:ilvl="3" w:tplc="C70E1C3A">
      <w:numFmt w:val="bullet"/>
      <w:lvlText w:val="•"/>
      <w:lvlJc w:val="left"/>
      <w:pPr>
        <w:ind w:left="3013" w:hanging="360"/>
      </w:pPr>
      <w:rPr>
        <w:lang w:val="en-US" w:eastAsia="en-US" w:bidi="en-US"/>
      </w:rPr>
    </w:lvl>
    <w:lvl w:ilvl="4" w:tplc="5764EB0C">
      <w:numFmt w:val="bullet"/>
      <w:lvlText w:val="•"/>
      <w:lvlJc w:val="left"/>
      <w:pPr>
        <w:ind w:left="3898" w:hanging="360"/>
      </w:pPr>
      <w:rPr>
        <w:lang w:val="en-US" w:eastAsia="en-US" w:bidi="en-US"/>
      </w:rPr>
    </w:lvl>
    <w:lvl w:ilvl="5" w:tplc="E25EE9CA">
      <w:numFmt w:val="bullet"/>
      <w:lvlText w:val="•"/>
      <w:lvlJc w:val="left"/>
      <w:pPr>
        <w:ind w:left="4783" w:hanging="360"/>
      </w:pPr>
      <w:rPr>
        <w:lang w:val="en-US" w:eastAsia="en-US" w:bidi="en-US"/>
      </w:rPr>
    </w:lvl>
    <w:lvl w:ilvl="6" w:tplc="9BB04594">
      <w:numFmt w:val="bullet"/>
      <w:lvlText w:val="•"/>
      <w:lvlJc w:val="left"/>
      <w:pPr>
        <w:ind w:left="5667" w:hanging="360"/>
      </w:pPr>
      <w:rPr>
        <w:lang w:val="en-US" w:eastAsia="en-US" w:bidi="en-US"/>
      </w:rPr>
    </w:lvl>
    <w:lvl w:ilvl="7" w:tplc="C138F298">
      <w:numFmt w:val="bullet"/>
      <w:lvlText w:val="•"/>
      <w:lvlJc w:val="left"/>
      <w:pPr>
        <w:ind w:left="6552" w:hanging="360"/>
      </w:pPr>
      <w:rPr>
        <w:lang w:val="en-US" w:eastAsia="en-US" w:bidi="en-US"/>
      </w:rPr>
    </w:lvl>
    <w:lvl w:ilvl="8" w:tplc="6DF49EEC">
      <w:numFmt w:val="bullet"/>
      <w:lvlText w:val="•"/>
      <w:lvlJc w:val="left"/>
      <w:pPr>
        <w:ind w:left="7437" w:hanging="360"/>
      </w:pPr>
      <w:rPr>
        <w:lang w:val="en-US" w:eastAsia="en-US" w:bidi="en-US"/>
      </w:rPr>
    </w:lvl>
  </w:abstractNum>
  <w:abstractNum w:abstractNumId="36" w15:restartNumberingAfterBreak="0">
    <w:nsid w:val="3BE332E7"/>
    <w:multiLevelType w:val="hybridMultilevel"/>
    <w:tmpl w:val="A0AC9662"/>
    <w:lvl w:ilvl="0" w:tplc="FFFFFFFF">
      <w:start w:val="1"/>
      <w:numFmt w:val="decimal"/>
      <w:lvlText w:val="(%1)"/>
      <w:lvlJc w:val="left"/>
      <w:pPr>
        <w:tabs>
          <w:tab w:val="num" w:pos="720"/>
        </w:tabs>
        <w:ind w:left="720" w:hanging="360"/>
      </w:pPr>
      <w:rPr>
        <w:rFonts w:hint="default"/>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37" w15:restartNumberingAfterBreak="0">
    <w:nsid w:val="3F9459B9"/>
    <w:multiLevelType w:val="hybridMultilevel"/>
    <w:tmpl w:val="D35AAB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40B52EF0"/>
    <w:multiLevelType w:val="hybridMultilevel"/>
    <w:tmpl w:val="5F00F6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434912CD"/>
    <w:multiLevelType w:val="hybridMultilevel"/>
    <w:tmpl w:val="6694CC08"/>
    <w:lvl w:ilvl="0" w:tplc="CB9CCC54">
      <w:start w:val="1"/>
      <w:numFmt w:val="lowerRoman"/>
      <w:lvlText w:val="(%1)"/>
      <w:lvlJc w:val="left"/>
      <w:pPr>
        <w:tabs>
          <w:tab w:val="num" w:pos="720"/>
        </w:tabs>
        <w:ind w:left="720" w:hanging="720"/>
      </w:pPr>
    </w:lvl>
    <w:lvl w:ilvl="1" w:tplc="04090019">
      <w:start w:val="1"/>
      <w:numFmt w:val="lowerLetter"/>
      <w:lvlText w:val="%2."/>
      <w:lvlJc w:val="left"/>
      <w:pPr>
        <w:tabs>
          <w:tab w:val="num" w:pos="1080"/>
        </w:tabs>
        <w:ind w:left="1080" w:hanging="360"/>
      </w:pPr>
    </w:lvl>
    <w:lvl w:ilvl="2" w:tplc="0409001B">
      <w:start w:val="1"/>
      <w:numFmt w:val="lowerRoman"/>
      <w:lvlText w:val="%3."/>
      <w:lvlJc w:val="right"/>
      <w:pPr>
        <w:tabs>
          <w:tab w:val="num" w:pos="1800"/>
        </w:tabs>
        <w:ind w:left="1800" w:hanging="18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40" w15:restartNumberingAfterBreak="0">
    <w:nsid w:val="4447286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41" w15:restartNumberingAfterBreak="0">
    <w:nsid w:val="4AA3140A"/>
    <w:multiLevelType w:val="hybridMultilevel"/>
    <w:tmpl w:val="8F38C232"/>
    <w:lvl w:ilvl="0" w:tplc="3154DE08">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4B681E54"/>
    <w:multiLevelType w:val="hybridMultilevel"/>
    <w:tmpl w:val="7AD8343C"/>
    <w:lvl w:ilvl="0" w:tplc="04090005">
      <w:start w:val="1"/>
      <w:numFmt w:val="bullet"/>
      <w:lvlText w:val=""/>
      <w:lvlJc w:val="left"/>
      <w:pPr>
        <w:tabs>
          <w:tab w:val="num" w:pos="720"/>
        </w:tabs>
        <w:ind w:left="720" w:hanging="360"/>
      </w:pPr>
      <w:rPr>
        <w:rFonts w:ascii="Wingdings" w:hAnsi="Wingdings" w:hint="default"/>
      </w:rPr>
    </w:lvl>
    <w:lvl w:ilvl="1" w:tplc="04090003" w:tentative="1">
      <w:start w:val="1"/>
      <w:numFmt w:val="bullet"/>
      <w:lvlText w:val="o"/>
      <w:lvlJc w:val="left"/>
      <w:pPr>
        <w:tabs>
          <w:tab w:val="num" w:pos="1800"/>
        </w:tabs>
        <w:ind w:left="1800" w:hanging="360"/>
      </w:pPr>
      <w:rPr>
        <w:rFonts w:ascii="Courier New" w:hAnsi="Courier New" w:cs="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cs="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cs="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43" w15:restartNumberingAfterBreak="0">
    <w:nsid w:val="4C7B488B"/>
    <w:multiLevelType w:val="hybridMultilevel"/>
    <w:tmpl w:val="41D6134A"/>
    <w:lvl w:ilvl="0" w:tplc="D9D8C640">
      <w:start w:val="1"/>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4" w15:restartNumberingAfterBreak="0">
    <w:nsid w:val="4EBC4971"/>
    <w:multiLevelType w:val="hybridMultilevel"/>
    <w:tmpl w:val="2D6ABD74"/>
    <w:lvl w:ilvl="0" w:tplc="6C28C788">
      <w:start w:val="1"/>
      <w:numFmt w:val="bullet"/>
      <w:lvlText w:val="-"/>
      <w:lvlJc w:val="left"/>
      <w:pPr>
        <w:tabs>
          <w:tab w:val="num" w:pos="1440"/>
        </w:tabs>
        <w:ind w:left="144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5" w15:restartNumberingAfterBreak="0">
    <w:nsid w:val="505A466F"/>
    <w:multiLevelType w:val="hybridMultilevel"/>
    <w:tmpl w:val="64801EB0"/>
    <w:lvl w:ilvl="0" w:tplc="DEDC3FD6">
      <w:start w:val="1"/>
      <w:numFmt w:val="lowerLetter"/>
      <w:lvlText w:val="(%1)"/>
      <w:lvlJc w:val="left"/>
      <w:pPr>
        <w:tabs>
          <w:tab w:val="num" w:pos="418"/>
        </w:tabs>
        <w:ind w:left="414" w:hanging="54"/>
      </w:pPr>
      <w:rPr>
        <w:rFonts w:hint="default"/>
      </w:rPr>
    </w:lvl>
    <w:lvl w:ilvl="1" w:tplc="04090019" w:tentative="1">
      <w:start w:val="1"/>
      <w:numFmt w:val="lowerLetter"/>
      <w:lvlText w:val="%2."/>
      <w:lvlJc w:val="left"/>
      <w:pPr>
        <w:tabs>
          <w:tab w:val="num" w:pos="1683"/>
        </w:tabs>
        <w:ind w:left="1683" w:hanging="360"/>
      </w:pPr>
    </w:lvl>
    <w:lvl w:ilvl="2" w:tplc="0409001B" w:tentative="1">
      <w:start w:val="1"/>
      <w:numFmt w:val="lowerRoman"/>
      <w:lvlText w:val="%3."/>
      <w:lvlJc w:val="right"/>
      <w:pPr>
        <w:tabs>
          <w:tab w:val="num" w:pos="2403"/>
        </w:tabs>
        <w:ind w:left="2403" w:hanging="180"/>
      </w:pPr>
    </w:lvl>
    <w:lvl w:ilvl="3" w:tplc="0409000F" w:tentative="1">
      <w:start w:val="1"/>
      <w:numFmt w:val="decimal"/>
      <w:lvlText w:val="%4."/>
      <w:lvlJc w:val="left"/>
      <w:pPr>
        <w:tabs>
          <w:tab w:val="num" w:pos="3123"/>
        </w:tabs>
        <w:ind w:left="3123" w:hanging="360"/>
      </w:pPr>
    </w:lvl>
    <w:lvl w:ilvl="4" w:tplc="04090019" w:tentative="1">
      <w:start w:val="1"/>
      <w:numFmt w:val="lowerLetter"/>
      <w:lvlText w:val="%5."/>
      <w:lvlJc w:val="left"/>
      <w:pPr>
        <w:tabs>
          <w:tab w:val="num" w:pos="3843"/>
        </w:tabs>
        <w:ind w:left="3843" w:hanging="360"/>
      </w:pPr>
    </w:lvl>
    <w:lvl w:ilvl="5" w:tplc="0409001B" w:tentative="1">
      <w:start w:val="1"/>
      <w:numFmt w:val="lowerRoman"/>
      <w:lvlText w:val="%6."/>
      <w:lvlJc w:val="right"/>
      <w:pPr>
        <w:tabs>
          <w:tab w:val="num" w:pos="4563"/>
        </w:tabs>
        <w:ind w:left="4563" w:hanging="180"/>
      </w:pPr>
    </w:lvl>
    <w:lvl w:ilvl="6" w:tplc="0409000F" w:tentative="1">
      <w:start w:val="1"/>
      <w:numFmt w:val="decimal"/>
      <w:lvlText w:val="%7."/>
      <w:lvlJc w:val="left"/>
      <w:pPr>
        <w:tabs>
          <w:tab w:val="num" w:pos="5283"/>
        </w:tabs>
        <w:ind w:left="5283" w:hanging="360"/>
      </w:pPr>
    </w:lvl>
    <w:lvl w:ilvl="7" w:tplc="04090019" w:tentative="1">
      <w:start w:val="1"/>
      <w:numFmt w:val="lowerLetter"/>
      <w:lvlText w:val="%8."/>
      <w:lvlJc w:val="left"/>
      <w:pPr>
        <w:tabs>
          <w:tab w:val="num" w:pos="6003"/>
        </w:tabs>
        <w:ind w:left="6003" w:hanging="360"/>
      </w:pPr>
    </w:lvl>
    <w:lvl w:ilvl="8" w:tplc="0409001B" w:tentative="1">
      <w:start w:val="1"/>
      <w:numFmt w:val="lowerRoman"/>
      <w:lvlText w:val="%9."/>
      <w:lvlJc w:val="right"/>
      <w:pPr>
        <w:tabs>
          <w:tab w:val="num" w:pos="6723"/>
        </w:tabs>
        <w:ind w:left="6723" w:hanging="180"/>
      </w:pPr>
    </w:lvl>
  </w:abstractNum>
  <w:abstractNum w:abstractNumId="46" w15:restartNumberingAfterBreak="0">
    <w:nsid w:val="50B45F12"/>
    <w:multiLevelType w:val="hybridMultilevel"/>
    <w:tmpl w:val="FB78D33A"/>
    <w:lvl w:ilvl="0" w:tplc="F3687F78">
      <w:start w:val="1"/>
      <w:numFmt w:val="decimal"/>
      <w:pStyle w:val="StylenumerotationpagedegardeLeft063cmHanging001cm"/>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7" w15:restartNumberingAfterBreak="0">
    <w:nsid w:val="52857450"/>
    <w:multiLevelType w:val="hybridMultilevel"/>
    <w:tmpl w:val="41D6134A"/>
    <w:lvl w:ilvl="0" w:tplc="D9D8C640">
      <w:start w:val="1"/>
      <w:numFmt w:val="decimal"/>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8" w15:restartNumberingAfterBreak="0">
    <w:nsid w:val="550B586D"/>
    <w:multiLevelType w:val="hybridMultilevel"/>
    <w:tmpl w:val="2C4A9E24"/>
    <w:lvl w:ilvl="0" w:tplc="100C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49" w15:restartNumberingAfterBreak="0">
    <w:nsid w:val="55822B76"/>
    <w:multiLevelType w:val="hybridMultilevel"/>
    <w:tmpl w:val="154EC2C8"/>
    <w:lvl w:ilvl="0" w:tplc="0409000F">
      <w:start w:val="1"/>
      <w:numFmt w:val="decimal"/>
      <w:lvlText w:val="%1."/>
      <w:lvlJc w:val="left"/>
      <w:pPr>
        <w:ind w:left="1287" w:hanging="360"/>
      </w:p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50" w15:restartNumberingAfterBreak="0">
    <w:nsid w:val="56C45B33"/>
    <w:multiLevelType w:val="hybridMultilevel"/>
    <w:tmpl w:val="BE821298"/>
    <w:lvl w:ilvl="0" w:tplc="B852BC40">
      <w:start w:val="4"/>
      <w:numFmt w:val="decimal"/>
      <w:lvlText w:val="%1."/>
      <w:lvlJc w:val="left"/>
      <w:pPr>
        <w:tabs>
          <w:tab w:val="num" w:pos="1080"/>
        </w:tabs>
        <w:ind w:left="567" w:hanging="567"/>
      </w:pPr>
      <w:rPr>
        <w:rFonts w:ascii="Arial" w:hAnsi="Arial" w:cs="Arial" w:hint="default"/>
        <w:b w:val="0"/>
        <w:sz w:val="20"/>
        <w:szCs w:val="2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1" w15:restartNumberingAfterBreak="0">
    <w:nsid w:val="5AB10C0E"/>
    <w:multiLevelType w:val="hybridMultilevel"/>
    <w:tmpl w:val="2A044904"/>
    <w:lvl w:ilvl="0" w:tplc="AA82BD3E">
      <w:start w:val="1"/>
      <w:numFmt w:val="bullet"/>
      <w:lvlText w:val=""/>
      <w:lvlJc w:val="left"/>
      <w:pPr>
        <w:ind w:left="976" w:hanging="360"/>
      </w:pPr>
      <w:rPr>
        <w:rFonts w:ascii="Symbol" w:hAnsi="Symbol" w:hint="default"/>
      </w:rPr>
    </w:lvl>
    <w:lvl w:ilvl="1" w:tplc="04090003">
      <w:start w:val="1"/>
      <w:numFmt w:val="bullet"/>
      <w:lvlText w:val="o"/>
      <w:lvlJc w:val="left"/>
      <w:pPr>
        <w:ind w:left="1696" w:hanging="360"/>
      </w:pPr>
      <w:rPr>
        <w:rFonts w:ascii="Courier New" w:hAnsi="Courier New" w:cs="Courier New" w:hint="default"/>
      </w:rPr>
    </w:lvl>
    <w:lvl w:ilvl="2" w:tplc="04090005">
      <w:start w:val="1"/>
      <w:numFmt w:val="bullet"/>
      <w:lvlText w:val=""/>
      <w:lvlJc w:val="left"/>
      <w:pPr>
        <w:ind w:left="2416" w:hanging="360"/>
      </w:pPr>
      <w:rPr>
        <w:rFonts w:ascii="Wingdings" w:hAnsi="Wingdings" w:hint="default"/>
      </w:rPr>
    </w:lvl>
    <w:lvl w:ilvl="3" w:tplc="04090001">
      <w:start w:val="1"/>
      <w:numFmt w:val="bullet"/>
      <w:lvlText w:val=""/>
      <w:lvlJc w:val="left"/>
      <w:pPr>
        <w:ind w:left="3136" w:hanging="360"/>
      </w:pPr>
      <w:rPr>
        <w:rFonts w:ascii="Symbol" w:hAnsi="Symbol" w:hint="default"/>
      </w:rPr>
    </w:lvl>
    <w:lvl w:ilvl="4" w:tplc="04090003">
      <w:start w:val="1"/>
      <w:numFmt w:val="bullet"/>
      <w:lvlText w:val="o"/>
      <w:lvlJc w:val="left"/>
      <w:pPr>
        <w:ind w:left="3856" w:hanging="360"/>
      </w:pPr>
      <w:rPr>
        <w:rFonts w:ascii="Courier New" w:hAnsi="Courier New" w:cs="Courier New" w:hint="default"/>
      </w:rPr>
    </w:lvl>
    <w:lvl w:ilvl="5" w:tplc="04090005">
      <w:start w:val="1"/>
      <w:numFmt w:val="bullet"/>
      <w:lvlText w:val=""/>
      <w:lvlJc w:val="left"/>
      <w:pPr>
        <w:ind w:left="4576" w:hanging="360"/>
      </w:pPr>
      <w:rPr>
        <w:rFonts w:ascii="Wingdings" w:hAnsi="Wingdings" w:hint="default"/>
      </w:rPr>
    </w:lvl>
    <w:lvl w:ilvl="6" w:tplc="04090001">
      <w:start w:val="1"/>
      <w:numFmt w:val="bullet"/>
      <w:lvlText w:val=""/>
      <w:lvlJc w:val="left"/>
      <w:pPr>
        <w:ind w:left="5296" w:hanging="360"/>
      </w:pPr>
      <w:rPr>
        <w:rFonts w:ascii="Symbol" w:hAnsi="Symbol" w:hint="default"/>
      </w:rPr>
    </w:lvl>
    <w:lvl w:ilvl="7" w:tplc="04090003">
      <w:start w:val="1"/>
      <w:numFmt w:val="bullet"/>
      <w:lvlText w:val="o"/>
      <w:lvlJc w:val="left"/>
      <w:pPr>
        <w:ind w:left="6016" w:hanging="360"/>
      </w:pPr>
      <w:rPr>
        <w:rFonts w:ascii="Courier New" w:hAnsi="Courier New" w:cs="Courier New" w:hint="default"/>
      </w:rPr>
    </w:lvl>
    <w:lvl w:ilvl="8" w:tplc="04090005">
      <w:start w:val="1"/>
      <w:numFmt w:val="bullet"/>
      <w:lvlText w:val=""/>
      <w:lvlJc w:val="left"/>
      <w:pPr>
        <w:ind w:left="6736" w:hanging="360"/>
      </w:pPr>
      <w:rPr>
        <w:rFonts w:ascii="Wingdings" w:hAnsi="Wingdings" w:hint="default"/>
      </w:rPr>
    </w:lvl>
  </w:abstractNum>
  <w:abstractNum w:abstractNumId="52" w15:restartNumberingAfterBreak="0">
    <w:nsid w:val="5AB638A3"/>
    <w:multiLevelType w:val="hybridMultilevel"/>
    <w:tmpl w:val="C510B434"/>
    <w:lvl w:ilvl="0" w:tplc="0240BFA6">
      <w:start w:val="10"/>
      <w:numFmt w:val="decimal"/>
      <w:lvlText w:val="%1."/>
      <w:lvlJc w:val="left"/>
      <w:pPr>
        <w:tabs>
          <w:tab w:val="num" w:pos="720"/>
        </w:tabs>
        <w:ind w:left="720" w:hanging="720"/>
      </w:pPr>
      <w:rPr>
        <w:rFonts w:hint="default"/>
        <w:color w:val="000000" w:themeColor="text1"/>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3" w15:restartNumberingAfterBreak="0">
    <w:nsid w:val="5E203ED3"/>
    <w:multiLevelType w:val="hybridMultilevel"/>
    <w:tmpl w:val="0100DD74"/>
    <w:lvl w:ilvl="0" w:tplc="636457FE">
      <w:start w:val="1"/>
      <w:numFmt w:val="decimal"/>
      <w:lvlRestart w:val="0"/>
      <w:pStyle w:val="ListNumber"/>
      <w:lvlText w:val="03.%1."/>
      <w:lvlJc w:val="left"/>
      <w:pPr>
        <w:tabs>
          <w:tab w:val="num" w:pos="567"/>
        </w:tabs>
        <w:ind w:left="0" w:firstLine="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4" w15:restartNumberingAfterBreak="0">
    <w:nsid w:val="5FA05AFB"/>
    <w:multiLevelType w:val="hybridMultilevel"/>
    <w:tmpl w:val="27125946"/>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55" w15:restartNumberingAfterBreak="0">
    <w:nsid w:val="63492C33"/>
    <w:multiLevelType w:val="hybridMultilevel"/>
    <w:tmpl w:val="41D6134A"/>
    <w:lvl w:ilvl="0" w:tplc="D9D8C640">
      <w:start w:val="1"/>
      <w:numFmt w:val="decimal"/>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6" w15:restartNumberingAfterBreak="0">
    <w:nsid w:val="68E73E64"/>
    <w:multiLevelType w:val="hybridMultilevel"/>
    <w:tmpl w:val="531CD1B4"/>
    <w:lvl w:ilvl="0" w:tplc="BB5EB0FC">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7" w15:restartNumberingAfterBreak="0">
    <w:nsid w:val="69344E1F"/>
    <w:multiLevelType w:val="hybridMultilevel"/>
    <w:tmpl w:val="D9DC8E1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 w15:restartNumberingAfterBreak="0">
    <w:nsid w:val="6938645E"/>
    <w:multiLevelType w:val="multilevel"/>
    <w:tmpl w:val="0C9AF58C"/>
    <w:lvl w:ilvl="0">
      <w:start w:val="1"/>
      <w:numFmt w:val="decimal"/>
      <w:lvlRestart w:val="0"/>
      <w:pStyle w:val="ONUMFS"/>
      <w:lvlText w:val="%1."/>
      <w:lvlJc w:val="left"/>
      <w:pPr>
        <w:tabs>
          <w:tab w:val="num" w:pos="567"/>
        </w:tabs>
        <w:ind w:left="0" w:firstLine="0"/>
      </w:pPr>
    </w:lvl>
    <w:lvl w:ilvl="1">
      <w:start w:val="1"/>
      <w:numFmt w:val="lowerLetter"/>
      <w:lvlText w:val="%2)"/>
      <w:lvlJc w:val="left"/>
      <w:pPr>
        <w:tabs>
          <w:tab w:val="num" w:pos="1134"/>
        </w:tabs>
        <w:ind w:left="567" w:firstLine="0"/>
      </w:pPr>
    </w:lvl>
    <w:lvl w:ilvl="2">
      <w:start w:val="1"/>
      <w:numFmt w:val="lowerRoman"/>
      <w:lvlText w:val="%3)"/>
      <w:lvlJc w:val="left"/>
      <w:pPr>
        <w:tabs>
          <w:tab w:val="num" w:pos="1701"/>
        </w:tabs>
        <w:ind w:left="1134" w:firstLine="0"/>
      </w:pPr>
    </w:lvl>
    <w:lvl w:ilvl="3">
      <w:start w:val="1"/>
      <w:numFmt w:val="bullet"/>
      <w:lvlText w:val=""/>
      <w:lvlJc w:val="left"/>
      <w:pPr>
        <w:tabs>
          <w:tab w:val="num" w:pos="2268"/>
        </w:tabs>
        <w:ind w:left="1701" w:firstLine="0"/>
      </w:pPr>
    </w:lvl>
    <w:lvl w:ilvl="4">
      <w:start w:val="1"/>
      <w:numFmt w:val="bullet"/>
      <w:lvlText w:val=""/>
      <w:lvlJc w:val="left"/>
      <w:pPr>
        <w:tabs>
          <w:tab w:val="num" w:pos="2835"/>
        </w:tabs>
        <w:ind w:left="2268" w:firstLine="0"/>
      </w:pPr>
    </w:lvl>
    <w:lvl w:ilvl="5">
      <w:start w:val="1"/>
      <w:numFmt w:val="bullet"/>
      <w:lvlText w:val=""/>
      <w:lvlJc w:val="left"/>
      <w:pPr>
        <w:tabs>
          <w:tab w:val="num" w:pos="3402"/>
        </w:tabs>
        <w:ind w:left="2835" w:firstLine="0"/>
      </w:pPr>
    </w:lvl>
    <w:lvl w:ilvl="6">
      <w:start w:val="1"/>
      <w:numFmt w:val="bullet"/>
      <w:lvlText w:val=""/>
      <w:lvlJc w:val="left"/>
      <w:pPr>
        <w:tabs>
          <w:tab w:val="num" w:pos="3969"/>
        </w:tabs>
        <w:ind w:left="3402" w:firstLine="0"/>
      </w:pPr>
    </w:lvl>
    <w:lvl w:ilvl="7">
      <w:start w:val="1"/>
      <w:numFmt w:val="bullet"/>
      <w:lvlText w:val=""/>
      <w:lvlJc w:val="left"/>
      <w:pPr>
        <w:tabs>
          <w:tab w:val="num" w:pos="4535"/>
        </w:tabs>
        <w:ind w:left="3969" w:firstLine="0"/>
      </w:pPr>
    </w:lvl>
    <w:lvl w:ilvl="8">
      <w:start w:val="1"/>
      <w:numFmt w:val="bullet"/>
      <w:lvlText w:val=""/>
      <w:lvlJc w:val="left"/>
      <w:pPr>
        <w:tabs>
          <w:tab w:val="num" w:pos="5102"/>
        </w:tabs>
        <w:ind w:left="4535" w:firstLine="0"/>
      </w:pPr>
    </w:lvl>
  </w:abstractNum>
  <w:abstractNum w:abstractNumId="59" w15:restartNumberingAfterBreak="0">
    <w:nsid w:val="69552E66"/>
    <w:multiLevelType w:val="hybridMultilevel"/>
    <w:tmpl w:val="6A3CE146"/>
    <w:lvl w:ilvl="0" w:tplc="57FE4556">
      <w:start w:val="1"/>
      <w:numFmt w:val="lowerRoman"/>
      <w:lvlText w:val="(%1)"/>
      <w:lvlJc w:val="left"/>
      <w:pPr>
        <w:ind w:left="1080" w:hanging="72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60" w15:restartNumberingAfterBreak="0">
    <w:nsid w:val="6F171A25"/>
    <w:multiLevelType w:val="hybridMultilevel"/>
    <w:tmpl w:val="788277D2"/>
    <w:lvl w:ilvl="0" w:tplc="100C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61" w15:restartNumberingAfterBreak="0">
    <w:nsid w:val="6FFA08D0"/>
    <w:multiLevelType w:val="hybridMultilevel"/>
    <w:tmpl w:val="41D6134A"/>
    <w:lvl w:ilvl="0" w:tplc="D9D8C640">
      <w:start w:val="1"/>
      <w:numFmt w:val="decimal"/>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2" w15:restartNumberingAfterBreak="0">
    <w:nsid w:val="71132373"/>
    <w:multiLevelType w:val="hybridMultilevel"/>
    <w:tmpl w:val="4E22E4C2"/>
    <w:lvl w:ilvl="0" w:tplc="392E2B44">
      <w:start w:val="1"/>
      <w:numFmt w:val="bullet"/>
      <w:lvlText w:val=""/>
      <w:lvlJc w:val="left"/>
      <w:pPr>
        <w:tabs>
          <w:tab w:val="num" w:pos="1134"/>
        </w:tabs>
        <w:ind w:left="1134" w:hanging="56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3" w15:restartNumberingAfterBreak="0">
    <w:nsid w:val="719126E9"/>
    <w:multiLevelType w:val="hybridMultilevel"/>
    <w:tmpl w:val="9B46755E"/>
    <w:lvl w:ilvl="0" w:tplc="2A7898F4">
      <w:start w:val="1"/>
      <w:numFmt w:val="decimal"/>
      <w:lvlText w:val="%1."/>
      <w:lvlJc w:val="left"/>
      <w:pPr>
        <w:ind w:left="720" w:hanging="360"/>
      </w:pPr>
      <w:rPr>
        <w:rFonts w:eastAsiaTheme="majorEastAsia" w:hint="default"/>
        <w:color w:val="000000" w:themeColor="text1"/>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 w15:restartNumberingAfterBreak="0">
    <w:nsid w:val="75D11C28"/>
    <w:multiLevelType w:val="multilevel"/>
    <w:tmpl w:val="84E6DB64"/>
    <w:lvl w:ilvl="0">
      <w:start w:val="1"/>
      <w:numFmt w:val="decimal"/>
      <w:lvlRestart w:val="0"/>
      <w:pStyle w:val="ONUME"/>
      <w:lvlText w:val="%1."/>
      <w:lvlJc w:val="left"/>
      <w:pPr>
        <w:tabs>
          <w:tab w:val="num" w:pos="567"/>
        </w:tabs>
        <w:ind w:left="0" w:firstLine="0"/>
      </w:pPr>
    </w:lvl>
    <w:lvl w:ilvl="1">
      <w:start w:val="1"/>
      <w:numFmt w:val="lowerLetter"/>
      <w:lvlText w:val="(%2)"/>
      <w:lvlJc w:val="left"/>
      <w:pPr>
        <w:tabs>
          <w:tab w:val="num" w:pos="1134"/>
        </w:tabs>
        <w:ind w:left="567" w:firstLine="0"/>
      </w:pPr>
    </w:lvl>
    <w:lvl w:ilvl="2">
      <w:start w:val="1"/>
      <w:numFmt w:val="lowerRoman"/>
      <w:lvlText w:val="(%3)"/>
      <w:lvlJc w:val="left"/>
      <w:pPr>
        <w:tabs>
          <w:tab w:val="num" w:pos="1701"/>
        </w:tabs>
        <w:ind w:left="1134" w:firstLine="0"/>
      </w:pPr>
    </w:lvl>
    <w:lvl w:ilvl="3">
      <w:start w:val="1"/>
      <w:numFmt w:val="bullet"/>
      <w:lvlText w:val=""/>
      <w:lvlJc w:val="left"/>
      <w:pPr>
        <w:tabs>
          <w:tab w:val="num" w:pos="2268"/>
        </w:tabs>
        <w:ind w:left="1701" w:firstLine="0"/>
      </w:pPr>
    </w:lvl>
    <w:lvl w:ilvl="4">
      <w:start w:val="1"/>
      <w:numFmt w:val="bullet"/>
      <w:lvlText w:val=""/>
      <w:lvlJc w:val="left"/>
      <w:pPr>
        <w:tabs>
          <w:tab w:val="num" w:pos="2835"/>
        </w:tabs>
        <w:ind w:left="2268" w:firstLine="0"/>
      </w:pPr>
    </w:lvl>
    <w:lvl w:ilvl="5">
      <w:start w:val="1"/>
      <w:numFmt w:val="bullet"/>
      <w:lvlText w:val=""/>
      <w:lvlJc w:val="left"/>
      <w:pPr>
        <w:tabs>
          <w:tab w:val="num" w:pos="3402"/>
        </w:tabs>
        <w:ind w:left="2835" w:firstLine="0"/>
      </w:pPr>
    </w:lvl>
    <w:lvl w:ilvl="6">
      <w:start w:val="1"/>
      <w:numFmt w:val="bullet"/>
      <w:lvlText w:val=""/>
      <w:lvlJc w:val="left"/>
      <w:pPr>
        <w:tabs>
          <w:tab w:val="num" w:pos="3969"/>
        </w:tabs>
        <w:ind w:left="3402" w:firstLine="0"/>
      </w:pPr>
    </w:lvl>
    <w:lvl w:ilvl="7">
      <w:start w:val="1"/>
      <w:numFmt w:val="bullet"/>
      <w:lvlText w:val=""/>
      <w:lvlJc w:val="left"/>
      <w:pPr>
        <w:tabs>
          <w:tab w:val="num" w:pos="4535"/>
        </w:tabs>
        <w:ind w:left="3969" w:firstLine="0"/>
      </w:pPr>
    </w:lvl>
    <w:lvl w:ilvl="8">
      <w:start w:val="1"/>
      <w:numFmt w:val="bullet"/>
      <w:lvlText w:val=""/>
      <w:lvlJc w:val="left"/>
      <w:pPr>
        <w:tabs>
          <w:tab w:val="num" w:pos="5102"/>
        </w:tabs>
        <w:ind w:left="4535" w:firstLine="0"/>
      </w:pPr>
    </w:lvl>
  </w:abstractNum>
  <w:abstractNum w:abstractNumId="65" w15:restartNumberingAfterBreak="0">
    <w:nsid w:val="7C8005B6"/>
    <w:multiLevelType w:val="hybridMultilevel"/>
    <w:tmpl w:val="4BD47022"/>
    <w:lvl w:ilvl="0" w:tplc="0409000F">
      <w:start w:val="17"/>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D30738C"/>
    <w:multiLevelType w:val="hybridMultilevel"/>
    <w:tmpl w:val="D96A7A88"/>
    <w:lvl w:ilvl="0" w:tplc="34E801EA">
      <w:start w:val="1"/>
      <w:numFmt w:val="low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 w15:restartNumberingAfterBreak="0">
    <w:nsid w:val="7F6923BD"/>
    <w:multiLevelType w:val="hybridMultilevel"/>
    <w:tmpl w:val="A4FE2E3A"/>
    <w:lvl w:ilvl="0" w:tplc="04090005">
      <w:start w:val="1"/>
      <w:numFmt w:val="bullet"/>
      <w:lvlText w:val=""/>
      <w:lvlJc w:val="left"/>
      <w:pPr>
        <w:tabs>
          <w:tab w:val="num" w:pos="720"/>
        </w:tabs>
        <w:ind w:left="720" w:hanging="360"/>
      </w:pPr>
      <w:rPr>
        <w:rFonts w:ascii="Wingdings" w:hAnsi="Wingding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92235238">
    <w:abstractNumId w:val="46"/>
  </w:num>
  <w:num w:numId="2" w16cid:durableId="160046363">
    <w:abstractNumId w:val="11"/>
  </w:num>
  <w:num w:numId="3" w16cid:durableId="1937051779">
    <w:abstractNumId w:val="40"/>
  </w:num>
  <w:num w:numId="4" w16cid:durableId="468130306">
    <w:abstractNumId w:val="64"/>
  </w:num>
  <w:num w:numId="5" w16cid:durableId="2053537396">
    <w:abstractNumId w:val="58"/>
  </w:num>
  <w:num w:numId="6" w16cid:durableId="1374498621">
    <w:abstractNumId w:val="0"/>
  </w:num>
  <w:num w:numId="7" w16cid:durableId="756747757">
    <w:abstractNumId w:val="53"/>
  </w:num>
  <w:num w:numId="8" w16cid:durableId="693305963">
    <w:abstractNumId w:val="44"/>
  </w:num>
  <w:num w:numId="9" w16cid:durableId="1872305143">
    <w:abstractNumId w:val="22"/>
  </w:num>
  <w:num w:numId="10" w16cid:durableId="1728147488">
    <w:abstractNumId w:val="67"/>
  </w:num>
  <w:num w:numId="11" w16cid:durableId="694887582">
    <w:abstractNumId w:val="42"/>
  </w:num>
  <w:num w:numId="12" w16cid:durableId="694648617">
    <w:abstractNumId w:val="6"/>
  </w:num>
  <w:num w:numId="13" w16cid:durableId="855077387">
    <w:abstractNumId w:val="2"/>
  </w:num>
  <w:num w:numId="14" w16cid:durableId="1077364114">
    <w:abstractNumId w:val="5"/>
  </w:num>
  <w:num w:numId="15" w16cid:durableId="284193334">
    <w:abstractNumId w:val="9"/>
  </w:num>
  <w:num w:numId="16" w16cid:durableId="216169699">
    <w:abstractNumId w:val="62"/>
  </w:num>
  <w:num w:numId="17" w16cid:durableId="220869135">
    <w:abstractNumId w:val="1"/>
  </w:num>
  <w:num w:numId="18" w16cid:durableId="1493401372">
    <w:abstractNumId w:val="50"/>
  </w:num>
  <w:num w:numId="19" w16cid:durableId="2067602298">
    <w:abstractNumId w:val="52"/>
  </w:num>
  <w:num w:numId="20" w16cid:durableId="19817273">
    <w:abstractNumId w:val="19"/>
  </w:num>
  <w:num w:numId="21" w16cid:durableId="873883399">
    <w:abstractNumId w:val="45"/>
  </w:num>
  <w:num w:numId="22" w16cid:durableId="702290563">
    <w:abstractNumId w:val="26"/>
  </w:num>
  <w:num w:numId="23" w16cid:durableId="1605260210">
    <w:abstractNumId w:val="13"/>
  </w:num>
  <w:num w:numId="24" w16cid:durableId="1756702186">
    <w:abstractNumId w:val="32"/>
  </w:num>
  <w:num w:numId="25" w16cid:durableId="228735006">
    <w:abstractNumId w:val="43"/>
  </w:num>
  <w:num w:numId="26" w16cid:durableId="1364281460">
    <w:abstractNumId w:val="4"/>
  </w:num>
  <w:num w:numId="27" w16cid:durableId="1504857093">
    <w:abstractNumId w:val="55"/>
  </w:num>
  <w:num w:numId="28" w16cid:durableId="1241522743">
    <w:abstractNumId w:val="33"/>
  </w:num>
  <w:num w:numId="29" w16cid:durableId="597979841">
    <w:abstractNumId w:val="47"/>
  </w:num>
  <w:num w:numId="30" w16cid:durableId="748767363">
    <w:abstractNumId w:val="61"/>
  </w:num>
  <w:num w:numId="31" w16cid:durableId="1578401085">
    <w:abstractNumId w:val="14"/>
  </w:num>
  <w:num w:numId="32" w16cid:durableId="38210559">
    <w:abstractNumId w:val="48"/>
  </w:num>
  <w:num w:numId="33" w16cid:durableId="923761812">
    <w:abstractNumId w:val="34"/>
  </w:num>
  <w:num w:numId="34" w16cid:durableId="1373771058">
    <w:abstractNumId w:val="37"/>
  </w:num>
  <w:num w:numId="35" w16cid:durableId="524487740">
    <w:abstractNumId w:val="16"/>
  </w:num>
  <w:num w:numId="36" w16cid:durableId="1400589042">
    <w:abstractNumId w:val="25"/>
  </w:num>
  <w:num w:numId="37" w16cid:durableId="503595134">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513345940">
    <w:abstractNumId w:val="54"/>
  </w:num>
  <w:num w:numId="39" w16cid:durableId="1035695731">
    <w:abstractNumId w:val="27"/>
  </w:num>
  <w:num w:numId="40" w16cid:durableId="1175807663">
    <w:abstractNumId w:val="38"/>
  </w:num>
  <w:num w:numId="41" w16cid:durableId="175850065">
    <w:abstractNumId w:val="8"/>
  </w:num>
  <w:num w:numId="42" w16cid:durableId="326788559">
    <w:abstractNumId w:val="31"/>
  </w:num>
  <w:num w:numId="43" w16cid:durableId="632101754">
    <w:abstractNumId w:val="60"/>
  </w:num>
  <w:num w:numId="44" w16cid:durableId="225840853">
    <w:abstractNumId w:val="10"/>
  </w:num>
  <w:num w:numId="45" w16cid:durableId="1670331978">
    <w:abstractNumId w:val="51"/>
  </w:num>
  <w:num w:numId="46" w16cid:durableId="1442382138">
    <w:abstractNumId w:val="30"/>
    <w:lvlOverride w:ilvl="0">
      <w:startOverride w:val="1"/>
    </w:lvlOverride>
    <w:lvlOverride w:ilvl="1"/>
    <w:lvlOverride w:ilvl="2"/>
    <w:lvlOverride w:ilvl="3"/>
    <w:lvlOverride w:ilvl="4"/>
    <w:lvlOverride w:ilvl="5"/>
    <w:lvlOverride w:ilvl="6"/>
    <w:lvlOverride w:ilvl="7"/>
    <w:lvlOverride w:ilvl="8"/>
  </w:num>
  <w:num w:numId="47" w16cid:durableId="649137879">
    <w:abstractNumId w:val="35"/>
  </w:num>
  <w:num w:numId="48" w16cid:durableId="254901011">
    <w:abstractNumId w:val="24"/>
  </w:num>
  <w:num w:numId="49" w16cid:durableId="1025787800">
    <w:abstractNumId w:val="56"/>
  </w:num>
  <w:num w:numId="50" w16cid:durableId="1540625939">
    <w:abstractNumId w:val="28"/>
  </w:num>
  <w:num w:numId="51" w16cid:durableId="567376952">
    <w:abstractNumId w:val="41"/>
  </w:num>
  <w:num w:numId="52" w16cid:durableId="690028906">
    <w:abstractNumId w:val="7"/>
  </w:num>
  <w:num w:numId="53" w16cid:durableId="1991474024">
    <w:abstractNumId w:val="65"/>
  </w:num>
  <w:num w:numId="54" w16cid:durableId="918248512">
    <w:abstractNumId w:val="3"/>
  </w:num>
  <w:num w:numId="55" w16cid:durableId="173616290">
    <w:abstractNumId w:val="15"/>
  </w:num>
  <w:num w:numId="56" w16cid:durableId="547953474">
    <w:abstractNumId w:val="23"/>
  </w:num>
  <w:num w:numId="57" w16cid:durableId="440761845">
    <w:abstractNumId w:val="30"/>
  </w:num>
  <w:num w:numId="58" w16cid:durableId="1752773385">
    <w:abstractNumId w:val="39"/>
  </w:num>
  <w:num w:numId="59" w16cid:durableId="1428694510">
    <w:abstractNumId w:val="66"/>
  </w:num>
  <w:num w:numId="60" w16cid:durableId="774524798">
    <w:abstractNumId w:val="57"/>
  </w:num>
  <w:num w:numId="61" w16cid:durableId="1603875195">
    <w:abstractNumId w:val="20"/>
  </w:num>
  <w:num w:numId="62" w16cid:durableId="288172980">
    <w:abstractNumId w:val="17"/>
  </w:num>
  <w:num w:numId="63" w16cid:durableId="2063557226">
    <w:abstractNumId w:val="36"/>
  </w:num>
  <w:num w:numId="64" w16cid:durableId="1948535181">
    <w:abstractNumId w:val="29"/>
  </w:num>
  <w:num w:numId="65" w16cid:durableId="868446629">
    <w:abstractNumId w:val="59"/>
  </w:num>
  <w:num w:numId="66" w16cid:durableId="1008287177">
    <w:abstractNumId w:val="63"/>
  </w:num>
  <w:num w:numId="67" w16cid:durableId="208037016">
    <w:abstractNumId w:val="18"/>
  </w:num>
  <w:num w:numId="68" w16cid:durableId="1327592652">
    <w:abstractNumId w:val="12"/>
  </w:num>
  <w:num w:numId="69" w16cid:durableId="1521505161">
    <w:abstractNumId w:val="50"/>
  </w:num>
  <w:num w:numId="70" w16cid:durableId="818766976">
    <w:abstractNumId w:val="50"/>
  </w:num>
  <w:num w:numId="71" w16cid:durableId="916523078">
    <w:abstractNumId w:val="50"/>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194150378">
    <w:abstractNumId w:val="21"/>
  </w:num>
  <w:num w:numId="73" w16cid:durableId="433213180">
    <w:abstractNumId w:val="49"/>
  </w:num>
  <w:numIdMacAtCleanup w:val="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activeWritingStyle w:appName="MSWord" w:lang="fr-FR" w:vendorID="64" w:dllVersion="6" w:nlCheck="1" w:checkStyle="0"/>
  <w:activeWritingStyle w:appName="MSWord" w:lang="en-US" w:vendorID="64" w:dllVersion="6" w:nlCheck="1" w:checkStyle="0"/>
  <w:activeWritingStyle w:appName="MSWord" w:lang="en-GB" w:vendorID="64" w:dllVersion="6" w:nlCheck="1" w:checkStyle="0"/>
  <w:activeWritingStyle w:appName="MSWord" w:lang="en-US" w:vendorID="64" w:dllVersion="0" w:nlCheck="1" w:checkStyle="0"/>
  <w:activeWritingStyle w:appName="MSWord" w:lang="en-GB" w:vendorID="64" w:dllVersion="0" w:nlCheck="1" w:checkStyle="0"/>
  <w:activeWritingStyle w:appName="MSWord" w:lang="fr-FR" w:vendorID="64" w:dllVersion="0" w:nlCheck="1" w:checkStyle="0"/>
  <w:proofState w:spelling="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17732"/>
    <w:rsid w:val="00000042"/>
    <w:rsid w:val="00000E41"/>
    <w:rsid w:val="00000EFE"/>
    <w:rsid w:val="00000FA5"/>
    <w:rsid w:val="00001377"/>
    <w:rsid w:val="000015A8"/>
    <w:rsid w:val="0000170A"/>
    <w:rsid w:val="00001A5D"/>
    <w:rsid w:val="00001BBF"/>
    <w:rsid w:val="00001CD5"/>
    <w:rsid w:val="00002159"/>
    <w:rsid w:val="00003006"/>
    <w:rsid w:val="00004417"/>
    <w:rsid w:val="0000560F"/>
    <w:rsid w:val="00005BC3"/>
    <w:rsid w:val="00006466"/>
    <w:rsid w:val="000071D0"/>
    <w:rsid w:val="00007C73"/>
    <w:rsid w:val="00010786"/>
    <w:rsid w:val="00010981"/>
    <w:rsid w:val="00010CF3"/>
    <w:rsid w:val="00011352"/>
    <w:rsid w:val="0001140F"/>
    <w:rsid w:val="000118DC"/>
    <w:rsid w:val="00011CE5"/>
    <w:rsid w:val="00011E27"/>
    <w:rsid w:val="00011EB3"/>
    <w:rsid w:val="000124E4"/>
    <w:rsid w:val="00012CCB"/>
    <w:rsid w:val="00013166"/>
    <w:rsid w:val="00014104"/>
    <w:rsid w:val="00014699"/>
    <w:rsid w:val="000148BC"/>
    <w:rsid w:val="000149E9"/>
    <w:rsid w:val="00014AC4"/>
    <w:rsid w:val="00014DF2"/>
    <w:rsid w:val="000154C9"/>
    <w:rsid w:val="0001615F"/>
    <w:rsid w:val="000166FF"/>
    <w:rsid w:val="00016A3A"/>
    <w:rsid w:val="0001729C"/>
    <w:rsid w:val="00017B12"/>
    <w:rsid w:val="000206F5"/>
    <w:rsid w:val="0002077A"/>
    <w:rsid w:val="0002234D"/>
    <w:rsid w:val="00022FBD"/>
    <w:rsid w:val="00023A9F"/>
    <w:rsid w:val="00023D82"/>
    <w:rsid w:val="00023F06"/>
    <w:rsid w:val="00024115"/>
    <w:rsid w:val="00024AB8"/>
    <w:rsid w:val="00025353"/>
    <w:rsid w:val="0002539C"/>
    <w:rsid w:val="000271F6"/>
    <w:rsid w:val="00027A2E"/>
    <w:rsid w:val="00027CEC"/>
    <w:rsid w:val="00027F79"/>
    <w:rsid w:val="00030854"/>
    <w:rsid w:val="0003131E"/>
    <w:rsid w:val="00031AE3"/>
    <w:rsid w:val="0003235A"/>
    <w:rsid w:val="00033700"/>
    <w:rsid w:val="00033EE9"/>
    <w:rsid w:val="00034C24"/>
    <w:rsid w:val="00035156"/>
    <w:rsid w:val="000354B8"/>
    <w:rsid w:val="000357D6"/>
    <w:rsid w:val="00036028"/>
    <w:rsid w:val="00036458"/>
    <w:rsid w:val="000370ED"/>
    <w:rsid w:val="00037A1E"/>
    <w:rsid w:val="000413A3"/>
    <w:rsid w:val="00041CF3"/>
    <w:rsid w:val="0004297F"/>
    <w:rsid w:val="00042A8C"/>
    <w:rsid w:val="00042AE0"/>
    <w:rsid w:val="00042FC8"/>
    <w:rsid w:val="00043DEC"/>
    <w:rsid w:val="000443B4"/>
    <w:rsid w:val="00044642"/>
    <w:rsid w:val="000446B9"/>
    <w:rsid w:val="0004507A"/>
    <w:rsid w:val="00045359"/>
    <w:rsid w:val="00045788"/>
    <w:rsid w:val="00046978"/>
    <w:rsid w:val="00046B80"/>
    <w:rsid w:val="000470C5"/>
    <w:rsid w:val="00047E21"/>
    <w:rsid w:val="000501E6"/>
    <w:rsid w:val="00050877"/>
    <w:rsid w:val="00050E16"/>
    <w:rsid w:val="00053073"/>
    <w:rsid w:val="00053226"/>
    <w:rsid w:val="00054338"/>
    <w:rsid w:val="00054BE7"/>
    <w:rsid w:val="00055644"/>
    <w:rsid w:val="000562A4"/>
    <w:rsid w:val="00056465"/>
    <w:rsid w:val="000564EA"/>
    <w:rsid w:val="00057496"/>
    <w:rsid w:val="00057AB0"/>
    <w:rsid w:val="00057E1C"/>
    <w:rsid w:val="000608D5"/>
    <w:rsid w:val="000614D8"/>
    <w:rsid w:val="00061F16"/>
    <w:rsid w:val="000627A3"/>
    <w:rsid w:val="00063787"/>
    <w:rsid w:val="000639BC"/>
    <w:rsid w:val="00065353"/>
    <w:rsid w:val="00065C03"/>
    <w:rsid w:val="00065ED9"/>
    <w:rsid w:val="0006769B"/>
    <w:rsid w:val="00067755"/>
    <w:rsid w:val="00067821"/>
    <w:rsid w:val="00070695"/>
    <w:rsid w:val="00070B5A"/>
    <w:rsid w:val="0007119F"/>
    <w:rsid w:val="00071651"/>
    <w:rsid w:val="00071A12"/>
    <w:rsid w:val="00071BCB"/>
    <w:rsid w:val="000737E9"/>
    <w:rsid w:val="00073952"/>
    <w:rsid w:val="00073D90"/>
    <w:rsid w:val="000745BA"/>
    <w:rsid w:val="00077835"/>
    <w:rsid w:val="000803D1"/>
    <w:rsid w:val="00080447"/>
    <w:rsid w:val="00080A1D"/>
    <w:rsid w:val="00080A4B"/>
    <w:rsid w:val="0008102A"/>
    <w:rsid w:val="00082536"/>
    <w:rsid w:val="00084441"/>
    <w:rsid w:val="00084664"/>
    <w:rsid w:val="00084B05"/>
    <w:rsid w:val="00084FC7"/>
    <w:rsid w:val="00085341"/>
    <w:rsid w:val="00085505"/>
    <w:rsid w:val="000859E0"/>
    <w:rsid w:val="000873B7"/>
    <w:rsid w:val="00090C21"/>
    <w:rsid w:val="00092AF4"/>
    <w:rsid w:val="00094411"/>
    <w:rsid w:val="00094722"/>
    <w:rsid w:val="0009515F"/>
    <w:rsid w:val="000A1841"/>
    <w:rsid w:val="000A4A55"/>
    <w:rsid w:val="000A4C97"/>
    <w:rsid w:val="000A602F"/>
    <w:rsid w:val="000A6447"/>
    <w:rsid w:val="000A6AB9"/>
    <w:rsid w:val="000A6C9F"/>
    <w:rsid w:val="000A6CF2"/>
    <w:rsid w:val="000A6F01"/>
    <w:rsid w:val="000A7BB9"/>
    <w:rsid w:val="000A7CBD"/>
    <w:rsid w:val="000B0197"/>
    <w:rsid w:val="000B049E"/>
    <w:rsid w:val="000B466B"/>
    <w:rsid w:val="000B5256"/>
    <w:rsid w:val="000B6081"/>
    <w:rsid w:val="000B67B1"/>
    <w:rsid w:val="000B6C14"/>
    <w:rsid w:val="000B6F44"/>
    <w:rsid w:val="000B77D8"/>
    <w:rsid w:val="000C0945"/>
    <w:rsid w:val="000C1105"/>
    <w:rsid w:val="000C1657"/>
    <w:rsid w:val="000C17BD"/>
    <w:rsid w:val="000C1F34"/>
    <w:rsid w:val="000C2085"/>
    <w:rsid w:val="000C2308"/>
    <w:rsid w:val="000C271C"/>
    <w:rsid w:val="000C2850"/>
    <w:rsid w:val="000C39F7"/>
    <w:rsid w:val="000C3CDF"/>
    <w:rsid w:val="000C3E71"/>
    <w:rsid w:val="000C4E25"/>
    <w:rsid w:val="000C7021"/>
    <w:rsid w:val="000C755D"/>
    <w:rsid w:val="000C77E5"/>
    <w:rsid w:val="000C7B27"/>
    <w:rsid w:val="000C7F8E"/>
    <w:rsid w:val="000D07BD"/>
    <w:rsid w:val="000D0BD0"/>
    <w:rsid w:val="000D1780"/>
    <w:rsid w:val="000D1F08"/>
    <w:rsid w:val="000D1FAE"/>
    <w:rsid w:val="000D2BD6"/>
    <w:rsid w:val="000D3D68"/>
    <w:rsid w:val="000D4FF2"/>
    <w:rsid w:val="000D55E5"/>
    <w:rsid w:val="000D55F0"/>
    <w:rsid w:val="000D5E86"/>
    <w:rsid w:val="000D6B86"/>
    <w:rsid w:val="000D6BBC"/>
    <w:rsid w:val="000D7780"/>
    <w:rsid w:val="000D78B2"/>
    <w:rsid w:val="000E0F89"/>
    <w:rsid w:val="000E1BD8"/>
    <w:rsid w:val="000E2B57"/>
    <w:rsid w:val="000E346C"/>
    <w:rsid w:val="000E38DA"/>
    <w:rsid w:val="000E55C7"/>
    <w:rsid w:val="000E5C0D"/>
    <w:rsid w:val="000E636A"/>
    <w:rsid w:val="000E65BB"/>
    <w:rsid w:val="000E6EE1"/>
    <w:rsid w:val="000E7000"/>
    <w:rsid w:val="000F03F3"/>
    <w:rsid w:val="000F1549"/>
    <w:rsid w:val="000F2BFA"/>
    <w:rsid w:val="000F2E9C"/>
    <w:rsid w:val="000F2F11"/>
    <w:rsid w:val="000F35B9"/>
    <w:rsid w:val="000F3707"/>
    <w:rsid w:val="000F3752"/>
    <w:rsid w:val="000F392F"/>
    <w:rsid w:val="000F3ACF"/>
    <w:rsid w:val="000F3D13"/>
    <w:rsid w:val="000F4EFF"/>
    <w:rsid w:val="000F5F05"/>
    <w:rsid w:val="000F63D7"/>
    <w:rsid w:val="000F6647"/>
    <w:rsid w:val="000F733C"/>
    <w:rsid w:val="000F7C2E"/>
    <w:rsid w:val="0010059D"/>
    <w:rsid w:val="00100705"/>
    <w:rsid w:val="00101170"/>
    <w:rsid w:val="001014D7"/>
    <w:rsid w:val="0010195A"/>
    <w:rsid w:val="00101A5E"/>
    <w:rsid w:val="00101E22"/>
    <w:rsid w:val="00102034"/>
    <w:rsid w:val="0010336A"/>
    <w:rsid w:val="0010407A"/>
    <w:rsid w:val="001043B7"/>
    <w:rsid w:val="00104701"/>
    <w:rsid w:val="00104C19"/>
    <w:rsid w:val="00105929"/>
    <w:rsid w:val="00106907"/>
    <w:rsid w:val="001077F7"/>
    <w:rsid w:val="00107BEF"/>
    <w:rsid w:val="00110C36"/>
    <w:rsid w:val="00110C75"/>
    <w:rsid w:val="00111638"/>
    <w:rsid w:val="00111A1A"/>
    <w:rsid w:val="00112137"/>
    <w:rsid w:val="00112B6B"/>
    <w:rsid w:val="00112FC7"/>
    <w:rsid w:val="00113137"/>
    <w:rsid w:val="001131D5"/>
    <w:rsid w:val="00114CBB"/>
    <w:rsid w:val="001159B0"/>
    <w:rsid w:val="00115D3E"/>
    <w:rsid w:val="00116E26"/>
    <w:rsid w:val="001173BB"/>
    <w:rsid w:val="001179B3"/>
    <w:rsid w:val="0012012B"/>
    <w:rsid w:val="0012041A"/>
    <w:rsid w:val="00120536"/>
    <w:rsid w:val="00120CE4"/>
    <w:rsid w:val="0012156A"/>
    <w:rsid w:val="00122073"/>
    <w:rsid w:val="00122BA7"/>
    <w:rsid w:val="00123DAD"/>
    <w:rsid w:val="001243B7"/>
    <w:rsid w:val="00124541"/>
    <w:rsid w:val="001252E0"/>
    <w:rsid w:val="00125A4F"/>
    <w:rsid w:val="00126CFD"/>
    <w:rsid w:val="0012722D"/>
    <w:rsid w:val="001274F9"/>
    <w:rsid w:val="001275F0"/>
    <w:rsid w:val="001279B4"/>
    <w:rsid w:val="001300DA"/>
    <w:rsid w:val="001307B5"/>
    <w:rsid w:val="00130D5E"/>
    <w:rsid w:val="00132267"/>
    <w:rsid w:val="00132934"/>
    <w:rsid w:val="0013391B"/>
    <w:rsid w:val="0013428E"/>
    <w:rsid w:val="001344C2"/>
    <w:rsid w:val="00135116"/>
    <w:rsid w:val="0013593F"/>
    <w:rsid w:val="00135FBE"/>
    <w:rsid w:val="0014078F"/>
    <w:rsid w:val="0014119E"/>
    <w:rsid w:val="001417FD"/>
    <w:rsid w:val="00141858"/>
    <w:rsid w:val="00141DB8"/>
    <w:rsid w:val="00142B92"/>
    <w:rsid w:val="00142F20"/>
    <w:rsid w:val="001435B2"/>
    <w:rsid w:val="0014361C"/>
    <w:rsid w:val="00144B1C"/>
    <w:rsid w:val="00144B1E"/>
    <w:rsid w:val="00144BF7"/>
    <w:rsid w:val="0014626F"/>
    <w:rsid w:val="00146BF7"/>
    <w:rsid w:val="00146E2A"/>
    <w:rsid w:val="00146F06"/>
    <w:rsid w:val="00146F90"/>
    <w:rsid w:val="0014704B"/>
    <w:rsid w:val="00147604"/>
    <w:rsid w:val="00147935"/>
    <w:rsid w:val="00147C99"/>
    <w:rsid w:val="00147DA5"/>
    <w:rsid w:val="00150F45"/>
    <w:rsid w:val="00152010"/>
    <w:rsid w:val="00152069"/>
    <w:rsid w:val="0015217B"/>
    <w:rsid w:val="001526B5"/>
    <w:rsid w:val="001540C1"/>
    <w:rsid w:val="0015449E"/>
    <w:rsid w:val="001544B5"/>
    <w:rsid w:val="00154BA5"/>
    <w:rsid w:val="001558BE"/>
    <w:rsid w:val="001572F3"/>
    <w:rsid w:val="00157E38"/>
    <w:rsid w:val="00157EC1"/>
    <w:rsid w:val="001602F2"/>
    <w:rsid w:val="00161217"/>
    <w:rsid w:val="00162492"/>
    <w:rsid w:val="0016325F"/>
    <w:rsid w:val="00163868"/>
    <w:rsid w:val="00164FAB"/>
    <w:rsid w:val="00165535"/>
    <w:rsid w:val="00166DDC"/>
    <w:rsid w:val="0016776C"/>
    <w:rsid w:val="0016796E"/>
    <w:rsid w:val="00167D84"/>
    <w:rsid w:val="0017052B"/>
    <w:rsid w:val="00170616"/>
    <w:rsid w:val="00171223"/>
    <w:rsid w:val="00171C6D"/>
    <w:rsid w:val="00172084"/>
    <w:rsid w:val="001721A7"/>
    <w:rsid w:val="00173613"/>
    <w:rsid w:val="00174497"/>
    <w:rsid w:val="0017474A"/>
    <w:rsid w:val="00174C1A"/>
    <w:rsid w:val="001758C6"/>
    <w:rsid w:val="00176044"/>
    <w:rsid w:val="00176821"/>
    <w:rsid w:val="00176C40"/>
    <w:rsid w:val="00176EF3"/>
    <w:rsid w:val="00177525"/>
    <w:rsid w:val="001776DA"/>
    <w:rsid w:val="00177AF5"/>
    <w:rsid w:val="00180984"/>
    <w:rsid w:val="00180B14"/>
    <w:rsid w:val="001821D5"/>
    <w:rsid w:val="00182B99"/>
    <w:rsid w:val="00182BDE"/>
    <w:rsid w:val="00182CBD"/>
    <w:rsid w:val="00182E3E"/>
    <w:rsid w:val="001830B9"/>
    <w:rsid w:val="0018337D"/>
    <w:rsid w:val="00183C84"/>
    <w:rsid w:val="00183D61"/>
    <w:rsid w:val="001853E3"/>
    <w:rsid w:val="00185860"/>
    <w:rsid w:val="001859FA"/>
    <w:rsid w:val="001862C5"/>
    <w:rsid w:val="001863A0"/>
    <w:rsid w:val="00186C0B"/>
    <w:rsid w:val="0018747C"/>
    <w:rsid w:val="00187DDC"/>
    <w:rsid w:val="00187F75"/>
    <w:rsid w:val="00190831"/>
    <w:rsid w:val="00190832"/>
    <w:rsid w:val="001908E1"/>
    <w:rsid w:val="00190A21"/>
    <w:rsid w:val="00191695"/>
    <w:rsid w:val="00191B5C"/>
    <w:rsid w:val="00191CDD"/>
    <w:rsid w:val="00193E3E"/>
    <w:rsid w:val="00194C8C"/>
    <w:rsid w:val="00195022"/>
    <w:rsid w:val="00195100"/>
    <w:rsid w:val="001961D1"/>
    <w:rsid w:val="001965E6"/>
    <w:rsid w:val="00196661"/>
    <w:rsid w:val="00196785"/>
    <w:rsid w:val="001967B9"/>
    <w:rsid w:val="00196CB5"/>
    <w:rsid w:val="001A01A4"/>
    <w:rsid w:val="001A078E"/>
    <w:rsid w:val="001A23AE"/>
    <w:rsid w:val="001A34AC"/>
    <w:rsid w:val="001A35C8"/>
    <w:rsid w:val="001A5165"/>
    <w:rsid w:val="001A5DE6"/>
    <w:rsid w:val="001A6391"/>
    <w:rsid w:val="001A681F"/>
    <w:rsid w:val="001A6A3F"/>
    <w:rsid w:val="001A6CBC"/>
    <w:rsid w:val="001A6F47"/>
    <w:rsid w:val="001A73A4"/>
    <w:rsid w:val="001A7ABC"/>
    <w:rsid w:val="001A7F4A"/>
    <w:rsid w:val="001B06A3"/>
    <w:rsid w:val="001B0799"/>
    <w:rsid w:val="001B1220"/>
    <w:rsid w:val="001B1C67"/>
    <w:rsid w:val="001B2141"/>
    <w:rsid w:val="001B35D6"/>
    <w:rsid w:val="001B39A9"/>
    <w:rsid w:val="001B3F12"/>
    <w:rsid w:val="001B4971"/>
    <w:rsid w:val="001B535D"/>
    <w:rsid w:val="001B59A9"/>
    <w:rsid w:val="001B7E69"/>
    <w:rsid w:val="001C0ED3"/>
    <w:rsid w:val="001C1525"/>
    <w:rsid w:val="001C16AD"/>
    <w:rsid w:val="001C1C9D"/>
    <w:rsid w:val="001C2C5F"/>
    <w:rsid w:val="001C502A"/>
    <w:rsid w:val="001C6AF2"/>
    <w:rsid w:val="001C7937"/>
    <w:rsid w:val="001C7946"/>
    <w:rsid w:val="001C7A9E"/>
    <w:rsid w:val="001D0A5E"/>
    <w:rsid w:val="001D107E"/>
    <w:rsid w:val="001D125B"/>
    <w:rsid w:val="001D29ED"/>
    <w:rsid w:val="001D2DBD"/>
    <w:rsid w:val="001D45B8"/>
    <w:rsid w:val="001D4C9D"/>
    <w:rsid w:val="001D5D82"/>
    <w:rsid w:val="001D5E22"/>
    <w:rsid w:val="001D66D9"/>
    <w:rsid w:val="001D7630"/>
    <w:rsid w:val="001D7A87"/>
    <w:rsid w:val="001D7C94"/>
    <w:rsid w:val="001E049A"/>
    <w:rsid w:val="001E09D0"/>
    <w:rsid w:val="001E11E5"/>
    <w:rsid w:val="001E1566"/>
    <w:rsid w:val="001E2F15"/>
    <w:rsid w:val="001E383C"/>
    <w:rsid w:val="001E3B25"/>
    <w:rsid w:val="001E48B4"/>
    <w:rsid w:val="001E5E05"/>
    <w:rsid w:val="001E69AF"/>
    <w:rsid w:val="001E7353"/>
    <w:rsid w:val="001E761C"/>
    <w:rsid w:val="001E7653"/>
    <w:rsid w:val="001F005E"/>
    <w:rsid w:val="001F0802"/>
    <w:rsid w:val="001F16CE"/>
    <w:rsid w:val="001F1737"/>
    <w:rsid w:val="001F1F1B"/>
    <w:rsid w:val="001F1F36"/>
    <w:rsid w:val="001F259B"/>
    <w:rsid w:val="001F333C"/>
    <w:rsid w:val="001F374E"/>
    <w:rsid w:val="001F4BA8"/>
    <w:rsid w:val="001F6A91"/>
    <w:rsid w:val="001F7AD6"/>
    <w:rsid w:val="001F7C59"/>
    <w:rsid w:val="00200147"/>
    <w:rsid w:val="00200637"/>
    <w:rsid w:val="00200D1B"/>
    <w:rsid w:val="00201B06"/>
    <w:rsid w:val="00201EB6"/>
    <w:rsid w:val="00201F28"/>
    <w:rsid w:val="00204342"/>
    <w:rsid w:val="00204749"/>
    <w:rsid w:val="002049F3"/>
    <w:rsid w:val="00204D6B"/>
    <w:rsid w:val="0020503E"/>
    <w:rsid w:val="0020542B"/>
    <w:rsid w:val="00205952"/>
    <w:rsid w:val="00207886"/>
    <w:rsid w:val="00207B48"/>
    <w:rsid w:val="00207E6C"/>
    <w:rsid w:val="002100AC"/>
    <w:rsid w:val="0021050B"/>
    <w:rsid w:val="0021332C"/>
    <w:rsid w:val="0021348F"/>
    <w:rsid w:val="00213982"/>
    <w:rsid w:val="0021450E"/>
    <w:rsid w:val="00214C72"/>
    <w:rsid w:val="00214D25"/>
    <w:rsid w:val="00215223"/>
    <w:rsid w:val="002159D8"/>
    <w:rsid w:val="0021673C"/>
    <w:rsid w:val="00216A86"/>
    <w:rsid w:val="00217357"/>
    <w:rsid w:val="00217732"/>
    <w:rsid w:val="00217797"/>
    <w:rsid w:val="0022022B"/>
    <w:rsid w:val="0022070B"/>
    <w:rsid w:val="00220F16"/>
    <w:rsid w:val="00220FA1"/>
    <w:rsid w:val="002212ED"/>
    <w:rsid w:val="00222491"/>
    <w:rsid w:val="00222890"/>
    <w:rsid w:val="00222B26"/>
    <w:rsid w:val="00222E09"/>
    <w:rsid w:val="00224D91"/>
    <w:rsid w:val="00227ED4"/>
    <w:rsid w:val="00227F28"/>
    <w:rsid w:val="002306CC"/>
    <w:rsid w:val="002309E1"/>
    <w:rsid w:val="00230E3B"/>
    <w:rsid w:val="00231C4F"/>
    <w:rsid w:val="0023270E"/>
    <w:rsid w:val="00232AC6"/>
    <w:rsid w:val="00232BD3"/>
    <w:rsid w:val="002333BA"/>
    <w:rsid w:val="0023348F"/>
    <w:rsid w:val="002345CC"/>
    <w:rsid w:val="00234682"/>
    <w:rsid w:val="00234BA4"/>
    <w:rsid w:val="0023698D"/>
    <w:rsid w:val="00236A46"/>
    <w:rsid w:val="00236B36"/>
    <w:rsid w:val="0023773A"/>
    <w:rsid w:val="002404E2"/>
    <w:rsid w:val="0024129F"/>
    <w:rsid w:val="0024158B"/>
    <w:rsid w:val="002426C5"/>
    <w:rsid w:val="00242C2A"/>
    <w:rsid w:val="002435C9"/>
    <w:rsid w:val="0024416D"/>
    <w:rsid w:val="00244BEE"/>
    <w:rsid w:val="00245216"/>
    <w:rsid w:val="00245D32"/>
    <w:rsid w:val="002465AC"/>
    <w:rsid w:val="00246B3C"/>
    <w:rsid w:val="00246C95"/>
    <w:rsid w:val="00247319"/>
    <w:rsid w:val="00247950"/>
    <w:rsid w:val="00250E72"/>
    <w:rsid w:val="00250FA2"/>
    <w:rsid w:val="00251096"/>
    <w:rsid w:val="00251C54"/>
    <w:rsid w:val="00252B72"/>
    <w:rsid w:val="00252C4D"/>
    <w:rsid w:val="002537C6"/>
    <w:rsid w:val="00253B54"/>
    <w:rsid w:val="00255FF3"/>
    <w:rsid w:val="002564D5"/>
    <w:rsid w:val="002569E9"/>
    <w:rsid w:val="0025790D"/>
    <w:rsid w:val="002604D0"/>
    <w:rsid w:val="00260605"/>
    <w:rsid w:val="00260961"/>
    <w:rsid w:val="0026153A"/>
    <w:rsid w:val="00261A5D"/>
    <w:rsid w:val="00261ECA"/>
    <w:rsid w:val="002627EC"/>
    <w:rsid w:val="002643A5"/>
    <w:rsid w:val="0026516C"/>
    <w:rsid w:val="0026579C"/>
    <w:rsid w:val="00265EA8"/>
    <w:rsid w:val="002666D3"/>
    <w:rsid w:val="002676CC"/>
    <w:rsid w:val="002707EA"/>
    <w:rsid w:val="0027133D"/>
    <w:rsid w:val="00271911"/>
    <w:rsid w:val="00271C28"/>
    <w:rsid w:val="00271D11"/>
    <w:rsid w:val="002722CD"/>
    <w:rsid w:val="00272703"/>
    <w:rsid w:val="0027283B"/>
    <w:rsid w:val="002730EE"/>
    <w:rsid w:val="00273216"/>
    <w:rsid w:val="00273352"/>
    <w:rsid w:val="00273506"/>
    <w:rsid w:val="00273A35"/>
    <w:rsid w:val="00273DAE"/>
    <w:rsid w:val="00275D3C"/>
    <w:rsid w:val="002761BF"/>
    <w:rsid w:val="00276CBB"/>
    <w:rsid w:val="002774F9"/>
    <w:rsid w:val="0027791B"/>
    <w:rsid w:val="00277ED0"/>
    <w:rsid w:val="002800A0"/>
    <w:rsid w:val="002801B3"/>
    <w:rsid w:val="002809D0"/>
    <w:rsid w:val="00281060"/>
    <w:rsid w:val="002814CA"/>
    <w:rsid w:val="00281A63"/>
    <w:rsid w:val="00281ADE"/>
    <w:rsid w:val="00282354"/>
    <w:rsid w:val="00283563"/>
    <w:rsid w:val="002838E9"/>
    <w:rsid w:val="002840EC"/>
    <w:rsid w:val="00285D59"/>
    <w:rsid w:val="00286233"/>
    <w:rsid w:val="002867DC"/>
    <w:rsid w:val="002870F6"/>
    <w:rsid w:val="0028788B"/>
    <w:rsid w:val="002906BF"/>
    <w:rsid w:val="00290F9D"/>
    <w:rsid w:val="002912FC"/>
    <w:rsid w:val="00291706"/>
    <w:rsid w:val="002920C9"/>
    <w:rsid w:val="00292D58"/>
    <w:rsid w:val="00293455"/>
    <w:rsid w:val="0029352E"/>
    <w:rsid w:val="002940E8"/>
    <w:rsid w:val="00294751"/>
    <w:rsid w:val="00296491"/>
    <w:rsid w:val="00296AFF"/>
    <w:rsid w:val="00296C8A"/>
    <w:rsid w:val="00297A09"/>
    <w:rsid w:val="00297AB7"/>
    <w:rsid w:val="002A12C8"/>
    <w:rsid w:val="002A1AF5"/>
    <w:rsid w:val="002A2092"/>
    <w:rsid w:val="002A22B2"/>
    <w:rsid w:val="002A237A"/>
    <w:rsid w:val="002A3347"/>
    <w:rsid w:val="002A40A0"/>
    <w:rsid w:val="002A533A"/>
    <w:rsid w:val="002A5FDE"/>
    <w:rsid w:val="002A6E50"/>
    <w:rsid w:val="002A78D1"/>
    <w:rsid w:val="002B012D"/>
    <w:rsid w:val="002B0741"/>
    <w:rsid w:val="002B0A8D"/>
    <w:rsid w:val="002B0B2E"/>
    <w:rsid w:val="002B2440"/>
    <w:rsid w:val="002B29FB"/>
    <w:rsid w:val="002B39DC"/>
    <w:rsid w:val="002B3DD6"/>
    <w:rsid w:val="002B4290"/>
    <w:rsid w:val="002B4298"/>
    <w:rsid w:val="002B4DC6"/>
    <w:rsid w:val="002B5EC5"/>
    <w:rsid w:val="002B619B"/>
    <w:rsid w:val="002B666A"/>
    <w:rsid w:val="002B69F4"/>
    <w:rsid w:val="002B6C87"/>
    <w:rsid w:val="002B7732"/>
    <w:rsid w:val="002B77FD"/>
    <w:rsid w:val="002B7ACA"/>
    <w:rsid w:val="002B7D09"/>
    <w:rsid w:val="002B7F3B"/>
    <w:rsid w:val="002C0800"/>
    <w:rsid w:val="002C0ADD"/>
    <w:rsid w:val="002C1618"/>
    <w:rsid w:val="002C1FAE"/>
    <w:rsid w:val="002C20F5"/>
    <w:rsid w:val="002C256A"/>
    <w:rsid w:val="002C29AC"/>
    <w:rsid w:val="002C2FA7"/>
    <w:rsid w:val="002C2FAF"/>
    <w:rsid w:val="002C30EE"/>
    <w:rsid w:val="002C3921"/>
    <w:rsid w:val="002C4180"/>
    <w:rsid w:val="002C4A04"/>
    <w:rsid w:val="002C4D4E"/>
    <w:rsid w:val="002C5CD6"/>
    <w:rsid w:val="002C6757"/>
    <w:rsid w:val="002C683B"/>
    <w:rsid w:val="002D043A"/>
    <w:rsid w:val="002D09EC"/>
    <w:rsid w:val="002D0C40"/>
    <w:rsid w:val="002D2A66"/>
    <w:rsid w:val="002D2E31"/>
    <w:rsid w:val="002D2FA2"/>
    <w:rsid w:val="002D2FC9"/>
    <w:rsid w:val="002D3525"/>
    <w:rsid w:val="002D4B66"/>
    <w:rsid w:val="002D547A"/>
    <w:rsid w:val="002D58CC"/>
    <w:rsid w:val="002D5BC0"/>
    <w:rsid w:val="002D65D1"/>
    <w:rsid w:val="002D7A61"/>
    <w:rsid w:val="002D7FF7"/>
    <w:rsid w:val="002E0D92"/>
    <w:rsid w:val="002E1446"/>
    <w:rsid w:val="002E1B1E"/>
    <w:rsid w:val="002E485F"/>
    <w:rsid w:val="002E4BC2"/>
    <w:rsid w:val="002E4F36"/>
    <w:rsid w:val="002E5AEB"/>
    <w:rsid w:val="002E61CB"/>
    <w:rsid w:val="002E636A"/>
    <w:rsid w:val="002E7FEF"/>
    <w:rsid w:val="002F110C"/>
    <w:rsid w:val="002F28BB"/>
    <w:rsid w:val="002F2B83"/>
    <w:rsid w:val="002F377A"/>
    <w:rsid w:val="002F63D5"/>
    <w:rsid w:val="002F69EC"/>
    <w:rsid w:val="002F7D08"/>
    <w:rsid w:val="00301EE8"/>
    <w:rsid w:val="003055CC"/>
    <w:rsid w:val="00305A7F"/>
    <w:rsid w:val="00305D29"/>
    <w:rsid w:val="003061F2"/>
    <w:rsid w:val="00306229"/>
    <w:rsid w:val="00306A0E"/>
    <w:rsid w:val="0031249F"/>
    <w:rsid w:val="00312A3B"/>
    <w:rsid w:val="00313945"/>
    <w:rsid w:val="0031440C"/>
    <w:rsid w:val="003152FE"/>
    <w:rsid w:val="00316083"/>
    <w:rsid w:val="00316175"/>
    <w:rsid w:val="00317938"/>
    <w:rsid w:val="0032020E"/>
    <w:rsid w:val="00320BCD"/>
    <w:rsid w:val="0032249D"/>
    <w:rsid w:val="00322664"/>
    <w:rsid w:val="00323C5B"/>
    <w:rsid w:val="00324082"/>
    <w:rsid w:val="0032421A"/>
    <w:rsid w:val="00324470"/>
    <w:rsid w:val="003247A0"/>
    <w:rsid w:val="00325133"/>
    <w:rsid w:val="0032517C"/>
    <w:rsid w:val="00325628"/>
    <w:rsid w:val="003258A9"/>
    <w:rsid w:val="00325C40"/>
    <w:rsid w:val="003273B5"/>
    <w:rsid w:val="00327436"/>
    <w:rsid w:val="00327627"/>
    <w:rsid w:val="003278ED"/>
    <w:rsid w:val="00330CB4"/>
    <w:rsid w:val="003324F3"/>
    <w:rsid w:val="00332D45"/>
    <w:rsid w:val="00332D7A"/>
    <w:rsid w:val="00333200"/>
    <w:rsid w:val="00333C97"/>
    <w:rsid w:val="00333CEB"/>
    <w:rsid w:val="00333F6D"/>
    <w:rsid w:val="0033615D"/>
    <w:rsid w:val="00336FA1"/>
    <w:rsid w:val="00337A29"/>
    <w:rsid w:val="003408AA"/>
    <w:rsid w:val="00340D07"/>
    <w:rsid w:val="0034374D"/>
    <w:rsid w:val="00344354"/>
    <w:rsid w:val="00344BD6"/>
    <w:rsid w:val="00345078"/>
    <w:rsid w:val="00346398"/>
    <w:rsid w:val="0034671F"/>
    <w:rsid w:val="003467FC"/>
    <w:rsid w:val="003468E3"/>
    <w:rsid w:val="00346907"/>
    <w:rsid w:val="003469A8"/>
    <w:rsid w:val="003476C5"/>
    <w:rsid w:val="003478E3"/>
    <w:rsid w:val="00347F8B"/>
    <w:rsid w:val="00350A59"/>
    <w:rsid w:val="003512DD"/>
    <w:rsid w:val="00352498"/>
    <w:rsid w:val="0035377C"/>
    <w:rsid w:val="00353F92"/>
    <w:rsid w:val="00353F93"/>
    <w:rsid w:val="003544AB"/>
    <w:rsid w:val="0035528D"/>
    <w:rsid w:val="00355429"/>
    <w:rsid w:val="00355725"/>
    <w:rsid w:val="003568AB"/>
    <w:rsid w:val="0036052F"/>
    <w:rsid w:val="003605F8"/>
    <w:rsid w:val="00360B22"/>
    <w:rsid w:val="0036157A"/>
    <w:rsid w:val="003616F5"/>
    <w:rsid w:val="00361821"/>
    <w:rsid w:val="00361E9E"/>
    <w:rsid w:val="00361EFE"/>
    <w:rsid w:val="00361F62"/>
    <w:rsid w:val="003631E5"/>
    <w:rsid w:val="00363791"/>
    <w:rsid w:val="00364B8E"/>
    <w:rsid w:val="00365B6F"/>
    <w:rsid w:val="00366393"/>
    <w:rsid w:val="00366786"/>
    <w:rsid w:val="00366B50"/>
    <w:rsid w:val="003705C5"/>
    <w:rsid w:val="00371888"/>
    <w:rsid w:val="00371D8C"/>
    <w:rsid w:val="0037298F"/>
    <w:rsid w:val="00372D31"/>
    <w:rsid w:val="0037313A"/>
    <w:rsid w:val="0037346F"/>
    <w:rsid w:val="003748C6"/>
    <w:rsid w:val="00375624"/>
    <w:rsid w:val="00375EA7"/>
    <w:rsid w:val="003761BF"/>
    <w:rsid w:val="00377360"/>
    <w:rsid w:val="003804A8"/>
    <w:rsid w:val="00380E22"/>
    <w:rsid w:val="00380E40"/>
    <w:rsid w:val="00380EFD"/>
    <w:rsid w:val="0038130A"/>
    <w:rsid w:val="003827A3"/>
    <w:rsid w:val="0038298F"/>
    <w:rsid w:val="0038343B"/>
    <w:rsid w:val="00383939"/>
    <w:rsid w:val="00383C0E"/>
    <w:rsid w:val="00384CA5"/>
    <w:rsid w:val="00386505"/>
    <w:rsid w:val="00386ECB"/>
    <w:rsid w:val="0038775D"/>
    <w:rsid w:val="00390776"/>
    <w:rsid w:val="003912D0"/>
    <w:rsid w:val="00391730"/>
    <w:rsid w:val="0039270D"/>
    <w:rsid w:val="00393877"/>
    <w:rsid w:val="00393B7B"/>
    <w:rsid w:val="00393DDB"/>
    <w:rsid w:val="0039425A"/>
    <w:rsid w:val="00394906"/>
    <w:rsid w:val="0039503E"/>
    <w:rsid w:val="00395C67"/>
    <w:rsid w:val="00395F90"/>
    <w:rsid w:val="00395FB7"/>
    <w:rsid w:val="0039633A"/>
    <w:rsid w:val="00396907"/>
    <w:rsid w:val="0039723C"/>
    <w:rsid w:val="0039734A"/>
    <w:rsid w:val="00397FA8"/>
    <w:rsid w:val="003A0029"/>
    <w:rsid w:val="003A0C97"/>
    <w:rsid w:val="003A179B"/>
    <w:rsid w:val="003A23B3"/>
    <w:rsid w:val="003A2A7A"/>
    <w:rsid w:val="003A40BA"/>
    <w:rsid w:val="003A4812"/>
    <w:rsid w:val="003A5827"/>
    <w:rsid w:val="003A614E"/>
    <w:rsid w:val="003A6218"/>
    <w:rsid w:val="003A6CA7"/>
    <w:rsid w:val="003A6DED"/>
    <w:rsid w:val="003A7336"/>
    <w:rsid w:val="003B0622"/>
    <w:rsid w:val="003B065A"/>
    <w:rsid w:val="003B0B9E"/>
    <w:rsid w:val="003B0C83"/>
    <w:rsid w:val="003B14FE"/>
    <w:rsid w:val="003B281E"/>
    <w:rsid w:val="003B3804"/>
    <w:rsid w:val="003B43BB"/>
    <w:rsid w:val="003B459A"/>
    <w:rsid w:val="003B4703"/>
    <w:rsid w:val="003B4D57"/>
    <w:rsid w:val="003B5781"/>
    <w:rsid w:val="003B748D"/>
    <w:rsid w:val="003B7FBD"/>
    <w:rsid w:val="003C0736"/>
    <w:rsid w:val="003C107E"/>
    <w:rsid w:val="003C1E76"/>
    <w:rsid w:val="003C23DA"/>
    <w:rsid w:val="003C24D8"/>
    <w:rsid w:val="003C2739"/>
    <w:rsid w:val="003C2DF2"/>
    <w:rsid w:val="003C51D4"/>
    <w:rsid w:val="003C53F8"/>
    <w:rsid w:val="003C57F9"/>
    <w:rsid w:val="003C5B24"/>
    <w:rsid w:val="003C5B70"/>
    <w:rsid w:val="003C6DC3"/>
    <w:rsid w:val="003C789B"/>
    <w:rsid w:val="003C7C50"/>
    <w:rsid w:val="003C7FBE"/>
    <w:rsid w:val="003D0BA1"/>
    <w:rsid w:val="003D1B86"/>
    <w:rsid w:val="003D1CE0"/>
    <w:rsid w:val="003D227C"/>
    <w:rsid w:val="003D2B4D"/>
    <w:rsid w:val="003D39A7"/>
    <w:rsid w:val="003D60F9"/>
    <w:rsid w:val="003D6F18"/>
    <w:rsid w:val="003E0B8A"/>
    <w:rsid w:val="003E167D"/>
    <w:rsid w:val="003E2998"/>
    <w:rsid w:val="003E365A"/>
    <w:rsid w:val="003E3776"/>
    <w:rsid w:val="003E5378"/>
    <w:rsid w:val="003E5BC0"/>
    <w:rsid w:val="003E5C31"/>
    <w:rsid w:val="003E5E9A"/>
    <w:rsid w:val="003E6256"/>
    <w:rsid w:val="003E765C"/>
    <w:rsid w:val="003E7DF6"/>
    <w:rsid w:val="003F02CD"/>
    <w:rsid w:val="003F0D9E"/>
    <w:rsid w:val="003F109D"/>
    <w:rsid w:val="003F2509"/>
    <w:rsid w:val="003F285E"/>
    <w:rsid w:val="003F2E24"/>
    <w:rsid w:val="003F30F4"/>
    <w:rsid w:val="003F31DD"/>
    <w:rsid w:val="003F338D"/>
    <w:rsid w:val="003F4373"/>
    <w:rsid w:val="003F4826"/>
    <w:rsid w:val="003F4E3A"/>
    <w:rsid w:val="003F5505"/>
    <w:rsid w:val="003F5E9F"/>
    <w:rsid w:val="003F5F2B"/>
    <w:rsid w:val="003F61EC"/>
    <w:rsid w:val="003F62FC"/>
    <w:rsid w:val="00401109"/>
    <w:rsid w:val="0040176F"/>
    <w:rsid w:val="004017D6"/>
    <w:rsid w:val="00401EBD"/>
    <w:rsid w:val="00402A3F"/>
    <w:rsid w:val="00402C6D"/>
    <w:rsid w:val="004035A9"/>
    <w:rsid w:val="00404201"/>
    <w:rsid w:val="00405051"/>
    <w:rsid w:val="004056B6"/>
    <w:rsid w:val="0040575A"/>
    <w:rsid w:val="00405C1E"/>
    <w:rsid w:val="00405F95"/>
    <w:rsid w:val="00406BC1"/>
    <w:rsid w:val="004072D9"/>
    <w:rsid w:val="00407488"/>
    <w:rsid w:val="00407750"/>
    <w:rsid w:val="00407C9B"/>
    <w:rsid w:val="00410902"/>
    <w:rsid w:val="004120CB"/>
    <w:rsid w:val="004123BC"/>
    <w:rsid w:val="00412BBF"/>
    <w:rsid w:val="00412EAD"/>
    <w:rsid w:val="004135B4"/>
    <w:rsid w:val="0041403D"/>
    <w:rsid w:val="004148CB"/>
    <w:rsid w:val="0041506B"/>
    <w:rsid w:val="0041583C"/>
    <w:rsid w:val="00415D08"/>
    <w:rsid w:val="00416327"/>
    <w:rsid w:val="00416658"/>
    <w:rsid w:val="00416A76"/>
    <w:rsid w:val="00416B06"/>
    <w:rsid w:val="004213E7"/>
    <w:rsid w:val="00421542"/>
    <w:rsid w:val="00421638"/>
    <w:rsid w:val="00421EA0"/>
    <w:rsid w:val="00422DA6"/>
    <w:rsid w:val="004230A4"/>
    <w:rsid w:val="00423629"/>
    <w:rsid w:val="00424156"/>
    <w:rsid w:val="004244A8"/>
    <w:rsid w:val="00424F59"/>
    <w:rsid w:val="004262A2"/>
    <w:rsid w:val="00426BAC"/>
    <w:rsid w:val="0042781B"/>
    <w:rsid w:val="00430033"/>
    <w:rsid w:val="00430182"/>
    <w:rsid w:val="00430527"/>
    <w:rsid w:val="00431121"/>
    <w:rsid w:val="00433318"/>
    <w:rsid w:val="00433809"/>
    <w:rsid w:val="00434141"/>
    <w:rsid w:val="0043433B"/>
    <w:rsid w:val="0043433D"/>
    <w:rsid w:val="0043449C"/>
    <w:rsid w:val="00435226"/>
    <w:rsid w:val="004361C0"/>
    <w:rsid w:val="0043713E"/>
    <w:rsid w:val="0044099B"/>
    <w:rsid w:val="00440AE1"/>
    <w:rsid w:val="00441595"/>
    <w:rsid w:val="00442860"/>
    <w:rsid w:val="0044289F"/>
    <w:rsid w:val="00443AAC"/>
    <w:rsid w:val="00443EDE"/>
    <w:rsid w:val="0044431F"/>
    <w:rsid w:val="00444A88"/>
    <w:rsid w:val="004454E8"/>
    <w:rsid w:val="00445577"/>
    <w:rsid w:val="0044569D"/>
    <w:rsid w:val="00445ED1"/>
    <w:rsid w:val="00447B8A"/>
    <w:rsid w:val="004506B2"/>
    <w:rsid w:val="00450E85"/>
    <w:rsid w:val="004512C0"/>
    <w:rsid w:val="004519E2"/>
    <w:rsid w:val="00451D8C"/>
    <w:rsid w:val="00451E95"/>
    <w:rsid w:val="004523B4"/>
    <w:rsid w:val="0045241D"/>
    <w:rsid w:val="004544BC"/>
    <w:rsid w:val="00454DA6"/>
    <w:rsid w:val="00455644"/>
    <w:rsid w:val="004556AC"/>
    <w:rsid w:val="00455CA1"/>
    <w:rsid w:val="0045665E"/>
    <w:rsid w:val="0046058D"/>
    <w:rsid w:val="00460801"/>
    <w:rsid w:val="004610FD"/>
    <w:rsid w:val="0046135E"/>
    <w:rsid w:val="00461604"/>
    <w:rsid w:val="004619F2"/>
    <w:rsid w:val="00461AF4"/>
    <w:rsid w:val="00461D4B"/>
    <w:rsid w:val="004621B7"/>
    <w:rsid w:val="004624D6"/>
    <w:rsid w:val="0046281E"/>
    <w:rsid w:val="00462B47"/>
    <w:rsid w:val="00462DBE"/>
    <w:rsid w:val="00463E78"/>
    <w:rsid w:val="00463EB9"/>
    <w:rsid w:val="0046679C"/>
    <w:rsid w:val="00466A89"/>
    <w:rsid w:val="00466D62"/>
    <w:rsid w:val="00467CAE"/>
    <w:rsid w:val="00467F46"/>
    <w:rsid w:val="0047074C"/>
    <w:rsid w:val="00470E3B"/>
    <w:rsid w:val="00471076"/>
    <w:rsid w:val="00471303"/>
    <w:rsid w:val="00471391"/>
    <w:rsid w:val="00474DA4"/>
    <w:rsid w:val="00475469"/>
    <w:rsid w:val="004766C8"/>
    <w:rsid w:val="0047692B"/>
    <w:rsid w:val="00476B4D"/>
    <w:rsid w:val="00476E2B"/>
    <w:rsid w:val="00477365"/>
    <w:rsid w:val="004779C2"/>
    <w:rsid w:val="00477D99"/>
    <w:rsid w:val="004805FA"/>
    <w:rsid w:val="00481AFF"/>
    <w:rsid w:val="00481C2E"/>
    <w:rsid w:val="00481EDD"/>
    <w:rsid w:val="00482E8D"/>
    <w:rsid w:val="004836C8"/>
    <w:rsid w:val="00483FD7"/>
    <w:rsid w:val="00484636"/>
    <w:rsid w:val="004846E9"/>
    <w:rsid w:val="004849FD"/>
    <w:rsid w:val="00485B40"/>
    <w:rsid w:val="00486C13"/>
    <w:rsid w:val="00487284"/>
    <w:rsid w:val="0048778B"/>
    <w:rsid w:val="004900FA"/>
    <w:rsid w:val="00490521"/>
    <w:rsid w:val="0049060F"/>
    <w:rsid w:val="004909B3"/>
    <w:rsid w:val="0049278E"/>
    <w:rsid w:val="00492B31"/>
    <w:rsid w:val="00492C10"/>
    <w:rsid w:val="00492C8B"/>
    <w:rsid w:val="004932AB"/>
    <w:rsid w:val="004935D2"/>
    <w:rsid w:val="004937D3"/>
    <w:rsid w:val="0049409A"/>
    <w:rsid w:val="004946F2"/>
    <w:rsid w:val="00494A35"/>
    <w:rsid w:val="00495C53"/>
    <w:rsid w:val="00495C74"/>
    <w:rsid w:val="004A018B"/>
    <w:rsid w:val="004A0253"/>
    <w:rsid w:val="004A0B19"/>
    <w:rsid w:val="004A0DD6"/>
    <w:rsid w:val="004A2119"/>
    <w:rsid w:val="004A22F1"/>
    <w:rsid w:val="004A3DFB"/>
    <w:rsid w:val="004A509B"/>
    <w:rsid w:val="004A5EBA"/>
    <w:rsid w:val="004A664F"/>
    <w:rsid w:val="004A680B"/>
    <w:rsid w:val="004A7416"/>
    <w:rsid w:val="004B01F6"/>
    <w:rsid w:val="004B05C8"/>
    <w:rsid w:val="004B0D23"/>
    <w:rsid w:val="004B0F15"/>
    <w:rsid w:val="004B1215"/>
    <w:rsid w:val="004B12A0"/>
    <w:rsid w:val="004B1374"/>
    <w:rsid w:val="004B1379"/>
    <w:rsid w:val="004B183A"/>
    <w:rsid w:val="004B23EF"/>
    <w:rsid w:val="004B258C"/>
    <w:rsid w:val="004B3765"/>
    <w:rsid w:val="004B380E"/>
    <w:rsid w:val="004B3B52"/>
    <w:rsid w:val="004B45AE"/>
    <w:rsid w:val="004B4F6F"/>
    <w:rsid w:val="004B59A2"/>
    <w:rsid w:val="004B7B2E"/>
    <w:rsid w:val="004B7B55"/>
    <w:rsid w:val="004C0918"/>
    <w:rsid w:val="004C225D"/>
    <w:rsid w:val="004C2370"/>
    <w:rsid w:val="004C386F"/>
    <w:rsid w:val="004C462E"/>
    <w:rsid w:val="004C517D"/>
    <w:rsid w:val="004C546A"/>
    <w:rsid w:val="004C567C"/>
    <w:rsid w:val="004C5CB9"/>
    <w:rsid w:val="004C628F"/>
    <w:rsid w:val="004C646F"/>
    <w:rsid w:val="004C6AD3"/>
    <w:rsid w:val="004C6FE1"/>
    <w:rsid w:val="004C7533"/>
    <w:rsid w:val="004D047D"/>
    <w:rsid w:val="004D0554"/>
    <w:rsid w:val="004D0AF8"/>
    <w:rsid w:val="004D0B22"/>
    <w:rsid w:val="004D1238"/>
    <w:rsid w:val="004D1C36"/>
    <w:rsid w:val="004D2D92"/>
    <w:rsid w:val="004D333B"/>
    <w:rsid w:val="004D3C82"/>
    <w:rsid w:val="004D499C"/>
    <w:rsid w:val="004D56B2"/>
    <w:rsid w:val="004D5A4C"/>
    <w:rsid w:val="004D6092"/>
    <w:rsid w:val="004E03AB"/>
    <w:rsid w:val="004E0700"/>
    <w:rsid w:val="004E291C"/>
    <w:rsid w:val="004E3C52"/>
    <w:rsid w:val="004E4027"/>
    <w:rsid w:val="004E5666"/>
    <w:rsid w:val="004E68FD"/>
    <w:rsid w:val="004F00C6"/>
    <w:rsid w:val="004F0C91"/>
    <w:rsid w:val="004F17C2"/>
    <w:rsid w:val="004F1E9E"/>
    <w:rsid w:val="004F305A"/>
    <w:rsid w:val="004F4817"/>
    <w:rsid w:val="004F4B60"/>
    <w:rsid w:val="004F4E3B"/>
    <w:rsid w:val="004F5042"/>
    <w:rsid w:val="004F5331"/>
    <w:rsid w:val="004F5417"/>
    <w:rsid w:val="004F5494"/>
    <w:rsid w:val="004F5869"/>
    <w:rsid w:val="004F5D76"/>
    <w:rsid w:val="004F602A"/>
    <w:rsid w:val="004F6047"/>
    <w:rsid w:val="004F71C9"/>
    <w:rsid w:val="005017F2"/>
    <w:rsid w:val="00501C1B"/>
    <w:rsid w:val="00501FCB"/>
    <w:rsid w:val="0050250E"/>
    <w:rsid w:val="00506A20"/>
    <w:rsid w:val="005070D6"/>
    <w:rsid w:val="00507420"/>
    <w:rsid w:val="00507705"/>
    <w:rsid w:val="005107FE"/>
    <w:rsid w:val="0051183F"/>
    <w:rsid w:val="00511B72"/>
    <w:rsid w:val="00512164"/>
    <w:rsid w:val="005123BF"/>
    <w:rsid w:val="00512EAB"/>
    <w:rsid w:val="005143F7"/>
    <w:rsid w:val="00515A5E"/>
    <w:rsid w:val="0051686F"/>
    <w:rsid w:val="00516DE9"/>
    <w:rsid w:val="005174FF"/>
    <w:rsid w:val="00517C23"/>
    <w:rsid w:val="00520297"/>
    <w:rsid w:val="00520315"/>
    <w:rsid w:val="0052074E"/>
    <w:rsid w:val="0052081B"/>
    <w:rsid w:val="00520C04"/>
    <w:rsid w:val="00522568"/>
    <w:rsid w:val="00522E02"/>
    <w:rsid w:val="005239D4"/>
    <w:rsid w:val="005248DD"/>
    <w:rsid w:val="00524DE4"/>
    <w:rsid w:val="00526078"/>
    <w:rsid w:val="00526447"/>
    <w:rsid w:val="00526F93"/>
    <w:rsid w:val="0053149E"/>
    <w:rsid w:val="00531AC8"/>
    <w:rsid w:val="00531FE8"/>
    <w:rsid w:val="005324F7"/>
    <w:rsid w:val="00532D8B"/>
    <w:rsid w:val="00533818"/>
    <w:rsid w:val="005338F9"/>
    <w:rsid w:val="00533FF6"/>
    <w:rsid w:val="00535862"/>
    <w:rsid w:val="00535A83"/>
    <w:rsid w:val="00536695"/>
    <w:rsid w:val="0053726F"/>
    <w:rsid w:val="005372FB"/>
    <w:rsid w:val="00540183"/>
    <w:rsid w:val="005407CD"/>
    <w:rsid w:val="0054281C"/>
    <w:rsid w:val="00542B6F"/>
    <w:rsid w:val="00542C59"/>
    <w:rsid w:val="00543CC6"/>
    <w:rsid w:val="00544005"/>
    <w:rsid w:val="0054454F"/>
    <w:rsid w:val="00544581"/>
    <w:rsid w:val="00544637"/>
    <w:rsid w:val="00544B89"/>
    <w:rsid w:val="00546158"/>
    <w:rsid w:val="00546517"/>
    <w:rsid w:val="00546A89"/>
    <w:rsid w:val="00546F39"/>
    <w:rsid w:val="00547112"/>
    <w:rsid w:val="005478A4"/>
    <w:rsid w:val="00547983"/>
    <w:rsid w:val="0055088B"/>
    <w:rsid w:val="00550B17"/>
    <w:rsid w:val="0055105D"/>
    <w:rsid w:val="005515D5"/>
    <w:rsid w:val="00551C2D"/>
    <w:rsid w:val="00551CC9"/>
    <w:rsid w:val="0055268D"/>
    <w:rsid w:val="0055283D"/>
    <w:rsid w:val="005535AB"/>
    <w:rsid w:val="00553B37"/>
    <w:rsid w:val="00554E55"/>
    <w:rsid w:val="00556ABF"/>
    <w:rsid w:val="00556BEE"/>
    <w:rsid w:val="00557A44"/>
    <w:rsid w:val="00560D96"/>
    <w:rsid w:val="005611E5"/>
    <w:rsid w:val="00563B29"/>
    <w:rsid w:val="00563FE9"/>
    <w:rsid w:val="0056404A"/>
    <w:rsid w:val="00564BAC"/>
    <w:rsid w:val="00564E72"/>
    <w:rsid w:val="00565C65"/>
    <w:rsid w:val="0056706C"/>
    <w:rsid w:val="00570C2A"/>
    <w:rsid w:val="00571B5B"/>
    <w:rsid w:val="00572645"/>
    <w:rsid w:val="0057264A"/>
    <w:rsid w:val="00573564"/>
    <w:rsid w:val="00573602"/>
    <w:rsid w:val="00573E50"/>
    <w:rsid w:val="005745A4"/>
    <w:rsid w:val="00575554"/>
    <w:rsid w:val="00576ACD"/>
    <w:rsid w:val="00576BE4"/>
    <w:rsid w:val="005800D0"/>
    <w:rsid w:val="00580D9E"/>
    <w:rsid w:val="0058157F"/>
    <w:rsid w:val="0058181D"/>
    <w:rsid w:val="005819BF"/>
    <w:rsid w:val="00582976"/>
    <w:rsid w:val="005835C4"/>
    <w:rsid w:val="00583AD7"/>
    <w:rsid w:val="00584234"/>
    <w:rsid w:val="005844B0"/>
    <w:rsid w:val="0058474E"/>
    <w:rsid w:val="00584923"/>
    <w:rsid w:val="0058656A"/>
    <w:rsid w:val="005870C7"/>
    <w:rsid w:val="0058786A"/>
    <w:rsid w:val="00587D0C"/>
    <w:rsid w:val="00591192"/>
    <w:rsid w:val="005914EA"/>
    <w:rsid w:val="00592456"/>
    <w:rsid w:val="0059342F"/>
    <w:rsid w:val="00593EA5"/>
    <w:rsid w:val="0059402D"/>
    <w:rsid w:val="005941CA"/>
    <w:rsid w:val="005946B7"/>
    <w:rsid w:val="00594731"/>
    <w:rsid w:val="00594A52"/>
    <w:rsid w:val="00595B13"/>
    <w:rsid w:val="00595B43"/>
    <w:rsid w:val="00596ABE"/>
    <w:rsid w:val="00596EAD"/>
    <w:rsid w:val="005976F2"/>
    <w:rsid w:val="00597EC3"/>
    <w:rsid w:val="005A0491"/>
    <w:rsid w:val="005A071F"/>
    <w:rsid w:val="005A0765"/>
    <w:rsid w:val="005A0B17"/>
    <w:rsid w:val="005A12BE"/>
    <w:rsid w:val="005A1343"/>
    <w:rsid w:val="005A1AA0"/>
    <w:rsid w:val="005A1FE2"/>
    <w:rsid w:val="005A29F1"/>
    <w:rsid w:val="005A398D"/>
    <w:rsid w:val="005A400A"/>
    <w:rsid w:val="005A41EF"/>
    <w:rsid w:val="005A4583"/>
    <w:rsid w:val="005A6827"/>
    <w:rsid w:val="005A6E36"/>
    <w:rsid w:val="005A6F4F"/>
    <w:rsid w:val="005A7C47"/>
    <w:rsid w:val="005B0ED6"/>
    <w:rsid w:val="005B1295"/>
    <w:rsid w:val="005B1468"/>
    <w:rsid w:val="005B172D"/>
    <w:rsid w:val="005B1DFB"/>
    <w:rsid w:val="005B234A"/>
    <w:rsid w:val="005B2F4A"/>
    <w:rsid w:val="005B3C0A"/>
    <w:rsid w:val="005B42AD"/>
    <w:rsid w:val="005B522F"/>
    <w:rsid w:val="005B691C"/>
    <w:rsid w:val="005B6A70"/>
    <w:rsid w:val="005B6D47"/>
    <w:rsid w:val="005B6FF5"/>
    <w:rsid w:val="005B722A"/>
    <w:rsid w:val="005B73F5"/>
    <w:rsid w:val="005B7425"/>
    <w:rsid w:val="005B77EF"/>
    <w:rsid w:val="005B7B6A"/>
    <w:rsid w:val="005B7D8B"/>
    <w:rsid w:val="005B7DD8"/>
    <w:rsid w:val="005C0A20"/>
    <w:rsid w:val="005C1E9E"/>
    <w:rsid w:val="005C1EAA"/>
    <w:rsid w:val="005C1FC0"/>
    <w:rsid w:val="005C2950"/>
    <w:rsid w:val="005C3A1E"/>
    <w:rsid w:val="005C3B6B"/>
    <w:rsid w:val="005C44A2"/>
    <w:rsid w:val="005C4970"/>
    <w:rsid w:val="005C4BBB"/>
    <w:rsid w:val="005C57C1"/>
    <w:rsid w:val="005C65AB"/>
    <w:rsid w:val="005C6677"/>
    <w:rsid w:val="005C6730"/>
    <w:rsid w:val="005C67E6"/>
    <w:rsid w:val="005C7252"/>
    <w:rsid w:val="005C79AA"/>
    <w:rsid w:val="005C7FF4"/>
    <w:rsid w:val="005D012D"/>
    <w:rsid w:val="005D05C4"/>
    <w:rsid w:val="005D0C9E"/>
    <w:rsid w:val="005D0CCB"/>
    <w:rsid w:val="005D14F5"/>
    <w:rsid w:val="005D1AC1"/>
    <w:rsid w:val="005D2B90"/>
    <w:rsid w:val="005D2C12"/>
    <w:rsid w:val="005D2E71"/>
    <w:rsid w:val="005D317B"/>
    <w:rsid w:val="005D31FD"/>
    <w:rsid w:val="005D3AB8"/>
    <w:rsid w:val="005D3DEF"/>
    <w:rsid w:val="005D447D"/>
    <w:rsid w:val="005D46C8"/>
    <w:rsid w:val="005D5829"/>
    <w:rsid w:val="005D5A6B"/>
    <w:rsid w:val="005D5EBB"/>
    <w:rsid w:val="005D645A"/>
    <w:rsid w:val="005D6995"/>
    <w:rsid w:val="005D6A92"/>
    <w:rsid w:val="005D6CAA"/>
    <w:rsid w:val="005D7523"/>
    <w:rsid w:val="005D7C7E"/>
    <w:rsid w:val="005E0A71"/>
    <w:rsid w:val="005E1359"/>
    <w:rsid w:val="005E1412"/>
    <w:rsid w:val="005E18D3"/>
    <w:rsid w:val="005E1F94"/>
    <w:rsid w:val="005E280C"/>
    <w:rsid w:val="005E2A08"/>
    <w:rsid w:val="005E3B7B"/>
    <w:rsid w:val="005E3E2C"/>
    <w:rsid w:val="005E4E51"/>
    <w:rsid w:val="005E5224"/>
    <w:rsid w:val="005E5FB2"/>
    <w:rsid w:val="005E659E"/>
    <w:rsid w:val="005E6B74"/>
    <w:rsid w:val="005E71B6"/>
    <w:rsid w:val="005E71DA"/>
    <w:rsid w:val="005E727B"/>
    <w:rsid w:val="005E7EBD"/>
    <w:rsid w:val="005F0224"/>
    <w:rsid w:val="005F06DB"/>
    <w:rsid w:val="005F0DC6"/>
    <w:rsid w:val="005F1024"/>
    <w:rsid w:val="005F221F"/>
    <w:rsid w:val="005F2B3A"/>
    <w:rsid w:val="005F2B9B"/>
    <w:rsid w:val="005F3491"/>
    <w:rsid w:val="005F388F"/>
    <w:rsid w:val="005F40F9"/>
    <w:rsid w:val="005F452C"/>
    <w:rsid w:val="005F51FD"/>
    <w:rsid w:val="005F5B7B"/>
    <w:rsid w:val="005F5EAA"/>
    <w:rsid w:val="005F66E7"/>
    <w:rsid w:val="005F7213"/>
    <w:rsid w:val="005F759A"/>
    <w:rsid w:val="005F7B92"/>
    <w:rsid w:val="0060060E"/>
    <w:rsid w:val="00600D7D"/>
    <w:rsid w:val="0060111B"/>
    <w:rsid w:val="006014F7"/>
    <w:rsid w:val="0060151C"/>
    <w:rsid w:val="00601726"/>
    <w:rsid w:val="0060177A"/>
    <w:rsid w:val="006019AE"/>
    <w:rsid w:val="00601FE7"/>
    <w:rsid w:val="00602462"/>
    <w:rsid w:val="00603094"/>
    <w:rsid w:val="00603236"/>
    <w:rsid w:val="0060332C"/>
    <w:rsid w:val="00603338"/>
    <w:rsid w:val="006034FE"/>
    <w:rsid w:val="00603825"/>
    <w:rsid w:val="00603B22"/>
    <w:rsid w:val="00603B58"/>
    <w:rsid w:val="00603F86"/>
    <w:rsid w:val="006041EC"/>
    <w:rsid w:val="00604317"/>
    <w:rsid w:val="00605358"/>
    <w:rsid w:val="00605DFF"/>
    <w:rsid w:val="0060659B"/>
    <w:rsid w:val="006066ED"/>
    <w:rsid w:val="00606EFD"/>
    <w:rsid w:val="006078F7"/>
    <w:rsid w:val="00607963"/>
    <w:rsid w:val="00610122"/>
    <w:rsid w:val="0061044C"/>
    <w:rsid w:val="00610986"/>
    <w:rsid w:val="00610AFB"/>
    <w:rsid w:val="00610B80"/>
    <w:rsid w:val="006114E4"/>
    <w:rsid w:val="00612379"/>
    <w:rsid w:val="00612ADF"/>
    <w:rsid w:val="00613056"/>
    <w:rsid w:val="0061322D"/>
    <w:rsid w:val="0061344E"/>
    <w:rsid w:val="006151A9"/>
    <w:rsid w:val="006153B6"/>
    <w:rsid w:val="0061555F"/>
    <w:rsid w:val="00615BD6"/>
    <w:rsid w:val="00615FF3"/>
    <w:rsid w:val="00616A61"/>
    <w:rsid w:val="00617423"/>
    <w:rsid w:val="00617D58"/>
    <w:rsid w:val="0062050D"/>
    <w:rsid w:val="00620A4C"/>
    <w:rsid w:val="00623740"/>
    <w:rsid w:val="00623AAD"/>
    <w:rsid w:val="00623AB2"/>
    <w:rsid w:val="00623FF9"/>
    <w:rsid w:val="00624551"/>
    <w:rsid w:val="00625FF7"/>
    <w:rsid w:val="006267DA"/>
    <w:rsid w:val="006268BB"/>
    <w:rsid w:val="00626D2C"/>
    <w:rsid w:val="00626D7B"/>
    <w:rsid w:val="00626FC6"/>
    <w:rsid w:val="00632782"/>
    <w:rsid w:val="00633AB2"/>
    <w:rsid w:val="00634B28"/>
    <w:rsid w:val="00634EFE"/>
    <w:rsid w:val="006363EB"/>
    <w:rsid w:val="0063681F"/>
    <w:rsid w:val="00636AF5"/>
    <w:rsid w:val="00636CA6"/>
    <w:rsid w:val="00637A28"/>
    <w:rsid w:val="00637D83"/>
    <w:rsid w:val="00640815"/>
    <w:rsid w:val="00640B6B"/>
    <w:rsid w:val="00641200"/>
    <w:rsid w:val="00641335"/>
    <w:rsid w:val="00641735"/>
    <w:rsid w:val="006420F2"/>
    <w:rsid w:val="006424BB"/>
    <w:rsid w:val="0064334D"/>
    <w:rsid w:val="006436EE"/>
    <w:rsid w:val="00644C2A"/>
    <w:rsid w:val="00645CA8"/>
    <w:rsid w:val="00645DCB"/>
    <w:rsid w:val="00646341"/>
    <w:rsid w:val="006475A0"/>
    <w:rsid w:val="00647A30"/>
    <w:rsid w:val="00650160"/>
    <w:rsid w:val="00650388"/>
    <w:rsid w:val="006507BA"/>
    <w:rsid w:val="0065085F"/>
    <w:rsid w:val="006517A6"/>
    <w:rsid w:val="006519FD"/>
    <w:rsid w:val="0065229E"/>
    <w:rsid w:val="006523F8"/>
    <w:rsid w:val="00652458"/>
    <w:rsid w:val="00652C18"/>
    <w:rsid w:val="006531E1"/>
    <w:rsid w:val="00653934"/>
    <w:rsid w:val="00653CDC"/>
    <w:rsid w:val="006540A7"/>
    <w:rsid w:val="006548CB"/>
    <w:rsid w:val="00654C37"/>
    <w:rsid w:val="00655ABF"/>
    <w:rsid w:val="006569C0"/>
    <w:rsid w:val="006573D8"/>
    <w:rsid w:val="006575C8"/>
    <w:rsid w:val="006578B4"/>
    <w:rsid w:val="006579C9"/>
    <w:rsid w:val="006602B0"/>
    <w:rsid w:val="00660365"/>
    <w:rsid w:val="006606EB"/>
    <w:rsid w:val="0066090C"/>
    <w:rsid w:val="00660BEF"/>
    <w:rsid w:val="00662177"/>
    <w:rsid w:val="006623D1"/>
    <w:rsid w:val="0066321B"/>
    <w:rsid w:val="006635BE"/>
    <w:rsid w:val="00664983"/>
    <w:rsid w:val="00664E2C"/>
    <w:rsid w:val="006655D3"/>
    <w:rsid w:val="00665A97"/>
    <w:rsid w:val="00665E3D"/>
    <w:rsid w:val="00666306"/>
    <w:rsid w:val="00667404"/>
    <w:rsid w:val="00667A24"/>
    <w:rsid w:val="00667F10"/>
    <w:rsid w:val="0067059F"/>
    <w:rsid w:val="00670CD8"/>
    <w:rsid w:val="006710EA"/>
    <w:rsid w:val="00671DE9"/>
    <w:rsid w:val="0067240B"/>
    <w:rsid w:val="006735C8"/>
    <w:rsid w:val="00674F8D"/>
    <w:rsid w:val="00675121"/>
    <w:rsid w:val="006773AE"/>
    <w:rsid w:val="00677A58"/>
    <w:rsid w:val="0068064C"/>
    <w:rsid w:val="006810E5"/>
    <w:rsid w:val="006819D9"/>
    <w:rsid w:val="00681B7A"/>
    <w:rsid w:val="00681D85"/>
    <w:rsid w:val="006822BA"/>
    <w:rsid w:val="006825C8"/>
    <w:rsid w:val="006835B6"/>
    <w:rsid w:val="00683A3C"/>
    <w:rsid w:val="00683C29"/>
    <w:rsid w:val="00684683"/>
    <w:rsid w:val="00684A35"/>
    <w:rsid w:val="00684F92"/>
    <w:rsid w:val="00685BC1"/>
    <w:rsid w:val="00686060"/>
    <w:rsid w:val="00687EB4"/>
    <w:rsid w:val="00690FED"/>
    <w:rsid w:val="006930B2"/>
    <w:rsid w:val="0069312A"/>
    <w:rsid w:val="00694A0E"/>
    <w:rsid w:val="00694D3F"/>
    <w:rsid w:val="0069594D"/>
    <w:rsid w:val="006959CD"/>
    <w:rsid w:val="00695C56"/>
    <w:rsid w:val="00695F7B"/>
    <w:rsid w:val="006A0421"/>
    <w:rsid w:val="006A106F"/>
    <w:rsid w:val="006A1EF7"/>
    <w:rsid w:val="006A2185"/>
    <w:rsid w:val="006A2B98"/>
    <w:rsid w:val="006A2FF3"/>
    <w:rsid w:val="006A3293"/>
    <w:rsid w:val="006A397E"/>
    <w:rsid w:val="006A3BD9"/>
    <w:rsid w:val="006A40A8"/>
    <w:rsid w:val="006A47A3"/>
    <w:rsid w:val="006A5974"/>
    <w:rsid w:val="006A5997"/>
    <w:rsid w:val="006A5CDE"/>
    <w:rsid w:val="006A644A"/>
    <w:rsid w:val="006A7167"/>
    <w:rsid w:val="006A7CDB"/>
    <w:rsid w:val="006B11A5"/>
    <w:rsid w:val="006B12D4"/>
    <w:rsid w:val="006B17D2"/>
    <w:rsid w:val="006B19BD"/>
    <w:rsid w:val="006B2609"/>
    <w:rsid w:val="006B2A71"/>
    <w:rsid w:val="006B3ABE"/>
    <w:rsid w:val="006B4391"/>
    <w:rsid w:val="006B4447"/>
    <w:rsid w:val="006B4463"/>
    <w:rsid w:val="006B5349"/>
    <w:rsid w:val="006B5A10"/>
    <w:rsid w:val="006B5B62"/>
    <w:rsid w:val="006B602F"/>
    <w:rsid w:val="006B63D0"/>
    <w:rsid w:val="006B6560"/>
    <w:rsid w:val="006B6710"/>
    <w:rsid w:val="006B6BE5"/>
    <w:rsid w:val="006C0171"/>
    <w:rsid w:val="006C02DD"/>
    <w:rsid w:val="006C1953"/>
    <w:rsid w:val="006C1E86"/>
    <w:rsid w:val="006C224E"/>
    <w:rsid w:val="006C354A"/>
    <w:rsid w:val="006C3D6F"/>
    <w:rsid w:val="006C42DC"/>
    <w:rsid w:val="006C4AAB"/>
    <w:rsid w:val="006C4BD8"/>
    <w:rsid w:val="006C54AF"/>
    <w:rsid w:val="006C56A5"/>
    <w:rsid w:val="006C632B"/>
    <w:rsid w:val="006C6612"/>
    <w:rsid w:val="006C6BF8"/>
    <w:rsid w:val="006C6F2E"/>
    <w:rsid w:val="006C7789"/>
    <w:rsid w:val="006C7B75"/>
    <w:rsid w:val="006D0804"/>
    <w:rsid w:val="006D1BEC"/>
    <w:rsid w:val="006D2224"/>
    <w:rsid w:val="006D30A8"/>
    <w:rsid w:val="006D36E5"/>
    <w:rsid w:val="006D3788"/>
    <w:rsid w:val="006D4376"/>
    <w:rsid w:val="006D479B"/>
    <w:rsid w:val="006D4FFC"/>
    <w:rsid w:val="006D603D"/>
    <w:rsid w:val="006D6084"/>
    <w:rsid w:val="006D6ACD"/>
    <w:rsid w:val="006D6CAD"/>
    <w:rsid w:val="006D780A"/>
    <w:rsid w:val="006D7DBC"/>
    <w:rsid w:val="006D7E8B"/>
    <w:rsid w:val="006E02F1"/>
    <w:rsid w:val="006E05D8"/>
    <w:rsid w:val="006E06E1"/>
    <w:rsid w:val="006E1AA1"/>
    <w:rsid w:val="006E1DBF"/>
    <w:rsid w:val="006E3290"/>
    <w:rsid w:val="006E3995"/>
    <w:rsid w:val="006E3B84"/>
    <w:rsid w:val="006E4610"/>
    <w:rsid w:val="006E4A38"/>
    <w:rsid w:val="006E4C4A"/>
    <w:rsid w:val="006E4CB2"/>
    <w:rsid w:val="006E54F9"/>
    <w:rsid w:val="006E5D2B"/>
    <w:rsid w:val="006E5E59"/>
    <w:rsid w:val="006E6598"/>
    <w:rsid w:val="006E70B9"/>
    <w:rsid w:val="006E7314"/>
    <w:rsid w:val="006E7745"/>
    <w:rsid w:val="006E7AA6"/>
    <w:rsid w:val="006E7EF9"/>
    <w:rsid w:val="006F07F7"/>
    <w:rsid w:val="006F1031"/>
    <w:rsid w:val="006F14A6"/>
    <w:rsid w:val="006F19FD"/>
    <w:rsid w:val="006F2BA3"/>
    <w:rsid w:val="006F3546"/>
    <w:rsid w:val="006F49FE"/>
    <w:rsid w:val="006F4A26"/>
    <w:rsid w:val="006F4A80"/>
    <w:rsid w:val="006F5191"/>
    <w:rsid w:val="006F56C0"/>
    <w:rsid w:val="006F5CE1"/>
    <w:rsid w:val="006F70C3"/>
    <w:rsid w:val="006F726E"/>
    <w:rsid w:val="006F75BE"/>
    <w:rsid w:val="007003B5"/>
    <w:rsid w:val="00700758"/>
    <w:rsid w:val="00700927"/>
    <w:rsid w:val="007019B2"/>
    <w:rsid w:val="007019FD"/>
    <w:rsid w:val="00701B3D"/>
    <w:rsid w:val="00702449"/>
    <w:rsid w:val="00702634"/>
    <w:rsid w:val="00702BB6"/>
    <w:rsid w:val="007036A9"/>
    <w:rsid w:val="00704013"/>
    <w:rsid w:val="007047EC"/>
    <w:rsid w:val="00706113"/>
    <w:rsid w:val="00706A10"/>
    <w:rsid w:val="00706F6F"/>
    <w:rsid w:val="00707D86"/>
    <w:rsid w:val="00710652"/>
    <w:rsid w:val="00710944"/>
    <w:rsid w:val="00710C18"/>
    <w:rsid w:val="00710E7D"/>
    <w:rsid w:val="0071107E"/>
    <w:rsid w:val="00711AAF"/>
    <w:rsid w:val="00711B61"/>
    <w:rsid w:val="007123E5"/>
    <w:rsid w:val="0071271E"/>
    <w:rsid w:val="0071279F"/>
    <w:rsid w:val="007128A5"/>
    <w:rsid w:val="00712AD1"/>
    <w:rsid w:val="00712DC9"/>
    <w:rsid w:val="00714729"/>
    <w:rsid w:val="00714B99"/>
    <w:rsid w:val="00714DEE"/>
    <w:rsid w:val="007156E6"/>
    <w:rsid w:val="0071573E"/>
    <w:rsid w:val="00716BA5"/>
    <w:rsid w:val="00717115"/>
    <w:rsid w:val="00717551"/>
    <w:rsid w:val="007179EC"/>
    <w:rsid w:val="00717FBC"/>
    <w:rsid w:val="007205E1"/>
    <w:rsid w:val="0072072F"/>
    <w:rsid w:val="00720741"/>
    <w:rsid w:val="007209B4"/>
    <w:rsid w:val="007229EE"/>
    <w:rsid w:val="00723AB8"/>
    <w:rsid w:val="0072487A"/>
    <w:rsid w:val="00724B26"/>
    <w:rsid w:val="00725901"/>
    <w:rsid w:val="00730218"/>
    <w:rsid w:val="00730645"/>
    <w:rsid w:val="007308AE"/>
    <w:rsid w:val="007309AF"/>
    <w:rsid w:val="00730C33"/>
    <w:rsid w:val="00730FA5"/>
    <w:rsid w:val="0073159D"/>
    <w:rsid w:val="00731A9F"/>
    <w:rsid w:val="00731E1F"/>
    <w:rsid w:val="00732BFF"/>
    <w:rsid w:val="00732DEC"/>
    <w:rsid w:val="00732FA1"/>
    <w:rsid w:val="0073309D"/>
    <w:rsid w:val="007332B4"/>
    <w:rsid w:val="00733550"/>
    <w:rsid w:val="007335B3"/>
    <w:rsid w:val="0073376A"/>
    <w:rsid w:val="007347B1"/>
    <w:rsid w:val="00735905"/>
    <w:rsid w:val="00735BD5"/>
    <w:rsid w:val="00735DE6"/>
    <w:rsid w:val="00736C79"/>
    <w:rsid w:val="0074161F"/>
    <w:rsid w:val="007416D6"/>
    <w:rsid w:val="00741C82"/>
    <w:rsid w:val="007423CC"/>
    <w:rsid w:val="0074297F"/>
    <w:rsid w:val="007430B3"/>
    <w:rsid w:val="00743720"/>
    <w:rsid w:val="00743879"/>
    <w:rsid w:val="00743B59"/>
    <w:rsid w:val="00743BCC"/>
    <w:rsid w:val="007446B7"/>
    <w:rsid w:val="00744F9A"/>
    <w:rsid w:val="007451EC"/>
    <w:rsid w:val="00745541"/>
    <w:rsid w:val="00745DB4"/>
    <w:rsid w:val="00745F16"/>
    <w:rsid w:val="007478A4"/>
    <w:rsid w:val="007506B4"/>
    <w:rsid w:val="00751613"/>
    <w:rsid w:val="00751BC6"/>
    <w:rsid w:val="00751DC3"/>
    <w:rsid w:val="00751F36"/>
    <w:rsid w:val="0075286B"/>
    <w:rsid w:val="00752A3E"/>
    <w:rsid w:val="00753B72"/>
    <w:rsid w:val="00753FD7"/>
    <w:rsid w:val="007552B6"/>
    <w:rsid w:val="007556F6"/>
    <w:rsid w:val="00755BF4"/>
    <w:rsid w:val="00756A01"/>
    <w:rsid w:val="00760474"/>
    <w:rsid w:val="007609FC"/>
    <w:rsid w:val="00760EEF"/>
    <w:rsid w:val="00760F1C"/>
    <w:rsid w:val="0076116C"/>
    <w:rsid w:val="00761780"/>
    <w:rsid w:val="00761EFB"/>
    <w:rsid w:val="00762CB4"/>
    <w:rsid w:val="007642EB"/>
    <w:rsid w:val="00764921"/>
    <w:rsid w:val="00764B12"/>
    <w:rsid w:val="00764DF7"/>
    <w:rsid w:val="007650C2"/>
    <w:rsid w:val="00765581"/>
    <w:rsid w:val="007661D4"/>
    <w:rsid w:val="00766285"/>
    <w:rsid w:val="007664F1"/>
    <w:rsid w:val="00767427"/>
    <w:rsid w:val="007704C6"/>
    <w:rsid w:val="007706DC"/>
    <w:rsid w:val="007707B6"/>
    <w:rsid w:val="00770C67"/>
    <w:rsid w:val="007716C5"/>
    <w:rsid w:val="007716C6"/>
    <w:rsid w:val="00772D6E"/>
    <w:rsid w:val="007738AD"/>
    <w:rsid w:val="00773F0F"/>
    <w:rsid w:val="007742C1"/>
    <w:rsid w:val="00775287"/>
    <w:rsid w:val="00776D26"/>
    <w:rsid w:val="00777EE5"/>
    <w:rsid w:val="00781895"/>
    <w:rsid w:val="00783100"/>
    <w:rsid w:val="00783C85"/>
    <w:rsid w:val="00784836"/>
    <w:rsid w:val="00784BC7"/>
    <w:rsid w:val="00784DF3"/>
    <w:rsid w:val="00784EE4"/>
    <w:rsid w:val="00785863"/>
    <w:rsid w:val="0078695D"/>
    <w:rsid w:val="00786C49"/>
    <w:rsid w:val="00786D52"/>
    <w:rsid w:val="007876B8"/>
    <w:rsid w:val="0079023E"/>
    <w:rsid w:val="007904E8"/>
    <w:rsid w:val="00790500"/>
    <w:rsid w:val="00790946"/>
    <w:rsid w:val="00790BFE"/>
    <w:rsid w:val="0079105A"/>
    <w:rsid w:val="0079177E"/>
    <w:rsid w:val="00791844"/>
    <w:rsid w:val="00791883"/>
    <w:rsid w:val="0079234C"/>
    <w:rsid w:val="007925DE"/>
    <w:rsid w:val="007926B0"/>
    <w:rsid w:val="0079316B"/>
    <w:rsid w:val="0079346B"/>
    <w:rsid w:val="0079461B"/>
    <w:rsid w:val="00794AFF"/>
    <w:rsid w:val="0079544A"/>
    <w:rsid w:val="00795535"/>
    <w:rsid w:val="007964F7"/>
    <w:rsid w:val="00796E34"/>
    <w:rsid w:val="00796E98"/>
    <w:rsid w:val="007971F2"/>
    <w:rsid w:val="00797F46"/>
    <w:rsid w:val="007A0105"/>
    <w:rsid w:val="007A088D"/>
    <w:rsid w:val="007A08DA"/>
    <w:rsid w:val="007A0D14"/>
    <w:rsid w:val="007A1781"/>
    <w:rsid w:val="007A1AB8"/>
    <w:rsid w:val="007A260F"/>
    <w:rsid w:val="007A2854"/>
    <w:rsid w:val="007A41DE"/>
    <w:rsid w:val="007A4A3F"/>
    <w:rsid w:val="007A5609"/>
    <w:rsid w:val="007A66E2"/>
    <w:rsid w:val="007A6960"/>
    <w:rsid w:val="007A6A48"/>
    <w:rsid w:val="007A6C0B"/>
    <w:rsid w:val="007A7485"/>
    <w:rsid w:val="007A7A26"/>
    <w:rsid w:val="007A7E31"/>
    <w:rsid w:val="007B052A"/>
    <w:rsid w:val="007B2C62"/>
    <w:rsid w:val="007B2F91"/>
    <w:rsid w:val="007B31DD"/>
    <w:rsid w:val="007B3FE5"/>
    <w:rsid w:val="007B443E"/>
    <w:rsid w:val="007B7108"/>
    <w:rsid w:val="007B74AC"/>
    <w:rsid w:val="007B7C6F"/>
    <w:rsid w:val="007B7D31"/>
    <w:rsid w:val="007B7EB9"/>
    <w:rsid w:val="007C0E44"/>
    <w:rsid w:val="007C1C58"/>
    <w:rsid w:val="007C1D4E"/>
    <w:rsid w:val="007C1D92"/>
    <w:rsid w:val="007C246D"/>
    <w:rsid w:val="007C2FA8"/>
    <w:rsid w:val="007C3CAE"/>
    <w:rsid w:val="007C433B"/>
    <w:rsid w:val="007C4634"/>
    <w:rsid w:val="007C494B"/>
    <w:rsid w:val="007C4A37"/>
    <w:rsid w:val="007C4CB9"/>
    <w:rsid w:val="007C4E4C"/>
    <w:rsid w:val="007C502A"/>
    <w:rsid w:val="007C56AF"/>
    <w:rsid w:val="007C6438"/>
    <w:rsid w:val="007C6FC1"/>
    <w:rsid w:val="007C766E"/>
    <w:rsid w:val="007D0590"/>
    <w:rsid w:val="007D05EF"/>
    <w:rsid w:val="007D080D"/>
    <w:rsid w:val="007D0B9D"/>
    <w:rsid w:val="007D0F03"/>
    <w:rsid w:val="007D199B"/>
    <w:rsid w:val="007D19B0"/>
    <w:rsid w:val="007D1BE4"/>
    <w:rsid w:val="007D1ECB"/>
    <w:rsid w:val="007D1FF7"/>
    <w:rsid w:val="007D26EA"/>
    <w:rsid w:val="007D2903"/>
    <w:rsid w:val="007D2A5C"/>
    <w:rsid w:val="007D2F94"/>
    <w:rsid w:val="007D34C7"/>
    <w:rsid w:val="007D3CA7"/>
    <w:rsid w:val="007D4635"/>
    <w:rsid w:val="007D4DA0"/>
    <w:rsid w:val="007D563A"/>
    <w:rsid w:val="007D5972"/>
    <w:rsid w:val="007D6573"/>
    <w:rsid w:val="007E1F32"/>
    <w:rsid w:val="007E21D6"/>
    <w:rsid w:val="007E258E"/>
    <w:rsid w:val="007E298E"/>
    <w:rsid w:val="007E35FA"/>
    <w:rsid w:val="007E433E"/>
    <w:rsid w:val="007E6D49"/>
    <w:rsid w:val="007E7D56"/>
    <w:rsid w:val="007F0478"/>
    <w:rsid w:val="007F0AD0"/>
    <w:rsid w:val="007F0E66"/>
    <w:rsid w:val="007F1C9F"/>
    <w:rsid w:val="007F3537"/>
    <w:rsid w:val="007F4041"/>
    <w:rsid w:val="007F498F"/>
    <w:rsid w:val="007F4F42"/>
    <w:rsid w:val="007F5948"/>
    <w:rsid w:val="007F5A07"/>
    <w:rsid w:val="007F7F9C"/>
    <w:rsid w:val="008005FC"/>
    <w:rsid w:val="00800E73"/>
    <w:rsid w:val="00800E9C"/>
    <w:rsid w:val="00800FCE"/>
    <w:rsid w:val="0080132A"/>
    <w:rsid w:val="0080249E"/>
    <w:rsid w:val="0080359D"/>
    <w:rsid w:val="00804AED"/>
    <w:rsid w:val="00804D19"/>
    <w:rsid w:val="008054CD"/>
    <w:rsid w:val="00805A12"/>
    <w:rsid w:val="00806649"/>
    <w:rsid w:val="0080679D"/>
    <w:rsid w:val="008068F0"/>
    <w:rsid w:val="00806CE4"/>
    <w:rsid w:val="00806DDA"/>
    <w:rsid w:val="00807696"/>
    <w:rsid w:val="0080787C"/>
    <w:rsid w:val="00807DD8"/>
    <w:rsid w:val="008108B0"/>
    <w:rsid w:val="00811A29"/>
    <w:rsid w:val="00811B20"/>
    <w:rsid w:val="00811C4B"/>
    <w:rsid w:val="00811FDF"/>
    <w:rsid w:val="008120CC"/>
    <w:rsid w:val="00812243"/>
    <w:rsid w:val="008125E7"/>
    <w:rsid w:val="00813316"/>
    <w:rsid w:val="008139BF"/>
    <w:rsid w:val="00813C63"/>
    <w:rsid w:val="00814101"/>
    <w:rsid w:val="00814312"/>
    <w:rsid w:val="00814C5E"/>
    <w:rsid w:val="008151D1"/>
    <w:rsid w:val="00816032"/>
    <w:rsid w:val="00816072"/>
    <w:rsid w:val="00820978"/>
    <w:rsid w:val="008211B5"/>
    <w:rsid w:val="0082135F"/>
    <w:rsid w:val="008213D1"/>
    <w:rsid w:val="00821B3F"/>
    <w:rsid w:val="008221D2"/>
    <w:rsid w:val="0082240F"/>
    <w:rsid w:val="0082296E"/>
    <w:rsid w:val="00823209"/>
    <w:rsid w:val="00823CED"/>
    <w:rsid w:val="00823EFE"/>
    <w:rsid w:val="00824099"/>
    <w:rsid w:val="008241F9"/>
    <w:rsid w:val="00824C0E"/>
    <w:rsid w:val="00824CA3"/>
    <w:rsid w:val="008259C1"/>
    <w:rsid w:val="008266F9"/>
    <w:rsid w:val="00826B90"/>
    <w:rsid w:val="00826FF9"/>
    <w:rsid w:val="00830182"/>
    <w:rsid w:val="00830321"/>
    <w:rsid w:val="0083035B"/>
    <w:rsid w:val="008329FD"/>
    <w:rsid w:val="00833BFD"/>
    <w:rsid w:val="00834167"/>
    <w:rsid w:val="008343F8"/>
    <w:rsid w:val="008345BF"/>
    <w:rsid w:val="0083567E"/>
    <w:rsid w:val="00835946"/>
    <w:rsid w:val="00836CFA"/>
    <w:rsid w:val="00837A5E"/>
    <w:rsid w:val="00837ED0"/>
    <w:rsid w:val="00840184"/>
    <w:rsid w:val="00840275"/>
    <w:rsid w:val="008402CB"/>
    <w:rsid w:val="00840571"/>
    <w:rsid w:val="00840BC0"/>
    <w:rsid w:val="00841093"/>
    <w:rsid w:val="00842991"/>
    <w:rsid w:val="00842D52"/>
    <w:rsid w:val="00843076"/>
    <w:rsid w:val="00843F6B"/>
    <w:rsid w:val="00844993"/>
    <w:rsid w:val="00844DC1"/>
    <w:rsid w:val="00844E42"/>
    <w:rsid w:val="00845207"/>
    <w:rsid w:val="008458B7"/>
    <w:rsid w:val="00845D92"/>
    <w:rsid w:val="00846343"/>
    <w:rsid w:val="008469FC"/>
    <w:rsid w:val="00846D7C"/>
    <w:rsid w:val="00846E2C"/>
    <w:rsid w:val="00850451"/>
    <w:rsid w:val="0085073B"/>
    <w:rsid w:val="00851220"/>
    <w:rsid w:val="00851447"/>
    <w:rsid w:val="00851E8D"/>
    <w:rsid w:val="00853BB8"/>
    <w:rsid w:val="00854427"/>
    <w:rsid w:val="008548B7"/>
    <w:rsid w:val="00854986"/>
    <w:rsid w:val="00854A4C"/>
    <w:rsid w:val="00855138"/>
    <w:rsid w:val="0085572C"/>
    <w:rsid w:val="008563FF"/>
    <w:rsid w:val="00856E26"/>
    <w:rsid w:val="00857331"/>
    <w:rsid w:val="00857768"/>
    <w:rsid w:val="00857900"/>
    <w:rsid w:val="00860087"/>
    <w:rsid w:val="0086089C"/>
    <w:rsid w:val="0086127B"/>
    <w:rsid w:val="00861CD5"/>
    <w:rsid w:val="0086267C"/>
    <w:rsid w:val="008629C9"/>
    <w:rsid w:val="00864374"/>
    <w:rsid w:val="00864B0F"/>
    <w:rsid w:val="00864CB1"/>
    <w:rsid w:val="0086521C"/>
    <w:rsid w:val="0086529A"/>
    <w:rsid w:val="00865A8D"/>
    <w:rsid w:val="00865B2E"/>
    <w:rsid w:val="00865CAA"/>
    <w:rsid w:val="008660A0"/>
    <w:rsid w:val="00867AC1"/>
    <w:rsid w:val="008709CF"/>
    <w:rsid w:val="00870BED"/>
    <w:rsid w:val="008712E6"/>
    <w:rsid w:val="008713CF"/>
    <w:rsid w:val="00871724"/>
    <w:rsid w:val="008724E7"/>
    <w:rsid w:val="008725A5"/>
    <w:rsid w:val="008727C1"/>
    <w:rsid w:val="008729FB"/>
    <w:rsid w:val="00873AAA"/>
    <w:rsid w:val="00873D79"/>
    <w:rsid w:val="00873F15"/>
    <w:rsid w:val="008745D5"/>
    <w:rsid w:val="00874A60"/>
    <w:rsid w:val="008750E1"/>
    <w:rsid w:val="008754B4"/>
    <w:rsid w:val="00877E79"/>
    <w:rsid w:val="008814B7"/>
    <w:rsid w:val="00881AA8"/>
    <w:rsid w:val="00882383"/>
    <w:rsid w:val="008825AC"/>
    <w:rsid w:val="0088419C"/>
    <w:rsid w:val="00884461"/>
    <w:rsid w:val="0088462D"/>
    <w:rsid w:val="00884C73"/>
    <w:rsid w:val="00884FAC"/>
    <w:rsid w:val="008858F3"/>
    <w:rsid w:val="00885DCE"/>
    <w:rsid w:val="008866D2"/>
    <w:rsid w:val="008866F7"/>
    <w:rsid w:val="00887D69"/>
    <w:rsid w:val="008900BD"/>
    <w:rsid w:val="00890A67"/>
    <w:rsid w:val="00890DF8"/>
    <w:rsid w:val="00891B8F"/>
    <w:rsid w:val="0089211B"/>
    <w:rsid w:val="00892A8C"/>
    <w:rsid w:val="00892AA7"/>
    <w:rsid w:val="00893355"/>
    <w:rsid w:val="008935AA"/>
    <w:rsid w:val="008936B3"/>
    <w:rsid w:val="00895AF4"/>
    <w:rsid w:val="008961C8"/>
    <w:rsid w:val="00897520"/>
    <w:rsid w:val="008978C8"/>
    <w:rsid w:val="00897E2C"/>
    <w:rsid w:val="008A072E"/>
    <w:rsid w:val="008A08F9"/>
    <w:rsid w:val="008A3CB3"/>
    <w:rsid w:val="008A4941"/>
    <w:rsid w:val="008A4DD8"/>
    <w:rsid w:val="008A4EEF"/>
    <w:rsid w:val="008A71CA"/>
    <w:rsid w:val="008A743F"/>
    <w:rsid w:val="008B0D03"/>
    <w:rsid w:val="008B15E4"/>
    <w:rsid w:val="008B2273"/>
    <w:rsid w:val="008B2D4C"/>
    <w:rsid w:val="008B2F13"/>
    <w:rsid w:val="008B3277"/>
    <w:rsid w:val="008B33B4"/>
    <w:rsid w:val="008B37E8"/>
    <w:rsid w:val="008B3846"/>
    <w:rsid w:val="008B4141"/>
    <w:rsid w:val="008B498A"/>
    <w:rsid w:val="008B535E"/>
    <w:rsid w:val="008B545B"/>
    <w:rsid w:val="008B702A"/>
    <w:rsid w:val="008B7EC5"/>
    <w:rsid w:val="008C01EE"/>
    <w:rsid w:val="008C04B2"/>
    <w:rsid w:val="008C0970"/>
    <w:rsid w:val="008C0975"/>
    <w:rsid w:val="008C1DA1"/>
    <w:rsid w:val="008C2063"/>
    <w:rsid w:val="008C26CA"/>
    <w:rsid w:val="008C2950"/>
    <w:rsid w:val="008C2F1A"/>
    <w:rsid w:val="008C3320"/>
    <w:rsid w:val="008C3848"/>
    <w:rsid w:val="008C3EE8"/>
    <w:rsid w:val="008C4321"/>
    <w:rsid w:val="008C440E"/>
    <w:rsid w:val="008C574E"/>
    <w:rsid w:val="008C59F0"/>
    <w:rsid w:val="008C6967"/>
    <w:rsid w:val="008C6E8A"/>
    <w:rsid w:val="008C6EF6"/>
    <w:rsid w:val="008C6F83"/>
    <w:rsid w:val="008C772E"/>
    <w:rsid w:val="008D084A"/>
    <w:rsid w:val="008D0874"/>
    <w:rsid w:val="008D0BC5"/>
    <w:rsid w:val="008D0C8F"/>
    <w:rsid w:val="008D1B44"/>
    <w:rsid w:val="008D1EB7"/>
    <w:rsid w:val="008D2CF7"/>
    <w:rsid w:val="008D35CC"/>
    <w:rsid w:val="008D42A9"/>
    <w:rsid w:val="008D4417"/>
    <w:rsid w:val="008D5067"/>
    <w:rsid w:val="008D54C1"/>
    <w:rsid w:val="008D64BD"/>
    <w:rsid w:val="008D6CF4"/>
    <w:rsid w:val="008D70C5"/>
    <w:rsid w:val="008D7C74"/>
    <w:rsid w:val="008D7E77"/>
    <w:rsid w:val="008E0292"/>
    <w:rsid w:val="008E0D03"/>
    <w:rsid w:val="008E0DB2"/>
    <w:rsid w:val="008E0F7A"/>
    <w:rsid w:val="008E132D"/>
    <w:rsid w:val="008E138F"/>
    <w:rsid w:val="008E15D4"/>
    <w:rsid w:val="008E1D37"/>
    <w:rsid w:val="008E2702"/>
    <w:rsid w:val="008E2F6E"/>
    <w:rsid w:val="008E3DD3"/>
    <w:rsid w:val="008E3EA9"/>
    <w:rsid w:val="008E5720"/>
    <w:rsid w:val="008E5BBE"/>
    <w:rsid w:val="008E6A03"/>
    <w:rsid w:val="008E7157"/>
    <w:rsid w:val="008F02A2"/>
    <w:rsid w:val="008F0FB8"/>
    <w:rsid w:val="008F21AD"/>
    <w:rsid w:val="008F24A7"/>
    <w:rsid w:val="008F2E2F"/>
    <w:rsid w:val="008F32E9"/>
    <w:rsid w:val="008F33E0"/>
    <w:rsid w:val="008F5C97"/>
    <w:rsid w:val="008F5E17"/>
    <w:rsid w:val="008F642E"/>
    <w:rsid w:val="008F650D"/>
    <w:rsid w:val="008F6535"/>
    <w:rsid w:val="008F67E0"/>
    <w:rsid w:val="008F7B77"/>
    <w:rsid w:val="008F7BC5"/>
    <w:rsid w:val="00900842"/>
    <w:rsid w:val="00900C26"/>
    <w:rsid w:val="0090192B"/>
    <w:rsid w:val="0090197F"/>
    <w:rsid w:val="00902E05"/>
    <w:rsid w:val="00903264"/>
    <w:rsid w:val="009039A5"/>
    <w:rsid w:val="00904986"/>
    <w:rsid w:val="00905461"/>
    <w:rsid w:val="00905CFE"/>
    <w:rsid w:val="00906084"/>
    <w:rsid w:val="009065F8"/>
    <w:rsid w:val="00906DDC"/>
    <w:rsid w:val="009070F5"/>
    <w:rsid w:val="00911540"/>
    <w:rsid w:val="009119E0"/>
    <w:rsid w:val="00911AA2"/>
    <w:rsid w:val="00913549"/>
    <w:rsid w:val="0091416F"/>
    <w:rsid w:val="009158F3"/>
    <w:rsid w:val="009176B9"/>
    <w:rsid w:val="00917D87"/>
    <w:rsid w:val="00920D47"/>
    <w:rsid w:val="00921830"/>
    <w:rsid w:val="00921A94"/>
    <w:rsid w:val="009231C3"/>
    <w:rsid w:val="009239C4"/>
    <w:rsid w:val="00924EA3"/>
    <w:rsid w:val="00925F81"/>
    <w:rsid w:val="00926D4A"/>
    <w:rsid w:val="0092746E"/>
    <w:rsid w:val="00930290"/>
    <w:rsid w:val="009303FB"/>
    <w:rsid w:val="00933050"/>
    <w:rsid w:val="00933990"/>
    <w:rsid w:val="00933F29"/>
    <w:rsid w:val="00934003"/>
    <w:rsid w:val="00934E09"/>
    <w:rsid w:val="00935F67"/>
    <w:rsid w:val="00936253"/>
    <w:rsid w:val="00936CD2"/>
    <w:rsid w:val="0093752D"/>
    <w:rsid w:val="00937D18"/>
    <w:rsid w:val="00940946"/>
    <w:rsid w:val="00940D1F"/>
    <w:rsid w:val="00940D46"/>
    <w:rsid w:val="00941C20"/>
    <w:rsid w:val="00941C93"/>
    <w:rsid w:val="00943D31"/>
    <w:rsid w:val="009442A9"/>
    <w:rsid w:val="0094442C"/>
    <w:rsid w:val="009447AC"/>
    <w:rsid w:val="00944A31"/>
    <w:rsid w:val="00944C8F"/>
    <w:rsid w:val="009453A1"/>
    <w:rsid w:val="00945519"/>
    <w:rsid w:val="009456D4"/>
    <w:rsid w:val="009460F9"/>
    <w:rsid w:val="009461DF"/>
    <w:rsid w:val="009461EC"/>
    <w:rsid w:val="00946AEF"/>
    <w:rsid w:val="009470D4"/>
    <w:rsid w:val="0094723A"/>
    <w:rsid w:val="00947487"/>
    <w:rsid w:val="00951D95"/>
    <w:rsid w:val="00951DE6"/>
    <w:rsid w:val="009523C9"/>
    <w:rsid w:val="00952DD4"/>
    <w:rsid w:val="00953486"/>
    <w:rsid w:val="0095448B"/>
    <w:rsid w:val="0095471E"/>
    <w:rsid w:val="009549C8"/>
    <w:rsid w:val="00955D26"/>
    <w:rsid w:val="0095652B"/>
    <w:rsid w:val="00957024"/>
    <w:rsid w:val="0096010B"/>
    <w:rsid w:val="00961AFB"/>
    <w:rsid w:val="00962924"/>
    <w:rsid w:val="00963672"/>
    <w:rsid w:val="00963E04"/>
    <w:rsid w:val="00964627"/>
    <w:rsid w:val="0096477F"/>
    <w:rsid w:val="0096508A"/>
    <w:rsid w:val="00965197"/>
    <w:rsid w:val="009651E8"/>
    <w:rsid w:val="00965309"/>
    <w:rsid w:val="00965AE7"/>
    <w:rsid w:val="00965CE8"/>
    <w:rsid w:val="0096631B"/>
    <w:rsid w:val="00966604"/>
    <w:rsid w:val="00966713"/>
    <w:rsid w:val="0097063D"/>
    <w:rsid w:val="00970999"/>
    <w:rsid w:val="00970FED"/>
    <w:rsid w:val="0097124D"/>
    <w:rsid w:val="00971AA8"/>
    <w:rsid w:val="00971D6B"/>
    <w:rsid w:val="0097237F"/>
    <w:rsid w:val="009728EC"/>
    <w:rsid w:val="00972E06"/>
    <w:rsid w:val="009739B2"/>
    <w:rsid w:val="00973A1B"/>
    <w:rsid w:val="00973D0E"/>
    <w:rsid w:val="00974F61"/>
    <w:rsid w:val="00975604"/>
    <w:rsid w:val="0097622B"/>
    <w:rsid w:val="0097635A"/>
    <w:rsid w:val="00976521"/>
    <w:rsid w:val="00977A67"/>
    <w:rsid w:val="00977A9C"/>
    <w:rsid w:val="00977B6A"/>
    <w:rsid w:val="009819EF"/>
    <w:rsid w:val="0098228B"/>
    <w:rsid w:val="00983006"/>
    <w:rsid w:val="009843DF"/>
    <w:rsid w:val="0098498B"/>
    <w:rsid w:val="0098522D"/>
    <w:rsid w:val="00985700"/>
    <w:rsid w:val="00987587"/>
    <w:rsid w:val="009877B8"/>
    <w:rsid w:val="00987813"/>
    <w:rsid w:val="0099125A"/>
    <w:rsid w:val="0099185F"/>
    <w:rsid w:val="0099210E"/>
    <w:rsid w:val="0099213A"/>
    <w:rsid w:val="009928A0"/>
    <w:rsid w:val="00992D82"/>
    <w:rsid w:val="00994888"/>
    <w:rsid w:val="00994D79"/>
    <w:rsid w:val="00995204"/>
    <w:rsid w:val="00995356"/>
    <w:rsid w:val="00995532"/>
    <w:rsid w:val="00995E39"/>
    <w:rsid w:val="00996061"/>
    <w:rsid w:val="00996244"/>
    <w:rsid w:val="00997029"/>
    <w:rsid w:val="00997236"/>
    <w:rsid w:val="009972B8"/>
    <w:rsid w:val="0099751A"/>
    <w:rsid w:val="009A1AA5"/>
    <w:rsid w:val="009A1CE3"/>
    <w:rsid w:val="009A1E98"/>
    <w:rsid w:val="009A21DE"/>
    <w:rsid w:val="009A2395"/>
    <w:rsid w:val="009A26D7"/>
    <w:rsid w:val="009A2A74"/>
    <w:rsid w:val="009A2FAB"/>
    <w:rsid w:val="009A383A"/>
    <w:rsid w:val="009A3EE0"/>
    <w:rsid w:val="009A4210"/>
    <w:rsid w:val="009A4CD8"/>
    <w:rsid w:val="009A54A3"/>
    <w:rsid w:val="009A5542"/>
    <w:rsid w:val="009A60CE"/>
    <w:rsid w:val="009A6692"/>
    <w:rsid w:val="009A6907"/>
    <w:rsid w:val="009A6B28"/>
    <w:rsid w:val="009A6C29"/>
    <w:rsid w:val="009A7339"/>
    <w:rsid w:val="009A7611"/>
    <w:rsid w:val="009B07C4"/>
    <w:rsid w:val="009B1F84"/>
    <w:rsid w:val="009B2091"/>
    <w:rsid w:val="009B24FE"/>
    <w:rsid w:val="009B2799"/>
    <w:rsid w:val="009B2E12"/>
    <w:rsid w:val="009B3465"/>
    <w:rsid w:val="009B382E"/>
    <w:rsid w:val="009B387E"/>
    <w:rsid w:val="009B440E"/>
    <w:rsid w:val="009B4548"/>
    <w:rsid w:val="009B4962"/>
    <w:rsid w:val="009B5881"/>
    <w:rsid w:val="009B5990"/>
    <w:rsid w:val="009B59C3"/>
    <w:rsid w:val="009B5BD3"/>
    <w:rsid w:val="009B708B"/>
    <w:rsid w:val="009B78B3"/>
    <w:rsid w:val="009B7D32"/>
    <w:rsid w:val="009C0078"/>
    <w:rsid w:val="009C05C9"/>
    <w:rsid w:val="009C0D20"/>
    <w:rsid w:val="009C0FD0"/>
    <w:rsid w:val="009C11F3"/>
    <w:rsid w:val="009C2862"/>
    <w:rsid w:val="009C342A"/>
    <w:rsid w:val="009C3646"/>
    <w:rsid w:val="009C39F3"/>
    <w:rsid w:val="009C4755"/>
    <w:rsid w:val="009C4F46"/>
    <w:rsid w:val="009C56DE"/>
    <w:rsid w:val="009C5F9D"/>
    <w:rsid w:val="009C61CE"/>
    <w:rsid w:val="009C6729"/>
    <w:rsid w:val="009C69FF"/>
    <w:rsid w:val="009C76E2"/>
    <w:rsid w:val="009D03D7"/>
    <w:rsid w:val="009D06BD"/>
    <w:rsid w:val="009D3CFE"/>
    <w:rsid w:val="009D49AB"/>
    <w:rsid w:val="009D4A63"/>
    <w:rsid w:val="009D4B57"/>
    <w:rsid w:val="009D538F"/>
    <w:rsid w:val="009D5752"/>
    <w:rsid w:val="009D645C"/>
    <w:rsid w:val="009D690D"/>
    <w:rsid w:val="009D7CB8"/>
    <w:rsid w:val="009E04E5"/>
    <w:rsid w:val="009E106D"/>
    <w:rsid w:val="009E15F7"/>
    <w:rsid w:val="009E2118"/>
    <w:rsid w:val="009E220F"/>
    <w:rsid w:val="009E2317"/>
    <w:rsid w:val="009E2444"/>
    <w:rsid w:val="009E2988"/>
    <w:rsid w:val="009E2FCF"/>
    <w:rsid w:val="009E31E7"/>
    <w:rsid w:val="009E3427"/>
    <w:rsid w:val="009E34B7"/>
    <w:rsid w:val="009E4C74"/>
    <w:rsid w:val="009E540D"/>
    <w:rsid w:val="009E5C29"/>
    <w:rsid w:val="009E60FF"/>
    <w:rsid w:val="009E65B6"/>
    <w:rsid w:val="009E6D9C"/>
    <w:rsid w:val="009E6E01"/>
    <w:rsid w:val="009E707D"/>
    <w:rsid w:val="009F1997"/>
    <w:rsid w:val="009F1BA6"/>
    <w:rsid w:val="009F20EF"/>
    <w:rsid w:val="009F21EA"/>
    <w:rsid w:val="009F3156"/>
    <w:rsid w:val="009F350E"/>
    <w:rsid w:val="009F3D07"/>
    <w:rsid w:val="009F3D16"/>
    <w:rsid w:val="009F458D"/>
    <w:rsid w:val="009F5B65"/>
    <w:rsid w:val="009F5D12"/>
    <w:rsid w:val="009F61BA"/>
    <w:rsid w:val="009F6B7E"/>
    <w:rsid w:val="009F708B"/>
    <w:rsid w:val="009F72A0"/>
    <w:rsid w:val="009F77CF"/>
    <w:rsid w:val="00A00AF5"/>
    <w:rsid w:val="00A00C6A"/>
    <w:rsid w:val="00A01C13"/>
    <w:rsid w:val="00A04863"/>
    <w:rsid w:val="00A06DBF"/>
    <w:rsid w:val="00A07853"/>
    <w:rsid w:val="00A10C72"/>
    <w:rsid w:val="00A11190"/>
    <w:rsid w:val="00A119A4"/>
    <w:rsid w:val="00A12DDE"/>
    <w:rsid w:val="00A131C4"/>
    <w:rsid w:val="00A1366A"/>
    <w:rsid w:val="00A147A0"/>
    <w:rsid w:val="00A15A41"/>
    <w:rsid w:val="00A164F9"/>
    <w:rsid w:val="00A16F0B"/>
    <w:rsid w:val="00A17A60"/>
    <w:rsid w:val="00A17EE3"/>
    <w:rsid w:val="00A20A45"/>
    <w:rsid w:val="00A2162B"/>
    <w:rsid w:val="00A22995"/>
    <w:rsid w:val="00A23A3E"/>
    <w:rsid w:val="00A24C10"/>
    <w:rsid w:val="00A25214"/>
    <w:rsid w:val="00A25387"/>
    <w:rsid w:val="00A25D1F"/>
    <w:rsid w:val="00A25EFE"/>
    <w:rsid w:val="00A268B1"/>
    <w:rsid w:val="00A26FA4"/>
    <w:rsid w:val="00A26FD6"/>
    <w:rsid w:val="00A270FE"/>
    <w:rsid w:val="00A305AB"/>
    <w:rsid w:val="00A315DA"/>
    <w:rsid w:val="00A3224A"/>
    <w:rsid w:val="00A3256E"/>
    <w:rsid w:val="00A32867"/>
    <w:rsid w:val="00A32CB6"/>
    <w:rsid w:val="00A332D4"/>
    <w:rsid w:val="00A3365A"/>
    <w:rsid w:val="00A3398A"/>
    <w:rsid w:val="00A33F35"/>
    <w:rsid w:val="00A3594F"/>
    <w:rsid w:val="00A35B7A"/>
    <w:rsid w:val="00A362FE"/>
    <w:rsid w:val="00A36ECE"/>
    <w:rsid w:val="00A37F0E"/>
    <w:rsid w:val="00A406F8"/>
    <w:rsid w:val="00A40D65"/>
    <w:rsid w:val="00A41207"/>
    <w:rsid w:val="00A4275D"/>
    <w:rsid w:val="00A42AC3"/>
    <w:rsid w:val="00A430CF"/>
    <w:rsid w:val="00A4400A"/>
    <w:rsid w:val="00A45738"/>
    <w:rsid w:val="00A45AC5"/>
    <w:rsid w:val="00A46296"/>
    <w:rsid w:val="00A4747A"/>
    <w:rsid w:val="00A47BF3"/>
    <w:rsid w:val="00A47FD5"/>
    <w:rsid w:val="00A50943"/>
    <w:rsid w:val="00A50B34"/>
    <w:rsid w:val="00A51A13"/>
    <w:rsid w:val="00A52FF7"/>
    <w:rsid w:val="00A53A67"/>
    <w:rsid w:val="00A53DF9"/>
    <w:rsid w:val="00A542CC"/>
    <w:rsid w:val="00A54309"/>
    <w:rsid w:val="00A54637"/>
    <w:rsid w:val="00A549B5"/>
    <w:rsid w:val="00A555F6"/>
    <w:rsid w:val="00A57666"/>
    <w:rsid w:val="00A57CCB"/>
    <w:rsid w:val="00A600A3"/>
    <w:rsid w:val="00A60932"/>
    <w:rsid w:val="00A60A25"/>
    <w:rsid w:val="00A615EE"/>
    <w:rsid w:val="00A61C65"/>
    <w:rsid w:val="00A6252A"/>
    <w:rsid w:val="00A62A1E"/>
    <w:rsid w:val="00A63A09"/>
    <w:rsid w:val="00A63B83"/>
    <w:rsid w:val="00A63CDD"/>
    <w:rsid w:val="00A63FEF"/>
    <w:rsid w:val="00A64542"/>
    <w:rsid w:val="00A64C14"/>
    <w:rsid w:val="00A653A1"/>
    <w:rsid w:val="00A66869"/>
    <w:rsid w:val="00A67013"/>
    <w:rsid w:val="00A67F2D"/>
    <w:rsid w:val="00A70003"/>
    <w:rsid w:val="00A700F1"/>
    <w:rsid w:val="00A71DA4"/>
    <w:rsid w:val="00A7274B"/>
    <w:rsid w:val="00A72967"/>
    <w:rsid w:val="00A72A9E"/>
    <w:rsid w:val="00A72C31"/>
    <w:rsid w:val="00A73E07"/>
    <w:rsid w:val="00A7529B"/>
    <w:rsid w:val="00A75669"/>
    <w:rsid w:val="00A75703"/>
    <w:rsid w:val="00A76CFB"/>
    <w:rsid w:val="00A76E8D"/>
    <w:rsid w:val="00A80063"/>
    <w:rsid w:val="00A809C6"/>
    <w:rsid w:val="00A824AF"/>
    <w:rsid w:val="00A82A87"/>
    <w:rsid w:val="00A8306B"/>
    <w:rsid w:val="00A843EA"/>
    <w:rsid w:val="00A8460A"/>
    <w:rsid w:val="00A84857"/>
    <w:rsid w:val="00A85407"/>
    <w:rsid w:val="00A85C82"/>
    <w:rsid w:val="00A85D70"/>
    <w:rsid w:val="00A86A7D"/>
    <w:rsid w:val="00A90393"/>
    <w:rsid w:val="00A9097F"/>
    <w:rsid w:val="00A922A5"/>
    <w:rsid w:val="00A92380"/>
    <w:rsid w:val="00A92A42"/>
    <w:rsid w:val="00A93019"/>
    <w:rsid w:val="00A94190"/>
    <w:rsid w:val="00A94EE3"/>
    <w:rsid w:val="00A96179"/>
    <w:rsid w:val="00A969C9"/>
    <w:rsid w:val="00AA0C66"/>
    <w:rsid w:val="00AA13BC"/>
    <w:rsid w:val="00AA15B5"/>
    <w:rsid w:val="00AA1A3D"/>
    <w:rsid w:val="00AA35D8"/>
    <w:rsid w:val="00AA3778"/>
    <w:rsid w:val="00AA4033"/>
    <w:rsid w:val="00AA579F"/>
    <w:rsid w:val="00AA634B"/>
    <w:rsid w:val="00AA6DD4"/>
    <w:rsid w:val="00AA74F5"/>
    <w:rsid w:val="00AA74FA"/>
    <w:rsid w:val="00AA79BF"/>
    <w:rsid w:val="00AA7E43"/>
    <w:rsid w:val="00AA7FED"/>
    <w:rsid w:val="00AB01D0"/>
    <w:rsid w:val="00AB09F6"/>
    <w:rsid w:val="00AB0C0A"/>
    <w:rsid w:val="00AB20BE"/>
    <w:rsid w:val="00AB215B"/>
    <w:rsid w:val="00AB286B"/>
    <w:rsid w:val="00AB2B93"/>
    <w:rsid w:val="00AB2C7F"/>
    <w:rsid w:val="00AB2FDD"/>
    <w:rsid w:val="00AB3B0F"/>
    <w:rsid w:val="00AB44A5"/>
    <w:rsid w:val="00AB4B0F"/>
    <w:rsid w:val="00AB530F"/>
    <w:rsid w:val="00AB5384"/>
    <w:rsid w:val="00AB5D73"/>
    <w:rsid w:val="00AB6049"/>
    <w:rsid w:val="00AB691A"/>
    <w:rsid w:val="00AB741C"/>
    <w:rsid w:val="00AB7E5B"/>
    <w:rsid w:val="00AC0347"/>
    <w:rsid w:val="00AC0496"/>
    <w:rsid w:val="00AC0753"/>
    <w:rsid w:val="00AC11BF"/>
    <w:rsid w:val="00AC15E6"/>
    <w:rsid w:val="00AC1B9B"/>
    <w:rsid w:val="00AC2414"/>
    <w:rsid w:val="00AC2883"/>
    <w:rsid w:val="00AC3427"/>
    <w:rsid w:val="00AC3638"/>
    <w:rsid w:val="00AC3A43"/>
    <w:rsid w:val="00AC3CB0"/>
    <w:rsid w:val="00AC3FED"/>
    <w:rsid w:val="00AC4BBE"/>
    <w:rsid w:val="00AC4C67"/>
    <w:rsid w:val="00AC619C"/>
    <w:rsid w:val="00AC6F5A"/>
    <w:rsid w:val="00AD032B"/>
    <w:rsid w:val="00AD12AD"/>
    <w:rsid w:val="00AD14FD"/>
    <w:rsid w:val="00AD1D18"/>
    <w:rsid w:val="00AD1FCC"/>
    <w:rsid w:val="00AD2165"/>
    <w:rsid w:val="00AD3493"/>
    <w:rsid w:val="00AD49EE"/>
    <w:rsid w:val="00AD4CBB"/>
    <w:rsid w:val="00AD5EB0"/>
    <w:rsid w:val="00AD657D"/>
    <w:rsid w:val="00AD6887"/>
    <w:rsid w:val="00AD68CE"/>
    <w:rsid w:val="00AD6F6A"/>
    <w:rsid w:val="00AD74C0"/>
    <w:rsid w:val="00AD7A59"/>
    <w:rsid w:val="00AE0522"/>
    <w:rsid w:val="00AE0EF1"/>
    <w:rsid w:val="00AE1278"/>
    <w:rsid w:val="00AE1A7B"/>
    <w:rsid w:val="00AE2639"/>
    <w:rsid w:val="00AE2937"/>
    <w:rsid w:val="00AE2A60"/>
    <w:rsid w:val="00AE2BD7"/>
    <w:rsid w:val="00AE3070"/>
    <w:rsid w:val="00AE36D2"/>
    <w:rsid w:val="00AE5382"/>
    <w:rsid w:val="00AE6565"/>
    <w:rsid w:val="00AE7E22"/>
    <w:rsid w:val="00AF0726"/>
    <w:rsid w:val="00AF09F8"/>
    <w:rsid w:val="00AF1D0F"/>
    <w:rsid w:val="00AF2BB7"/>
    <w:rsid w:val="00AF35BF"/>
    <w:rsid w:val="00AF438F"/>
    <w:rsid w:val="00AF5213"/>
    <w:rsid w:val="00AF5B07"/>
    <w:rsid w:val="00AF5B1B"/>
    <w:rsid w:val="00AF6E23"/>
    <w:rsid w:val="00AF72F0"/>
    <w:rsid w:val="00B00009"/>
    <w:rsid w:val="00B006B0"/>
    <w:rsid w:val="00B00DC5"/>
    <w:rsid w:val="00B01557"/>
    <w:rsid w:val="00B026C1"/>
    <w:rsid w:val="00B02A67"/>
    <w:rsid w:val="00B02BD5"/>
    <w:rsid w:val="00B03F1C"/>
    <w:rsid w:val="00B047D4"/>
    <w:rsid w:val="00B05031"/>
    <w:rsid w:val="00B05796"/>
    <w:rsid w:val="00B05A22"/>
    <w:rsid w:val="00B0661D"/>
    <w:rsid w:val="00B07301"/>
    <w:rsid w:val="00B07BF3"/>
    <w:rsid w:val="00B10E54"/>
    <w:rsid w:val="00B113AD"/>
    <w:rsid w:val="00B11C05"/>
    <w:rsid w:val="00B11C21"/>
    <w:rsid w:val="00B11F3E"/>
    <w:rsid w:val="00B12404"/>
    <w:rsid w:val="00B12829"/>
    <w:rsid w:val="00B12FD9"/>
    <w:rsid w:val="00B14995"/>
    <w:rsid w:val="00B14BDD"/>
    <w:rsid w:val="00B150D3"/>
    <w:rsid w:val="00B15283"/>
    <w:rsid w:val="00B16879"/>
    <w:rsid w:val="00B16D78"/>
    <w:rsid w:val="00B177DC"/>
    <w:rsid w:val="00B20C18"/>
    <w:rsid w:val="00B20EA0"/>
    <w:rsid w:val="00B21154"/>
    <w:rsid w:val="00B224DE"/>
    <w:rsid w:val="00B24B72"/>
    <w:rsid w:val="00B25131"/>
    <w:rsid w:val="00B2573A"/>
    <w:rsid w:val="00B25BD2"/>
    <w:rsid w:val="00B25E9D"/>
    <w:rsid w:val="00B2640B"/>
    <w:rsid w:val="00B26A26"/>
    <w:rsid w:val="00B26B15"/>
    <w:rsid w:val="00B27048"/>
    <w:rsid w:val="00B30440"/>
    <w:rsid w:val="00B30513"/>
    <w:rsid w:val="00B305AF"/>
    <w:rsid w:val="00B308F3"/>
    <w:rsid w:val="00B30DA0"/>
    <w:rsid w:val="00B30E7D"/>
    <w:rsid w:val="00B30FC1"/>
    <w:rsid w:val="00B3103F"/>
    <w:rsid w:val="00B322BD"/>
    <w:rsid w:val="00B324D4"/>
    <w:rsid w:val="00B326CD"/>
    <w:rsid w:val="00B33275"/>
    <w:rsid w:val="00B35164"/>
    <w:rsid w:val="00B359E9"/>
    <w:rsid w:val="00B36F73"/>
    <w:rsid w:val="00B37139"/>
    <w:rsid w:val="00B40D0D"/>
    <w:rsid w:val="00B41C1C"/>
    <w:rsid w:val="00B42451"/>
    <w:rsid w:val="00B42B5A"/>
    <w:rsid w:val="00B43118"/>
    <w:rsid w:val="00B43785"/>
    <w:rsid w:val="00B437E4"/>
    <w:rsid w:val="00B445F0"/>
    <w:rsid w:val="00B44787"/>
    <w:rsid w:val="00B4497A"/>
    <w:rsid w:val="00B44F54"/>
    <w:rsid w:val="00B463EA"/>
    <w:rsid w:val="00B46575"/>
    <w:rsid w:val="00B46C59"/>
    <w:rsid w:val="00B508EF"/>
    <w:rsid w:val="00B51B4D"/>
    <w:rsid w:val="00B523A2"/>
    <w:rsid w:val="00B523AD"/>
    <w:rsid w:val="00B5379E"/>
    <w:rsid w:val="00B539B9"/>
    <w:rsid w:val="00B55175"/>
    <w:rsid w:val="00B55243"/>
    <w:rsid w:val="00B552FD"/>
    <w:rsid w:val="00B57720"/>
    <w:rsid w:val="00B61777"/>
    <w:rsid w:val="00B61C54"/>
    <w:rsid w:val="00B61CA9"/>
    <w:rsid w:val="00B65547"/>
    <w:rsid w:val="00B65AF0"/>
    <w:rsid w:val="00B65B64"/>
    <w:rsid w:val="00B66126"/>
    <w:rsid w:val="00B661F6"/>
    <w:rsid w:val="00B66420"/>
    <w:rsid w:val="00B66930"/>
    <w:rsid w:val="00B67B2E"/>
    <w:rsid w:val="00B716F3"/>
    <w:rsid w:val="00B71D17"/>
    <w:rsid w:val="00B71F7F"/>
    <w:rsid w:val="00B723A4"/>
    <w:rsid w:val="00B72693"/>
    <w:rsid w:val="00B727D9"/>
    <w:rsid w:val="00B72E13"/>
    <w:rsid w:val="00B733C9"/>
    <w:rsid w:val="00B737B9"/>
    <w:rsid w:val="00B73907"/>
    <w:rsid w:val="00B74ECE"/>
    <w:rsid w:val="00B75049"/>
    <w:rsid w:val="00B754DC"/>
    <w:rsid w:val="00B759E0"/>
    <w:rsid w:val="00B75E9B"/>
    <w:rsid w:val="00B7612D"/>
    <w:rsid w:val="00B766F8"/>
    <w:rsid w:val="00B76B83"/>
    <w:rsid w:val="00B76BE7"/>
    <w:rsid w:val="00B77147"/>
    <w:rsid w:val="00B77CDC"/>
    <w:rsid w:val="00B80C60"/>
    <w:rsid w:val="00B81162"/>
    <w:rsid w:val="00B817B2"/>
    <w:rsid w:val="00B81A80"/>
    <w:rsid w:val="00B821F0"/>
    <w:rsid w:val="00B8224B"/>
    <w:rsid w:val="00B82D5D"/>
    <w:rsid w:val="00B82E8E"/>
    <w:rsid w:val="00B83BD0"/>
    <w:rsid w:val="00B83CE4"/>
    <w:rsid w:val="00B840BC"/>
    <w:rsid w:val="00B84BBD"/>
    <w:rsid w:val="00B850C5"/>
    <w:rsid w:val="00B85C07"/>
    <w:rsid w:val="00B85F2F"/>
    <w:rsid w:val="00B86AD8"/>
    <w:rsid w:val="00B86F58"/>
    <w:rsid w:val="00B90194"/>
    <w:rsid w:val="00B90520"/>
    <w:rsid w:val="00B91039"/>
    <w:rsid w:val="00B916B1"/>
    <w:rsid w:val="00B91B86"/>
    <w:rsid w:val="00B91C13"/>
    <w:rsid w:val="00B92694"/>
    <w:rsid w:val="00B92BA7"/>
    <w:rsid w:val="00B93B7C"/>
    <w:rsid w:val="00B95850"/>
    <w:rsid w:val="00B966B9"/>
    <w:rsid w:val="00B96EF3"/>
    <w:rsid w:val="00B97996"/>
    <w:rsid w:val="00BA0489"/>
    <w:rsid w:val="00BA067A"/>
    <w:rsid w:val="00BA0A02"/>
    <w:rsid w:val="00BA0E85"/>
    <w:rsid w:val="00BA219B"/>
    <w:rsid w:val="00BA3B3B"/>
    <w:rsid w:val="00BA4092"/>
    <w:rsid w:val="00BA43FB"/>
    <w:rsid w:val="00BA499E"/>
    <w:rsid w:val="00BA4B1E"/>
    <w:rsid w:val="00BA4DF8"/>
    <w:rsid w:val="00BA6102"/>
    <w:rsid w:val="00BA761F"/>
    <w:rsid w:val="00BB030C"/>
    <w:rsid w:val="00BB0714"/>
    <w:rsid w:val="00BB0DEA"/>
    <w:rsid w:val="00BB0E72"/>
    <w:rsid w:val="00BB12CB"/>
    <w:rsid w:val="00BB1BD1"/>
    <w:rsid w:val="00BB2405"/>
    <w:rsid w:val="00BB2901"/>
    <w:rsid w:val="00BB34C9"/>
    <w:rsid w:val="00BB3602"/>
    <w:rsid w:val="00BB3B84"/>
    <w:rsid w:val="00BB4707"/>
    <w:rsid w:val="00BB60B9"/>
    <w:rsid w:val="00BB61A8"/>
    <w:rsid w:val="00BB7DC2"/>
    <w:rsid w:val="00BC1234"/>
    <w:rsid w:val="00BC127D"/>
    <w:rsid w:val="00BC1EF7"/>
    <w:rsid w:val="00BC1FE6"/>
    <w:rsid w:val="00BC211B"/>
    <w:rsid w:val="00BC2370"/>
    <w:rsid w:val="00BC2539"/>
    <w:rsid w:val="00BC2894"/>
    <w:rsid w:val="00BC29AB"/>
    <w:rsid w:val="00BC2FA1"/>
    <w:rsid w:val="00BC3212"/>
    <w:rsid w:val="00BC38CA"/>
    <w:rsid w:val="00BC42A6"/>
    <w:rsid w:val="00BC46D0"/>
    <w:rsid w:val="00BC6C96"/>
    <w:rsid w:val="00BC6D03"/>
    <w:rsid w:val="00BC6E60"/>
    <w:rsid w:val="00BC7895"/>
    <w:rsid w:val="00BC7F41"/>
    <w:rsid w:val="00BD078C"/>
    <w:rsid w:val="00BD0E77"/>
    <w:rsid w:val="00BD2003"/>
    <w:rsid w:val="00BD249E"/>
    <w:rsid w:val="00BD5900"/>
    <w:rsid w:val="00BD5A5C"/>
    <w:rsid w:val="00BD74B8"/>
    <w:rsid w:val="00BD7CA3"/>
    <w:rsid w:val="00BE0115"/>
    <w:rsid w:val="00BE0280"/>
    <w:rsid w:val="00BE11CE"/>
    <w:rsid w:val="00BE1305"/>
    <w:rsid w:val="00BE2E49"/>
    <w:rsid w:val="00BE3138"/>
    <w:rsid w:val="00BE3352"/>
    <w:rsid w:val="00BE4DB7"/>
    <w:rsid w:val="00BE505C"/>
    <w:rsid w:val="00BE593E"/>
    <w:rsid w:val="00BE6BB9"/>
    <w:rsid w:val="00BE6D8D"/>
    <w:rsid w:val="00BE723A"/>
    <w:rsid w:val="00BE78A1"/>
    <w:rsid w:val="00BF06E2"/>
    <w:rsid w:val="00BF0FEF"/>
    <w:rsid w:val="00BF128B"/>
    <w:rsid w:val="00BF15ED"/>
    <w:rsid w:val="00BF26E6"/>
    <w:rsid w:val="00BF2E75"/>
    <w:rsid w:val="00BF2F58"/>
    <w:rsid w:val="00BF30D2"/>
    <w:rsid w:val="00BF456A"/>
    <w:rsid w:val="00BF576F"/>
    <w:rsid w:val="00BF5AB6"/>
    <w:rsid w:val="00BF5DE4"/>
    <w:rsid w:val="00BF600A"/>
    <w:rsid w:val="00BF6E21"/>
    <w:rsid w:val="00BF72CA"/>
    <w:rsid w:val="00BF75D0"/>
    <w:rsid w:val="00BF793F"/>
    <w:rsid w:val="00BF7DEA"/>
    <w:rsid w:val="00C01207"/>
    <w:rsid w:val="00C02294"/>
    <w:rsid w:val="00C02FD1"/>
    <w:rsid w:val="00C034C8"/>
    <w:rsid w:val="00C03E44"/>
    <w:rsid w:val="00C04591"/>
    <w:rsid w:val="00C048B5"/>
    <w:rsid w:val="00C053E7"/>
    <w:rsid w:val="00C056CF"/>
    <w:rsid w:val="00C05A6D"/>
    <w:rsid w:val="00C05DC8"/>
    <w:rsid w:val="00C06111"/>
    <w:rsid w:val="00C061B6"/>
    <w:rsid w:val="00C07CCB"/>
    <w:rsid w:val="00C104FF"/>
    <w:rsid w:val="00C10730"/>
    <w:rsid w:val="00C11F3C"/>
    <w:rsid w:val="00C1252B"/>
    <w:rsid w:val="00C12878"/>
    <w:rsid w:val="00C12A14"/>
    <w:rsid w:val="00C13122"/>
    <w:rsid w:val="00C1339C"/>
    <w:rsid w:val="00C13A9E"/>
    <w:rsid w:val="00C141F2"/>
    <w:rsid w:val="00C14A44"/>
    <w:rsid w:val="00C14ECE"/>
    <w:rsid w:val="00C1517D"/>
    <w:rsid w:val="00C152C2"/>
    <w:rsid w:val="00C17250"/>
    <w:rsid w:val="00C1765F"/>
    <w:rsid w:val="00C17BF8"/>
    <w:rsid w:val="00C2007C"/>
    <w:rsid w:val="00C21240"/>
    <w:rsid w:val="00C21351"/>
    <w:rsid w:val="00C21998"/>
    <w:rsid w:val="00C2227A"/>
    <w:rsid w:val="00C22F09"/>
    <w:rsid w:val="00C2446C"/>
    <w:rsid w:val="00C2493F"/>
    <w:rsid w:val="00C27402"/>
    <w:rsid w:val="00C277F2"/>
    <w:rsid w:val="00C303BE"/>
    <w:rsid w:val="00C30803"/>
    <w:rsid w:val="00C30E57"/>
    <w:rsid w:val="00C30F35"/>
    <w:rsid w:val="00C3211C"/>
    <w:rsid w:val="00C3257C"/>
    <w:rsid w:val="00C3298C"/>
    <w:rsid w:val="00C33290"/>
    <w:rsid w:val="00C336E3"/>
    <w:rsid w:val="00C33D52"/>
    <w:rsid w:val="00C33D90"/>
    <w:rsid w:val="00C34AB8"/>
    <w:rsid w:val="00C354E5"/>
    <w:rsid w:val="00C354E7"/>
    <w:rsid w:val="00C35ADE"/>
    <w:rsid w:val="00C360E3"/>
    <w:rsid w:val="00C3692E"/>
    <w:rsid w:val="00C36A9C"/>
    <w:rsid w:val="00C36AE5"/>
    <w:rsid w:val="00C40A56"/>
    <w:rsid w:val="00C40AE1"/>
    <w:rsid w:val="00C40EF2"/>
    <w:rsid w:val="00C41180"/>
    <w:rsid w:val="00C413D0"/>
    <w:rsid w:val="00C41F17"/>
    <w:rsid w:val="00C41F78"/>
    <w:rsid w:val="00C434B1"/>
    <w:rsid w:val="00C43984"/>
    <w:rsid w:val="00C44789"/>
    <w:rsid w:val="00C44AA7"/>
    <w:rsid w:val="00C44BA7"/>
    <w:rsid w:val="00C4751D"/>
    <w:rsid w:val="00C504B6"/>
    <w:rsid w:val="00C504EF"/>
    <w:rsid w:val="00C5090A"/>
    <w:rsid w:val="00C50E9B"/>
    <w:rsid w:val="00C518B4"/>
    <w:rsid w:val="00C51FE3"/>
    <w:rsid w:val="00C527FA"/>
    <w:rsid w:val="00C5280D"/>
    <w:rsid w:val="00C53337"/>
    <w:rsid w:val="00C53EB3"/>
    <w:rsid w:val="00C54638"/>
    <w:rsid w:val="00C548F1"/>
    <w:rsid w:val="00C550A3"/>
    <w:rsid w:val="00C553C2"/>
    <w:rsid w:val="00C5576E"/>
    <w:rsid w:val="00C55B9A"/>
    <w:rsid w:val="00C564A9"/>
    <w:rsid w:val="00C5687B"/>
    <w:rsid w:val="00C568DC"/>
    <w:rsid w:val="00C5791C"/>
    <w:rsid w:val="00C57AEA"/>
    <w:rsid w:val="00C57FDA"/>
    <w:rsid w:val="00C60E0D"/>
    <w:rsid w:val="00C624DE"/>
    <w:rsid w:val="00C6254C"/>
    <w:rsid w:val="00C63490"/>
    <w:rsid w:val="00C63815"/>
    <w:rsid w:val="00C639B9"/>
    <w:rsid w:val="00C643AD"/>
    <w:rsid w:val="00C648EE"/>
    <w:rsid w:val="00C64908"/>
    <w:rsid w:val="00C65464"/>
    <w:rsid w:val="00C658A5"/>
    <w:rsid w:val="00C65923"/>
    <w:rsid w:val="00C65B6E"/>
    <w:rsid w:val="00C66290"/>
    <w:rsid w:val="00C669F0"/>
    <w:rsid w:val="00C679A7"/>
    <w:rsid w:val="00C71191"/>
    <w:rsid w:val="00C720BE"/>
    <w:rsid w:val="00C72B7A"/>
    <w:rsid w:val="00C73710"/>
    <w:rsid w:val="00C746BD"/>
    <w:rsid w:val="00C75BD7"/>
    <w:rsid w:val="00C75FFB"/>
    <w:rsid w:val="00C77C07"/>
    <w:rsid w:val="00C80553"/>
    <w:rsid w:val="00C823E1"/>
    <w:rsid w:val="00C82C84"/>
    <w:rsid w:val="00C832F1"/>
    <w:rsid w:val="00C83BEF"/>
    <w:rsid w:val="00C84092"/>
    <w:rsid w:val="00C84AAE"/>
    <w:rsid w:val="00C84CD6"/>
    <w:rsid w:val="00C85F24"/>
    <w:rsid w:val="00C86F9A"/>
    <w:rsid w:val="00C90F04"/>
    <w:rsid w:val="00C91A51"/>
    <w:rsid w:val="00C93610"/>
    <w:rsid w:val="00C9384C"/>
    <w:rsid w:val="00C9397E"/>
    <w:rsid w:val="00C943D8"/>
    <w:rsid w:val="00C94466"/>
    <w:rsid w:val="00C94F35"/>
    <w:rsid w:val="00C96FB9"/>
    <w:rsid w:val="00C973F2"/>
    <w:rsid w:val="00C97864"/>
    <w:rsid w:val="00CA0539"/>
    <w:rsid w:val="00CA14FB"/>
    <w:rsid w:val="00CA2715"/>
    <w:rsid w:val="00CA28B3"/>
    <w:rsid w:val="00CA2A21"/>
    <w:rsid w:val="00CA304C"/>
    <w:rsid w:val="00CA34CB"/>
    <w:rsid w:val="00CA3CCA"/>
    <w:rsid w:val="00CA4ADE"/>
    <w:rsid w:val="00CA534D"/>
    <w:rsid w:val="00CA5807"/>
    <w:rsid w:val="00CA5D72"/>
    <w:rsid w:val="00CA774A"/>
    <w:rsid w:val="00CB0223"/>
    <w:rsid w:val="00CB0B22"/>
    <w:rsid w:val="00CB15CA"/>
    <w:rsid w:val="00CB1A45"/>
    <w:rsid w:val="00CB1DC2"/>
    <w:rsid w:val="00CB1F12"/>
    <w:rsid w:val="00CB1F46"/>
    <w:rsid w:val="00CB22E4"/>
    <w:rsid w:val="00CB29BD"/>
    <w:rsid w:val="00CB2DBC"/>
    <w:rsid w:val="00CB34CE"/>
    <w:rsid w:val="00CB3D17"/>
    <w:rsid w:val="00CB41F2"/>
    <w:rsid w:val="00CB53C6"/>
    <w:rsid w:val="00CB5B2C"/>
    <w:rsid w:val="00CB6469"/>
    <w:rsid w:val="00CB7373"/>
    <w:rsid w:val="00CC0688"/>
    <w:rsid w:val="00CC0DE7"/>
    <w:rsid w:val="00CC11B0"/>
    <w:rsid w:val="00CC2362"/>
    <w:rsid w:val="00CC2841"/>
    <w:rsid w:val="00CC2D54"/>
    <w:rsid w:val="00CC4CB7"/>
    <w:rsid w:val="00CC4F7B"/>
    <w:rsid w:val="00CC5A32"/>
    <w:rsid w:val="00CC5B48"/>
    <w:rsid w:val="00CC5CFF"/>
    <w:rsid w:val="00CC5EA7"/>
    <w:rsid w:val="00CC6075"/>
    <w:rsid w:val="00CC7347"/>
    <w:rsid w:val="00CC7D57"/>
    <w:rsid w:val="00CD0061"/>
    <w:rsid w:val="00CD02BE"/>
    <w:rsid w:val="00CD0447"/>
    <w:rsid w:val="00CD04D2"/>
    <w:rsid w:val="00CD08F2"/>
    <w:rsid w:val="00CD0985"/>
    <w:rsid w:val="00CD0A6B"/>
    <w:rsid w:val="00CD0E48"/>
    <w:rsid w:val="00CD19D4"/>
    <w:rsid w:val="00CD211C"/>
    <w:rsid w:val="00CD419A"/>
    <w:rsid w:val="00CD4981"/>
    <w:rsid w:val="00CD5705"/>
    <w:rsid w:val="00CD7A95"/>
    <w:rsid w:val="00CE08D9"/>
    <w:rsid w:val="00CE09C7"/>
    <w:rsid w:val="00CE0E6C"/>
    <w:rsid w:val="00CE0FB7"/>
    <w:rsid w:val="00CE192F"/>
    <w:rsid w:val="00CE1B44"/>
    <w:rsid w:val="00CE23D2"/>
    <w:rsid w:val="00CE28E5"/>
    <w:rsid w:val="00CE354D"/>
    <w:rsid w:val="00CE4067"/>
    <w:rsid w:val="00CE4507"/>
    <w:rsid w:val="00CE4603"/>
    <w:rsid w:val="00CE5B21"/>
    <w:rsid w:val="00CE5B7A"/>
    <w:rsid w:val="00CE5CD3"/>
    <w:rsid w:val="00CE7496"/>
    <w:rsid w:val="00CF02E6"/>
    <w:rsid w:val="00CF0322"/>
    <w:rsid w:val="00CF1330"/>
    <w:rsid w:val="00CF136D"/>
    <w:rsid w:val="00CF1845"/>
    <w:rsid w:val="00CF19F4"/>
    <w:rsid w:val="00CF2492"/>
    <w:rsid w:val="00CF3608"/>
    <w:rsid w:val="00CF3989"/>
    <w:rsid w:val="00CF40AD"/>
    <w:rsid w:val="00CF46AC"/>
    <w:rsid w:val="00CF4805"/>
    <w:rsid w:val="00CF481B"/>
    <w:rsid w:val="00CF5641"/>
    <w:rsid w:val="00CF70CC"/>
    <w:rsid w:val="00CF722F"/>
    <w:rsid w:val="00CF76B8"/>
    <w:rsid w:val="00CF7726"/>
    <w:rsid w:val="00CF7E36"/>
    <w:rsid w:val="00CF7EE9"/>
    <w:rsid w:val="00D00D9F"/>
    <w:rsid w:val="00D016AF"/>
    <w:rsid w:val="00D01A3A"/>
    <w:rsid w:val="00D01ADC"/>
    <w:rsid w:val="00D01C8E"/>
    <w:rsid w:val="00D024D0"/>
    <w:rsid w:val="00D025F9"/>
    <w:rsid w:val="00D029C0"/>
    <w:rsid w:val="00D0351E"/>
    <w:rsid w:val="00D03F50"/>
    <w:rsid w:val="00D04979"/>
    <w:rsid w:val="00D04F56"/>
    <w:rsid w:val="00D05126"/>
    <w:rsid w:val="00D05694"/>
    <w:rsid w:val="00D0572D"/>
    <w:rsid w:val="00D05BFF"/>
    <w:rsid w:val="00D06246"/>
    <w:rsid w:val="00D07096"/>
    <w:rsid w:val="00D07410"/>
    <w:rsid w:val="00D07AB9"/>
    <w:rsid w:val="00D10143"/>
    <w:rsid w:val="00D110C8"/>
    <w:rsid w:val="00D112ED"/>
    <w:rsid w:val="00D1137D"/>
    <w:rsid w:val="00D11C3A"/>
    <w:rsid w:val="00D11D0B"/>
    <w:rsid w:val="00D11D9F"/>
    <w:rsid w:val="00D12136"/>
    <w:rsid w:val="00D12420"/>
    <w:rsid w:val="00D128AA"/>
    <w:rsid w:val="00D1299E"/>
    <w:rsid w:val="00D12E82"/>
    <w:rsid w:val="00D13A68"/>
    <w:rsid w:val="00D13EB2"/>
    <w:rsid w:val="00D14789"/>
    <w:rsid w:val="00D14BED"/>
    <w:rsid w:val="00D14F8F"/>
    <w:rsid w:val="00D1574C"/>
    <w:rsid w:val="00D164EF"/>
    <w:rsid w:val="00D1792A"/>
    <w:rsid w:val="00D17F22"/>
    <w:rsid w:val="00D2062C"/>
    <w:rsid w:val="00D20755"/>
    <w:rsid w:val="00D2272B"/>
    <w:rsid w:val="00D23BE7"/>
    <w:rsid w:val="00D2480A"/>
    <w:rsid w:val="00D24D42"/>
    <w:rsid w:val="00D25DC7"/>
    <w:rsid w:val="00D27089"/>
    <w:rsid w:val="00D27534"/>
    <w:rsid w:val="00D27788"/>
    <w:rsid w:val="00D27B1B"/>
    <w:rsid w:val="00D27DCB"/>
    <w:rsid w:val="00D3208B"/>
    <w:rsid w:val="00D32090"/>
    <w:rsid w:val="00D32137"/>
    <w:rsid w:val="00D32AC0"/>
    <w:rsid w:val="00D3327A"/>
    <w:rsid w:val="00D338C1"/>
    <w:rsid w:val="00D35556"/>
    <w:rsid w:val="00D35D48"/>
    <w:rsid w:val="00D36127"/>
    <w:rsid w:val="00D36B82"/>
    <w:rsid w:val="00D36EDE"/>
    <w:rsid w:val="00D36EEA"/>
    <w:rsid w:val="00D36F30"/>
    <w:rsid w:val="00D3708D"/>
    <w:rsid w:val="00D37185"/>
    <w:rsid w:val="00D37BAB"/>
    <w:rsid w:val="00D40426"/>
    <w:rsid w:val="00D40825"/>
    <w:rsid w:val="00D413F4"/>
    <w:rsid w:val="00D417BB"/>
    <w:rsid w:val="00D41829"/>
    <w:rsid w:val="00D42027"/>
    <w:rsid w:val="00D42FAA"/>
    <w:rsid w:val="00D44434"/>
    <w:rsid w:val="00D4467C"/>
    <w:rsid w:val="00D44E80"/>
    <w:rsid w:val="00D4561A"/>
    <w:rsid w:val="00D46C94"/>
    <w:rsid w:val="00D475B8"/>
    <w:rsid w:val="00D5258F"/>
    <w:rsid w:val="00D526D9"/>
    <w:rsid w:val="00D527FE"/>
    <w:rsid w:val="00D538E4"/>
    <w:rsid w:val="00D53BE2"/>
    <w:rsid w:val="00D5410E"/>
    <w:rsid w:val="00D5496C"/>
    <w:rsid w:val="00D54E11"/>
    <w:rsid w:val="00D551B3"/>
    <w:rsid w:val="00D561C8"/>
    <w:rsid w:val="00D569EB"/>
    <w:rsid w:val="00D56DFD"/>
    <w:rsid w:val="00D5762D"/>
    <w:rsid w:val="00D57C96"/>
    <w:rsid w:val="00D57D18"/>
    <w:rsid w:val="00D6147F"/>
    <w:rsid w:val="00D61512"/>
    <w:rsid w:val="00D6174F"/>
    <w:rsid w:val="00D61AB8"/>
    <w:rsid w:val="00D61F8A"/>
    <w:rsid w:val="00D61F96"/>
    <w:rsid w:val="00D62390"/>
    <w:rsid w:val="00D62903"/>
    <w:rsid w:val="00D6331F"/>
    <w:rsid w:val="00D635B0"/>
    <w:rsid w:val="00D639F1"/>
    <w:rsid w:val="00D650FB"/>
    <w:rsid w:val="00D65C9C"/>
    <w:rsid w:val="00D66577"/>
    <w:rsid w:val="00D6696D"/>
    <w:rsid w:val="00D66D24"/>
    <w:rsid w:val="00D670A3"/>
    <w:rsid w:val="00D6713B"/>
    <w:rsid w:val="00D67975"/>
    <w:rsid w:val="00D67D80"/>
    <w:rsid w:val="00D7066A"/>
    <w:rsid w:val="00D71713"/>
    <w:rsid w:val="00D71E1E"/>
    <w:rsid w:val="00D71ED9"/>
    <w:rsid w:val="00D72310"/>
    <w:rsid w:val="00D72EC0"/>
    <w:rsid w:val="00D7335F"/>
    <w:rsid w:val="00D7364C"/>
    <w:rsid w:val="00D73B22"/>
    <w:rsid w:val="00D745F5"/>
    <w:rsid w:val="00D74C36"/>
    <w:rsid w:val="00D74D5A"/>
    <w:rsid w:val="00D75426"/>
    <w:rsid w:val="00D75A08"/>
    <w:rsid w:val="00D760AE"/>
    <w:rsid w:val="00D76909"/>
    <w:rsid w:val="00D77091"/>
    <w:rsid w:val="00D77404"/>
    <w:rsid w:val="00D77E70"/>
    <w:rsid w:val="00D80331"/>
    <w:rsid w:val="00D80DB7"/>
    <w:rsid w:val="00D80DBE"/>
    <w:rsid w:val="00D8109C"/>
    <w:rsid w:val="00D812DE"/>
    <w:rsid w:val="00D81F17"/>
    <w:rsid w:val="00D84902"/>
    <w:rsid w:val="00D85CC5"/>
    <w:rsid w:val="00D85D36"/>
    <w:rsid w:val="00D86313"/>
    <w:rsid w:val="00D878B1"/>
    <w:rsid w:val="00D90A24"/>
    <w:rsid w:val="00D90BBC"/>
    <w:rsid w:val="00D9104A"/>
    <w:rsid w:val="00D911A7"/>
    <w:rsid w:val="00D91203"/>
    <w:rsid w:val="00D91876"/>
    <w:rsid w:val="00D92760"/>
    <w:rsid w:val="00D92996"/>
    <w:rsid w:val="00D9321D"/>
    <w:rsid w:val="00D94A77"/>
    <w:rsid w:val="00D95174"/>
    <w:rsid w:val="00D95B13"/>
    <w:rsid w:val="00D969AA"/>
    <w:rsid w:val="00D96DE9"/>
    <w:rsid w:val="00D96E37"/>
    <w:rsid w:val="00DA0393"/>
    <w:rsid w:val="00DA1A88"/>
    <w:rsid w:val="00DA2515"/>
    <w:rsid w:val="00DA27AA"/>
    <w:rsid w:val="00DA39E5"/>
    <w:rsid w:val="00DA3E09"/>
    <w:rsid w:val="00DA4505"/>
    <w:rsid w:val="00DA46BD"/>
    <w:rsid w:val="00DA4973"/>
    <w:rsid w:val="00DA49FC"/>
    <w:rsid w:val="00DA4D02"/>
    <w:rsid w:val="00DA549C"/>
    <w:rsid w:val="00DA6BC5"/>
    <w:rsid w:val="00DA6F36"/>
    <w:rsid w:val="00DB180B"/>
    <w:rsid w:val="00DB22FE"/>
    <w:rsid w:val="00DB2733"/>
    <w:rsid w:val="00DB32F1"/>
    <w:rsid w:val="00DB3596"/>
    <w:rsid w:val="00DB38B2"/>
    <w:rsid w:val="00DB510A"/>
    <w:rsid w:val="00DB5252"/>
    <w:rsid w:val="00DB596E"/>
    <w:rsid w:val="00DB68E1"/>
    <w:rsid w:val="00DB6A15"/>
    <w:rsid w:val="00DB75F4"/>
    <w:rsid w:val="00DB7773"/>
    <w:rsid w:val="00DB79BE"/>
    <w:rsid w:val="00DB7F3C"/>
    <w:rsid w:val="00DC00EA"/>
    <w:rsid w:val="00DC023B"/>
    <w:rsid w:val="00DC04FC"/>
    <w:rsid w:val="00DC0AA5"/>
    <w:rsid w:val="00DC0AD5"/>
    <w:rsid w:val="00DC1F9A"/>
    <w:rsid w:val="00DC2673"/>
    <w:rsid w:val="00DC2937"/>
    <w:rsid w:val="00DC33AB"/>
    <w:rsid w:val="00DC369D"/>
    <w:rsid w:val="00DC3802"/>
    <w:rsid w:val="00DC4A09"/>
    <w:rsid w:val="00DC55E4"/>
    <w:rsid w:val="00DC55FD"/>
    <w:rsid w:val="00DC593A"/>
    <w:rsid w:val="00DC5F03"/>
    <w:rsid w:val="00DC660C"/>
    <w:rsid w:val="00DC661A"/>
    <w:rsid w:val="00DC7009"/>
    <w:rsid w:val="00DC7C8A"/>
    <w:rsid w:val="00DD246B"/>
    <w:rsid w:val="00DD27A3"/>
    <w:rsid w:val="00DD28CD"/>
    <w:rsid w:val="00DD320C"/>
    <w:rsid w:val="00DD32FF"/>
    <w:rsid w:val="00DD376E"/>
    <w:rsid w:val="00DD405A"/>
    <w:rsid w:val="00DD46E9"/>
    <w:rsid w:val="00DD5B0D"/>
    <w:rsid w:val="00DD75BE"/>
    <w:rsid w:val="00DD76F8"/>
    <w:rsid w:val="00DE063F"/>
    <w:rsid w:val="00DE06EC"/>
    <w:rsid w:val="00DE1334"/>
    <w:rsid w:val="00DE2169"/>
    <w:rsid w:val="00DE31B6"/>
    <w:rsid w:val="00DE3A31"/>
    <w:rsid w:val="00DE3AA4"/>
    <w:rsid w:val="00DE3D35"/>
    <w:rsid w:val="00DE45DE"/>
    <w:rsid w:val="00DE5F47"/>
    <w:rsid w:val="00DE6DB0"/>
    <w:rsid w:val="00DE795C"/>
    <w:rsid w:val="00DE7AA3"/>
    <w:rsid w:val="00DF048C"/>
    <w:rsid w:val="00DF0CB6"/>
    <w:rsid w:val="00DF0E4D"/>
    <w:rsid w:val="00DF16D8"/>
    <w:rsid w:val="00DF18F8"/>
    <w:rsid w:val="00DF283B"/>
    <w:rsid w:val="00DF2B2D"/>
    <w:rsid w:val="00DF2D6B"/>
    <w:rsid w:val="00DF3C7D"/>
    <w:rsid w:val="00DF4331"/>
    <w:rsid w:val="00DF63C9"/>
    <w:rsid w:val="00DF6CD6"/>
    <w:rsid w:val="00DF7EFF"/>
    <w:rsid w:val="00E00247"/>
    <w:rsid w:val="00E00821"/>
    <w:rsid w:val="00E03FBE"/>
    <w:rsid w:val="00E04903"/>
    <w:rsid w:val="00E04F9A"/>
    <w:rsid w:val="00E05B80"/>
    <w:rsid w:val="00E06343"/>
    <w:rsid w:val="00E06D61"/>
    <w:rsid w:val="00E06D8D"/>
    <w:rsid w:val="00E0737C"/>
    <w:rsid w:val="00E07D87"/>
    <w:rsid w:val="00E112C2"/>
    <w:rsid w:val="00E112E0"/>
    <w:rsid w:val="00E11B5F"/>
    <w:rsid w:val="00E13329"/>
    <w:rsid w:val="00E14D08"/>
    <w:rsid w:val="00E15ABE"/>
    <w:rsid w:val="00E168CE"/>
    <w:rsid w:val="00E16D4D"/>
    <w:rsid w:val="00E16E98"/>
    <w:rsid w:val="00E17043"/>
    <w:rsid w:val="00E2001C"/>
    <w:rsid w:val="00E202E0"/>
    <w:rsid w:val="00E20435"/>
    <w:rsid w:val="00E204E1"/>
    <w:rsid w:val="00E210C5"/>
    <w:rsid w:val="00E210FD"/>
    <w:rsid w:val="00E215FB"/>
    <w:rsid w:val="00E25AD3"/>
    <w:rsid w:val="00E25CC7"/>
    <w:rsid w:val="00E25CD4"/>
    <w:rsid w:val="00E263E5"/>
    <w:rsid w:val="00E26436"/>
    <w:rsid w:val="00E267E7"/>
    <w:rsid w:val="00E271C4"/>
    <w:rsid w:val="00E27221"/>
    <w:rsid w:val="00E30801"/>
    <w:rsid w:val="00E30ABF"/>
    <w:rsid w:val="00E31B46"/>
    <w:rsid w:val="00E32216"/>
    <w:rsid w:val="00E32F5D"/>
    <w:rsid w:val="00E32F7E"/>
    <w:rsid w:val="00E3310F"/>
    <w:rsid w:val="00E33610"/>
    <w:rsid w:val="00E337AE"/>
    <w:rsid w:val="00E340B2"/>
    <w:rsid w:val="00E359BD"/>
    <w:rsid w:val="00E36140"/>
    <w:rsid w:val="00E3678E"/>
    <w:rsid w:val="00E36C94"/>
    <w:rsid w:val="00E372A2"/>
    <w:rsid w:val="00E406CA"/>
    <w:rsid w:val="00E414F8"/>
    <w:rsid w:val="00E41CC6"/>
    <w:rsid w:val="00E41FCB"/>
    <w:rsid w:val="00E4353A"/>
    <w:rsid w:val="00E43B68"/>
    <w:rsid w:val="00E44E01"/>
    <w:rsid w:val="00E44E48"/>
    <w:rsid w:val="00E4507F"/>
    <w:rsid w:val="00E45414"/>
    <w:rsid w:val="00E45EF0"/>
    <w:rsid w:val="00E477AF"/>
    <w:rsid w:val="00E47B49"/>
    <w:rsid w:val="00E47D8D"/>
    <w:rsid w:val="00E50092"/>
    <w:rsid w:val="00E500C0"/>
    <w:rsid w:val="00E511DA"/>
    <w:rsid w:val="00E5187B"/>
    <w:rsid w:val="00E52531"/>
    <w:rsid w:val="00E5267B"/>
    <w:rsid w:val="00E52C13"/>
    <w:rsid w:val="00E52EC8"/>
    <w:rsid w:val="00E541EB"/>
    <w:rsid w:val="00E54B33"/>
    <w:rsid w:val="00E55392"/>
    <w:rsid w:val="00E55650"/>
    <w:rsid w:val="00E55E6F"/>
    <w:rsid w:val="00E560C8"/>
    <w:rsid w:val="00E56702"/>
    <w:rsid w:val="00E56777"/>
    <w:rsid w:val="00E56ADC"/>
    <w:rsid w:val="00E5706E"/>
    <w:rsid w:val="00E60488"/>
    <w:rsid w:val="00E60DD3"/>
    <w:rsid w:val="00E60F75"/>
    <w:rsid w:val="00E6126F"/>
    <w:rsid w:val="00E619C2"/>
    <w:rsid w:val="00E61E82"/>
    <w:rsid w:val="00E61ECB"/>
    <w:rsid w:val="00E62C32"/>
    <w:rsid w:val="00E62CD0"/>
    <w:rsid w:val="00E6379D"/>
    <w:rsid w:val="00E63C0E"/>
    <w:rsid w:val="00E64A54"/>
    <w:rsid w:val="00E65F2B"/>
    <w:rsid w:val="00E66099"/>
    <w:rsid w:val="00E66A91"/>
    <w:rsid w:val="00E679DF"/>
    <w:rsid w:val="00E67ED2"/>
    <w:rsid w:val="00E7054C"/>
    <w:rsid w:val="00E70742"/>
    <w:rsid w:val="00E70C03"/>
    <w:rsid w:val="00E71195"/>
    <w:rsid w:val="00E7199D"/>
    <w:rsid w:val="00E71B7A"/>
    <w:rsid w:val="00E72D49"/>
    <w:rsid w:val="00E72D52"/>
    <w:rsid w:val="00E730F3"/>
    <w:rsid w:val="00E73287"/>
    <w:rsid w:val="00E73ABF"/>
    <w:rsid w:val="00E74A87"/>
    <w:rsid w:val="00E74C99"/>
    <w:rsid w:val="00E7593C"/>
    <w:rsid w:val="00E76423"/>
    <w:rsid w:val="00E7678A"/>
    <w:rsid w:val="00E77077"/>
    <w:rsid w:val="00E77A32"/>
    <w:rsid w:val="00E80439"/>
    <w:rsid w:val="00E807C5"/>
    <w:rsid w:val="00E81ED0"/>
    <w:rsid w:val="00E82226"/>
    <w:rsid w:val="00E822E6"/>
    <w:rsid w:val="00E82750"/>
    <w:rsid w:val="00E82FE9"/>
    <w:rsid w:val="00E83992"/>
    <w:rsid w:val="00E83A21"/>
    <w:rsid w:val="00E83F88"/>
    <w:rsid w:val="00E854E9"/>
    <w:rsid w:val="00E859D8"/>
    <w:rsid w:val="00E86A9D"/>
    <w:rsid w:val="00E879E3"/>
    <w:rsid w:val="00E87BE9"/>
    <w:rsid w:val="00E90B44"/>
    <w:rsid w:val="00E9159D"/>
    <w:rsid w:val="00E91F59"/>
    <w:rsid w:val="00E935F1"/>
    <w:rsid w:val="00E9388E"/>
    <w:rsid w:val="00E944CF"/>
    <w:rsid w:val="00E94989"/>
    <w:rsid w:val="00E94A81"/>
    <w:rsid w:val="00E95525"/>
    <w:rsid w:val="00E95CFF"/>
    <w:rsid w:val="00E95F7A"/>
    <w:rsid w:val="00E9604E"/>
    <w:rsid w:val="00E96D57"/>
    <w:rsid w:val="00E97ED7"/>
    <w:rsid w:val="00EA0425"/>
    <w:rsid w:val="00EA04B5"/>
    <w:rsid w:val="00EA0907"/>
    <w:rsid w:val="00EA10D6"/>
    <w:rsid w:val="00EA1506"/>
    <w:rsid w:val="00EA1FFB"/>
    <w:rsid w:val="00EA3C4F"/>
    <w:rsid w:val="00EA4DFE"/>
    <w:rsid w:val="00EA4EA9"/>
    <w:rsid w:val="00EA60C8"/>
    <w:rsid w:val="00EA68E5"/>
    <w:rsid w:val="00EA6D62"/>
    <w:rsid w:val="00EA6FC0"/>
    <w:rsid w:val="00EA7203"/>
    <w:rsid w:val="00EA73BD"/>
    <w:rsid w:val="00EA7926"/>
    <w:rsid w:val="00EA7AE6"/>
    <w:rsid w:val="00EB02DF"/>
    <w:rsid w:val="00EB048E"/>
    <w:rsid w:val="00EB0BB6"/>
    <w:rsid w:val="00EB1D06"/>
    <w:rsid w:val="00EB4E9C"/>
    <w:rsid w:val="00EB5330"/>
    <w:rsid w:val="00EB5402"/>
    <w:rsid w:val="00EB5A92"/>
    <w:rsid w:val="00EB6184"/>
    <w:rsid w:val="00EB62C3"/>
    <w:rsid w:val="00EB6568"/>
    <w:rsid w:val="00EC04C7"/>
    <w:rsid w:val="00EC05D9"/>
    <w:rsid w:val="00EC081C"/>
    <w:rsid w:val="00EC0B9E"/>
    <w:rsid w:val="00EC0F51"/>
    <w:rsid w:val="00EC1850"/>
    <w:rsid w:val="00EC2C3C"/>
    <w:rsid w:val="00EC326F"/>
    <w:rsid w:val="00EC3584"/>
    <w:rsid w:val="00EC3BA0"/>
    <w:rsid w:val="00EC43E2"/>
    <w:rsid w:val="00EC55DF"/>
    <w:rsid w:val="00EC55F5"/>
    <w:rsid w:val="00EC60A5"/>
    <w:rsid w:val="00EC69F3"/>
    <w:rsid w:val="00EC6A92"/>
    <w:rsid w:val="00ED0408"/>
    <w:rsid w:val="00ED08D2"/>
    <w:rsid w:val="00ED0FA8"/>
    <w:rsid w:val="00ED1A42"/>
    <w:rsid w:val="00ED2221"/>
    <w:rsid w:val="00ED3124"/>
    <w:rsid w:val="00ED3708"/>
    <w:rsid w:val="00ED3717"/>
    <w:rsid w:val="00ED50AC"/>
    <w:rsid w:val="00ED5C63"/>
    <w:rsid w:val="00ED64B3"/>
    <w:rsid w:val="00ED6584"/>
    <w:rsid w:val="00ED65FA"/>
    <w:rsid w:val="00ED6AB1"/>
    <w:rsid w:val="00ED7558"/>
    <w:rsid w:val="00ED77E2"/>
    <w:rsid w:val="00EE0702"/>
    <w:rsid w:val="00EE1653"/>
    <w:rsid w:val="00EE1969"/>
    <w:rsid w:val="00EE1985"/>
    <w:rsid w:val="00EE2C50"/>
    <w:rsid w:val="00EE34DF"/>
    <w:rsid w:val="00EE3604"/>
    <w:rsid w:val="00EE4ACE"/>
    <w:rsid w:val="00EE509D"/>
    <w:rsid w:val="00EE6B95"/>
    <w:rsid w:val="00EE6BD0"/>
    <w:rsid w:val="00EE7705"/>
    <w:rsid w:val="00EF0A7F"/>
    <w:rsid w:val="00EF0DFE"/>
    <w:rsid w:val="00EF1134"/>
    <w:rsid w:val="00EF1CD8"/>
    <w:rsid w:val="00EF2F89"/>
    <w:rsid w:val="00EF453C"/>
    <w:rsid w:val="00EF4E20"/>
    <w:rsid w:val="00EF4F3A"/>
    <w:rsid w:val="00EF4FB8"/>
    <w:rsid w:val="00EF5457"/>
    <w:rsid w:val="00EF6CD7"/>
    <w:rsid w:val="00EF7611"/>
    <w:rsid w:val="00F00C2D"/>
    <w:rsid w:val="00F01205"/>
    <w:rsid w:val="00F015B8"/>
    <w:rsid w:val="00F01708"/>
    <w:rsid w:val="00F019DC"/>
    <w:rsid w:val="00F01D1A"/>
    <w:rsid w:val="00F0234C"/>
    <w:rsid w:val="00F02751"/>
    <w:rsid w:val="00F03A33"/>
    <w:rsid w:val="00F03E98"/>
    <w:rsid w:val="00F04E04"/>
    <w:rsid w:val="00F05FA6"/>
    <w:rsid w:val="00F063CA"/>
    <w:rsid w:val="00F069D3"/>
    <w:rsid w:val="00F06A37"/>
    <w:rsid w:val="00F071DB"/>
    <w:rsid w:val="00F073CE"/>
    <w:rsid w:val="00F07E55"/>
    <w:rsid w:val="00F1101A"/>
    <w:rsid w:val="00F1237A"/>
    <w:rsid w:val="00F12385"/>
    <w:rsid w:val="00F13C30"/>
    <w:rsid w:val="00F14325"/>
    <w:rsid w:val="00F143BB"/>
    <w:rsid w:val="00F15988"/>
    <w:rsid w:val="00F15FCD"/>
    <w:rsid w:val="00F161D1"/>
    <w:rsid w:val="00F1701E"/>
    <w:rsid w:val="00F20B92"/>
    <w:rsid w:val="00F21A4A"/>
    <w:rsid w:val="00F221FC"/>
    <w:rsid w:val="00F22822"/>
    <w:rsid w:val="00F229B1"/>
    <w:rsid w:val="00F22CBD"/>
    <w:rsid w:val="00F234DC"/>
    <w:rsid w:val="00F2386A"/>
    <w:rsid w:val="00F2405D"/>
    <w:rsid w:val="00F272F1"/>
    <w:rsid w:val="00F27BCD"/>
    <w:rsid w:val="00F3123A"/>
    <w:rsid w:val="00F3125E"/>
    <w:rsid w:val="00F313ED"/>
    <w:rsid w:val="00F318A3"/>
    <w:rsid w:val="00F31EF0"/>
    <w:rsid w:val="00F32336"/>
    <w:rsid w:val="00F331F1"/>
    <w:rsid w:val="00F3381B"/>
    <w:rsid w:val="00F347D6"/>
    <w:rsid w:val="00F34A70"/>
    <w:rsid w:val="00F3507A"/>
    <w:rsid w:val="00F35445"/>
    <w:rsid w:val="00F3577B"/>
    <w:rsid w:val="00F36DBC"/>
    <w:rsid w:val="00F376DF"/>
    <w:rsid w:val="00F37726"/>
    <w:rsid w:val="00F37D01"/>
    <w:rsid w:val="00F40D9E"/>
    <w:rsid w:val="00F4129E"/>
    <w:rsid w:val="00F41EC4"/>
    <w:rsid w:val="00F42882"/>
    <w:rsid w:val="00F428D1"/>
    <w:rsid w:val="00F42E39"/>
    <w:rsid w:val="00F45269"/>
    <w:rsid w:val="00F45372"/>
    <w:rsid w:val="00F4611D"/>
    <w:rsid w:val="00F46974"/>
    <w:rsid w:val="00F46E2D"/>
    <w:rsid w:val="00F47306"/>
    <w:rsid w:val="00F513B7"/>
    <w:rsid w:val="00F5226F"/>
    <w:rsid w:val="00F5259B"/>
    <w:rsid w:val="00F53085"/>
    <w:rsid w:val="00F53251"/>
    <w:rsid w:val="00F532FE"/>
    <w:rsid w:val="00F534AA"/>
    <w:rsid w:val="00F53E82"/>
    <w:rsid w:val="00F540BD"/>
    <w:rsid w:val="00F548A7"/>
    <w:rsid w:val="00F549C1"/>
    <w:rsid w:val="00F54FC5"/>
    <w:rsid w:val="00F553CD"/>
    <w:rsid w:val="00F560F7"/>
    <w:rsid w:val="00F56AD7"/>
    <w:rsid w:val="00F608A6"/>
    <w:rsid w:val="00F60F06"/>
    <w:rsid w:val="00F61A88"/>
    <w:rsid w:val="00F625CC"/>
    <w:rsid w:val="00F6275A"/>
    <w:rsid w:val="00F6302E"/>
    <w:rsid w:val="00F6334D"/>
    <w:rsid w:val="00F63530"/>
    <w:rsid w:val="00F63549"/>
    <w:rsid w:val="00F63599"/>
    <w:rsid w:val="00F645DF"/>
    <w:rsid w:val="00F6470B"/>
    <w:rsid w:val="00F6480D"/>
    <w:rsid w:val="00F6622D"/>
    <w:rsid w:val="00F66A4B"/>
    <w:rsid w:val="00F67FE4"/>
    <w:rsid w:val="00F70FD3"/>
    <w:rsid w:val="00F71201"/>
    <w:rsid w:val="00F71A7F"/>
    <w:rsid w:val="00F72287"/>
    <w:rsid w:val="00F72DA9"/>
    <w:rsid w:val="00F73707"/>
    <w:rsid w:val="00F7563E"/>
    <w:rsid w:val="00F75DB1"/>
    <w:rsid w:val="00F76236"/>
    <w:rsid w:val="00F769F5"/>
    <w:rsid w:val="00F775D4"/>
    <w:rsid w:val="00F77C3D"/>
    <w:rsid w:val="00F8007F"/>
    <w:rsid w:val="00F80EA0"/>
    <w:rsid w:val="00F81039"/>
    <w:rsid w:val="00F822EA"/>
    <w:rsid w:val="00F8267E"/>
    <w:rsid w:val="00F829D1"/>
    <w:rsid w:val="00F83565"/>
    <w:rsid w:val="00F8412D"/>
    <w:rsid w:val="00F84A60"/>
    <w:rsid w:val="00F84F46"/>
    <w:rsid w:val="00F867B2"/>
    <w:rsid w:val="00F86A87"/>
    <w:rsid w:val="00F86E58"/>
    <w:rsid w:val="00F87612"/>
    <w:rsid w:val="00F903C4"/>
    <w:rsid w:val="00F90449"/>
    <w:rsid w:val="00F90990"/>
    <w:rsid w:val="00F91246"/>
    <w:rsid w:val="00F916C2"/>
    <w:rsid w:val="00F9205E"/>
    <w:rsid w:val="00F92837"/>
    <w:rsid w:val="00F933E1"/>
    <w:rsid w:val="00F93613"/>
    <w:rsid w:val="00F937E8"/>
    <w:rsid w:val="00F94024"/>
    <w:rsid w:val="00F9499C"/>
    <w:rsid w:val="00F9511F"/>
    <w:rsid w:val="00F95487"/>
    <w:rsid w:val="00F95599"/>
    <w:rsid w:val="00F956AE"/>
    <w:rsid w:val="00F9693C"/>
    <w:rsid w:val="00F96D6C"/>
    <w:rsid w:val="00F9711F"/>
    <w:rsid w:val="00F97A92"/>
    <w:rsid w:val="00FA067A"/>
    <w:rsid w:val="00FA2A16"/>
    <w:rsid w:val="00FA2C9D"/>
    <w:rsid w:val="00FA2EAD"/>
    <w:rsid w:val="00FA2FC4"/>
    <w:rsid w:val="00FA3544"/>
    <w:rsid w:val="00FA49AB"/>
    <w:rsid w:val="00FA4A14"/>
    <w:rsid w:val="00FA61C8"/>
    <w:rsid w:val="00FA6508"/>
    <w:rsid w:val="00FA6E16"/>
    <w:rsid w:val="00FA7118"/>
    <w:rsid w:val="00FA7312"/>
    <w:rsid w:val="00FA73C6"/>
    <w:rsid w:val="00FB0397"/>
    <w:rsid w:val="00FB03AB"/>
    <w:rsid w:val="00FB11A6"/>
    <w:rsid w:val="00FB1390"/>
    <w:rsid w:val="00FB1400"/>
    <w:rsid w:val="00FB16F8"/>
    <w:rsid w:val="00FB17CF"/>
    <w:rsid w:val="00FB1877"/>
    <w:rsid w:val="00FB1E2F"/>
    <w:rsid w:val="00FB3B55"/>
    <w:rsid w:val="00FB3ED1"/>
    <w:rsid w:val="00FB4668"/>
    <w:rsid w:val="00FB4702"/>
    <w:rsid w:val="00FB615F"/>
    <w:rsid w:val="00FB6D47"/>
    <w:rsid w:val="00FB6E5B"/>
    <w:rsid w:val="00FB799F"/>
    <w:rsid w:val="00FB7DB9"/>
    <w:rsid w:val="00FC066A"/>
    <w:rsid w:val="00FC0CC5"/>
    <w:rsid w:val="00FC0D21"/>
    <w:rsid w:val="00FC11D6"/>
    <w:rsid w:val="00FC2898"/>
    <w:rsid w:val="00FC33FC"/>
    <w:rsid w:val="00FC41BA"/>
    <w:rsid w:val="00FC4C46"/>
    <w:rsid w:val="00FC4DE1"/>
    <w:rsid w:val="00FC5064"/>
    <w:rsid w:val="00FC56D8"/>
    <w:rsid w:val="00FC5AD7"/>
    <w:rsid w:val="00FC6B69"/>
    <w:rsid w:val="00FC7BB6"/>
    <w:rsid w:val="00FC7C90"/>
    <w:rsid w:val="00FD0435"/>
    <w:rsid w:val="00FD065F"/>
    <w:rsid w:val="00FD12D5"/>
    <w:rsid w:val="00FD1AB6"/>
    <w:rsid w:val="00FD214C"/>
    <w:rsid w:val="00FD2D24"/>
    <w:rsid w:val="00FD37AA"/>
    <w:rsid w:val="00FD47CA"/>
    <w:rsid w:val="00FD50EF"/>
    <w:rsid w:val="00FD5D7C"/>
    <w:rsid w:val="00FD5F86"/>
    <w:rsid w:val="00FD6269"/>
    <w:rsid w:val="00FD6285"/>
    <w:rsid w:val="00FD6656"/>
    <w:rsid w:val="00FD67FF"/>
    <w:rsid w:val="00FD6844"/>
    <w:rsid w:val="00FE09A1"/>
    <w:rsid w:val="00FE1502"/>
    <w:rsid w:val="00FE23BD"/>
    <w:rsid w:val="00FE2492"/>
    <w:rsid w:val="00FE2FFD"/>
    <w:rsid w:val="00FE3288"/>
    <w:rsid w:val="00FE36B7"/>
    <w:rsid w:val="00FE39C7"/>
    <w:rsid w:val="00FE3F60"/>
    <w:rsid w:val="00FE45F2"/>
    <w:rsid w:val="00FE47A5"/>
    <w:rsid w:val="00FE5600"/>
    <w:rsid w:val="00FE58B1"/>
    <w:rsid w:val="00FE5BDE"/>
    <w:rsid w:val="00FE6011"/>
    <w:rsid w:val="00FE69E9"/>
    <w:rsid w:val="00FE6A31"/>
    <w:rsid w:val="00FE706B"/>
    <w:rsid w:val="00FE7479"/>
    <w:rsid w:val="00FE76D8"/>
    <w:rsid w:val="00FF0537"/>
    <w:rsid w:val="00FF1226"/>
    <w:rsid w:val="00FF130A"/>
    <w:rsid w:val="00FF1AFF"/>
    <w:rsid w:val="00FF1E13"/>
    <w:rsid w:val="00FF2434"/>
    <w:rsid w:val="00FF267A"/>
    <w:rsid w:val="00FF2CC0"/>
    <w:rsid w:val="00FF3030"/>
    <w:rsid w:val="00FF34A4"/>
    <w:rsid w:val="00FF37A7"/>
    <w:rsid w:val="00FF4B75"/>
    <w:rsid w:val="00FF4D07"/>
    <w:rsid w:val="00FF642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4AECEFE"/>
  <w15:docId w15:val="{3BF0F48D-ACE1-46CA-9126-887064CBD7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76B83"/>
    <w:pPr>
      <w:jc w:val="both"/>
    </w:pPr>
    <w:rPr>
      <w:rFonts w:ascii="Arial" w:hAnsi="Arial"/>
    </w:rPr>
  </w:style>
  <w:style w:type="paragraph" w:styleId="Heading1">
    <w:name w:val="heading 1"/>
    <w:next w:val="Normal"/>
    <w:link w:val="Heading1Char"/>
    <w:qFormat/>
    <w:rsid w:val="00A824AF"/>
    <w:pPr>
      <w:keepNext/>
      <w:jc w:val="both"/>
      <w:outlineLvl w:val="0"/>
    </w:pPr>
    <w:rPr>
      <w:rFonts w:ascii="Arial" w:hAnsi="Arial"/>
      <w:b/>
      <w:caps/>
    </w:rPr>
  </w:style>
  <w:style w:type="paragraph" w:styleId="Heading2">
    <w:name w:val="heading 2"/>
    <w:next w:val="Normal"/>
    <w:link w:val="Heading2Char"/>
    <w:qFormat/>
    <w:rsid w:val="00D67D80"/>
    <w:pPr>
      <w:keepNext/>
      <w:jc w:val="both"/>
      <w:outlineLvl w:val="1"/>
    </w:pPr>
    <w:rPr>
      <w:rFonts w:ascii="Arial Bold" w:hAnsi="Arial Bold"/>
      <w:b/>
    </w:rPr>
  </w:style>
  <w:style w:type="paragraph" w:styleId="Heading3">
    <w:name w:val="heading 3"/>
    <w:next w:val="Normal"/>
    <w:autoRedefine/>
    <w:qFormat/>
    <w:rsid w:val="00A824AF"/>
    <w:pPr>
      <w:keepNext/>
      <w:jc w:val="both"/>
      <w:outlineLvl w:val="2"/>
    </w:pPr>
    <w:rPr>
      <w:rFonts w:ascii="Arial" w:hAnsi="Arial"/>
      <w:i/>
    </w:rPr>
  </w:style>
  <w:style w:type="paragraph" w:styleId="Heading4">
    <w:name w:val="heading 4"/>
    <w:next w:val="Normal"/>
    <w:autoRedefine/>
    <w:qFormat/>
    <w:rsid w:val="00A824AF"/>
    <w:pPr>
      <w:keepNext/>
      <w:ind w:left="567"/>
      <w:jc w:val="both"/>
      <w:outlineLvl w:val="3"/>
    </w:pPr>
    <w:rPr>
      <w:rFonts w:ascii="Arial" w:hAnsi="Arial"/>
      <w:i/>
      <w:lang w:val="fr-FR"/>
    </w:rPr>
  </w:style>
  <w:style w:type="paragraph" w:styleId="Heading5">
    <w:name w:val="heading 5"/>
    <w:next w:val="Normal"/>
    <w:autoRedefine/>
    <w:qFormat/>
    <w:rsid w:val="00A824AF"/>
    <w:pPr>
      <w:keepNext/>
      <w:ind w:left="1134" w:hanging="567"/>
      <w:jc w:val="both"/>
      <w:outlineLvl w:val="4"/>
    </w:pPr>
    <w:rPr>
      <w:rFonts w:ascii="Arial" w:hAnsi="Arial"/>
      <w:sz w:val="18"/>
      <w:szCs w:val="18"/>
    </w:rPr>
  </w:style>
  <w:style w:type="paragraph" w:styleId="Heading9">
    <w:name w:val="heading 9"/>
    <w:basedOn w:val="Normal"/>
    <w:next w:val="Normal"/>
    <w:qFormat/>
    <w:rsid w:val="00A824AF"/>
    <w:p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4AF"/>
    <w:rPr>
      <w:rFonts w:ascii="Arial" w:hAnsi="Arial"/>
      <w:b/>
      <w:caps/>
    </w:rPr>
  </w:style>
  <w:style w:type="character" w:customStyle="1" w:styleId="Heading2Char">
    <w:name w:val="Heading 2 Char"/>
    <w:basedOn w:val="DefaultParagraphFont"/>
    <w:link w:val="Heading2"/>
    <w:rsid w:val="00D67D80"/>
    <w:rPr>
      <w:rFonts w:ascii="Arial Bold" w:hAnsi="Arial Bold"/>
      <w:b/>
    </w:rPr>
  </w:style>
  <w:style w:type="paragraph" w:styleId="Header">
    <w:name w:val="header"/>
    <w:link w:val="HeaderChar"/>
    <w:uiPriority w:val="99"/>
    <w:rsid w:val="00AE2937"/>
    <w:pPr>
      <w:jc w:val="center"/>
    </w:pPr>
    <w:rPr>
      <w:rFonts w:ascii="Arial" w:hAnsi="Arial"/>
      <w:lang w:val="fr-FR"/>
    </w:rPr>
  </w:style>
  <w:style w:type="character" w:customStyle="1" w:styleId="HeaderChar">
    <w:name w:val="Header Char"/>
    <w:basedOn w:val="DefaultParagraphFont"/>
    <w:link w:val="Header"/>
    <w:uiPriority w:val="99"/>
    <w:rsid w:val="00A824AF"/>
    <w:rPr>
      <w:rFonts w:ascii="Arial" w:hAnsi="Arial"/>
      <w:lang w:val="fr-FR"/>
    </w:rPr>
  </w:style>
  <w:style w:type="paragraph" w:styleId="Footer">
    <w:name w:val="footer"/>
    <w:aliases w:val="doc_path_name"/>
    <w:link w:val="FooterChar"/>
    <w:autoRedefine/>
    <w:uiPriority w:val="99"/>
    <w:rsid w:val="009D690D"/>
    <w:pPr>
      <w:jc w:val="both"/>
    </w:pPr>
    <w:rPr>
      <w:rFonts w:ascii="Arial" w:hAnsi="Arial"/>
      <w:sz w:val="14"/>
    </w:rPr>
  </w:style>
  <w:style w:type="character" w:customStyle="1" w:styleId="FooterChar">
    <w:name w:val="Footer Char"/>
    <w:aliases w:val="doc_path_name Char"/>
    <w:basedOn w:val="DefaultParagraphFont"/>
    <w:link w:val="Footer"/>
    <w:uiPriority w:val="99"/>
    <w:rsid w:val="00A824AF"/>
    <w:rPr>
      <w:rFonts w:ascii="Arial" w:hAnsi="Arial"/>
      <w:sz w:val="14"/>
    </w:rPr>
  </w:style>
  <w:style w:type="character" w:styleId="PageNumber">
    <w:name w:val="page number"/>
    <w:basedOn w:val="DefaultParagraphFont"/>
    <w:rsid w:val="00D3708D"/>
    <w:rPr>
      <w:rFonts w:ascii="Arial" w:hAnsi="Arial"/>
      <w:sz w:val="20"/>
    </w:rPr>
  </w:style>
  <w:style w:type="paragraph" w:styleId="Title">
    <w:name w:val="Title"/>
    <w:basedOn w:val="Normal"/>
    <w:qFormat/>
    <w:rsid w:val="00D3708D"/>
    <w:pPr>
      <w:spacing w:after="300"/>
      <w:jc w:val="center"/>
    </w:pPr>
    <w:rPr>
      <w:b/>
      <w:caps/>
      <w:kern w:val="28"/>
      <w:sz w:val="30"/>
    </w:rPr>
  </w:style>
  <w:style w:type="paragraph" w:customStyle="1" w:styleId="preparedby">
    <w:name w:val="preparedby"/>
    <w:basedOn w:val="Normal"/>
    <w:next w:val="Normal"/>
    <w:semiHidden/>
    <w:rsid w:val="00D3708D"/>
    <w:pPr>
      <w:spacing w:after="600"/>
      <w:jc w:val="center"/>
    </w:pPr>
    <w:rPr>
      <w:i/>
    </w:rPr>
  </w:style>
  <w:style w:type="paragraph" w:customStyle="1" w:styleId="Docoriginal">
    <w:name w:val="Doc_original"/>
    <w:basedOn w:val="Code"/>
    <w:link w:val="DocoriginalChar"/>
    <w:rsid w:val="003C7FBE"/>
    <w:pPr>
      <w:spacing w:before="240" w:line="240" w:lineRule="exact"/>
      <w:ind w:left="0"/>
      <w:contextualSpacing/>
      <w:jc w:val="left"/>
    </w:pPr>
    <w:rPr>
      <w:sz w:val="18"/>
    </w:rPr>
  </w:style>
  <w:style w:type="paragraph" w:customStyle="1" w:styleId="Code">
    <w:name w:val="Code"/>
    <w:basedOn w:val="Normal"/>
    <w:link w:val="CodeChar"/>
    <w:semiHidden/>
    <w:rsid w:val="00D3708D"/>
    <w:pPr>
      <w:spacing w:line="340" w:lineRule="atLeast"/>
      <w:ind w:left="1276"/>
    </w:pPr>
    <w:rPr>
      <w:b/>
      <w:bCs/>
      <w:spacing w:val="10"/>
    </w:rPr>
  </w:style>
  <w:style w:type="character" w:customStyle="1" w:styleId="CodeChar">
    <w:name w:val="Code Char"/>
    <w:basedOn w:val="DefaultParagraphFont"/>
    <w:link w:val="Code"/>
    <w:rsid w:val="00D3708D"/>
    <w:rPr>
      <w:rFonts w:ascii="Arial" w:hAnsi="Arial"/>
      <w:b/>
      <w:bCs/>
      <w:spacing w:val="10"/>
      <w:lang w:val="fr-FR" w:eastAsia="en-US" w:bidi="ar-SA"/>
    </w:rPr>
  </w:style>
  <w:style w:type="character" w:customStyle="1" w:styleId="DocoriginalChar">
    <w:name w:val="Doc_original Char"/>
    <w:basedOn w:val="CodeChar"/>
    <w:link w:val="Docoriginal"/>
    <w:rsid w:val="003C7FBE"/>
    <w:rPr>
      <w:rFonts w:ascii="Arial" w:hAnsi="Arial"/>
      <w:b/>
      <w:bCs/>
      <w:spacing w:val="10"/>
      <w:sz w:val="18"/>
      <w:lang w:val="fr-FR" w:eastAsia="en-US" w:bidi="ar-SA"/>
    </w:rPr>
  </w:style>
  <w:style w:type="paragraph" w:customStyle="1" w:styleId="DecisionParagraphs">
    <w:name w:val="DecisionParagraphs"/>
    <w:basedOn w:val="Normal"/>
    <w:rsid w:val="00214C72"/>
    <w:pPr>
      <w:tabs>
        <w:tab w:val="left" w:pos="5387"/>
        <w:tab w:val="left" w:pos="5954"/>
      </w:tabs>
      <w:ind w:left="4820"/>
    </w:pPr>
    <w:rPr>
      <w:i/>
    </w:rPr>
  </w:style>
  <w:style w:type="paragraph" w:styleId="FootnoteText">
    <w:name w:val="footnote text"/>
    <w:link w:val="FootnoteTextChar"/>
    <w:autoRedefine/>
    <w:uiPriority w:val="99"/>
    <w:rsid w:val="00557A44"/>
    <w:pPr>
      <w:spacing w:before="60"/>
      <w:ind w:left="567" w:hanging="567"/>
      <w:jc w:val="both"/>
    </w:pPr>
    <w:rPr>
      <w:rFonts w:ascii="Arial" w:hAnsi="Arial"/>
      <w:sz w:val="16"/>
    </w:rPr>
  </w:style>
  <w:style w:type="character" w:styleId="FootnoteReference">
    <w:name w:val="footnote reference"/>
    <w:basedOn w:val="DefaultParagraphFont"/>
    <w:uiPriority w:val="99"/>
    <w:semiHidden/>
    <w:rsid w:val="00D3708D"/>
    <w:rPr>
      <w:vertAlign w:val="superscript"/>
    </w:rPr>
  </w:style>
  <w:style w:type="paragraph" w:styleId="Closing">
    <w:name w:val="Closing"/>
    <w:basedOn w:val="Normal"/>
    <w:rsid w:val="00D3708D"/>
    <w:pPr>
      <w:ind w:left="4536"/>
      <w:jc w:val="center"/>
    </w:pPr>
  </w:style>
  <w:style w:type="paragraph" w:styleId="Index1">
    <w:name w:val="index 1"/>
    <w:basedOn w:val="Normal"/>
    <w:next w:val="Normal"/>
    <w:semiHidden/>
    <w:rsid w:val="00D3708D"/>
    <w:pPr>
      <w:tabs>
        <w:tab w:val="right" w:leader="dot" w:pos="9071"/>
      </w:tabs>
      <w:ind w:left="284" w:hanging="284"/>
    </w:pPr>
    <w:rPr>
      <w:sz w:val="24"/>
    </w:rPr>
  </w:style>
  <w:style w:type="paragraph" w:styleId="Index2">
    <w:name w:val="index 2"/>
    <w:basedOn w:val="Normal"/>
    <w:next w:val="Normal"/>
    <w:semiHidden/>
    <w:rsid w:val="00D3708D"/>
    <w:pPr>
      <w:tabs>
        <w:tab w:val="right" w:leader="dot" w:pos="9071"/>
      </w:tabs>
      <w:ind w:left="568" w:hanging="284"/>
    </w:pPr>
    <w:rPr>
      <w:sz w:val="24"/>
    </w:rPr>
  </w:style>
  <w:style w:type="paragraph" w:styleId="Index3">
    <w:name w:val="index 3"/>
    <w:basedOn w:val="Normal"/>
    <w:next w:val="Normal"/>
    <w:semiHidden/>
    <w:rsid w:val="00D3708D"/>
    <w:pPr>
      <w:tabs>
        <w:tab w:val="right" w:leader="dot" w:pos="9071"/>
      </w:tabs>
      <w:ind w:left="851" w:hanging="284"/>
    </w:pPr>
    <w:rPr>
      <w:sz w:val="24"/>
    </w:rPr>
  </w:style>
  <w:style w:type="paragraph" w:styleId="MacroText">
    <w:name w:val="macro"/>
    <w:semiHidden/>
    <w:rsid w:val="00D3708D"/>
    <w:pPr>
      <w:tabs>
        <w:tab w:val="left" w:pos="480"/>
        <w:tab w:val="left" w:pos="960"/>
        <w:tab w:val="left" w:pos="1440"/>
        <w:tab w:val="left" w:pos="1920"/>
        <w:tab w:val="left" w:pos="2400"/>
        <w:tab w:val="left" w:pos="2880"/>
        <w:tab w:val="left" w:pos="3360"/>
        <w:tab w:val="left" w:pos="3840"/>
        <w:tab w:val="left" w:pos="4320"/>
      </w:tabs>
    </w:pPr>
    <w:rPr>
      <w:rFonts w:ascii="Courier New" w:hAnsi="Courier New"/>
      <w:sz w:val="16"/>
    </w:rPr>
  </w:style>
  <w:style w:type="paragraph" w:styleId="Signature">
    <w:name w:val="Signature"/>
    <w:basedOn w:val="Normal"/>
    <w:rsid w:val="00D3708D"/>
    <w:pPr>
      <w:ind w:left="4536"/>
      <w:jc w:val="center"/>
    </w:pPr>
  </w:style>
  <w:style w:type="character" w:customStyle="1" w:styleId="Doclang">
    <w:name w:val="Doc_lang"/>
    <w:basedOn w:val="DefaultParagraphFont"/>
    <w:rsid w:val="00D3708D"/>
    <w:rPr>
      <w:rFonts w:ascii="Arial" w:hAnsi="Arial"/>
      <w:sz w:val="20"/>
      <w:lang w:val="en-US"/>
    </w:rPr>
  </w:style>
  <w:style w:type="paragraph" w:customStyle="1" w:styleId="Session">
    <w:name w:val="Session"/>
    <w:basedOn w:val="Normal"/>
    <w:semiHidden/>
    <w:rsid w:val="00D3708D"/>
    <w:pPr>
      <w:spacing w:before="60"/>
      <w:jc w:val="center"/>
    </w:pPr>
    <w:rPr>
      <w:b/>
    </w:rPr>
  </w:style>
  <w:style w:type="paragraph" w:customStyle="1" w:styleId="Organizer">
    <w:name w:val="Organizer"/>
    <w:basedOn w:val="Normal"/>
    <w:semiHidden/>
    <w:rsid w:val="00D3708D"/>
    <w:pPr>
      <w:spacing w:after="600"/>
      <w:ind w:left="-993" w:right="-994"/>
      <w:jc w:val="center"/>
    </w:pPr>
    <w:rPr>
      <w:b/>
      <w:caps/>
      <w:kern w:val="26"/>
      <w:sz w:val="26"/>
    </w:rPr>
  </w:style>
  <w:style w:type="paragraph" w:styleId="BodyText">
    <w:name w:val="Body Text"/>
    <w:basedOn w:val="Normal"/>
    <w:rsid w:val="00D3708D"/>
  </w:style>
  <w:style w:type="paragraph" w:customStyle="1" w:styleId="Disclaimer">
    <w:name w:val="Disclaimer"/>
    <w:next w:val="Normal"/>
    <w:qFormat/>
    <w:rsid w:val="007451EC"/>
    <w:pPr>
      <w:spacing w:after="600"/>
    </w:pPr>
    <w:rPr>
      <w:rFonts w:ascii="Arial" w:hAnsi="Arial"/>
      <w:i/>
      <w:iCs/>
      <w:color w:val="A6A6A6" w:themeColor="background1" w:themeShade="A6"/>
    </w:rPr>
  </w:style>
  <w:style w:type="paragraph" w:customStyle="1" w:styleId="upove">
    <w:name w:val="upov_e"/>
    <w:basedOn w:val="Normal"/>
    <w:rsid w:val="00AC2883"/>
    <w:pPr>
      <w:spacing w:before="120"/>
    </w:pPr>
    <w:rPr>
      <w:sz w:val="16"/>
    </w:rPr>
  </w:style>
  <w:style w:type="paragraph" w:customStyle="1" w:styleId="TitleofDoc">
    <w:name w:val="Title of Doc"/>
    <w:basedOn w:val="Normal"/>
    <w:semiHidden/>
    <w:rsid w:val="00D3708D"/>
    <w:pPr>
      <w:spacing w:before="1200"/>
      <w:jc w:val="center"/>
    </w:pPr>
    <w:rPr>
      <w:caps/>
    </w:rPr>
  </w:style>
  <w:style w:type="paragraph" w:customStyle="1" w:styleId="preparedby0">
    <w:name w:val="prepared by"/>
    <w:basedOn w:val="Normal"/>
    <w:semiHidden/>
    <w:rsid w:val="00D3708D"/>
    <w:pPr>
      <w:spacing w:before="600" w:after="600"/>
      <w:jc w:val="center"/>
    </w:pPr>
    <w:rPr>
      <w:i/>
    </w:rPr>
  </w:style>
  <w:style w:type="paragraph" w:customStyle="1" w:styleId="PlaceAndDate">
    <w:name w:val="PlaceAndDate"/>
    <w:basedOn w:val="Session"/>
    <w:semiHidden/>
    <w:rsid w:val="00D3708D"/>
  </w:style>
  <w:style w:type="paragraph" w:styleId="EndnoteText">
    <w:name w:val="endnote text"/>
    <w:basedOn w:val="Normal"/>
    <w:semiHidden/>
    <w:rsid w:val="00D3708D"/>
  </w:style>
  <w:style w:type="character" w:styleId="EndnoteReference">
    <w:name w:val="endnote reference"/>
    <w:basedOn w:val="DefaultParagraphFont"/>
    <w:semiHidden/>
    <w:rsid w:val="00D3708D"/>
    <w:rPr>
      <w:vertAlign w:val="superscript"/>
    </w:rPr>
  </w:style>
  <w:style w:type="paragraph" w:customStyle="1" w:styleId="SessionMeetingPlace">
    <w:name w:val="Session_MeetingPlace"/>
    <w:basedOn w:val="Normal"/>
    <w:semiHidden/>
    <w:rsid w:val="00D3708D"/>
    <w:pPr>
      <w:spacing w:before="480"/>
      <w:jc w:val="center"/>
    </w:pPr>
    <w:rPr>
      <w:b/>
      <w:bCs/>
      <w:kern w:val="28"/>
      <w:sz w:val="24"/>
    </w:rPr>
  </w:style>
  <w:style w:type="paragraph" w:customStyle="1" w:styleId="Original">
    <w:name w:val="Original"/>
    <w:basedOn w:val="Normal"/>
    <w:semiHidden/>
    <w:rsid w:val="00D3708D"/>
    <w:pPr>
      <w:spacing w:before="60"/>
      <w:ind w:left="1276"/>
    </w:pPr>
    <w:rPr>
      <w:b/>
      <w:sz w:val="22"/>
    </w:rPr>
  </w:style>
  <w:style w:type="paragraph" w:styleId="Date">
    <w:name w:val="Date"/>
    <w:basedOn w:val="Normal"/>
    <w:semiHidden/>
    <w:rsid w:val="00D3708D"/>
    <w:pPr>
      <w:spacing w:line="340" w:lineRule="exact"/>
      <w:ind w:left="1276"/>
    </w:pPr>
    <w:rPr>
      <w:b/>
      <w:sz w:val="22"/>
    </w:rPr>
  </w:style>
  <w:style w:type="paragraph" w:customStyle="1" w:styleId="Country">
    <w:name w:val="Country"/>
    <w:basedOn w:val="Normal"/>
    <w:semiHidden/>
    <w:rsid w:val="00D3708D"/>
    <w:pPr>
      <w:spacing w:before="60" w:after="480"/>
      <w:jc w:val="center"/>
    </w:pPr>
  </w:style>
  <w:style w:type="paragraph" w:customStyle="1" w:styleId="Lettrine">
    <w:name w:val="Lettrine"/>
    <w:basedOn w:val="Normal"/>
    <w:rsid w:val="00AC2883"/>
    <w:pPr>
      <w:spacing w:line="340" w:lineRule="atLeast"/>
      <w:jc w:val="right"/>
    </w:pPr>
    <w:rPr>
      <w:b/>
      <w:bCs/>
      <w:sz w:val="36"/>
    </w:rPr>
  </w:style>
  <w:style w:type="paragraph" w:customStyle="1" w:styleId="LogoUPOV">
    <w:name w:val="LogoUPOV"/>
    <w:basedOn w:val="Normal"/>
    <w:rsid w:val="00CF1330"/>
    <w:pPr>
      <w:spacing w:before="600" w:after="80"/>
      <w:jc w:val="center"/>
    </w:pPr>
    <w:rPr>
      <w:snapToGrid w:val="0"/>
    </w:rPr>
  </w:style>
  <w:style w:type="paragraph" w:customStyle="1" w:styleId="Sessiontc">
    <w:name w:val="Session_tc"/>
    <w:basedOn w:val="StyleSessionAllcaps"/>
    <w:rsid w:val="00AC2883"/>
    <w:pPr>
      <w:spacing w:before="0" w:line="280" w:lineRule="exact"/>
      <w:jc w:val="left"/>
    </w:pPr>
    <w:rPr>
      <w:caps w:val="0"/>
      <w:sz w:val="20"/>
    </w:rPr>
  </w:style>
  <w:style w:type="paragraph" w:customStyle="1" w:styleId="StyleSessionAllcaps">
    <w:name w:val="Style Session + All caps"/>
    <w:basedOn w:val="Session"/>
    <w:semiHidden/>
    <w:rsid w:val="00D3708D"/>
    <w:pPr>
      <w:spacing w:before="480"/>
    </w:pPr>
    <w:rPr>
      <w:bCs/>
      <w:caps/>
      <w:kern w:val="28"/>
      <w:sz w:val="24"/>
    </w:rPr>
  </w:style>
  <w:style w:type="paragraph" w:customStyle="1" w:styleId="TitreUpov">
    <w:name w:val="TitreUpov"/>
    <w:basedOn w:val="Normal"/>
    <w:semiHidden/>
    <w:rsid w:val="00D3708D"/>
    <w:pPr>
      <w:spacing w:before="60"/>
      <w:jc w:val="center"/>
    </w:pPr>
    <w:rPr>
      <w:b/>
      <w:sz w:val="24"/>
    </w:rPr>
  </w:style>
  <w:style w:type="paragraph" w:customStyle="1" w:styleId="plcountry">
    <w:name w:val="plcountry"/>
    <w:basedOn w:val="Normal"/>
    <w:rsid w:val="00AB530F"/>
    <w:pPr>
      <w:keepNext/>
      <w:keepLines/>
      <w:spacing w:before="180" w:after="120"/>
      <w:jc w:val="left"/>
    </w:pPr>
    <w:rPr>
      <w:caps/>
      <w:noProof/>
      <w:snapToGrid w:val="0"/>
      <w:u w:val="single"/>
    </w:rPr>
  </w:style>
  <w:style w:type="paragraph" w:customStyle="1" w:styleId="pldetails">
    <w:name w:val="pldetails"/>
    <w:basedOn w:val="Normal"/>
    <w:rsid w:val="00AB530F"/>
    <w:pPr>
      <w:keepLines/>
      <w:spacing w:before="60" w:after="60"/>
      <w:jc w:val="left"/>
    </w:pPr>
    <w:rPr>
      <w:noProof/>
      <w:snapToGrid w:val="0"/>
    </w:rPr>
  </w:style>
  <w:style w:type="paragraph" w:customStyle="1" w:styleId="plheading">
    <w:name w:val="plheading"/>
    <w:basedOn w:val="Normal"/>
    <w:rsid w:val="00AB530F"/>
    <w:pPr>
      <w:keepNext/>
      <w:spacing w:before="480" w:after="120"/>
      <w:jc w:val="center"/>
    </w:pPr>
    <w:rPr>
      <w:caps/>
      <w:snapToGrid w:val="0"/>
      <w:u w:val="single"/>
    </w:rPr>
  </w:style>
  <w:style w:type="paragraph" w:customStyle="1" w:styleId="Sessiontcplacedate">
    <w:name w:val="Session_tc_place_date"/>
    <w:basedOn w:val="SessionMeetingPlace"/>
    <w:rsid w:val="00AC2883"/>
    <w:pPr>
      <w:spacing w:before="240"/>
      <w:contextualSpacing/>
      <w:jc w:val="left"/>
    </w:pPr>
    <w:rPr>
      <w:sz w:val="20"/>
    </w:rPr>
  </w:style>
  <w:style w:type="paragraph" w:customStyle="1" w:styleId="Titleofdoc0">
    <w:name w:val="Title_of_doc"/>
    <w:basedOn w:val="TitleofDoc"/>
    <w:rsid w:val="007451EC"/>
    <w:pPr>
      <w:spacing w:before="600" w:after="240"/>
      <w:jc w:val="left"/>
    </w:pPr>
    <w:rPr>
      <w:b/>
    </w:rPr>
  </w:style>
  <w:style w:type="paragraph" w:customStyle="1" w:styleId="preparedby1">
    <w:name w:val="prepared_by"/>
    <w:basedOn w:val="preparedby0"/>
    <w:rsid w:val="006A644A"/>
    <w:pPr>
      <w:spacing w:before="0" w:after="240"/>
    </w:pPr>
    <w:rPr>
      <w:iCs/>
    </w:rPr>
  </w:style>
  <w:style w:type="paragraph" w:customStyle="1" w:styleId="endofdoc">
    <w:name w:val="end_of_doc"/>
    <w:next w:val="Header"/>
    <w:autoRedefine/>
    <w:rsid w:val="00E32F7E"/>
    <w:pPr>
      <w:spacing w:before="480"/>
      <w:ind w:left="567" w:hanging="567"/>
      <w:jc w:val="right"/>
    </w:pPr>
    <w:rPr>
      <w:rFonts w:ascii="Arial" w:hAnsi="Arial"/>
    </w:rPr>
  </w:style>
  <w:style w:type="paragraph" w:styleId="TOC2">
    <w:name w:val="toc 2"/>
    <w:next w:val="Normal"/>
    <w:autoRedefine/>
    <w:uiPriority w:val="39"/>
    <w:rsid w:val="006B2609"/>
    <w:pPr>
      <w:tabs>
        <w:tab w:val="left" w:pos="1276"/>
        <w:tab w:val="right" w:leader="dot" w:pos="9639"/>
      </w:tabs>
      <w:spacing w:before="120"/>
      <w:ind w:left="1276" w:right="851" w:hanging="992"/>
      <w:contextualSpacing/>
    </w:pPr>
    <w:rPr>
      <w:rFonts w:ascii="Arial" w:hAnsi="Arial"/>
      <w:noProof/>
    </w:rPr>
  </w:style>
  <w:style w:type="paragraph" w:styleId="TOC3">
    <w:name w:val="toc 3"/>
    <w:next w:val="Normal"/>
    <w:autoRedefine/>
    <w:uiPriority w:val="39"/>
    <w:rsid w:val="00A824AF"/>
    <w:pPr>
      <w:tabs>
        <w:tab w:val="right" w:leader="dot" w:pos="9639"/>
      </w:tabs>
      <w:spacing w:before="120"/>
      <w:ind w:left="851" w:right="851" w:hanging="567"/>
      <w:contextualSpacing/>
    </w:pPr>
    <w:rPr>
      <w:rFonts w:ascii="Arial" w:hAnsi="Arial"/>
      <w:i/>
      <w:noProof/>
      <w:lang w:val="fr-FR"/>
    </w:rPr>
  </w:style>
  <w:style w:type="character" w:styleId="Hyperlink">
    <w:name w:val="Hyperlink"/>
    <w:basedOn w:val="DefaultParagraphFont"/>
    <w:uiPriority w:val="99"/>
    <w:rsid w:val="00AB530F"/>
    <w:rPr>
      <w:rFonts w:ascii="Arial" w:hAnsi="Arial"/>
      <w:color w:val="0000FF"/>
      <w:u w:val="single"/>
    </w:rPr>
  </w:style>
  <w:style w:type="paragraph" w:styleId="TOC4">
    <w:name w:val="toc 4"/>
    <w:next w:val="Normal"/>
    <w:autoRedefine/>
    <w:rsid w:val="00A824AF"/>
    <w:pPr>
      <w:tabs>
        <w:tab w:val="right" w:leader="dot" w:pos="9639"/>
      </w:tabs>
      <w:spacing w:before="120"/>
      <w:ind w:left="851" w:right="851" w:hanging="284"/>
    </w:pPr>
    <w:rPr>
      <w:rFonts w:ascii="Arial" w:hAnsi="Arial"/>
      <w:i/>
      <w:noProof/>
      <w:lang w:val="fr-FR"/>
    </w:rPr>
  </w:style>
  <w:style w:type="paragraph" w:styleId="TOC1">
    <w:name w:val="toc 1"/>
    <w:next w:val="Normal"/>
    <w:autoRedefine/>
    <w:uiPriority w:val="39"/>
    <w:rsid w:val="008754B4"/>
    <w:pPr>
      <w:tabs>
        <w:tab w:val="right" w:leader="dot" w:pos="9639"/>
      </w:tabs>
      <w:spacing w:before="120" w:after="60"/>
      <w:ind w:left="284" w:right="284" w:hanging="284"/>
    </w:pPr>
    <w:rPr>
      <w:rFonts w:ascii="Arial" w:hAnsi="Arial"/>
      <w:caps/>
      <w:noProof/>
    </w:rPr>
  </w:style>
  <w:style w:type="paragraph" w:styleId="TOC5">
    <w:name w:val="toc 5"/>
    <w:next w:val="Normal"/>
    <w:autoRedefine/>
    <w:rsid w:val="00A824AF"/>
    <w:pPr>
      <w:tabs>
        <w:tab w:val="right" w:leader="dot" w:pos="9639"/>
      </w:tabs>
      <w:spacing w:before="120"/>
      <w:ind w:left="851" w:right="851" w:hanging="283"/>
      <w:jc w:val="both"/>
    </w:pPr>
    <w:rPr>
      <w:rFonts w:ascii="Arial" w:hAnsi="Arial"/>
      <w:noProof/>
      <w:sz w:val="18"/>
      <w:lang w:val="fr-FR"/>
    </w:rPr>
  </w:style>
  <w:style w:type="paragraph" w:styleId="BalloonText">
    <w:name w:val="Balloon Text"/>
    <w:basedOn w:val="Normal"/>
    <w:link w:val="BalloonTextChar"/>
    <w:rsid w:val="00271911"/>
    <w:rPr>
      <w:rFonts w:ascii="Tahoma" w:hAnsi="Tahoma" w:cs="Tahoma"/>
      <w:sz w:val="16"/>
      <w:szCs w:val="16"/>
    </w:rPr>
  </w:style>
  <w:style w:type="character" w:customStyle="1" w:styleId="BalloonTextChar">
    <w:name w:val="Balloon Text Char"/>
    <w:basedOn w:val="DefaultParagraphFont"/>
    <w:link w:val="BalloonText"/>
    <w:rsid w:val="00271911"/>
    <w:rPr>
      <w:rFonts w:ascii="Tahoma" w:hAnsi="Tahoma" w:cs="Tahoma"/>
      <w:sz w:val="16"/>
      <w:szCs w:val="16"/>
    </w:rPr>
  </w:style>
  <w:style w:type="paragraph" w:customStyle="1" w:styleId="Doccode">
    <w:name w:val="Doc_code"/>
    <w:qFormat/>
    <w:rsid w:val="003C7FBE"/>
    <w:rPr>
      <w:rFonts w:ascii="Arial" w:hAnsi="Arial"/>
      <w:b/>
      <w:bCs/>
      <w:spacing w:val="10"/>
      <w:sz w:val="18"/>
    </w:rPr>
  </w:style>
  <w:style w:type="paragraph" w:styleId="ListParagraph">
    <w:name w:val="List Paragraph"/>
    <w:basedOn w:val="Normal"/>
    <w:uiPriority w:val="1"/>
    <w:qFormat/>
    <w:rsid w:val="008D5067"/>
    <w:pPr>
      <w:ind w:left="567"/>
      <w:jc w:val="left"/>
    </w:pPr>
    <w:rPr>
      <w:rFonts w:cs="Arial"/>
      <w:sz w:val="22"/>
    </w:rPr>
  </w:style>
  <w:style w:type="paragraph" w:customStyle="1" w:styleId="StylenumerotationpagedegardeLeft063cmHanging001cm">
    <w:name w:val="Style numerotation page de garde + Left:  0.63 cm Hanging:  0.01 cm"/>
    <w:basedOn w:val="Normal"/>
    <w:rsid w:val="008D5067"/>
    <w:pPr>
      <w:numPr>
        <w:numId w:val="1"/>
      </w:numPr>
      <w:tabs>
        <w:tab w:val="left" w:pos="851"/>
      </w:tabs>
      <w:contextualSpacing/>
    </w:pPr>
    <w:rPr>
      <w:snapToGrid w:val="0"/>
    </w:rPr>
  </w:style>
  <w:style w:type="paragraph" w:styleId="Salutation">
    <w:name w:val="Salutation"/>
    <w:basedOn w:val="Normal"/>
    <w:next w:val="Normal"/>
    <w:link w:val="SalutationChar"/>
    <w:rsid w:val="00A824AF"/>
    <w:pPr>
      <w:jc w:val="left"/>
    </w:pPr>
    <w:rPr>
      <w:rFonts w:cs="Arial"/>
      <w:sz w:val="22"/>
    </w:rPr>
  </w:style>
  <w:style w:type="character" w:customStyle="1" w:styleId="SalutationChar">
    <w:name w:val="Salutation Char"/>
    <w:basedOn w:val="DefaultParagraphFont"/>
    <w:link w:val="Salutation"/>
    <w:rsid w:val="00A824AF"/>
    <w:rPr>
      <w:rFonts w:ascii="Arial" w:hAnsi="Arial" w:cs="Arial"/>
      <w:sz w:val="22"/>
    </w:rPr>
  </w:style>
  <w:style w:type="paragraph" w:styleId="Caption">
    <w:name w:val="caption"/>
    <w:basedOn w:val="Normal"/>
    <w:next w:val="Normal"/>
    <w:qFormat/>
    <w:rsid w:val="00A824AF"/>
    <w:pPr>
      <w:jc w:val="left"/>
    </w:pPr>
    <w:rPr>
      <w:rFonts w:cs="Arial"/>
      <w:b/>
      <w:bCs/>
      <w:sz w:val="18"/>
    </w:rPr>
  </w:style>
  <w:style w:type="paragraph" w:styleId="CommentText">
    <w:name w:val="annotation text"/>
    <w:basedOn w:val="Normal"/>
    <w:link w:val="CommentTextChar"/>
    <w:rsid w:val="00A824AF"/>
    <w:pPr>
      <w:jc w:val="left"/>
    </w:pPr>
    <w:rPr>
      <w:rFonts w:cs="Arial"/>
      <w:sz w:val="18"/>
    </w:rPr>
  </w:style>
  <w:style w:type="character" w:customStyle="1" w:styleId="CommentTextChar">
    <w:name w:val="Comment Text Char"/>
    <w:basedOn w:val="DefaultParagraphFont"/>
    <w:link w:val="CommentText"/>
    <w:rsid w:val="00A824AF"/>
    <w:rPr>
      <w:rFonts w:ascii="Arial" w:hAnsi="Arial" w:cs="Arial"/>
      <w:sz w:val="18"/>
    </w:rPr>
  </w:style>
  <w:style w:type="paragraph" w:customStyle="1" w:styleId="ONUMFS">
    <w:name w:val="ONUM FS"/>
    <w:basedOn w:val="BodyText"/>
    <w:rsid w:val="00A824AF"/>
    <w:pPr>
      <w:numPr>
        <w:numId w:val="5"/>
      </w:numPr>
      <w:spacing w:after="220"/>
      <w:jc w:val="left"/>
    </w:pPr>
    <w:rPr>
      <w:rFonts w:cs="Arial"/>
      <w:sz w:val="22"/>
    </w:rPr>
  </w:style>
  <w:style w:type="paragraph" w:customStyle="1" w:styleId="ONUME">
    <w:name w:val="ONUM E"/>
    <w:basedOn w:val="BodyText"/>
    <w:rsid w:val="00A824AF"/>
    <w:pPr>
      <w:numPr>
        <w:numId w:val="4"/>
      </w:numPr>
      <w:spacing w:after="220"/>
      <w:jc w:val="left"/>
    </w:pPr>
    <w:rPr>
      <w:rFonts w:cs="Arial"/>
      <w:sz w:val="22"/>
    </w:rPr>
  </w:style>
  <w:style w:type="paragraph" w:styleId="ListNumber">
    <w:name w:val="List Number"/>
    <w:basedOn w:val="Normal"/>
    <w:rsid w:val="00A824AF"/>
    <w:pPr>
      <w:numPr>
        <w:numId w:val="7"/>
      </w:numPr>
      <w:jc w:val="left"/>
    </w:pPr>
    <w:rPr>
      <w:rFonts w:cs="Arial"/>
      <w:sz w:val="22"/>
    </w:rPr>
  </w:style>
  <w:style w:type="paragraph" w:customStyle="1" w:styleId="Style3">
    <w:name w:val="Style3"/>
    <w:basedOn w:val="Normal"/>
    <w:link w:val="Style3Char"/>
    <w:rsid w:val="00A824AF"/>
    <w:pPr>
      <w:spacing w:after="120"/>
    </w:pPr>
    <w:rPr>
      <w:sz w:val="22"/>
    </w:rPr>
  </w:style>
  <w:style w:type="character" w:customStyle="1" w:styleId="Style3Char">
    <w:name w:val="Style3 Char"/>
    <w:link w:val="Style3"/>
    <w:rsid w:val="00A824AF"/>
    <w:rPr>
      <w:rFonts w:ascii="Arial" w:hAnsi="Arial"/>
      <w:sz w:val="22"/>
    </w:rPr>
  </w:style>
  <w:style w:type="paragraph" w:customStyle="1" w:styleId="Style3Bold">
    <w:name w:val="Style3 + Bold"/>
    <w:basedOn w:val="Style3"/>
    <w:rsid w:val="00A824AF"/>
    <w:rPr>
      <w:b/>
      <w:bCs/>
    </w:rPr>
  </w:style>
  <w:style w:type="character" w:styleId="SubtleEmphasis">
    <w:name w:val="Subtle Emphasis"/>
    <w:qFormat/>
    <w:rsid w:val="00A824AF"/>
    <w:rPr>
      <w:i/>
    </w:rPr>
  </w:style>
  <w:style w:type="paragraph" w:customStyle="1" w:styleId="Marge">
    <w:name w:val="Marge"/>
    <w:basedOn w:val="Normal"/>
    <w:rsid w:val="00A824AF"/>
    <w:pPr>
      <w:tabs>
        <w:tab w:val="left" w:pos="567"/>
      </w:tabs>
      <w:snapToGrid w:val="0"/>
      <w:spacing w:after="240"/>
    </w:pPr>
    <w:rPr>
      <w:snapToGrid w:val="0"/>
      <w:sz w:val="22"/>
      <w:szCs w:val="24"/>
      <w:lang w:val="en-GB"/>
    </w:rPr>
  </w:style>
  <w:style w:type="paragraph" w:customStyle="1" w:styleId="Styletexte">
    <w:name w:val="Style texte"/>
    <w:basedOn w:val="Normal"/>
    <w:link w:val="StyletexteChar"/>
    <w:rsid w:val="00A824AF"/>
    <w:pPr>
      <w:spacing w:after="120"/>
    </w:pPr>
    <w:rPr>
      <w:sz w:val="22"/>
    </w:rPr>
  </w:style>
  <w:style w:type="character" w:customStyle="1" w:styleId="StyletexteChar">
    <w:name w:val="Style texte Char"/>
    <w:link w:val="Styletexte"/>
    <w:rsid w:val="00A824AF"/>
    <w:rPr>
      <w:rFonts w:ascii="Arial" w:hAnsi="Arial"/>
      <w:sz w:val="22"/>
    </w:rPr>
  </w:style>
  <w:style w:type="paragraph" w:customStyle="1" w:styleId="STYLEDUTEXTE">
    <w:name w:val="STYLE DU TEXTE"/>
    <w:basedOn w:val="Styletexte"/>
    <w:link w:val="STYLEDUTEXTEChar"/>
    <w:rsid w:val="00A824AF"/>
    <w:pPr>
      <w:spacing w:after="0"/>
    </w:pPr>
  </w:style>
  <w:style w:type="character" w:customStyle="1" w:styleId="STYLEDUTEXTEChar">
    <w:name w:val="STYLE DU TEXTE Char"/>
    <w:basedOn w:val="StyletexteChar"/>
    <w:link w:val="STYLEDUTEXTE"/>
    <w:rsid w:val="00A824AF"/>
    <w:rPr>
      <w:rFonts w:ascii="Arial" w:hAnsi="Arial"/>
      <w:sz w:val="22"/>
    </w:rPr>
  </w:style>
  <w:style w:type="paragraph" w:customStyle="1" w:styleId="Style1">
    <w:name w:val="Style1"/>
    <w:basedOn w:val="Normal"/>
    <w:link w:val="Style1Char"/>
    <w:rsid w:val="00A824AF"/>
    <w:pPr>
      <w:tabs>
        <w:tab w:val="left" w:pos="8640"/>
      </w:tabs>
      <w:jc w:val="left"/>
    </w:pPr>
    <w:rPr>
      <w:rFonts w:cs="Arial"/>
      <w:b/>
      <w:color w:val="333399"/>
      <w:sz w:val="52"/>
      <w:szCs w:val="52"/>
    </w:rPr>
  </w:style>
  <w:style w:type="character" w:customStyle="1" w:styleId="Style1Char">
    <w:name w:val="Style1 Char"/>
    <w:link w:val="Style1"/>
    <w:rsid w:val="00A824AF"/>
    <w:rPr>
      <w:rFonts w:ascii="Arial" w:hAnsi="Arial" w:cs="Arial"/>
      <w:b/>
      <w:color w:val="333399"/>
      <w:sz w:val="52"/>
      <w:szCs w:val="52"/>
    </w:rPr>
  </w:style>
  <w:style w:type="paragraph" w:customStyle="1" w:styleId="numerotationpagedegarde">
    <w:name w:val="numerotation page de garde"/>
    <w:basedOn w:val="ListParagraph"/>
    <w:qFormat/>
    <w:rsid w:val="00A824AF"/>
    <w:pPr>
      <w:tabs>
        <w:tab w:val="left" w:pos="851"/>
      </w:tabs>
      <w:ind w:left="0"/>
      <w:contextualSpacing/>
      <w:jc w:val="both"/>
    </w:pPr>
    <w:rPr>
      <w:rFonts w:cs="Times New Roman"/>
      <w:snapToGrid w:val="0"/>
      <w:sz w:val="20"/>
    </w:rPr>
  </w:style>
  <w:style w:type="character" w:styleId="BookTitle">
    <w:name w:val="Book Title"/>
    <w:basedOn w:val="DefaultParagraphFont"/>
    <w:uiPriority w:val="33"/>
    <w:qFormat/>
    <w:rsid w:val="00A824AF"/>
    <w:rPr>
      <w:b/>
      <w:bCs/>
      <w:smallCaps/>
      <w:spacing w:val="5"/>
    </w:rPr>
  </w:style>
  <w:style w:type="paragraph" w:customStyle="1" w:styleId="Default">
    <w:name w:val="Default"/>
    <w:rsid w:val="00A824AF"/>
    <w:pPr>
      <w:autoSpaceDE w:val="0"/>
      <w:autoSpaceDN w:val="0"/>
      <w:adjustRightInd w:val="0"/>
    </w:pPr>
    <w:rPr>
      <w:rFonts w:ascii="Arial" w:hAnsi="Arial" w:cs="Arial"/>
      <w:color w:val="000000"/>
      <w:sz w:val="24"/>
      <w:szCs w:val="24"/>
      <w:lang w:val="en-GB"/>
    </w:rPr>
  </w:style>
  <w:style w:type="paragraph" w:customStyle="1" w:styleId="Heading2Notes">
    <w:name w:val="Heading 2_Notes"/>
    <w:basedOn w:val="Heading2"/>
    <w:qFormat/>
    <w:rsid w:val="00B61C54"/>
    <w:rPr>
      <w:caps/>
    </w:rPr>
  </w:style>
  <w:style w:type="paragraph" w:styleId="TOCHeading">
    <w:name w:val="TOC Heading"/>
    <w:basedOn w:val="Heading1"/>
    <w:next w:val="Normal"/>
    <w:uiPriority w:val="39"/>
    <w:unhideWhenUsed/>
    <w:qFormat/>
    <w:rsid w:val="000357D6"/>
    <w:pPr>
      <w:keepLines/>
      <w:spacing w:before="240" w:line="259" w:lineRule="auto"/>
      <w:jc w:val="left"/>
      <w:outlineLvl w:val="9"/>
    </w:pPr>
    <w:rPr>
      <w:rFonts w:asciiTheme="majorHAnsi" w:eastAsiaTheme="majorEastAsia" w:hAnsiTheme="majorHAnsi" w:cstheme="majorBidi"/>
      <w:b w:val="0"/>
      <w:caps w:val="0"/>
      <w:color w:val="365F91" w:themeColor="accent1" w:themeShade="BF"/>
      <w:sz w:val="32"/>
      <w:szCs w:val="32"/>
    </w:rPr>
  </w:style>
  <w:style w:type="paragraph" w:styleId="NormalWeb">
    <w:name w:val="Normal (Web)"/>
    <w:basedOn w:val="Normal"/>
    <w:uiPriority w:val="99"/>
    <w:unhideWhenUsed/>
    <w:rsid w:val="004900FA"/>
    <w:pPr>
      <w:spacing w:before="100" w:beforeAutospacing="1" w:after="100" w:afterAutospacing="1"/>
      <w:jc w:val="left"/>
    </w:pPr>
    <w:rPr>
      <w:rFonts w:ascii="Times New Roman" w:hAnsi="Times New Roman"/>
      <w:sz w:val="24"/>
      <w:szCs w:val="24"/>
    </w:rPr>
  </w:style>
  <w:style w:type="character" w:styleId="CommentReference">
    <w:name w:val="annotation reference"/>
    <w:basedOn w:val="DefaultParagraphFont"/>
    <w:semiHidden/>
    <w:unhideWhenUsed/>
    <w:rsid w:val="0040575A"/>
    <w:rPr>
      <w:sz w:val="16"/>
      <w:szCs w:val="16"/>
    </w:rPr>
  </w:style>
  <w:style w:type="paragraph" w:styleId="CommentSubject">
    <w:name w:val="annotation subject"/>
    <w:basedOn w:val="CommentText"/>
    <w:next w:val="CommentText"/>
    <w:link w:val="CommentSubjectChar"/>
    <w:semiHidden/>
    <w:unhideWhenUsed/>
    <w:rsid w:val="0040575A"/>
    <w:pPr>
      <w:jc w:val="both"/>
    </w:pPr>
    <w:rPr>
      <w:rFonts w:cs="Times New Roman"/>
      <w:b/>
      <w:bCs/>
      <w:sz w:val="20"/>
    </w:rPr>
  </w:style>
  <w:style w:type="character" w:customStyle="1" w:styleId="CommentSubjectChar">
    <w:name w:val="Comment Subject Char"/>
    <w:basedOn w:val="CommentTextChar"/>
    <w:link w:val="CommentSubject"/>
    <w:semiHidden/>
    <w:rsid w:val="0040575A"/>
    <w:rPr>
      <w:rFonts w:ascii="Arial" w:hAnsi="Arial" w:cs="Arial"/>
      <w:b/>
      <w:bCs/>
      <w:sz w:val="18"/>
    </w:rPr>
  </w:style>
  <w:style w:type="character" w:styleId="Emphasis">
    <w:name w:val="Emphasis"/>
    <w:basedOn w:val="DefaultParagraphFont"/>
    <w:uiPriority w:val="20"/>
    <w:qFormat/>
    <w:rsid w:val="007C3CAE"/>
    <w:rPr>
      <w:i/>
      <w:iCs/>
    </w:rPr>
  </w:style>
  <w:style w:type="paragraph" w:styleId="Revision">
    <w:name w:val="Revision"/>
    <w:hidden/>
    <w:uiPriority w:val="99"/>
    <w:semiHidden/>
    <w:rsid w:val="00AB741C"/>
    <w:rPr>
      <w:rFonts w:ascii="Arial" w:hAnsi="Arial"/>
    </w:rPr>
  </w:style>
  <w:style w:type="character" w:customStyle="1" w:styleId="FootnoteTextChar">
    <w:name w:val="Footnote Text Char"/>
    <w:basedOn w:val="DefaultParagraphFont"/>
    <w:link w:val="FootnoteText"/>
    <w:uiPriority w:val="99"/>
    <w:rsid w:val="00557A44"/>
    <w:rPr>
      <w:rFonts w:ascii="Arial" w:hAnsi="Arial"/>
      <w:sz w:val="16"/>
    </w:rPr>
  </w:style>
  <w:style w:type="numbering" w:customStyle="1" w:styleId="CurrentList1">
    <w:name w:val="Current List1"/>
    <w:uiPriority w:val="99"/>
    <w:rsid w:val="004B1374"/>
  </w:style>
  <w:style w:type="numbering" w:customStyle="1" w:styleId="CurrentList2">
    <w:name w:val="Current List2"/>
    <w:uiPriority w:val="99"/>
    <w:rsid w:val="00CC7347"/>
    <w:pPr>
      <w:numPr>
        <w:numId w:val="64"/>
      </w:numPr>
    </w:pPr>
  </w:style>
  <w:style w:type="character" w:styleId="Strong">
    <w:name w:val="Strong"/>
    <w:basedOn w:val="DefaultParagraphFont"/>
    <w:uiPriority w:val="22"/>
    <w:qFormat/>
    <w:rsid w:val="00F063CA"/>
    <w:rPr>
      <w:b/>
      <w:bCs/>
    </w:rPr>
  </w:style>
  <w:style w:type="character" w:customStyle="1" w:styleId="ui-provider">
    <w:name w:val="ui-provider"/>
    <w:basedOn w:val="DefaultParagraphFont"/>
    <w:rsid w:val="005248DD"/>
  </w:style>
  <w:style w:type="character" w:styleId="UnresolvedMention">
    <w:name w:val="Unresolved Mention"/>
    <w:basedOn w:val="DefaultParagraphFont"/>
    <w:uiPriority w:val="99"/>
    <w:semiHidden/>
    <w:unhideWhenUsed/>
    <w:rsid w:val="002D7FF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200355">
      <w:bodyDiv w:val="1"/>
      <w:marLeft w:val="0"/>
      <w:marRight w:val="0"/>
      <w:marTop w:val="0"/>
      <w:marBottom w:val="0"/>
      <w:divBdr>
        <w:top w:val="none" w:sz="0" w:space="0" w:color="auto"/>
        <w:left w:val="none" w:sz="0" w:space="0" w:color="auto"/>
        <w:bottom w:val="none" w:sz="0" w:space="0" w:color="auto"/>
        <w:right w:val="none" w:sz="0" w:space="0" w:color="auto"/>
      </w:divBdr>
    </w:div>
    <w:div w:id="46758045">
      <w:bodyDiv w:val="1"/>
      <w:marLeft w:val="0"/>
      <w:marRight w:val="0"/>
      <w:marTop w:val="0"/>
      <w:marBottom w:val="0"/>
      <w:divBdr>
        <w:top w:val="none" w:sz="0" w:space="0" w:color="auto"/>
        <w:left w:val="none" w:sz="0" w:space="0" w:color="auto"/>
        <w:bottom w:val="none" w:sz="0" w:space="0" w:color="auto"/>
        <w:right w:val="none" w:sz="0" w:space="0" w:color="auto"/>
      </w:divBdr>
    </w:div>
    <w:div w:id="130483998">
      <w:bodyDiv w:val="1"/>
      <w:marLeft w:val="0"/>
      <w:marRight w:val="0"/>
      <w:marTop w:val="0"/>
      <w:marBottom w:val="0"/>
      <w:divBdr>
        <w:top w:val="none" w:sz="0" w:space="0" w:color="auto"/>
        <w:left w:val="none" w:sz="0" w:space="0" w:color="auto"/>
        <w:bottom w:val="none" w:sz="0" w:space="0" w:color="auto"/>
        <w:right w:val="none" w:sz="0" w:space="0" w:color="auto"/>
      </w:divBdr>
    </w:div>
    <w:div w:id="135341577">
      <w:bodyDiv w:val="1"/>
      <w:marLeft w:val="0"/>
      <w:marRight w:val="0"/>
      <w:marTop w:val="0"/>
      <w:marBottom w:val="0"/>
      <w:divBdr>
        <w:top w:val="none" w:sz="0" w:space="0" w:color="auto"/>
        <w:left w:val="none" w:sz="0" w:space="0" w:color="auto"/>
        <w:bottom w:val="none" w:sz="0" w:space="0" w:color="auto"/>
        <w:right w:val="none" w:sz="0" w:space="0" w:color="auto"/>
      </w:divBdr>
    </w:div>
    <w:div w:id="203324958">
      <w:bodyDiv w:val="1"/>
      <w:marLeft w:val="0"/>
      <w:marRight w:val="0"/>
      <w:marTop w:val="0"/>
      <w:marBottom w:val="0"/>
      <w:divBdr>
        <w:top w:val="none" w:sz="0" w:space="0" w:color="auto"/>
        <w:left w:val="none" w:sz="0" w:space="0" w:color="auto"/>
        <w:bottom w:val="none" w:sz="0" w:space="0" w:color="auto"/>
        <w:right w:val="none" w:sz="0" w:space="0" w:color="auto"/>
      </w:divBdr>
    </w:div>
    <w:div w:id="281964443">
      <w:bodyDiv w:val="1"/>
      <w:marLeft w:val="0"/>
      <w:marRight w:val="0"/>
      <w:marTop w:val="0"/>
      <w:marBottom w:val="0"/>
      <w:divBdr>
        <w:top w:val="none" w:sz="0" w:space="0" w:color="auto"/>
        <w:left w:val="none" w:sz="0" w:space="0" w:color="auto"/>
        <w:bottom w:val="none" w:sz="0" w:space="0" w:color="auto"/>
        <w:right w:val="none" w:sz="0" w:space="0" w:color="auto"/>
      </w:divBdr>
    </w:div>
    <w:div w:id="364259215">
      <w:bodyDiv w:val="1"/>
      <w:marLeft w:val="0"/>
      <w:marRight w:val="0"/>
      <w:marTop w:val="0"/>
      <w:marBottom w:val="0"/>
      <w:divBdr>
        <w:top w:val="none" w:sz="0" w:space="0" w:color="auto"/>
        <w:left w:val="none" w:sz="0" w:space="0" w:color="auto"/>
        <w:bottom w:val="none" w:sz="0" w:space="0" w:color="auto"/>
        <w:right w:val="none" w:sz="0" w:space="0" w:color="auto"/>
      </w:divBdr>
    </w:div>
    <w:div w:id="389310420">
      <w:bodyDiv w:val="1"/>
      <w:marLeft w:val="0"/>
      <w:marRight w:val="0"/>
      <w:marTop w:val="0"/>
      <w:marBottom w:val="0"/>
      <w:divBdr>
        <w:top w:val="none" w:sz="0" w:space="0" w:color="auto"/>
        <w:left w:val="none" w:sz="0" w:space="0" w:color="auto"/>
        <w:bottom w:val="none" w:sz="0" w:space="0" w:color="auto"/>
        <w:right w:val="none" w:sz="0" w:space="0" w:color="auto"/>
      </w:divBdr>
    </w:div>
    <w:div w:id="434399627">
      <w:bodyDiv w:val="1"/>
      <w:marLeft w:val="0"/>
      <w:marRight w:val="0"/>
      <w:marTop w:val="0"/>
      <w:marBottom w:val="0"/>
      <w:divBdr>
        <w:top w:val="none" w:sz="0" w:space="0" w:color="auto"/>
        <w:left w:val="none" w:sz="0" w:space="0" w:color="auto"/>
        <w:bottom w:val="none" w:sz="0" w:space="0" w:color="auto"/>
        <w:right w:val="none" w:sz="0" w:space="0" w:color="auto"/>
      </w:divBdr>
    </w:div>
    <w:div w:id="476453287">
      <w:bodyDiv w:val="1"/>
      <w:marLeft w:val="0"/>
      <w:marRight w:val="0"/>
      <w:marTop w:val="0"/>
      <w:marBottom w:val="0"/>
      <w:divBdr>
        <w:top w:val="none" w:sz="0" w:space="0" w:color="auto"/>
        <w:left w:val="none" w:sz="0" w:space="0" w:color="auto"/>
        <w:bottom w:val="none" w:sz="0" w:space="0" w:color="auto"/>
        <w:right w:val="none" w:sz="0" w:space="0" w:color="auto"/>
      </w:divBdr>
    </w:div>
    <w:div w:id="489564737">
      <w:bodyDiv w:val="1"/>
      <w:marLeft w:val="0"/>
      <w:marRight w:val="0"/>
      <w:marTop w:val="0"/>
      <w:marBottom w:val="0"/>
      <w:divBdr>
        <w:top w:val="none" w:sz="0" w:space="0" w:color="auto"/>
        <w:left w:val="none" w:sz="0" w:space="0" w:color="auto"/>
        <w:bottom w:val="none" w:sz="0" w:space="0" w:color="auto"/>
        <w:right w:val="none" w:sz="0" w:space="0" w:color="auto"/>
      </w:divBdr>
    </w:div>
    <w:div w:id="491214399">
      <w:bodyDiv w:val="1"/>
      <w:marLeft w:val="0"/>
      <w:marRight w:val="0"/>
      <w:marTop w:val="0"/>
      <w:marBottom w:val="0"/>
      <w:divBdr>
        <w:top w:val="none" w:sz="0" w:space="0" w:color="auto"/>
        <w:left w:val="none" w:sz="0" w:space="0" w:color="auto"/>
        <w:bottom w:val="none" w:sz="0" w:space="0" w:color="auto"/>
        <w:right w:val="none" w:sz="0" w:space="0" w:color="auto"/>
      </w:divBdr>
    </w:div>
    <w:div w:id="491717796">
      <w:bodyDiv w:val="1"/>
      <w:marLeft w:val="0"/>
      <w:marRight w:val="0"/>
      <w:marTop w:val="0"/>
      <w:marBottom w:val="0"/>
      <w:divBdr>
        <w:top w:val="none" w:sz="0" w:space="0" w:color="auto"/>
        <w:left w:val="none" w:sz="0" w:space="0" w:color="auto"/>
        <w:bottom w:val="none" w:sz="0" w:space="0" w:color="auto"/>
        <w:right w:val="none" w:sz="0" w:space="0" w:color="auto"/>
      </w:divBdr>
    </w:div>
    <w:div w:id="528417380">
      <w:bodyDiv w:val="1"/>
      <w:marLeft w:val="0"/>
      <w:marRight w:val="0"/>
      <w:marTop w:val="0"/>
      <w:marBottom w:val="0"/>
      <w:divBdr>
        <w:top w:val="none" w:sz="0" w:space="0" w:color="auto"/>
        <w:left w:val="none" w:sz="0" w:space="0" w:color="auto"/>
        <w:bottom w:val="none" w:sz="0" w:space="0" w:color="auto"/>
        <w:right w:val="none" w:sz="0" w:space="0" w:color="auto"/>
      </w:divBdr>
    </w:div>
    <w:div w:id="563104319">
      <w:bodyDiv w:val="1"/>
      <w:marLeft w:val="0"/>
      <w:marRight w:val="0"/>
      <w:marTop w:val="0"/>
      <w:marBottom w:val="0"/>
      <w:divBdr>
        <w:top w:val="none" w:sz="0" w:space="0" w:color="auto"/>
        <w:left w:val="none" w:sz="0" w:space="0" w:color="auto"/>
        <w:bottom w:val="none" w:sz="0" w:space="0" w:color="auto"/>
        <w:right w:val="none" w:sz="0" w:space="0" w:color="auto"/>
      </w:divBdr>
    </w:div>
    <w:div w:id="574363546">
      <w:bodyDiv w:val="1"/>
      <w:marLeft w:val="0"/>
      <w:marRight w:val="0"/>
      <w:marTop w:val="0"/>
      <w:marBottom w:val="0"/>
      <w:divBdr>
        <w:top w:val="none" w:sz="0" w:space="0" w:color="auto"/>
        <w:left w:val="none" w:sz="0" w:space="0" w:color="auto"/>
        <w:bottom w:val="none" w:sz="0" w:space="0" w:color="auto"/>
        <w:right w:val="none" w:sz="0" w:space="0" w:color="auto"/>
      </w:divBdr>
    </w:div>
    <w:div w:id="583301933">
      <w:bodyDiv w:val="1"/>
      <w:marLeft w:val="0"/>
      <w:marRight w:val="0"/>
      <w:marTop w:val="0"/>
      <w:marBottom w:val="0"/>
      <w:divBdr>
        <w:top w:val="none" w:sz="0" w:space="0" w:color="auto"/>
        <w:left w:val="none" w:sz="0" w:space="0" w:color="auto"/>
        <w:bottom w:val="none" w:sz="0" w:space="0" w:color="auto"/>
        <w:right w:val="none" w:sz="0" w:space="0" w:color="auto"/>
      </w:divBdr>
    </w:div>
    <w:div w:id="624119476">
      <w:bodyDiv w:val="1"/>
      <w:marLeft w:val="0"/>
      <w:marRight w:val="0"/>
      <w:marTop w:val="0"/>
      <w:marBottom w:val="0"/>
      <w:divBdr>
        <w:top w:val="none" w:sz="0" w:space="0" w:color="auto"/>
        <w:left w:val="none" w:sz="0" w:space="0" w:color="auto"/>
        <w:bottom w:val="none" w:sz="0" w:space="0" w:color="auto"/>
        <w:right w:val="none" w:sz="0" w:space="0" w:color="auto"/>
      </w:divBdr>
    </w:div>
    <w:div w:id="695926846">
      <w:bodyDiv w:val="1"/>
      <w:marLeft w:val="0"/>
      <w:marRight w:val="0"/>
      <w:marTop w:val="0"/>
      <w:marBottom w:val="0"/>
      <w:divBdr>
        <w:top w:val="none" w:sz="0" w:space="0" w:color="auto"/>
        <w:left w:val="none" w:sz="0" w:space="0" w:color="auto"/>
        <w:bottom w:val="none" w:sz="0" w:space="0" w:color="auto"/>
        <w:right w:val="none" w:sz="0" w:space="0" w:color="auto"/>
      </w:divBdr>
    </w:div>
    <w:div w:id="716318954">
      <w:bodyDiv w:val="1"/>
      <w:marLeft w:val="0"/>
      <w:marRight w:val="0"/>
      <w:marTop w:val="0"/>
      <w:marBottom w:val="0"/>
      <w:divBdr>
        <w:top w:val="none" w:sz="0" w:space="0" w:color="auto"/>
        <w:left w:val="none" w:sz="0" w:space="0" w:color="auto"/>
        <w:bottom w:val="none" w:sz="0" w:space="0" w:color="auto"/>
        <w:right w:val="none" w:sz="0" w:space="0" w:color="auto"/>
      </w:divBdr>
    </w:div>
    <w:div w:id="734401676">
      <w:bodyDiv w:val="1"/>
      <w:marLeft w:val="0"/>
      <w:marRight w:val="0"/>
      <w:marTop w:val="0"/>
      <w:marBottom w:val="0"/>
      <w:divBdr>
        <w:top w:val="none" w:sz="0" w:space="0" w:color="auto"/>
        <w:left w:val="none" w:sz="0" w:space="0" w:color="auto"/>
        <w:bottom w:val="none" w:sz="0" w:space="0" w:color="auto"/>
        <w:right w:val="none" w:sz="0" w:space="0" w:color="auto"/>
      </w:divBdr>
    </w:div>
    <w:div w:id="751006220">
      <w:bodyDiv w:val="1"/>
      <w:marLeft w:val="0"/>
      <w:marRight w:val="0"/>
      <w:marTop w:val="0"/>
      <w:marBottom w:val="0"/>
      <w:divBdr>
        <w:top w:val="none" w:sz="0" w:space="0" w:color="auto"/>
        <w:left w:val="none" w:sz="0" w:space="0" w:color="auto"/>
        <w:bottom w:val="none" w:sz="0" w:space="0" w:color="auto"/>
        <w:right w:val="none" w:sz="0" w:space="0" w:color="auto"/>
      </w:divBdr>
    </w:div>
    <w:div w:id="776632128">
      <w:bodyDiv w:val="1"/>
      <w:marLeft w:val="0"/>
      <w:marRight w:val="0"/>
      <w:marTop w:val="0"/>
      <w:marBottom w:val="0"/>
      <w:divBdr>
        <w:top w:val="none" w:sz="0" w:space="0" w:color="auto"/>
        <w:left w:val="none" w:sz="0" w:space="0" w:color="auto"/>
        <w:bottom w:val="none" w:sz="0" w:space="0" w:color="auto"/>
        <w:right w:val="none" w:sz="0" w:space="0" w:color="auto"/>
      </w:divBdr>
    </w:div>
    <w:div w:id="798500911">
      <w:bodyDiv w:val="1"/>
      <w:marLeft w:val="0"/>
      <w:marRight w:val="0"/>
      <w:marTop w:val="0"/>
      <w:marBottom w:val="0"/>
      <w:divBdr>
        <w:top w:val="none" w:sz="0" w:space="0" w:color="auto"/>
        <w:left w:val="none" w:sz="0" w:space="0" w:color="auto"/>
        <w:bottom w:val="none" w:sz="0" w:space="0" w:color="auto"/>
        <w:right w:val="none" w:sz="0" w:space="0" w:color="auto"/>
      </w:divBdr>
    </w:div>
    <w:div w:id="807669076">
      <w:bodyDiv w:val="1"/>
      <w:marLeft w:val="0"/>
      <w:marRight w:val="0"/>
      <w:marTop w:val="0"/>
      <w:marBottom w:val="0"/>
      <w:divBdr>
        <w:top w:val="none" w:sz="0" w:space="0" w:color="auto"/>
        <w:left w:val="none" w:sz="0" w:space="0" w:color="auto"/>
        <w:bottom w:val="none" w:sz="0" w:space="0" w:color="auto"/>
        <w:right w:val="none" w:sz="0" w:space="0" w:color="auto"/>
      </w:divBdr>
    </w:div>
    <w:div w:id="812792306">
      <w:bodyDiv w:val="1"/>
      <w:marLeft w:val="0"/>
      <w:marRight w:val="0"/>
      <w:marTop w:val="0"/>
      <w:marBottom w:val="0"/>
      <w:divBdr>
        <w:top w:val="none" w:sz="0" w:space="0" w:color="auto"/>
        <w:left w:val="none" w:sz="0" w:space="0" w:color="auto"/>
        <w:bottom w:val="none" w:sz="0" w:space="0" w:color="auto"/>
        <w:right w:val="none" w:sz="0" w:space="0" w:color="auto"/>
      </w:divBdr>
    </w:div>
    <w:div w:id="814495886">
      <w:bodyDiv w:val="1"/>
      <w:marLeft w:val="0"/>
      <w:marRight w:val="0"/>
      <w:marTop w:val="0"/>
      <w:marBottom w:val="0"/>
      <w:divBdr>
        <w:top w:val="none" w:sz="0" w:space="0" w:color="auto"/>
        <w:left w:val="none" w:sz="0" w:space="0" w:color="auto"/>
        <w:bottom w:val="none" w:sz="0" w:space="0" w:color="auto"/>
        <w:right w:val="none" w:sz="0" w:space="0" w:color="auto"/>
      </w:divBdr>
    </w:div>
    <w:div w:id="960652919">
      <w:bodyDiv w:val="1"/>
      <w:marLeft w:val="0"/>
      <w:marRight w:val="0"/>
      <w:marTop w:val="0"/>
      <w:marBottom w:val="0"/>
      <w:divBdr>
        <w:top w:val="none" w:sz="0" w:space="0" w:color="auto"/>
        <w:left w:val="none" w:sz="0" w:space="0" w:color="auto"/>
        <w:bottom w:val="none" w:sz="0" w:space="0" w:color="auto"/>
        <w:right w:val="none" w:sz="0" w:space="0" w:color="auto"/>
      </w:divBdr>
    </w:div>
    <w:div w:id="990595746">
      <w:bodyDiv w:val="1"/>
      <w:marLeft w:val="0"/>
      <w:marRight w:val="0"/>
      <w:marTop w:val="0"/>
      <w:marBottom w:val="0"/>
      <w:divBdr>
        <w:top w:val="none" w:sz="0" w:space="0" w:color="auto"/>
        <w:left w:val="none" w:sz="0" w:space="0" w:color="auto"/>
        <w:bottom w:val="none" w:sz="0" w:space="0" w:color="auto"/>
        <w:right w:val="none" w:sz="0" w:space="0" w:color="auto"/>
      </w:divBdr>
    </w:div>
    <w:div w:id="998004194">
      <w:bodyDiv w:val="1"/>
      <w:marLeft w:val="0"/>
      <w:marRight w:val="0"/>
      <w:marTop w:val="0"/>
      <w:marBottom w:val="0"/>
      <w:divBdr>
        <w:top w:val="none" w:sz="0" w:space="0" w:color="auto"/>
        <w:left w:val="none" w:sz="0" w:space="0" w:color="auto"/>
        <w:bottom w:val="none" w:sz="0" w:space="0" w:color="auto"/>
        <w:right w:val="none" w:sz="0" w:space="0" w:color="auto"/>
      </w:divBdr>
    </w:div>
    <w:div w:id="1057557618">
      <w:bodyDiv w:val="1"/>
      <w:marLeft w:val="0"/>
      <w:marRight w:val="0"/>
      <w:marTop w:val="0"/>
      <w:marBottom w:val="0"/>
      <w:divBdr>
        <w:top w:val="none" w:sz="0" w:space="0" w:color="auto"/>
        <w:left w:val="none" w:sz="0" w:space="0" w:color="auto"/>
        <w:bottom w:val="none" w:sz="0" w:space="0" w:color="auto"/>
        <w:right w:val="none" w:sz="0" w:space="0" w:color="auto"/>
      </w:divBdr>
    </w:div>
    <w:div w:id="1150560989">
      <w:bodyDiv w:val="1"/>
      <w:marLeft w:val="0"/>
      <w:marRight w:val="0"/>
      <w:marTop w:val="0"/>
      <w:marBottom w:val="0"/>
      <w:divBdr>
        <w:top w:val="none" w:sz="0" w:space="0" w:color="auto"/>
        <w:left w:val="none" w:sz="0" w:space="0" w:color="auto"/>
        <w:bottom w:val="none" w:sz="0" w:space="0" w:color="auto"/>
        <w:right w:val="none" w:sz="0" w:space="0" w:color="auto"/>
      </w:divBdr>
    </w:div>
    <w:div w:id="1184629124">
      <w:bodyDiv w:val="1"/>
      <w:marLeft w:val="0"/>
      <w:marRight w:val="0"/>
      <w:marTop w:val="0"/>
      <w:marBottom w:val="0"/>
      <w:divBdr>
        <w:top w:val="none" w:sz="0" w:space="0" w:color="auto"/>
        <w:left w:val="none" w:sz="0" w:space="0" w:color="auto"/>
        <w:bottom w:val="none" w:sz="0" w:space="0" w:color="auto"/>
        <w:right w:val="none" w:sz="0" w:space="0" w:color="auto"/>
      </w:divBdr>
    </w:div>
    <w:div w:id="1188906853">
      <w:bodyDiv w:val="1"/>
      <w:marLeft w:val="0"/>
      <w:marRight w:val="0"/>
      <w:marTop w:val="0"/>
      <w:marBottom w:val="0"/>
      <w:divBdr>
        <w:top w:val="none" w:sz="0" w:space="0" w:color="auto"/>
        <w:left w:val="none" w:sz="0" w:space="0" w:color="auto"/>
        <w:bottom w:val="none" w:sz="0" w:space="0" w:color="auto"/>
        <w:right w:val="none" w:sz="0" w:space="0" w:color="auto"/>
      </w:divBdr>
    </w:div>
    <w:div w:id="1252079141">
      <w:bodyDiv w:val="1"/>
      <w:marLeft w:val="0"/>
      <w:marRight w:val="0"/>
      <w:marTop w:val="0"/>
      <w:marBottom w:val="0"/>
      <w:divBdr>
        <w:top w:val="none" w:sz="0" w:space="0" w:color="auto"/>
        <w:left w:val="none" w:sz="0" w:space="0" w:color="auto"/>
        <w:bottom w:val="none" w:sz="0" w:space="0" w:color="auto"/>
        <w:right w:val="none" w:sz="0" w:space="0" w:color="auto"/>
      </w:divBdr>
    </w:div>
    <w:div w:id="1293094335">
      <w:bodyDiv w:val="1"/>
      <w:marLeft w:val="0"/>
      <w:marRight w:val="0"/>
      <w:marTop w:val="0"/>
      <w:marBottom w:val="0"/>
      <w:divBdr>
        <w:top w:val="none" w:sz="0" w:space="0" w:color="auto"/>
        <w:left w:val="none" w:sz="0" w:space="0" w:color="auto"/>
        <w:bottom w:val="none" w:sz="0" w:space="0" w:color="auto"/>
        <w:right w:val="none" w:sz="0" w:space="0" w:color="auto"/>
      </w:divBdr>
    </w:div>
    <w:div w:id="1296369360">
      <w:bodyDiv w:val="1"/>
      <w:marLeft w:val="0"/>
      <w:marRight w:val="0"/>
      <w:marTop w:val="0"/>
      <w:marBottom w:val="0"/>
      <w:divBdr>
        <w:top w:val="none" w:sz="0" w:space="0" w:color="auto"/>
        <w:left w:val="none" w:sz="0" w:space="0" w:color="auto"/>
        <w:bottom w:val="none" w:sz="0" w:space="0" w:color="auto"/>
        <w:right w:val="none" w:sz="0" w:space="0" w:color="auto"/>
      </w:divBdr>
    </w:div>
    <w:div w:id="1351833388">
      <w:bodyDiv w:val="1"/>
      <w:marLeft w:val="0"/>
      <w:marRight w:val="0"/>
      <w:marTop w:val="0"/>
      <w:marBottom w:val="0"/>
      <w:divBdr>
        <w:top w:val="none" w:sz="0" w:space="0" w:color="auto"/>
        <w:left w:val="none" w:sz="0" w:space="0" w:color="auto"/>
        <w:bottom w:val="none" w:sz="0" w:space="0" w:color="auto"/>
        <w:right w:val="none" w:sz="0" w:space="0" w:color="auto"/>
      </w:divBdr>
    </w:div>
    <w:div w:id="1356537970">
      <w:bodyDiv w:val="1"/>
      <w:marLeft w:val="0"/>
      <w:marRight w:val="0"/>
      <w:marTop w:val="0"/>
      <w:marBottom w:val="0"/>
      <w:divBdr>
        <w:top w:val="none" w:sz="0" w:space="0" w:color="auto"/>
        <w:left w:val="none" w:sz="0" w:space="0" w:color="auto"/>
        <w:bottom w:val="none" w:sz="0" w:space="0" w:color="auto"/>
        <w:right w:val="none" w:sz="0" w:space="0" w:color="auto"/>
      </w:divBdr>
    </w:div>
    <w:div w:id="1460610710">
      <w:bodyDiv w:val="1"/>
      <w:marLeft w:val="0"/>
      <w:marRight w:val="0"/>
      <w:marTop w:val="0"/>
      <w:marBottom w:val="0"/>
      <w:divBdr>
        <w:top w:val="none" w:sz="0" w:space="0" w:color="auto"/>
        <w:left w:val="none" w:sz="0" w:space="0" w:color="auto"/>
        <w:bottom w:val="none" w:sz="0" w:space="0" w:color="auto"/>
        <w:right w:val="none" w:sz="0" w:space="0" w:color="auto"/>
      </w:divBdr>
    </w:div>
    <w:div w:id="1540509428">
      <w:bodyDiv w:val="1"/>
      <w:marLeft w:val="0"/>
      <w:marRight w:val="0"/>
      <w:marTop w:val="0"/>
      <w:marBottom w:val="0"/>
      <w:divBdr>
        <w:top w:val="none" w:sz="0" w:space="0" w:color="auto"/>
        <w:left w:val="none" w:sz="0" w:space="0" w:color="auto"/>
        <w:bottom w:val="none" w:sz="0" w:space="0" w:color="auto"/>
        <w:right w:val="none" w:sz="0" w:space="0" w:color="auto"/>
      </w:divBdr>
    </w:div>
    <w:div w:id="1564094863">
      <w:bodyDiv w:val="1"/>
      <w:marLeft w:val="0"/>
      <w:marRight w:val="0"/>
      <w:marTop w:val="0"/>
      <w:marBottom w:val="0"/>
      <w:divBdr>
        <w:top w:val="none" w:sz="0" w:space="0" w:color="auto"/>
        <w:left w:val="none" w:sz="0" w:space="0" w:color="auto"/>
        <w:bottom w:val="none" w:sz="0" w:space="0" w:color="auto"/>
        <w:right w:val="none" w:sz="0" w:space="0" w:color="auto"/>
      </w:divBdr>
    </w:div>
    <w:div w:id="1677732207">
      <w:bodyDiv w:val="1"/>
      <w:marLeft w:val="0"/>
      <w:marRight w:val="0"/>
      <w:marTop w:val="0"/>
      <w:marBottom w:val="0"/>
      <w:divBdr>
        <w:top w:val="none" w:sz="0" w:space="0" w:color="auto"/>
        <w:left w:val="none" w:sz="0" w:space="0" w:color="auto"/>
        <w:bottom w:val="none" w:sz="0" w:space="0" w:color="auto"/>
        <w:right w:val="none" w:sz="0" w:space="0" w:color="auto"/>
      </w:divBdr>
    </w:div>
    <w:div w:id="1682778694">
      <w:bodyDiv w:val="1"/>
      <w:marLeft w:val="0"/>
      <w:marRight w:val="0"/>
      <w:marTop w:val="0"/>
      <w:marBottom w:val="0"/>
      <w:divBdr>
        <w:top w:val="none" w:sz="0" w:space="0" w:color="auto"/>
        <w:left w:val="none" w:sz="0" w:space="0" w:color="auto"/>
        <w:bottom w:val="none" w:sz="0" w:space="0" w:color="auto"/>
        <w:right w:val="none" w:sz="0" w:space="0" w:color="auto"/>
      </w:divBdr>
    </w:div>
    <w:div w:id="1717772682">
      <w:bodyDiv w:val="1"/>
      <w:marLeft w:val="0"/>
      <w:marRight w:val="0"/>
      <w:marTop w:val="0"/>
      <w:marBottom w:val="0"/>
      <w:divBdr>
        <w:top w:val="none" w:sz="0" w:space="0" w:color="auto"/>
        <w:left w:val="none" w:sz="0" w:space="0" w:color="auto"/>
        <w:bottom w:val="none" w:sz="0" w:space="0" w:color="auto"/>
        <w:right w:val="none" w:sz="0" w:space="0" w:color="auto"/>
      </w:divBdr>
    </w:div>
    <w:div w:id="1760053274">
      <w:bodyDiv w:val="1"/>
      <w:marLeft w:val="0"/>
      <w:marRight w:val="0"/>
      <w:marTop w:val="0"/>
      <w:marBottom w:val="0"/>
      <w:divBdr>
        <w:top w:val="none" w:sz="0" w:space="0" w:color="auto"/>
        <w:left w:val="none" w:sz="0" w:space="0" w:color="auto"/>
        <w:bottom w:val="none" w:sz="0" w:space="0" w:color="auto"/>
        <w:right w:val="none" w:sz="0" w:space="0" w:color="auto"/>
      </w:divBdr>
    </w:div>
    <w:div w:id="1791438993">
      <w:bodyDiv w:val="1"/>
      <w:marLeft w:val="0"/>
      <w:marRight w:val="0"/>
      <w:marTop w:val="0"/>
      <w:marBottom w:val="0"/>
      <w:divBdr>
        <w:top w:val="none" w:sz="0" w:space="0" w:color="auto"/>
        <w:left w:val="none" w:sz="0" w:space="0" w:color="auto"/>
        <w:bottom w:val="none" w:sz="0" w:space="0" w:color="auto"/>
        <w:right w:val="none" w:sz="0" w:space="0" w:color="auto"/>
      </w:divBdr>
    </w:div>
    <w:div w:id="1891573227">
      <w:bodyDiv w:val="1"/>
      <w:marLeft w:val="0"/>
      <w:marRight w:val="0"/>
      <w:marTop w:val="0"/>
      <w:marBottom w:val="0"/>
      <w:divBdr>
        <w:top w:val="none" w:sz="0" w:space="0" w:color="auto"/>
        <w:left w:val="none" w:sz="0" w:space="0" w:color="auto"/>
        <w:bottom w:val="none" w:sz="0" w:space="0" w:color="auto"/>
        <w:right w:val="none" w:sz="0" w:space="0" w:color="auto"/>
      </w:divBdr>
    </w:div>
    <w:div w:id="1898124249">
      <w:bodyDiv w:val="1"/>
      <w:marLeft w:val="0"/>
      <w:marRight w:val="0"/>
      <w:marTop w:val="0"/>
      <w:marBottom w:val="0"/>
      <w:divBdr>
        <w:top w:val="none" w:sz="0" w:space="0" w:color="auto"/>
        <w:left w:val="none" w:sz="0" w:space="0" w:color="auto"/>
        <w:bottom w:val="none" w:sz="0" w:space="0" w:color="auto"/>
        <w:right w:val="none" w:sz="0" w:space="0" w:color="auto"/>
      </w:divBdr>
    </w:div>
    <w:div w:id="2052680454">
      <w:bodyDiv w:val="1"/>
      <w:marLeft w:val="0"/>
      <w:marRight w:val="0"/>
      <w:marTop w:val="0"/>
      <w:marBottom w:val="0"/>
      <w:divBdr>
        <w:top w:val="none" w:sz="0" w:space="0" w:color="auto"/>
        <w:left w:val="none" w:sz="0" w:space="0" w:color="auto"/>
        <w:bottom w:val="none" w:sz="0" w:space="0" w:color="auto"/>
        <w:right w:val="none" w:sz="0" w:space="0" w:color="auto"/>
      </w:divBdr>
    </w:div>
    <w:div w:id="20769759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chart" Target="charts/chart1.xml"/><Relationship Id="rId26" Type="http://schemas.openxmlformats.org/officeDocument/2006/relationships/image" Target="media/image11.emf"/><Relationship Id="rId39" Type="http://schemas.openxmlformats.org/officeDocument/2006/relationships/image" Target="media/image24.emf"/><Relationship Id="rId21" Type="http://schemas.openxmlformats.org/officeDocument/2006/relationships/image" Target="media/image6.emf"/><Relationship Id="rId34" Type="http://schemas.openxmlformats.org/officeDocument/2006/relationships/image" Target="media/image19.emf"/><Relationship Id="rId42" Type="http://schemas.openxmlformats.org/officeDocument/2006/relationships/image" Target="media/image27.emf"/><Relationship Id="rId47" Type="http://schemas.openxmlformats.org/officeDocument/2006/relationships/image" Target="media/image31.emf"/><Relationship Id="rId50" Type="http://schemas.openxmlformats.org/officeDocument/2006/relationships/header" Target="header4.xml"/><Relationship Id="rId55" Type="http://schemas.openxmlformats.org/officeDocument/2006/relationships/header" Target="header6.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2.emf"/><Relationship Id="rId29" Type="http://schemas.openxmlformats.org/officeDocument/2006/relationships/image" Target="media/image14.emf"/><Relationship Id="rId11" Type="http://schemas.openxmlformats.org/officeDocument/2006/relationships/footnotes" Target="footnotes.xml"/><Relationship Id="rId24" Type="http://schemas.openxmlformats.org/officeDocument/2006/relationships/image" Target="media/image9.emf"/><Relationship Id="rId32" Type="http://schemas.openxmlformats.org/officeDocument/2006/relationships/image" Target="media/image17.emf"/><Relationship Id="rId37" Type="http://schemas.openxmlformats.org/officeDocument/2006/relationships/image" Target="media/image22.emf"/><Relationship Id="rId40" Type="http://schemas.openxmlformats.org/officeDocument/2006/relationships/image" Target="media/image25.emf"/><Relationship Id="rId45" Type="http://schemas.openxmlformats.org/officeDocument/2006/relationships/image" Target="media/image29.emf"/><Relationship Id="rId53" Type="http://schemas.openxmlformats.org/officeDocument/2006/relationships/header" Target="header5.xml"/><Relationship Id="rId58" Type="http://schemas.openxmlformats.org/officeDocument/2006/relationships/theme" Target="theme/theme1.xml"/><Relationship Id="rId5" Type="http://schemas.openxmlformats.org/officeDocument/2006/relationships/customXml" Target="../customXml/item5.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image" Target="media/image7.emf"/><Relationship Id="rId27" Type="http://schemas.openxmlformats.org/officeDocument/2006/relationships/image" Target="media/image12.emf"/><Relationship Id="rId30" Type="http://schemas.openxmlformats.org/officeDocument/2006/relationships/image" Target="media/image15.emf"/><Relationship Id="rId35" Type="http://schemas.openxmlformats.org/officeDocument/2006/relationships/image" Target="media/image20.emf"/><Relationship Id="rId43" Type="http://schemas.openxmlformats.org/officeDocument/2006/relationships/image" Target="media/image28.emf"/><Relationship Id="rId48" Type="http://schemas.openxmlformats.org/officeDocument/2006/relationships/image" Target="media/image32.emf"/><Relationship Id="rId56" Type="http://schemas.openxmlformats.org/officeDocument/2006/relationships/header" Target="header7.xml"/><Relationship Id="rId8" Type="http://schemas.openxmlformats.org/officeDocument/2006/relationships/styles" Target="styles.xml"/><Relationship Id="rId51" Type="http://schemas.openxmlformats.org/officeDocument/2006/relationships/footer" Target="footer1.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3.emf"/><Relationship Id="rId25" Type="http://schemas.openxmlformats.org/officeDocument/2006/relationships/image" Target="media/image10.emf"/><Relationship Id="rId33" Type="http://schemas.openxmlformats.org/officeDocument/2006/relationships/image" Target="media/image18.emf"/><Relationship Id="rId38" Type="http://schemas.openxmlformats.org/officeDocument/2006/relationships/image" Target="media/image23.emf"/><Relationship Id="rId46" Type="http://schemas.openxmlformats.org/officeDocument/2006/relationships/image" Target="media/image30.emf"/><Relationship Id="rId20" Type="http://schemas.openxmlformats.org/officeDocument/2006/relationships/image" Target="media/image5.emf"/><Relationship Id="rId41" Type="http://schemas.openxmlformats.org/officeDocument/2006/relationships/image" Target="media/image26.emf"/><Relationship Id="rId54"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2.xml"/><Relationship Id="rId23" Type="http://schemas.openxmlformats.org/officeDocument/2006/relationships/image" Target="media/image8.emf"/><Relationship Id="rId28" Type="http://schemas.openxmlformats.org/officeDocument/2006/relationships/image" Target="media/image13.emf"/><Relationship Id="rId36" Type="http://schemas.openxmlformats.org/officeDocument/2006/relationships/image" Target="media/image21.emf"/><Relationship Id="rId49" Type="http://schemas.openxmlformats.org/officeDocument/2006/relationships/header" Target="header3.xml"/><Relationship Id="rId57" Type="http://schemas.openxmlformats.org/officeDocument/2006/relationships/fontTable" Target="fontTable.xml"/><Relationship Id="rId10" Type="http://schemas.openxmlformats.org/officeDocument/2006/relationships/webSettings" Target="webSettings.xml"/><Relationship Id="rId31" Type="http://schemas.openxmlformats.org/officeDocument/2006/relationships/image" Target="media/image16.emf"/><Relationship Id="rId44" Type="http://schemas.openxmlformats.org/officeDocument/2006/relationships/package" Target="embeddings/Microsoft_Excel_Worksheet.xlsx"/><Relationship Id="rId52" Type="http://schemas.openxmlformats.org/officeDocument/2006/relationships/footer" Target="footer2.xml"/></Relationships>
</file>

<file path=word/charts/_rels/chart1.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NULL" TargetMode="External"/><Relationship Id="rId1" Type="http://schemas.openxmlformats.org/officeDocument/2006/relationships/themeOverride" Target="../theme/themeOverrid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3930456829039"/>
          <c:y val="4.2780748663101602E-2"/>
          <c:w val="0.77443612093058867"/>
          <c:h val="0.75657339773649479"/>
        </c:manualLayout>
      </c:layout>
      <c:barChart>
        <c:barDir val="col"/>
        <c:grouping val="clustered"/>
        <c:varyColors val="0"/>
        <c:ser>
          <c:idx val="0"/>
          <c:order val="0"/>
          <c:tx>
            <c:strRef>
              <c:f>'ASHI movement'!$C$4</c:f>
              <c:strCache>
                <c:ptCount val="1"/>
                <c:pt idx="0">
                  <c:v>Benefit obligation</c:v>
                </c:pt>
              </c:strCache>
            </c:strRef>
          </c:tx>
          <c:spPr>
            <a:solidFill>
              <a:srgbClr val="C0504D">
                <a:lumMod val="60000"/>
                <a:lumOff val="40000"/>
              </a:srgbClr>
            </a:solidFill>
          </c:spPr>
          <c:invertIfNegative val="0"/>
          <c:dPt>
            <c:idx val="3"/>
            <c:invertIfNegative val="0"/>
            <c:bubble3D val="0"/>
            <c:spPr>
              <a:solidFill>
                <a:srgbClr val="C0504D">
                  <a:lumMod val="60000"/>
                  <a:lumOff val="40000"/>
                </a:srgbClr>
              </a:solidFill>
              <a:ln>
                <a:solidFill>
                  <a:srgbClr val="1F497D">
                    <a:lumMod val="20000"/>
                    <a:lumOff val="80000"/>
                  </a:srgbClr>
                </a:solidFill>
              </a:ln>
            </c:spPr>
            <c:extLst>
              <c:ext xmlns:c16="http://schemas.microsoft.com/office/drawing/2014/chart" uri="{C3380CC4-5D6E-409C-BE32-E72D297353CC}">
                <c16:uniqueId val="{00000001-B027-492D-A7CF-3CCCF330DF07}"/>
              </c:ext>
            </c:extLst>
          </c:dPt>
          <c:dPt>
            <c:idx val="4"/>
            <c:invertIfNegative val="0"/>
            <c:bubble3D val="0"/>
            <c:spPr>
              <a:solidFill>
                <a:srgbClr val="C0504D">
                  <a:lumMod val="60000"/>
                  <a:lumOff val="40000"/>
                </a:srgbClr>
              </a:solidFill>
            </c:spPr>
            <c:extLst>
              <c:ext xmlns:c16="http://schemas.microsoft.com/office/drawing/2014/chart" uri="{C3380CC4-5D6E-409C-BE32-E72D297353CC}">
                <c16:uniqueId val="{00000003-B027-492D-A7CF-3CCCF330DF07}"/>
              </c:ext>
            </c:extLst>
          </c:dPt>
          <c:dPt>
            <c:idx val="5"/>
            <c:invertIfNegative val="0"/>
            <c:bubble3D val="0"/>
            <c:spPr>
              <a:pattFill prst="pct25">
                <a:fgClr>
                  <a:srgbClr val="C0504D">
                    <a:lumMod val="60000"/>
                    <a:lumOff val="40000"/>
                  </a:srgbClr>
                </a:fgClr>
                <a:bgClr>
                  <a:sysClr val="window" lastClr="FFFFFF"/>
                </a:bgClr>
              </a:pattFill>
            </c:spPr>
            <c:extLst>
              <c:ext xmlns:c16="http://schemas.microsoft.com/office/drawing/2014/chart" uri="{C3380CC4-5D6E-409C-BE32-E72D297353CC}">
                <c16:uniqueId val="{00000005-B027-492D-A7CF-3CCCF330DF07}"/>
              </c:ext>
            </c:extLst>
          </c:dPt>
          <c:dPt>
            <c:idx val="6"/>
            <c:invertIfNegative val="0"/>
            <c:bubble3D val="0"/>
            <c:spPr>
              <a:pattFill prst="pct25">
                <a:fgClr>
                  <a:srgbClr val="C0504D">
                    <a:lumMod val="60000"/>
                    <a:lumOff val="40000"/>
                  </a:srgbClr>
                </a:fgClr>
                <a:bgClr>
                  <a:sysClr val="window" lastClr="FFFFFF"/>
                </a:bgClr>
              </a:pattFill>
            </c:spPr>
            <c:extLst>
              <c:ext xmlns:c16="http://schemas.microsoft.com/office/drawing/2014/chart" uri="{C3380CC4-5D6E-409C-BE32-E72D297353CC}">
                <c16:uniqueId val="{00000007-B027-492D-A7CF-3CCCF330DF07}"/>
              </c:ext>
            </c:extLst>
          </c:dPt>
          <c:dPt>
            <c:idx val="7"/>
            <c:invertIfNegative val="0"/>
            <c:bubble3D val="0"/>
            <c:spPr>
              <a:pattFill prst="pct25">
                <a:fgClr>
                  <a:srgbClr val="C0504D">
                    <a:lumMod val="60000"/>
                    <a:lumOff val="40000"/>
                  </a:srgbClr>
                </a:fgClr>
                <a:bgClr>
                  <a:sysClr val="window" lastClr="FFFFFF"/>
                </a:bgClr>
              </a:pattFill>
            </c:spPr>
            <c:extLst>
              <c:ext xmlns:c16="http://schemas.microsoft.com/office/drawing/2014/chart" uri="{C3380CC4-5D6E-409C-BE32-E72D297353CC}">
                <c16:uniqueId val="{00000009-B027-492D-A7CF-3CCCF330DF07}"/>
              </c:ext>
            </c:extLst>
          </c:dPt>
          <c:dPt>
            <c:idx val="8"/>
            <c:invertIfNegative val="0"/>
            <c:bubble3D val="0"/>
            <c:spPr>
              <a:pattFill prst="pct25">
                <a:fgClr>
                  <a:srgbClr val="C0504D">
                    <a:lumMod val="60000"/>
                    <a:lumOff val="40000"/>
                  </a:srgbClr>
                </a:fgClr>
                <a:bgClr>
                  <a:sysClr val="window" lastClr="FFFFFF"/>
                </a:bgClr>
              </a:pattFill>
            </c:spPr>
            <c:extLst>
              <c:ext xmlns:c16="http://schemas.microsoft.com/office/drawing/2014/chart" uri="{C3380CC4-5D6E-409C-BE32-E72D297353CC}">
                <c16:uniqueId val="{0000000B-B027-492D-A7CF-3CCCF330DF07}"/>
              </c:ext>
            </c:extLst>
          </c:dPt>
          <c:dPt>
            <c:idx val="9"/>
            <c:invertIfNegative val="0"/>
            <c:bubble3D val="0"/>
            <c:spPr>
              <a:solidFill>
                <a:srgbClr val="C0504D">
                  <a:lumMod val="60000"/>
                  <a:lumOff val="40000"/>
                </a:srgbClr>
              </a:solidFill>
            </c:spPr>
            <c:extLst>
              <c:ext xmlns:c16="http://schemas.microsoft.com/office/drawing/2014/chart" uri="{C3380CC4-5D6E-409C-BE32-E72D297353CC}">
                <c16:uniqueId val="{0000000D-B027-492D-A7CF-3CCCF330DF07}"/>
              </c:ext>
            </c:extLst>
          </c:dPt>
          <c:dPt>
            <c:idx val="10"/>
            <c:invertIfNegative val="0"/>
            <c:bubble3D val="0"/>
            <c:spPr>
              <a:solidFill>
                <a:srgbClr val="C0504D">
                  <a:lumMod val="60000"/>
                  <a:lumOff val="40000"/>
                </a:srgbClr>
              </a:solidFill>
            </c:spPr>
            <c:extLst>
              <c:ext xmlns:c16="http://schemas.microsoft.com/office/drawing/2014/chart" uri="{C3380CC4-5D6E-409C-BE32-E72D297353CC}">
                <c16:uniqueId val="{0000000F-B027-492D-A7CF-3CCCF330DF07}"/>
              </c:ext>
            </c:extLst>
          </c:dPt>
          <c:dPt>
            <c:idx val="11"/>
            <c:invertIfNegative val="0"/>
            <c:bubble3D val="0"/>
            <c:spPr>
              <a:solidFill>
                <a:srgbClr val="C0504D">
                  <a:lumMod val="60000"/>
                  <a:lumOff val="40000"/>
                </a:srgbClr>
              </a:solidFill>
            </c:spPr>
            <c:extLst>
              <c:ext xmlns:c16="http://schemas.microsoft.com/office/drawing/2014/chart" uri="{C3380CC4-5D6E-409C-BE32-E72D297353CC}">
                <c16:uniqueId val="{00000011-B027-492D-A7CF-3CCCF330DF07}"/>
              </c:ext>
            </c:extLst>
          </c:dPt>
          <c:dPt>
            <c:idx val="12"/>
            <c:invertIfNegative val="0"/>
            <c:bubble3D val="0"/>
            <c:spPr>
              <a:solidFill>
                <a:srgbClr val="C0504D">
                  <a:lumMod val="60000"/>
                  <a:lumOff val="40000"/>
                </a:srgbClr>
              </a:solidFill>
            </c:spPr>
            <c:extLst>
              <c:ext xmlns:c16="http://schemas.microsoft.com/office/drawing/2014/chart" uri="{C3380CC4-5D6E-409C-BE32-E72D297353CC}">
                <c16:uniqueId val="{00000013-B027-492D-A7CF-3CCCF330DF07}"/>
              </c:ext>
            </c:extLst>
          </c:dPt>
          <c:dPt>
            <c:idx val="13"/>
            <c:invertIfNegative val="0"/>
            <c:bubble3D val="0"/>
            <c:spPr>
              <a:solidFill>
                <a:srgbClr val="C0504D">
                  <a:lumMod val="60000"/>
                  <a:lumOff val="40000"/>
                </a:srgbClr>
              </a:solidFill>
            </c:spPr>
            <c:extLst>
              <c:ext xmlns:c16="http://schemas.microsoft.com/office/drawing/2014/chart" uri="{C3380CC4-5D6E-409C-BE32-E72D297353CC}">
                <c16:uniqueId val="{00000015-B027-492D-A7CF-3CCCF330DF07}"/>
              </c:ext>
            </c:extLst>
          </c:dPt>
          <c:dPt>
            <c:idx val="14"/>
            <c:invertIfNegative val="0"/>
            <c:bubble3D val="0"/>
            <c:spPr>
              <a:solidFill>
                <a:srgbClr val="C0504D">
                  <a:lumMod val="60000"/>
                  <a:lumOff val="40000"/>
                </a:srgbClr>
              </a:solidFill>
            </c:spPr>
            <c:extLst>
              <c:ext xmlns:c16="http://schemas.microsoft.com/office/drawing/2014/chart" uri="{C3380CC4-5D6E-409C-BE32-E72D297353CC}">
                <c16:uniqueId val="{00000017-B027-492D-A7CF-3CCCF330DF07}"/>
              </c:ext>
            </c:extLst>
          </c:dPt>
          <c:cat>
            <c:numRef>
              <c:f>'ASHI movement'!$D$3:$L$3</c:f>
              <c:numCache>
                <c:formatCode>General</c:formatCode>
                <c:ptCount val="9"/>
                <c:pt idx="0">
                  <c:v>2021</c:v>
                </c:pt>
                <c:pt idx="1">
                  <c:v>2022</c:v>
                </c:pt>
                <c:pt idx="2">
                  <c:v>2023</c:v>
                </c:pt>
                <c:pt idx="3">
                  <c:v>2024</c:v>
                </c:pt>
                <c:pt idx="4">
                  <c:v>2025</c:v>
                </c:pt>
                <c:pt idx="5">
                  <c:v>2026</c:v>
                </c:pt>
                <c:pt idx="6">
                  <c:v>2027</c:v>
                </c:pt>
                <c:pt idx="7">
                  <c:v>2028</c:v>
                </c:pt>
                <c:pt idx="8">
                  <c:v>2029</c:v>
                </c:pt>
              </c:numCache>
            </c:numRef>
          </c:cat>
          <c:val>
            <c:numRef>
              <c:f>'ASHI movement'!$D$4:$L$4</c:f>
              <c:numCache>
                <c:formatCode>0.000</c:formatCode>
                <c:ptCount val="9"/>
                <c:pt idx="0">
                  <c:v>4.085</c:v>
                </c:pt>
                <c:pt idx="1">
                  <c:v>3.48</c:v>
                </c:pt>
                <c:pt idx="2">
                  <c:v>3.9870000000000001</c:v>
                </c:pt>
                <c:pt idx="3">
                  <c:v>5.3529999999999998</c:v>
                </c:pt>
                <c:pt idx="4">
                  <c:v>4.7830000000000004</c:v>
                </c:pt>
                <c:pt idx="5">
                  <c:v>4.9240000000000004</c:v>
                </c:pt>
                <c:pt idx="6">
                  <c:v>5.07</c:v>
                </c:pt>
                <c:pt idx="7">
                  <c:v>5.2190000000000003</c:v>
                </c:pt>
                <c:pt idx="8">
                  <c:v>5.3650000000000002</c:v>
                </c:pt>
              </c:numCache>
            </c:numRef>
          </c:val>
          <c:extLst>
            <c:ext xmlns:c16="http://schemas.microsoft.com/office/drawing/2014/chart" uri="{C3380CC4-5D6E-409C-BE32-E72D297353CC}">
              <c16:uniqueId val="{00000018-B027-492D-A7CF-3CCCF330DF07}"/>
            </c:ext>
          </c:extLst>
        </c:ser>
        <c:ser>
          <c:idx val="1"/>
          <c:order val="3"/>
          <c:tx>
            <c:strRef>
              <c:f>'ASHI movement'!$C$5</c:f>
              <c:strCache>
                <c:ptCount val="1"/>
                <c:pt idx="0">
                  <c:v>Plan assets</c:v>
                </c:pt>
              </c:strCache>
            </c:strRef>
          </c:tx>
          <c:spPr>
            <a:solidFill>
              <a:srgbClr val="4F81BD">
                <a:lumMod val="40000"/>
                <a:lumOff val="60000"/>
              </a:srgbClr>
            </a:solidFill>
          </c:spPr>
          <c:invertIfNegative val="0"/>
          <c:dPt>
            <c:idx val="4"/>
            <c:invertIfNegative val="0"/>
            <c:bubble3D val="0"/>
            <c:spPr>
              <a:solidFill>
                <a:srgbClr val="1F497D">
                  <a:lumMod val="40000"/>
                  <a:lumOff val="60000"/>
                </a:srgbClr>
              </a:solidFill>
            </c:spPr>
            <c:extLst>
              <c:ext xmlns:c16="http://schemas.microsoft.com/office/drawing/2014/chart" uri="{C3380CC4-5D6E-409C-BE32-E72D297353CC}">
                <c16:uniqueId val="{0000001A-B027-492D-A7CF-3CCCF330DF07}"/>
              </c:ext>
            </c:extLst>
          </c:dPt>
          <c:dPt>
            <c:idx val="5"/>
            <c:invertIfNegative val="0"/>
            <c:bubble3D val="0"/>
            <c:spPr>
              <a:pattFill prst="pct25">
                <a:fgClr>
                  <a:srgbClr val="1F497D">
                    <a:lumMod val="60000"/>
                    <a:lumOff val="40000"/>
                  </a:srgbClr>
                </a:fgClr>
                <a:bgClr>
                  <a:sysClr val="window" lastClr="FFFFFF"/>
                </a:bgClr>
              </a:pattFill>
            </c:spPr>
            <c:extLst>
              <c:ext xmlns:c16="http://schemas.microsoft.com/office/drawing/2014/chart" uri="{C3380CC4-5D6E-409C-BE32-E72D297353CC}">
                <c16:uniqueId val="{0000001C-B027-492D-A7CF-3CCCF330DF07}"/>
              </c:ext>
            </c:extLst>
          </c:dPt>
          <c:dPt>
            <c:idx val="6"/>
            <c:invertIfNegative val="0"/>
            <c:bubble3D val="0"/>
            <c:spPr>
              <a:pattFill prst="pct25">
                <a:fgClr>
                  <a:srgbClr val="1F497D">
                    <a:lumMod val="60000"/>
                    <a:lumOff val="40000"/>
                  </a:srgbClr>
                </a:fgClr>
                <a:bgClr>
                  <a:sysClr val="window" lastClr="FFFFFF"/>
                </a:bgClr>
              </a:pattFill>
            </c:spPr>
            <c:extLst>
              <c:ext xmlns:c16="http://schemas.microsoft.com/office/drawing/2014/chart" uri="{C3380CC4-5D6E-409C-BE32-E72D297353CC}">
                <c16:uniqueId val="{0000001E-B027-492D-A7CF-3CCCF330DF07}"/>
              </c:ext>
            </c:extLst>
          </c:dPt>
          <c:dPt>
            <c:idx val="7"/>
            <c:invertIfNegative val="0"/>
            <c:bubble3D val="0"/>
            <c:spPr>
              <a:pattFill prst="pct25">
                <a:fgClr>
                  <a:srgbClr val="1F497D">
                    <a:lumMod val="60000"/>
                    <a:lumOff val="40000"/>
                  </a:srgbClr>
                </a:fgClr>
                <a:bgClr>
                  <a:sysClr val="window" lastClr="FFFFFF"/>
                </a:bgClr>
              </a:pattFill>
            </c:spPr>
            <c:extLst>
              <c:ext xmlns:c16="http://schemas.microsoft.com/office/drawing/2014/chart" uri="{C3380CC4-5D6E-409C-BE32-E72D297353CC}">
                <c16:uniqueId val="{00000020-B027-492D-A7CF-3CCCF330DF07}"/>
              </c:ext>
            </c:extLst>
          </c:dPt>
          <c:dPt>
            <c:idx val="8"/>
            <c:invertIfNegative val="0"/>
            <c:bubble3D val="0"/>
            <c:spPr>
              <a:pattFill prst="pct25">
                <a:fgClr>
                  <a:srgbClr val="1F497D">
                    <a:lumMod val="60000"/>
                    <a:lumOff val="40000"/>
                  </a:srgbClr>
                </a:fgClr>
                <a:bgClr>
                  <a:sysClr val="window" lastClr="FFFFFF"/>
                </a:bgClr>
              </a:pattFill>
            </c:spPr>
            <c:extLst>
              <c:ext xmlns:c16="http://schemas.microsoft.com/office/drawing/2014/chart" uri="{C3380CC4-5D6E-409C-BE32-E72D297353CC}">
                <c16:uniqueId val="{00000022-B027-492D-A7CF-3CCCF330DF07}"/>
              </c:ext>
            </c:extLst>
          </c:dPt>
          <c:val>
            <c:numRef>
              <c:f>'ASHI movement'!$D$5:$L$5</c:f>
              <c:numCache>
                <c:formatCode>General</c:formatCode>
                <c:ptCount val="9"/>
                <c:pt idx="4" formatCode="0.000">
                  <c:v>1.159</c:v>
                </c:pt>
                <c:pt idx="5" formatCode="0.000">
                  <c:v>1.1499999999999999</c:v>
                </c:pt>
                <c:pt idx="6" formatCode="0.000">
                  <c:v>1.1479999999999999</c:v>
                </c:pt>
                <c:pt idx="7" formatCode="0.000">
                  <c:v>1.1479999999999999</c:v>
                </c:pt>
                <c:pt idx="8" formatCode="0.000">
                  <c:v>1.149</c:v>
                </c:pt>
              </c:numCache>
            </c:numRef>
          </c:val>
          <c:extLst>
            <c:ext xmlns:c16="http://schemas.microsoft.com/office/drawing/2014/chart" uri="{C3380CC4-5D6E-409C-BE32-E72D297353CC}">
              <c16:uniqueId val="{00000023-B027-492D-A7CF-3CCCF330DF07}"/>
            </c:ext>
          </c:extLst>
        </c:ser>
        <c:dLbls>
          <c:showLegendKey val="0"/>
          <c:showVal val="0"/>
          <c:showCatName val="0"/>
          <c:showSerName val="0"/>
          <c:showPercent val="0"/>
          <c:showBubbleSize val="0"/>
        </c:dLbls>
        <c:gapWidth val="150"/>
        <c:axId val="749156336"/>
        <c:axId val="1"/>
      </c:barChart>
      <c:lineChart>
        <c:grouping val="standard"/>
        <c:varyColors val="0"/>
        <c:ser>
          <c:idx val="2"/>
          <c:order val="1"/>
          <c:tx>
            <c:strRef>
              <c:f>'ASHI movement'!$C$6</c:f>
              <c:strCache>
                <c:ptCount val="1"/>
                <c:pt idx="0">
                  <c:v>Discount rate</c:v>
                </c:pt>
              </c:strCache>
            </c:strRef>
          </c:tx>
          <c:spPr>
            <a:ln w="19050">
              <a:solidFill>
                <a:srgbClr val="8064A2">
                  <a:lumMod val="75000"/>
                </a:srgbClr>
              </a:solidFill>
              <a:prstDash val="solid"/>
            </a:ln>
          </c:spPr>
          <c:marker>
            <c:symbol val="none"/>
          </c:marker>
          <c:dPt>
            <c:idx val="3"/>
            <c:bubble3D val="0"/>
            <c:spPr>
              <a:ln w="19050">
                <a:solidFill>
                  <a:srgbClr val="8064A2">
                    <a:lumMod val="75000"/>
                  </a:srgbClr>
                </a:solidFill>
                <a:prstDash val="solid"/>
              </a:ln>
            </c:spPr>
            <c:extLst>
              <c:ext xmlns:c16="http://schemas.microsoft.com/office/drawing/2014/chart" uri="{C3380CC4-5D6E-409C-BE32-E72D297353CC}">
                <c16:uniqueId val="{00000025-B027-492D-A7CF-3CCCF330DF07}"/>
              </c:ext>
            </c:extLst>
          </c:dPt>
          <c:dPt>
            <c:idx val="4"/>
            <c:bubble3D val="0"/>
            <c:spPr>
              <a:ln w="19050">
                <a:solidFill>
                  <a:srgbClr val="8064A2">
                    <a:lumMod val="75000"/>
                  </a:srgbClr>
                </a:solidFill>
                <a:prstDash val="solid"/>
              </a:ln>
            </c:spPr>
            <c:extLst>
              <c:ext xmlns:c16="http://schemas.microsoft.com/office/drawing/2014/chart" uri="{C3380CC4-5D6E-409C-BE32-E72D297353CC}">
                <c16:uniqueId val="{00000027-B027-492D-A7CF-3CCCF330DF07}"/>
              </c:ext>
            </c:extLst>
          </c:dPt>
          <c:dPt>
            <c:idx val="5"/>
            <c:bubble3D val="0"/>
            <c:spPr>
              <a:ln w="19050">
                <a:solidFill>
                  <a:srgbClr val="8064A2">
                    <a:lumMod val="75000"/>
                  </a:srgbClr>
                </a:solidFill>
                <a:prstDash val="sysDash"/>
              </a:ln>
            </c:spPr>
            <c:extLst>
              <c:ext xmlns:c16="http://schemas.microsoft.com/office/drawing/2014/chart" uri="{C3380CC4-5D6E-409C-BE32-E72D297353CC}">
                <c16:uniqueId val="{00000029-B027-492D-A7CF-3CCCF330DF07}"/>
              </c:ext>
            </c:extLst>
          </c:dPt>
          <c:dPt>
            <c:idx val="6"/>
            <c:bubble3D val="0"/>
            <c:spPr>
              <a:ln w="19050">
                <a:solidFill>
                  <a:srgbClr val="8064A2">
                    <a:lumMod val="75000"/>
                  </a:srgbClr>
                </a:solidFill>
                <a:prstDash val="sysDash"/>
              </a:ln>
            </c:spPr>
            <c:extLst>
              <c:ext xmlns:c16="http://schemas.microsoft.com/office/drawing/2014/chart" uri="{C3380CC4-5D6E-409C-BE32-E72D297353CC}">
                <c16:uniqueId val="{0000002B-B027-492D-A7CF-3CCCF330DF07}"/>
              </c:ext>
            </c:extLst>
          </c:dPt>
          <c:dPt>
            <c:idx val="7"/>
            <c:bubble3D val="0"/>
            <c:spPr>
              <a:ln w="19050">
                <a:solidFill>
                  <a:srgbClr val="8064A2">
                    <a:lumMod val="75000"/>
                  </a:srgbClr>
                </a:solidFill>
                <a:prstDash val="sysDash"/>
              </a:ln>
            </c:spPr>
            <c:extLst>
              <c:ext xmlns:c16="http://schemas.microsoft.com/office/drawing/2014/chart" uri="{C3380CC4-5D6E-409C-BE32-E72D297353CC}">
                <c16:uniqueId val="{0000002D-B027-492D-A7CF-3CCCF330DF07}"/>
              </c:ext>
            </c:extLst>
          </c:dPt>
          <c:dPt>
            <c:idx val="8"/>
            <c:bubble3D val="0"/>
            <c:spPr>
              <a:ln w="19050">
                <a:solidFill>
                  <a:srgbClr val="8064A2">
                    <a:lumMod val="75000"/>
                  </a:srgbClr>
                </a:solidFill>
                <a:prstDash val="sysDash"/>
              </a:ln>
            </c:spPr>
            <c:extLst>
              <c:ext xmlns:c16="http://schemas.microsoft.com/office/drawing/2014/chart" uri="{C3380CC4-5D6E-409C-BE32-E72D297353CC}">
                <c16:uniqueId val="{0000002F-B027-492D-A7CF-3CCCF330DF07}"/>
              </c:ext>
            </c:extLst>
          </c:dPt>
          <c:dPt>
            <c:idx val="9"/>
            <c:bubble3D val="0"/>
            <c:spPr>
              <a:ln w="19050">
                <a:solidFill>
                  <a:srgbClr val="8064A2">
                    <a:lumMod val="75000"/>
                  </a:srgbClr>
                </a:solidFill>
                <a:prstDash val="solid"/>
              </a:ln>
            </c:spPr>
            <c:extLst>
              <c:ext xmlns:c16="http://schemas.microsoft.com/office/drawing/2014/chart" uri="{C3380CC4-5D6E-409C-BE32-E72D297353CC}">
                <c16:uniqueId val="{00000031-B027-492D-A7CF-3CCCF330DF07}"/>
              </c:ext>
            </c:extLst>
          </c:dPt>
          <c:dPt>
            <c:idx val="10"/>
            <c:bubble3D val="0"/>
            <c:spPr>
              <a:ln w="19050">
                <a:solidFill>
                  <a:srgbClr val="8064A2">
                    <a:lumMod val="75000"/>
                  </a:srgbClr>
                </a:solidFill>
                <a:prstDash val="solid"/>
              </a:ln>
            </c:spPr>
            <c:extLst>
              <c:ext xmlns:c16="http://schemas.microsoft.com/office/drawing/2014/chart" uri="{C3380CC4-5D6E-409C-BE32-E72D297353CC}">
                <c16:uniqueId val="{00000033-B027-492D-A7CF-3CCCF330DF07}"/>
              </c:ext>
            </c:extLst>
          </c:dPt>
          <c:dPt>
            <c:idx val="11"/>
            <c:bubble3D val="0"/>
            <c:spPr>
              <a:ln w="19050">
                <a:solidFill>
                  <a:srgbClr val="8064A2">
                    <a:lumMod val="75000"/>
                  </a:srgbClr>
                </a:solidFill>
                <a:prstDash val="sysDash"/>
              </a:ln>
            </c:spPr>
            <c:extLst>
              <c:ext xmlns:c16="http://schemas.microsoft.com/office/drawing/2014/chart" uri="{C3380CC4-5D6E-409C-BE32-E72D297353CC}">
                <c16:uniqueId val="{00000035-B027-492D-A7CF-3CCCF330DF07}"/>
              </c:ext>
            </c:extLst>
          </c:dPt>
          <c:dPt>
            <c:idx val="12"/>
            <c:bubble3D val="0"/>
            <c:spPr>
              <a:ln w="19050">
                <a:solidFill>
                  <a:srgbClr val="8064A2">
                    <a:lumMod val="75000"/>
                  </a:srgbClr>
                </a:solidFill>
                <a:prstDash val="sysDash"/>
              </a:ln>
            </c:spPr>
            <c:extLst>
              <c:ext xmlns:c16="http://schemas.microsoft.com/office/drawing/2014/chart" uri="{C3380CC4-5D6E-409C-BE32-E72D297353CC}">
                <c16:uniqueId val="{00000037-B027-492D-A7CF-3CCCF330DF07}"/>
              </c:ext>
            </c:extLst>
          </c:dPt>
          <c:dPt>
            <c:idx val="13"/>
            <c:bubble3D val="0"/>
            <c:spPr>
              <a:ln w="19050">
                <a:solidFill>
                  <a:srgbClr val="8064A2">
                    <a:lumMod val="75000"/>
                  </a:srgbClr>
                </a:solidFill>
                <a:prstDash val="sysDash"/>
              </a:ln>
            </c:spPr>
            <c:extLst>
              <c:ext xmlns:c16="http://schemas.microsoft.com/office/drawing/2014/chart" uri="{C3380CC4-5D6E-409C-BE32-E72D297353CC}">
                <c16:uniqueId val="{00000039-B027-492D-A7CF-3CCCF330DF07}"/>
              </c:ext>
            </c:extLst>
          </c:dPt>
          <c:dPt>
            <c:idx val="14"/>
            <c:bubble3D val="0"/>
            <c:spPr>
              <a:ln w="19050">
                <a:solidFill>
                  <a:srgbClr val="8064A2">
                    <a:lumMod val="75000"/>
                  </a:srgbClr>
                </a:solidFill>
                <a:prstDash val="sysDash"/>
              </a:ln>
            </c:spPr>
            <c:extLst>
              <c:ext xmlns:c16="http://schemas.microsoft.com/office/drawing/2014/chart" uri="{C3380CC4-5D6E-409C-BE32-E72D297353CC}">
                <c16:uniqueId val="{0000003B-B027-492D-A7CF-3CCCF330DF07}"/>
              </c:ext>
            </c:extLst>
          </c:dPt>
          <c:cat>
            <c:numRef>
              <c:f>'ASHI movement'!$D$3:$L$3</c:f>
              <c:numCache>
                <c:formatCode>General</c:formatCode>
                <c:ptCount val="9"/>
                <c:pt idx="0">
                  <c:v>2021</c:v>
                </c:pt>
                <c:pt idx="1">
                  <c:v>2022</c:v>
                </c:pt>
                <c:pt idx="2">
                  <c:v>2023</c:v>
                </c:pt>
                <c:pt idx="3">
                  <c:v>2024</c:v>
                </c:pt>
                <c:pt idx="4">
                  <c:v>2025</c:v>
                </c:pt>
                <c:pt idx="5">
                  <c:v>2026</c:v>
                </c:pt>
                <c:pt idx="6">
                  <c:v>2027</c:v>
                </c:pt>
                <c:pt idx="7">
                  <c:v>2028</c:v>
                </c:pt>
                <c:pt idx="8">
                  <c:v>2029</c:v>
                </c:pt>
              </c:numCache>
            </c:numRef>
          </c:cat>
          <c:val>
            <c:numRef>
              <c:f>'ASHI movement'!$D$6:$L$6</c:f>
              <c:numCache>
                <c:formatCode>_ * #,##0.00_ ;_ * \-#,##0.00_ ;_ * "-"??_ ;_ @_ </c:formatCode>
                <c:ptCount val="9"/>
                <c:pt idx="0">
                  <c:v>0.5</c:v>
                </c:pt>
                <c:pt idx="1">
                  <c:v>2.5</c:v>
                </c:pt>
                <c:pt idx="2">
                  <c:v>1.8</c:v>
                </c:pt>
                <c:pt idx="3">
                  <c:v>1.5</c:v>
                </c:pt>
                <c:pt idx="4">
                  <c:v>1.9</c:v>
                </c:pt>
                <c:pt idx="5">
                  <c:v>1.9</c:v>
                </c:pt>
                <c:pt idx="6">
                  <c:v>1.9</c:v>
                </c:pt>
                <c:pt idx="7">
                  <c:v>1.9</c:v>
                </c:pt>
                <c:pt idx="8">
                  <c:v>1.9</c:v>
                </c:pt>
              </c:numCache>
            </c:numRef>
          </c:val>
          <c:smooth val="0"/>
          <c:extLst>
            <c:ext xmlns:c16="http://schemas.microsoft.com/office/drawing/2014/chart" uri="{C3380CC4-5D6E-409C-BE32-E72D297353CC}">
              <c16:uniqueId val="{0000003C-B027-492D-A7CF-3CCCF330DF07}"/>
            </c:ext>
          </c:extLst>
        </c:ser>
        <c:ser>
          <c:idx val="3"/>
          <c:order val="2"/>
          <c:tx>
            <c:strRef>
              <c:f>'ASHI movement'!$C$7</c:f>
              <c:strCache>
                <c:ptCount val="1"/>
                <c:pt idx="0">
                  <c:v>Ultimate medical trend rate</c:v>
                </c:pt>
              </c:strCache>
            </c:strRef>
          </c:tx>
          <c:spPr>
            <a:ln w="19050">
              <a:solidFill>
                <a:srgbClr val="C0504D">
                  <a:lumMod val="75000"/>
                </a:srgbClr>
              </a:solidFill>
            </a:ln>
          </c:spPr>
          <c:marker>
            <c:symbol val="none"/>
          </c:marker>
          <c:dPt>
            <c:idx val="3"/>
            <c:bubble3D val="0"/>
            <c:spPr>
              <a:ln w="19050">
                <a:solidFill>
                  <a:srgbClr val="C0504D">
                    <a:lumMod val="75000"/>
                    <a:alpha val="96000"/>
                  </a:srgbClr>
                </a:solidFill>
                <a:prstDash val="solid"/>
              </a:ln>
            </c:spPr>
            <c:extLst>
              <c:ext xmlns:c16="http://schemas.microsoft.com/office/drawing/2014/chart" uri="{C3380CC4-5D6E-409C-BE32-E72D297353CC}">
                <c16:uniqueId val="{0000003E-B027-492D-A7CF-3CCCF330DF07}"/>
              </c:ext>
            </c:extLst>
          </c:dPt>
          <c:dPt>
            <c:idx val="4"/>
            <c:bubble3D val="0"/>
            <c:spPr>
              <a:ln w="19050">
                <a:solidFill>
                  <a:srgbClr val="C0504D">
                    <a:lumMod val="75000"/>
                    <a:alpha val="97000"/>
                  </a:srgbClr>
                </a:solidFill>
                <a:prstDash val="solid"/>
              </a:ln>
            </c:spPr>
            <c:extLst>
              <c:ext xmlns:c16="http://schemas.microsoft.com/office/drawing/2014/chart" uri="{C3380CC4-5D6E-409C-BE32-E72D297353CC}">
                <c16:uniqueId val="{00000040-B027-492D-A7CF-3CCCF330DF07}"/>
              </c:ext>
            </c:extLst>
          </c:dPt>
          <c:dPt>
            <c:idx val="5"/>
            <c:bubble3D val="0"/>
            <c:spPr>
              <a:ln w="19050">
                <a:solidFill>
                  <a:srgbClr val="C0504D">
                    <a:lumMod val="75000"/>
                  </a:srgbClr>
                </a:solidFill>
                <a:prstDash val="sysDash"/>
              </a:ln>
            </c:spPr>
            <c:extLst>
              <c:ext xmlns:c16="http://schemas.microsoft.com/office/drawing/2014/chart" uri="{C3380CC4-5D6E-409C-BE32-E72D297353CC}">
                <c16:uniqueId val="{00000042-B027-492D-A7CF-3CCCF330DF07}"/>
              </c:ext>
            </c:extLst>
          </c:dPt>
          <c:dPt>
            <c:idx val="6"/>
            <c:bubble3D val="0"/>
            <c:spPr>
              <a:ln w="19050">
                <a:solidFill>
                  <a:srgbClr val="C0504D">
                    <a:lumMod val="75000"/>
                  </a:srgbClr>
                </a:solidFill>
                <a:prstDash val="sysDash"/>
              </a:ln>
            </c:spPr>
            <c:extLst>
              <c:ext xmlns:c16="http://schemas.microsoft.com/office/drawing/2014/chart" uri="{C3380CC4-5D6E-409C-BE32-E72D297353CC}">
                <c16:uniqueId val="{00000044-B027-492D-A7CF-3CCCF330DF07}"/>
              </c:ext>
            </c:extLst>
          </c:dPt>
          <c:dPt>
            <c:idx val="7"/>
            <c:bubble3D val="0"/>
            <c:spPr>
              <a:ln w="19050">
                <a:solidFill>
                  <a:srgbClr val="C0504D">
                    <a:lumMod val="75000"/>
                  </a:srgbClr>
                </a:solidFill>
                <a:prstDash val="sysDash"/>
              </a:ln>
            </c:spPr>
            <c:extLst>
              <c:ext xmlns:c16="http://schemas.microsoft.com/office/drawing/2014/chart" uri="{C3380CC4-5D6E-409C-BE32-E72D297353CC}">
                <c16:uniqueId val="{00000046-B027-492D-A7CF-3CCCF330DF07}"/>
              </c:ext>
            </c:extLst>
          </c:dPt>
          <c:dPt>
            <c:idx val="8"/>
            <c:bubble3D val="0"/>
            <c:spPr>
              <a:ln w="19050">
                <a:solidFill>
                  <a:srgbClr val="C0504D">
                    <a:lumMod val="75000"/>
                  </a:srgbClr>
                </a:solidFill>
                <a:prstDash val="sysDash"/>
              </a:ln>
            </c:spPr>
            <c:extLst>
              <c:ext xmlns:c16="http://schemas.microsoft.com/office/drawing/2014/chart" uri="{C3380CC4-5D6E-409C-BE32-E72D297353CC}">
                <c16:uniqueId val="{00000048-B027-492D-A7CF-3CCCF330DF07}"/>
              </c:ext>
            </c:extLst>
          </c:dPt>
          <c:dPt>
            <c:idx val="9"/>
            <c:bubble3D val="0"/>
            <c:spPr>
              <a:ln w="19050">
                <a:solidFill>
                  <a:srgbClr val="C0504D">
                    <a:lumMod val="75000"/>
                  </a:srgbClr>
                </a:solidFill>
                <a:prstDash val="solid"/>
              </a:ln>
            </c:spPr>
            <c:extLst>
              <c:ext xmlns:c16="http://schemas.microsoft.com/office/drawing/2014/chart" uri="{C3380CC4-5D6E-409C-BE32-E72D297353CC}">
                <c16:uniqueId val="{0000004A-B027-492D-A7CF-3CCCF330DF07}"/>
              </c:ext>
            </c:extLst>
          </c:dPt>
          <c:dPt>
            <c:idx val="10"/>
            <c:bubble3D val="0"/>
            <c:spPr>
              <a:ln w="19050">
                <a:solidFill>
                  <a:srgbClr val="C0504D">
                    <a:lumMod val="75000"/>
                  </a:srgbClr>
                </a:solidFill>
                <a:prstDash val="solid"/>
              </a:ln>
            </c:spPr>
            <c:extLst>
              <c:ext xmlns:c16="http://schemas.microsoft.com/office/drawing/2014/chart" uri="{C3380CC4-5D6E-409C-BE32-E72D297353CC}">
                <c16:uniqueId val="{0000004C-B027-492D-A7CF-3CCCF330DF07}"/>
              </c:ext>
            </c:extLst>
          </c:dPt>
          <c:dPt>
            <c:idx val="11"/>
            <c:bubble3D val="0"/>
            <c:spPr>
              <a:ln w="19050">
                <a:solidFill>
                  <a:srgbClr val="C0504D">
                    <a:lumMod val="75000"/>
                  </a:srgbClr>
                </a:solidFill>
                <a:prstDash val="sysDash"/>
              </a:ln>
            </c:spPr>
            <c:extLst>
              <c:ext xmlns:c16="http://schemas.microsoft.com/office/drawing/2014/chart" uri="{C3380CC4-5D6E-409C-BE32-E72D297353CC}">
                <c16:uniqueId val="{0000004E-B027-492D-A7CF-3CCCF330DF07}"/>
              </c:ext>
            </c:extLst>
          </c:dPt>
          <c:dPt>
            <c:idx val="12"/>
            <c:bubble3D val="0"/>
            <c:spPr>
              <a:ln w="19050">
                <a:solidFill>
                  <a:srgbClr val="C0504D">
                    <a:lumMod val="75000"/>
                  </a:srgbClr>
                </a:solidFill>
                <a:prstDash val="sysDash"/>
              </a:ln>
            </c:spPr>
            <c:extLst>
              <c:ext xmlns:c16="http://schemas.microsoft.com/office/drawing/2014/chart" uri="{C3380CC4-5D6E-409C-BE32-E72D297353CC}">
                <c16:uniqueId val="{00000050-B027-492D-A7CF-3CCCF330DF07}"/>
              </c:ext>
            </c:extLst>
          </c:dPt>
          <c:dPt>
            <c:idx val="13"/>
            <c:bubble3D val="0"/>
            <c:spPr>
              <a:ln w="19050">
                <a:solidFill>
                  <a:srgbClr val="C0504D">
                    <a:lumMod val="75000"/>
                  </a:srgbClr>
                </a:solidFill>
                <a:prstDash val="sysDash"/>
              </a:ln>
            </c:spPr>
            <c:extLst>
              <c:ext xmlns:c16="http://schemas.microsoft.com/office/drawing/2014/chart" uri="{C3380CC4-5D6E-409C-BE32-E72D297353CC}">
                <c16:uniqueId val="{00000052-B027-492D-A7CF-3CCCF330DF07}"/>
              </c:ext>
            </c:extLst>
          </c:dPt>
          <c:dPt>
            <c:idx val="14"/>
            <c:bubble3D val="0"/>
            <c:spPr>
              <a:ln w="19050">
                <a:solidFill>
                  <a:srgbClr val="C0504D">
                    <a:lumMod val="75000"/>
                  </a:srgbClr>
                </a:solidFill>
                <a:prstDash val="sysDash"/>
              </a:ln>
            </c:spPr>
            <c:extLst>
              <c:ext xmlns:c16="http://schemas.microsoft.com/office/drawing/2014/chart" uri="{C3380CC4-5D6E-409C-BE32-E72D297353CC}">
                <c16:uniqueId val="{00000054-B027-492D-A7CF-3CCCF330DF07}"/>
              </c:ext>
            </c:extLst>
          </c:dPt>
          <c:cat>
            <c:numRef>
              <c:f>'ASHI movement'!$D$3:$L$3</c:f>
              <c:numCache>
                <c:formatCode>General</c:formatCode>
                <c:ptCount val="9"/>
                <c:pt idx="0">
                  <c:v>2021</c:v>
                </c:pt>
                <c:pt idx="1">
                  <c:v>2022</c:v>
                </c:pt>
                <c:pt idx="2">
                  <c:v>2023</c:v>
                </c:pt>
                <c:pt idx="3">
                  <c:v>2024</c:v>
                </c:pt>
                <c:pt idx="4">
                  <c:v>2025</c:v>
                </c:pt>
                <c:pt idx="5">
                  <c:v>2026</c:v>
                </c:pt>
                <c:pt idx="6">
                  <c:v>2027</c:v>
                </c:pt>
                <c:pt idx="7">
                  <c:v>2028</c:v>
                </c:pt>
                <c:pt idx="8">
                  <c:v>2029</c:v>
                </c:pt>
              </c:numCache>
            </c:numRef>
          </c:cat>
          <c:val>
            <c:numRef>
              <c:f>'ASHI movement'!$D$7:$L$7</c:f>
              <c:numCache>
                <c:formatCode>_ * #,##0.00_ ;_ * \-#,##0.00_ ;_ * "-"??_ ;_ @_ </c:formatCode>
                <c:ptCount val="9"/>
                <c:pt idx="0">
                  <c:v>2.5</c:v>
                </c:pt>
                <c:pt idx="1">
                  <c:v>2.8</c:v>
                </c:pt>
                <c:pt idx="2">
                  <c:v>2.6</c:v>
                </c:pt>
                <c:pt idx="3">
                  <c:v>2.4</c:v>
                </c:pt>
                <c:pt idx="4">
                  <c:v>2.2000000000000002</c:v>
                </c:pt>
                <c:pt idx="5">
                  <c:v>2.2000000000000002</c:v>
                </c:pt>
                <c:pt idx="6">
                  <c:v>2.2000000000000002</c:v>
                </c:pt>
                <c:pt idx="7">
                  <c:v>2.2000000000000002</c:v>
                </c:pt>
                <c:pt idx="8">
                  <c:v>2.2000000000000002</c:v>
                </c:pt>
              </c:numCache>
            </c:numRef>
          </c:val>
          <c:smooth val="0"/>
          <c:extLst>
            <c:ext xmlns:c16="http://schemas.microsoft.com/office/drawing/2014/chart" uri="{C3380CC4-5D6E-409C-BE32-E72D297353CC}">
              <c16:uniqueId val="{00000055-B027-492D-A7CF-3CCCF330DF07}"/>
            </c:ext>
          </c:extLst>
        </c:ser>
        <c:dLbls>
          <c:showLegendKey val="0"/>
          <c:showVal val="0"/>
          <c:showCatName val="0"/>
          <c:showSerName val="0"/>
          <c:showPercent val="0"/>
          <c:showBubbleSize val="0"/>
        </c:dLbls>
        <c:marker val="1"/>
        <c:smooth val="0"/>
        <c:axId val="3"/>
        <c:axId val="4"/>
      </c:lineChart>
      <c:catAx>
        <c:axId val="749156336"/>
        <c:scaling>
          <c:orientation val="minMax"/>
        </c:scaling>
        <c:delete val="0"/>
        <c:axPos val="b"/>
        <c:numFmt formatCode="General" sourceLinked="1"/>
        <c:majorTickMark val="out"/>
        <c:minorTickMark val="none"/>
        <c:tickLblPos val="nextTo"/>
        <c:txPr>
          <a:bodyPr rot="0" vert="horz"/>
          <a:lstStyle/>
          <a:p>
            <a:pPr>
              <a:defRPr sz="900" b="0" i="0" u="none" strike="noStrike" baseline="0">
                <a:solidFill>
                  <a:srgbClr val="000000"/>
                </a:solidFill>
                <a:latin typeface="Calibri"/>
                <a:ea typeface="Calibri"/>
                <a:cs typeface="Calibri"/>
              </a:defRPr>
            </a:pPr>
            <a:endParaRPr lang="en-US"/>
          </a:p>
        </c:txPr>
        <c:crossAx val="1"/>
        <c:crosses val="autoZero"/>
        <c:auto val="1"/>
        <c:lblAlgn val="ctr"/>
        <c:lblOffset val="100"/>
        <c:noMultiLvlLbl val="0"/>
      </c:catAx>
      <c:valAx>
        <c:axId val="1"/>
        <c:scaling>
          <c:orientation val="minMax"/>
          <c:max val="6"/>
          <c:min val="0"/>
        </c:scaling>
        <c:delete val="0"/>
        <c:axPos val="l"/>
        <c:numFmt formatCode="#,##0.0" sourceLinked="0"/>
        <c:majorTickMark val="out"/>
        <c:minorTickMark val="none"/>
        <c:tickLblPos val="nextTo"/>
        <c:txPr>
          <a:bodyPr rot="0" vert="horz"/>
          <a:lstStyle/>
          <a:p>
            <a:pPr>
              <a:defRPr sz="800" b="0" i="0" u="none" strike="noStrike" baseline="0">
                <a:solidFill>
                  <a:srgbClr val="000000"/>
                </a:solidFill>
                <a:latin typeface="Calibri"/>
                <a:ea typeface="Calibri"/>
                <a:cs typeface="Calibri"/>
              </a:defRPr>
            </a:pPr>
            <a:endParaRPr lang="en-US"/>
          </a:p>
        </c:txPr>
        <c:crossAx val="749156336"/>
        <c:crosses val="autoZero"/>
        <c:crossBetween val="between"/>
        <c:majorUnit val="0.5"/>
      </c:valAx>
      <c:catAx>
        <c:axId val="3"/>
        <c:scaling>
          <c:orientation val="minMax"/>
        </c:scaling>
        <c:delete val="1"/>
        <c:axPos val="b"/>
        <c:numFmt formatCode="General" sourceLinked="1"/>
        <c:majorTickMark val="out"/>
        <c:minorTickMark val="none"/>
        <c:tickLblPos val="nextTo"/>
        <c:crossAx val="4"/>
        <c:crosses val="autoZero"/>
        <c:auto val="1"/>
        <c:lblAlgn val="ctr"/>
        <c:lblOffset val="100"/>
        <c:noMultiLvlLbl val="0"/>
      </c:catAx>
      <c:valAx>
        <c:axId val="4"/>
        <c:scaling>
          <c:orientation val="minMax"/>
          <c:max val="6"/>
          <c:min val="0"/>
        </c:scaling>
        <c:delete val="0"/>
        <c:axPos val="r"/>
        <c:numFmt formatCode="#,##0.00" sourceLinked="0"/>
        <c:majorTickMark val="out"/>
        <c:minorTickMark val="none"/>
        <c:tickLblPos val="nextTo"/>
        <c:txPr>
          <a:bodyPr rot="0" vert="horz"/>
          <a:lstStyle/>
          <a:p>
            <a:pPr>
              <a:defRPr sz="800" b="0" i="0" u="none" strike="noStrike" baseline="0">
                <a:solidFill>
                  <a:srgbClr val="000000"/>
                </a:solidFill>
                <a:latin typeface="Calibri"/>
                <a:ea typeface="Calibri"/>
                <a:cs typeface="Calibri"/>
              </a:defRPr>
            </a:pPr>
            <a:endParaRPr lang="en-US"/>
          </a:p>
        </c:txPr>
        <c:crossAx val="3"/>
        <c:crosses val="max"/>
        <c:crossBetween val="between"/>
        <c:majorUnit val="1"/>
      </c:valAx>
    </c:plotArea>
    <c:legend>
      <c:legendPos val="b"/>
      <c:layout>
        <c:manualLayout>
          <c:xMode val="edge"/>
          <c:yMode val="edge"/>
          <c:x val="5.1152405501741952E-2"/>
          <c:y val="0.85953287347346041"/>
          <c:w val="0.76496838120829647"/>
          <c:h val="5.3087931325563248E-2"/>
        </c:manualLayout>
      </c:layout>
      <c:overlay val="0"/>
      <c:txPr>
        <a:bodyPr/>
        <a:lstStyle/>
        <a:p>
          <a:pPr>
            <a:defRPr sz="700" b="0" i="0" u="none" strike="noStrike" baseline="0">
              <a:solidFill>
                <a:srgbClr val="000000"/>
              </a:solidFill>
              <a:latin typeface="Arial" panose="020B0604020202020204" pitchFamily="34" charset="0"/>
              <a:ea typeface="Calibri"/>
              <a:cs typeface="Calibri"/>
            </a:defRPr>
          </a:pPr>
          <a:endParaRPr lang="en-US"/>
        </a:p>
      </c:txPr>
    </c:legend>
    <c:plotVisOnly val="1"/>
    <c:dispBlanksAs val="gap"/>
    <c:showDLblsOverMax val="0"/>
  </c:chart>
  <c:spPr>
    <a:ln>
      <a:noFill/>
    </a:ln>
  </c:spPr>
  <c:txPr>
    <a:bodyPr/>
    <a:lstStyle/>
    <a:p>
      <a:pPr>
        <a:defRPr sz="1000" b="0" i="0" u="none" strike="noStrike" baseline="0">
          <a:solidFill>
            <a:srgbClr val="000000"/>
          </a:solidFill>
          <a:latin typeface="Calibri"/>
          <a:ea typeface="Calibri"/>
          <a:cs typeface="Calibri"/>
        </a:defRPr>
      </a:pPr>
      <a:endParaRPr lang="en-US"/>
    </a:p>
  </c:txPr>
  <c:externalData r:id="rId2">
    <c:autoUpdate val="0"/>
  </c:externalData>
  <c:userShapes r:id="rId3"/>
</c:chartSpace>
</file>

<file path=word/drawings/drawing1.xml><?xml version="1.0" encoding="utf-8"?>
<c:userShapes xmlns:c="http://schemas.openxmlformats.org/drawingml/2006/chart">
  <cdr:relSizeAnchor xmlns:cdr="http://schemas.openxmlformats.org/drawingml/2006/chartDrawing">
    <cdr:from>
      <cdr:x>0.02519</cdr:x>
      <cdr:y>0.15087</cdr:y>
    </cdr:from>
    <cdr:to>
      <cdr:x>0.06124</cdr:x>
      <cdr:y>0.71359</cdr:y>
    </cdr:to>
    <cdr:sp macro="" textlink="">
      <cdr:nvSpPr>
        <cdr:cNvPr id="2" name="TextBox 1"/>
        <cdr:cNvSpPr txBox="1"/>
      </cdr:nvSpPr>
      <cdr:spPr>
        <a:xfrm xmlns:a="http://schemas.openxmlformats.org/drawingml/2006/main">
          <a:off x="152400" y="546092"/>
          <a:ext cx="219075" cy="1990713"/>
        </a:xfrm>
        <a:prstGeom xmlns:a="http://schemas.openxmlformats.org/drawingml/2006/main" prst="rect">
          <a:avLst/>
        </a:prstGeom>
      </cdr:spPr>
      <cdr:txBody>
        <a:bodyPr xmlns:a="http://schemas.openxmlformats.org/drawingml/2006/main" vert="vert270" wrap="square" rtlCol="0" anchor="ct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700" baseline="0">
              <a:latin typeface="Arial" panose="020B0604020202020204" pitchFamily="34" charset="0"/>
              <a:cs typeface="Arial" panose="020B0604020202020204" pitchFamily="34" charset="0"/>
            </a:rPr>
            <a:t>millions of Swiss francs</a:t>
          </a:r>
          <a:endParaRPr lang="en-US" sz="700">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0.18852</cdr:x>
      <cdr:y>0.1427</cdr:y>
    </cdr:from>
    <cdr:to>
      <cdr:x>0.27388</cdr:x>
      <cdr:y>0.22071</cdr:y>
    </cdr:to>
    <cdr:sp macro="" textlink="">
      <cdr:nvSpPr>
        <cdr:cNvPr id="3" name="TextBox 2"/>
        <cdr:cNvSpPr txBox="1"/>
      </cdr:nvSpPr>
      <cdr:spPr>
        <a:xfrm xmlns:a="http://schemas.openxmlformats.org/drawingml/2006/main">
          <a:off x="1057276" y="514351"/>
          <a:ext cx="466725" cy="27622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a:p>
      </cdr:txBody>
    </cdr:sp>
  </cdr:relSizeAnchor>
  <cdr:relSizeAnchor xmlns:cdr="http://schemas.openxmlformats.org/drawingml/2006/chartDrawing">
    <cdr:from>
      <cdr:x>0.59881</cdr:x>
      <cdr:y>0.08532</cdr:y>
    </cdr:from>
    <cdr:to>
      <cdr:x>0.68344</cdr:x>
      <cdr:y>0.16384</cdr:y>
    </cdr:to>
    <cdr:sp macro="" textlink="">
      <cdr:nvSpPr>
        <cdr:cNvPr id="10" name="TextBox 2"/>
        <cdr:cNvSpPr txBox="1"/>
      </cdr:nvSpPr>
      <cdr:spPr>
        <a:xfrm xmlns:a="http://schemas.openxmlformats.org/drawingml/2006/main">
          <a:off x="3295651" y="314343"/>
          <a:ext cx="466732" cy="27622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a:p>
      </cdr:txBody>
    </cdr:sp>
  </cdr:relSizeAnchor>
  <cdr:relSizeAnchor xmlns:cdr="http://schemas.openxmlformats.org/drawingml/2006/chartDrawing">
    <cdr:from>
      <cdr:x>0.96139</cdr:x>
      <cdr:y>0.15743</cdr:y>
    </cdr:from>
    <cdr:to>
      <cdr:x>0.99695</cdr:x>
      <cdr:y>0.71941</cdr:y>
    </cdr:to>
    <cdr:sp macro="" textlink="">
      <cdr:nvSpPr>
        <cdr:cNvPr id="15" name="TextBox 1"/>
        <cdr:cNvSpPr txBox="1"/>
      </cdr:nvSpPr>
      <cdr:spPr>
        <a:xfrm xmlns:a="http://schemas.openxmlformats.org/drawingml/2006/main">
          <a:off x="5728784" y="580627"/>
          <a:ext cx="211896" cy="2072627"/>
        </a:xfrm>
        <a:prstGeom xmlns:a="http://schemas.openxmlformats.org/drawingml/2006/main" prst="rect">
          <a:avLst/>
        </a:prstGeom>
      </cdr:spPr>
      <cdr:txBody>
        <a:bodyPr xmlns:a="http://schemas.openxmlformats.org/drawingml/2006/main" vert="vert" wrap="square" rtlCol="0" anchor="ct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700">
              <a:latin typeface="Arial" panose="020B0604020202020204" pitchFamily="34" charset="0"/>
              <a:cs typeface="Arial" panose="020B0604020202020204" pitchFamily="34" charset="0"/>
            </a:rPr>
            <a:t>per cent</a:t>
          </a:r>
        </a:p>
      </cdr:txBody>
    </cdr:sp>
  </cdr:relSizeAnchor>
  <cdr:relSizeAnchor xmlns:cdr="http://schemas.openxmlformats.org/drawingml/2006/chartDrawing">
    <cdr:from>
      <cdr:x>0.57388</cdr:x>
      <cdr:y>0.56936</cdr:y>
    </cdr:from>
    <cdr:to>
      <cdr:x>0.87183</cdr:x>
      <cdr:y>0.6223</cdr:y>
    </cdr:to>
    <cdr:sp macro="" textlink="">
      <cdr:nvSpPr>
        <cdr:cNvPr id="16" name="TextBox 1"/>
        <cdr:cNvSpPr txBox="1"/>
      </cdr:nvSpPr>
      <cdr:spPr>
        <a:xfrm xmlns:a="http://schemas.openxmlformats.org/drawingml/2006/main">
          <a:off x="3522428" y="1855088"/>
          <a:ext cx="1828800" cy="172495"/>
        </a:xfrm>
        <a:prstGeom xmlns:a="http://schemas.openxmlformats.org/drawingml/2006/main" prst="rect">
          <a:avLst/>
        </a:prstGeom>
      </cdr:spPr>
      <cdr:txBody>
        <a:bodyPr xmlns:a="http://schemas.openxmlformats.org/drawingml/2006/main" vert="horz" wrap="square" rtlCol="0" anchor="ct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700">
              <a:latin typeface="Arial" panose="020B0604020202020204" pitchFamily="34" charset="0"/>
              <a:cs typeface="Arial" panose="020B0604020202020204" pitchFamily="34" charset="0"/>
            </a:rPr>
            <a:t>2026 -2029 </a:t>
          </a:r>
          <a:r>
            <a:rPr lang="en-US" sz="700" baseline="0">
              <a:latin typeface="Arial" panose="020B0604020202020204" pitchFamily="34" charset="0"/>
              <a:cs typeface="Arial" panose="020B0604020202020204" pitchFamily="34" charset="0"/>
            </a:rPr>
            <a:t> actuarial forecast</a:t>
          </a:r>
          <a:endParaRPr lang="en-US" sz="700">
            <a:latin typeface="Arial" panose="020B0604020202020204" pitchFamily="34" charset="0"/>
            <a:cs typeface="Arial" panose="020B0604020202020204" pitchFamily="34" charset="0"/>
          </a:endParaRP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4</Value>
      <Value>3</Value>
      <Value>721</Value>
    </TaxCatchAl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Bodies:600 Governing Bodies:05 Council Files</TermName>
          <TermId xmlns="http://schemas.microsoft.com/office/infopath/2007/PartnerControls">f66873ab-ffac-475e-a6ed-408252eb2ce6</TermId>
        </TermInfo>
      </Terms>
    </oec7080f59824b85bfab9bab42c36e68>
    <o4d93e62121143bf84483d4ca23a7ecb xmlns="56500874-bba0-4b48-9090-b201492e8473">
      <Terms xmlns="http://schemas.microsoft.com/office/infopath/2007/PartnerControls"/>
    </o4d93e62121143bf84483d4ca23a7ecb>
    <Excluded xmlns="56500874-bba0-4b48-9090-b201492e8473">false</Excluded>
  </documentManagement>
</p:properties>
</file>

<file path=customXml/item3.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72E5C03EAB2E14A994A310B525C07E7" ma:contentTypeVersion="143" ma:contentTypeDescription="" ma:contentTypeScope="" ma:versionID="c855395346270e3a50a7e96fd77e367d">
  <xsd:schema xmlns:xsd="http://www.w3.org/2001/XMLSchema" xmlns:xs="http://www.w3.org/2001/XMLSchema" xmlns:p="http://schemas.microsoft.com/office/2006/metadata/properties" xmlns:ns2="0d6abe56-55ad-41de-8124-44420a0ee71d" xmlns:ns3="56500874-bba0-4b48-9090-b201492e8473" targetNamespace="http://schemas.microsoft.com/office/2006/metadata/properties" ma:root="true" ma:fieldsID="763060ac44d49cb73e5ade66a1e757c9" ns2:_="" ns3:_="">
    <xsd:import namespace="0d6abe56-55ad-41de-8124-44420a0ee71d"/>
    <xsd:import namespace="56500874-bba0-4b48-9090-b201492e8473"/>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indexed="true"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f7a99264-aac8-44dd-b14f-8017e78a225a" ContentTypeId="0x01010055C8466DB2DC0041BD825C52736E99FC"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file>

<file path=customXml/itemProps1.xml><?xml version="1.0" encoding="utf-8"?>
<ds:datastoreItem xmlns:ds="http://schemas.openxmlformats.org/officeDocument/2006/customXml" ds:itemID="{5F6FD82E-42F3-434A-BAE3-3BE83F3E11DC}">
  <ds:schemaRefs>
    <ds:schemaRef ds:uri="http://schemas.openxmlformats.org/officeDocument/2006/bibliography"/>
  </ds:schemaRefs>
</ds:datastoreItem>
</file>

<file path=customXml/itemProps2.xml><?xml version="1.0" encoding="utf-8"?>
<ds:datastoreItem xmlns:ds="http://schemas.openxmlformats.org/officeDocument/2006/customXml" ds:itemID="{7F26BE1F-71CB-4D79-B8C9-5973EBDA1DDF}">
  <ds:schemaRefs>
    <ds:schemaRef ds:uri="http://schemas.microsoft.com/office/2006/metadata/properties"/>
    <ds:schemaRef ds:uri="http://schemas.microsoft.com/office/infopath/2007/PartnerControls"/>
    <ds:schemaRef ds:uri="56500874-bba0-4b48-9090-b201492e8473"/>
    <ds:schemaRef ds:uri="0d6abe56-55ad-41de-8124-44420a0ee71d"/>
  </ds:schemaRefs>
</ds:datastoreItem>
</file>

<file path=customXml/itemProps3.xml><?xml version="1.0" encoding="utf-8"?>
<ds:datastoreItem xmlns:ds="http://schemas.openxmlformats.org/officeDocument/2006/customXml" ds:itemID="{0596D000-912E-4E11-99BB-19A264B11D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C65C412-5252-4451-9ABC-AD457987BBE0}">
  <ds:schemaRefs>
    <ds:schemaRef ds:uri="Microsoft.SharePoint.Taxonomy.ContentTypeSync"/>
  </ds:schemaRefs>
</ds:datastoreItem>
</file>

<file path=customXml/itemProps5.xml><?xml version="1.0" encoding="utf-8"?>
<ds:datastoreItem xmlns:ds="http://schemas.openxmlformats.org/officeDocument/2006/customXml" ds:itemID="{7A839075-4BC7-4605-ABED-5F31BEC0533E}">
  <ds:schemaRefs>
    <ds:schemaRef ds:uri="http://schemas.microsoft.com/sharepoint/v3/contenttype/forms"/>
  </ds:schemaRefs>
</ds:datastoreItem>
</file>

<file path=customXml/itemProps6.xml><?xml version="1.0" encoding="utf-8"?>
<ds:datastoreItem xmlns:ds="http://schemas.openxmlformats.org/officeDocument/2006/customXml" ds:itemID="{0D2E5C11-42C6-45A2-BD43-96CF85BC84DE}">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34</Pages>
  <Words>10610</Words>
  <Characters>58569</Characters>
  <Application>Microsoft Office Word</Application>
  <DocSecurity>0</DocSecurity>
  <Lines>1273</Lines>
  <Paragraphs>390</Paragraphs>
  <ScaleCrop>false</ScaleCrop>
  <HeadingPairs>
    <vt:vector size="2" baseType="variant">
      <vt:variant>
        <vt:lpstr>Title</vt:lpstr>
      </vt:variant>
      <vt:variant>
        <vt:i4>1</vt:i4>
      </vt:variant>
    </vt:vector>
  </HeadingPairs>
  <TitlesOfParts>
    <vt:vector size="1" baseType="lpstr">
      <vt:lpstr>C/60/9</vt:lpstr>
    </vt:vector>
  </TitlesOfParts>
  <Company>UPOV</Company>
  <LinksUpToDate>false</LinksUpToDate>
  <CharactersWithSpaces>68789</CharactersWithSpaces>
  <SharedDoc>false</SharedDoc>
  <HLinks>
    <vt:vector size="180" baseType="variant">
      <vt:variant>
        <vt:i4>1507377</vt:i4>
      </vt:variant>
      <vt:variant>
        <vt:i4>182</vt:i4>
      </vt:variant>
      <vt:variant>
        <vt:i4>0</vt:i4>
      </vt:variant>
      <vt:variant>
        <vt:i4>5</vt:i4>
      </vt:variant>
      <vt:variant>
        <vt:lpwstr/>
      </vt:variant>
      <vt:variant>
        <vt:lpwstr>_Toc227327663</vt:lpwstr>
      </vt:variant>
      <vt:variant>
        <vt:i4>1507377</vt:i4>
      </vt:variant>
      <vt:variant>
        <vt:i4>176</vt:i4>
      </vt:variant>
      <vt:variant>
        <vt:i4>0</vt:i4>
      </vt:variant>
      <vt:variant>
        <vt:i4>5</vt:i4>
      </vt:variant>
      <vt:variant>
        <vt:lpwstr/>
      </vt:variant>
      <vt:variant>
        <vt:lpwstr>_Toc227327662</vt:lpwstr>
      </vt:variant>
      <vt:variant>
        <vt:i4>1507377</vt:i4>
      </vt:variant>
      <vt:variant>
        <vt:i4>170</vt:i4>
      </vt:variant>
      <vt:variant>
        <vt:i4>0</vt:i4>
      </vt:variant>
      <vt:variant>
        <vt:i4>5</vt:i4>
      </vt:variant>
      <vt:variant>
        <vt:lpwstr/>
      </vt:variant>
      <vt:variant>
        <vt:lpwstr>_Toc227327661</vt:lpwstr>
      </vt:variant>
      <vt:variant>
        <vt:i4>1507377</vt:i4>
      </vt:variant>
      <vt:variant>
        <vt:i4>164</vt:i4>
      </vt:variant>
      <vt:variant>
        <vt:i4>0</vt:i4>
      </vt:variant>
      <vt:variant>
        <vt:i4>5</vt:i4>
      </vt:variant>
      <vt:variant>
        <vt:lpwstr/>
      </vt:variant>
      <vt:variant>
        <vt:lpwstr>_Toc227327660</vt:lpwstr>
      </vt:variant>
      <vt:variant>
        <vt:i4>1310769</vt:i4>
      </vt:variant>
      <vt:variant>
        <vt:i4>158</vt:i4>
      </vt:variant>
      <vt:variant>
        <vt:i4>0</vt:i4>
      </vt:variant>
      <vt:variant>
        <vt:i4>5</vt:i4>
      </vt:variant>
      <vt:variant>
        <vt:lpwstr/>
      </vt:variant>
      <vt:variant>
        <vt:lpwstr>_Toc227327659</vt:lpwstr>
      </vt:variant>
      <vt:variant>
        <vt:i4>1310769</vt:i4>
      </vt:variant>
      <vt:variant>
        <vt:i4>152</vt:i4>
      </vt:variant>
      <vt:variant>
        <vt:i4>0</vt:i4>
      </vt:variant>
      <vt:variant>
        <vt:i4>5</vt:i4>
      </vt:variant>
      <vt:variant>
        <vt:lpwstr/>
      </vt:variant>
      <vt:variant>
        <vt:lpwstr>_Toc227327658</vt:lpwstr>
      </vt:variant>
      <vt:variant>
        <vt:i4>1310769</vt:i4>
      </vt:variant>
      <vt:variant>
        <vt:i4>146</vt:i4>
      </vt:variant>
      <vt:variant>
        <vt:i4>0</vt:i4>
      </vt:variant>
      <vt:variant>
        <vt:i4>5</vt:i4>
      </vt:variant>
      <vt:variant>
        <vt:lpwstr/>
      </vt:variant>
      <vt:variant>
        <vt:lpwstr>_Toc227327657</vt:lpwstr>
      </vt:variant>
      <vt:variant>
        <vt:i4>1310769</vt:i4>
      </vt:variant>
      <vt:variant>
        <vt:i4>140</vt:i4>
      </vt:variant>
      <vt:variant>
        <vt:i4>0</vt:i4>
      </vt:variant>
      <vt:variant>
        <vt:i4>5</vt:i4>
      </vt:variant>
      <vt:variant>
        <vt:lpwstr/>
      </vt:variant>
      <vt:variant>
        <vt:lpwstr>_Toc227327656</vt:lpwstr>
      </vt:variant>
      <vt:variant>
        <vt:i4>1310769</vt:i4>
      </vt:variant>
      <vt:variant>
        <vt:i4>134</vt:i4>
      </vt:variant>
      <vt:variant>
        <vt:i4>0</vt:i4>
      </vt:variant>
      <vt:variant>
        <vt:i4>5</vt:i4>
      </vt:variant>
      <vt:variant>
        <vt:lpwstr/>
      </vt:variant>
      <vt:variant>
        <vt:lpwstr>_Toc227327655</vt:lpwstr>
      </vt:variant>
      <vt:variant>
        <vt:i4>1310769</vt:i4>
      </vt:variant>
      <vt:variant>
        <vt:i4>128</vt:i4>
      </vt:variant>
      <vt:variant>
        <vt:i4>0</vt:i4>
      </vt:variant>
      <vt:variant>
        <vt:i4>5</vt:i4>
      </vt:variant>
      <vt:variant>
        <vt:lpwstr/>
      </vt:variant>
      <vt:variant>
        <vt:lpwstr>_Toc227327654</vt:lpwstr>
      </vt:variant>
      <vt:variant>
        <vt:i4>1310769</vt:i4>
      </vt:variant>
      <vt:variant>
        <vt:i4>122</vt:i4>
      </vt:variant>
      <vt:variant>
        <vt:i4>0</vt:i4>
      </vt:variant>
      <vt:variant>
        <vt:i4>5</vt:i4>
      </vt:variant>
      <vt:variant>
        <vt:lpwstr/>
      </vt:variant>
      <vt:variant>
        <vt:lpwstr>_Toc227327653</vt:lpwstr>
      </vt:variant>
      <vt:variant>
        <vt:i4>1310769</vt:i4>
      </vt:variant>
      <vt:variant>
        <vt:i4>116</vt:i4>
      </vt:variant>
      <vt:variant>
        <vt:i4>0</vt:i4>
      </vt:variant>
      <vt:variant>
        <vt:i4>5</vt:i4>
      </vt:variant>
      <vt:variant>
        <vt:lpwstr/>
      </vt:variant>
      <vt:variant>
        <vt:lpwstr>_Toc227327652</vt:lpwstr>
      </vt:variant>
      <vt:variant>
        <vt:i4>1310769</vt:i4>
      </vt:variant>
      <vt:variant>
        <vt:i4>110</vt:i4>
      </vt:variant>
      <vt:variant>
        <vt:i4>0</vt:i4>
      </vt:variant>
      <vt:variant>
        <vt:i4>5</vt:i4>
      </vt:variant>
      <vt:variant>
        <vt:lpwstr/>
      </vt:variant>
      <vt:variant>
        <vt:lpwstr>_Toc227327651</vt:lpwstr>
      </vt:variant>
      <vt:variant>
        <vt:i4>1310769</vt:i4>
      </vt:variant>
      <vt:variant>
        <vt:i4>104</vt:i4>
      </vt:variant>
      <vt:variant>
        <vt:i4>0</vt:i4>
      </vt:variant>
      <vt:variant>
        <vt:i4>5</vt:i4>
      </vt:variant>
      <vt:variant>
        <vt:lpwstr/>
      </vt:variant>
      <vt:variant>
        <vt:lpwstr>_Toc227327650</vt:lpwstr>
      </vt:variant>
      <vt:variant>
        <vt:i4>1376305</vt:i4>
      </vt:variant>
      <vt:variant>
        <vt:i4>98</vt:i4>
      </vt:variant>
      <vt:variant>
        <vt:i4>0</vt:i4>
      </vt:variant>
      <vt:variant>
        <vt:i4>5</vt:i4>
      </vt:variant>
      <vt:variant>
        <vt:lpwstr/>
      </vt:variant>
      <vt:variant>
        <vt:lpwstr>_Toc227327649</vt:lpwstr>
      </vt:variant>
      <vt:variant>
        <vt:i4>1376305</vt:i4>
      </vt:variant>
      <vt:variant>
        <vt:i4>92</vt:i4>
      </vt:variant>
      <vt:variant>
        <vt:i4>0</vt:i4>
      </vt:variant>
      <vt:variant>
        <vt:i4>5</vt:i4>
      </vt:variant>
      <vt:variant>
        <vt:lpwstr/>
      </vt:variant>
      <vt:variant>
        <vt:lpwstr>_Toc227327648</vt:lpwstr>
      </vt:variant>
      <vt:variant>
        <vt:i4>1376305</vt:i4>
      </vt:variant>
      <vt:variant>
        <vt:i4>86</vt:i4>
      </vt:variant>
      <vt:variant>
        <vt:i4>0</vt:i4>
      </vt:variant>
      <vt:variant>
        <vt:i4>5</vt:i4>
      </vt:variant>
      <vt:variant>
        <vt:lpwstr/>
      </vt:variant>
      <vt:variant>
        <vt:lpwstr>_Toc227327647</vt:lpwstr>
      </vt:variant>
      <vt:variant>
        <vt:i4>1376305</vt:i4>
      </vt:variant>
      <vt:variant>
        <vt:i4>80</vt:i4>
      </vt:variant>
      <vt:variant>
        <vt:i4>0</vt:i4>
      </vt:variant>
      <vt:variant>
        <vt:i4>5</vt:i4>
      </vt:variant>
      <vt:variant>
        <vt:lpwstr/>
      </vt:variant>
      <vt:variant>
        <vt:lpwstr>_Toc227327646</vt:lpwstr>
      </vt:variant>
      <vt:variant>
        <vt:i4>1376305</vt:i4>
      </vt:variant>
      <vt:variant>
        <vt:i4>74</vt:i4>
      </vt:variant>
      <vt:variant>
        <vt:i4>0</vt:i4>
      </vt:variant>
      <vt:variant>
        <vt:i4>5</vt:i4>
      </vt:variant>
      <vt:variant>
        <vt:lpwstr/>
      </vt:variant>
      <vt:variant>
        <vt:lpwstr>_Toc227327645</vt:lpwstr>
      </vt:variant>
      <vt:variant>
        <vt:i4>1376305</vt:i4>
      </vt:variant>
      <vt:variant>
        <vt:i4>68</vt:i4>
      </vt:variant>
      <vt:variant>
        <vt:i4>0</vt:i4>
      </vt:variant>
      <vt:variant>
        <vt:i4>5</vt:i4>
      </vt:variant>
      <vt:variant>
        <vt:lpwstr/>
      </vt:variant>
      <vt:variant>
        <vt:lpwstr>_Toc227327644</vt:lpwstr>
      </vt:variant>
      <vt:variant>
        <vt:i4>1376305</vt:i4>
      </vt:variant>
      <vt:variant>
        <vt:i4>62</vt:i4>
      </vt:variant>
      <vt:variant>
        <vt:i4>0</vt:i4>
      </vt:variant>
      <vt:variant>
        <vt:i4>5</vt:i4>
      </vt:variant>
      <vt:variant>
        <vt:lpwstr/>
      </vt:variant>
      <vt:variant>
        <vt:lpwstr>_Toc227327643</vt:lpwstr>
      </vt:variant>
      <vt:variant>
        <vt:i4>1376305</vt:i4>
      </vt:variant>
      <vt:variant>
        <vt:i4>56</vt:i4>
      </vt:variant>
      <vt:variant>
        <vt:i4>0</vt:i4>
      </vt:variant>
      <vt:variant>
        <vt:i4>5</vt:i4>
      </vt:variant>
      <vt:variant>
        <vt:lpwstr/>
      </vt:variant>
      <vt:variant>
        <vt:lpwstr>_Toc227327642</vt:lpwstr>
      </vt:variant>
      <vt:variant>
        <vt:i4>1376305</vt:i4>
      </vt:variant>
      <vt:variant>
        <vt:i4>50</vt:i4>
      </vt:variant>
      <vt:variant>
        <vt:i4>0</vt:i4>
      </vt:variant>
      <vt:variant>
        <vt:i4>5</vt:i4>
      </vt:variant>
      <vt:variant>
        <vt:lpwstr/>
      </vt:variant>
      <vt:variant>
        <vt:lpwstr>_Toc227327641</vt:lpwstr>
      </vt:variant>
      <vt:variant>
        <vt:i4>1376305</vt:i4>
      </vt:variant>
      <vt:variant>
        <vt:i4>44</vt:i4>
      </vt:variant>
      <vt:variant>
        <vt:i4>0</vt:i4>
      </vt:variant>
      <vt:variant>
        <vt:i4>5</vt:i4>
      </vt:variant>
      <vt:variant>
        <vt:lpwstr/>
      </vt:variant>
      <vt:variant>
        <vt:lpwstr>_Toc227327640</vt:lpwstr>
      </vt:variant>
      <vt:variant>
        <vt:i4>1179697</vt:i4>
      </vt:variant>
      <vt:variant>
        <vt:i4>38</vt:i4>
      </vt:variant>
      <vt:variant>
        <vt:i4>0</vt:i4>
      </vt:variant>
      <vt:variant>
        <vt:i4>5</vt:i4>
      </vt:variant>
      <vt:variant>
        <vt:lpwstr/>
      </vt:variant>
      <vt:variant>
        <vt:lpwstr>_Toc227327639</vt:lpwstr>
      </vt:variant>
      <vt:variant>
        <vt:i4>1179697</vt:i4>
      </vt:variant>
      <vt:variant>
        <vt:i4>32</vt:i4>
      </vt:variant>
      <vt:variant>
        <vt:i4>0</vt:i4>
      </vt:variant>
      <vt:variant>
        <vt:i4>5</vt:i4>
      </vt:variant>
      <vt:variant>
        <vt:lpwstr/>
      </vt:variant>
      <vt:variant>
        <vt:lpwstr>_Toc227327638</vt:lpwstr>
      </vt:variant>
      <vt:variant>
        <vt:i4>1179697</vt:i4>
      </vt:variant>
      <vt:variant>
        <vt:i4>26</vt:i4>
      </vt:variant>
      <vt:variant>
        <vt:i4>0</vt:i4>
      </vt:variant>
      <vt:variant>
        <vt:i4>5</vt:i4>
      </vt:variant>
      <vt:variant>
        <vt:lpwstr/>
      </vt:variant>
      <vt:variant>
        <vt:lpwstr>_Toc227327637</vt:lpwstr>
      </vt:variant>
      <vt:variant>
        <vt:i4>1179697</vt:i4>
      </vt:variant>
      <vt:variant>
        <vt:i4>20</vt:i4>
      </vt:variant>
      <vt:variant>
        <vt:i4>0</vt:i4>
      </vt:variant>
      <vt:variant>
        <vt:i4>5</vt:i4>
      </vt:variant>
      <vt:variant>
        <vt:lpwstr/>
      </vt:variant>
      <vt:variant>
        <vt:lpwstr>_Toc227327636</vt:lpwstr>
      </vt:variant>
      <vt:variant>
        <vt:i4>1179697</vt:i4>
      </vt:variant>
      <vt:variant>
        <vt:i4>14</vt:i4>
      </vt:variant>
      <vt:variant>
        <vt:i4>0</vt:i4>
      </vt:variant>
      <vt:variant>
        <vt:i4>5</vt:i4>
      </vt:variant>
      <vt:variant>
        <vt:lpwstr/>
      </vt:variant>
      <vt:variant>
        <vt:lpwstr>_Toc227327635</vt:lpwstr>
      </vt:variant>
      <vt:variant>
        <vt:i4>1179697</vt:i4>
      </vt:variant>
      <vt:variant>
        <vt:i4>8</vt:i4>
      </vt:variant>
      <vt:variant>
        <vt:i4>0</vt:i4>
      </vt:variant>
      <vt:variant>
        <vt:i4>5</vt:i4>
      </vt:variant>
      <vt:variant>
        <vt:lpwstr/>
      </vt:variant>
      <vt:variant>
        <vt:lpwstr>_Toc227327634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C/60/9</dc:title>
  <dc:subject>UPOV Financial Statements 2025</dc:subject>
  <dc:creator>UPOV</dc:creator>
  <cp:keywords/>
  <dc:description/>
  <cp:lastModifiedBy>SANCHEZ VIZCAINO GOMEZ Rosa Maria</cp:lastModifiedBy>
  <cp:revision>4</cp:revision>
  <cp:lastPrinted>2026-08-12T09:58:00Z</cp:lastPrinted>
  <dcterms:created xsi:type="dcterms:W3CDTF">2026-08-06T13:27:00Z</dcterms:created>
  <dcterms:modified xsi:type="dcterms:W3CDTF">2026-08-12T09:58:00Z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3a7f6bbe-196a-43c0-8010-5872b91c951d</vt:lpwstr>
  </property>
  <property fmtid="{D5CDD505-2E9C-101B-9397-08002B2CF9AE}" pid="3" name="TCSClassification">
    <vt:lpwstr>FOR OFFICIAL USE ONLY</vt:lpwstr>
  </property>
  <property fmtid="{D5CDD505-2E9C-101B-9397-08002B2CF9AE}" pid="4" name="Classification">
    <vt:lpwstr>For Official Use Only</vt:lpwstr>
  </property>
  <property fmtid="{D5CDD505-2E9C-101B-9397-08002B2CF9AE}" pid="5" name="VisualMarkings">
    <vt:lpwstr>Footer</vt:lpwstr>
  </property>
  <property fmtid="{D5CDD505-2E9C-101B-9397-08002B2CF9AE}" pid="6" name="Alignment">
    <vt:lpwstr>Centre</vt:lpwstr>
  </property>
  <property fmtid="{D5CDD505-2E9C-101B-9397-08002B2CF9AE}" pid="7" name="Language">
    <vt:lpwstr>English</vt:lpwstr>
  </property>
  <property fmtid="{D5CDD505-2E9C-101B-9397-08002B2CF9AE}" pid="8" name="MSIP_Label_20773ee6-353b-4fb9-a59d-0b94c8c67bea_Enabled">
    <vt:lpwstr>true</vt:lpwstr>
  </property>
  <property fmtid="{D5CDD505-2E9C-101B-9397-08002B2CF9AE}" pid="9" name="MSIP_Label_20773ee6-353b-4fb9-a59d-0b94c8c67bea_SetDate">
    <vt:lpwstr>2024-03-08T19:45:44Z</vt:lpwstr>
  </property>
  <property fmtid="{D5CDD505-2E9C-101B-9397-08002B2CF9AE}" pid="10" name="MSIP_Label_20773ee6-353b-4fb9-a59d-0b94c8c67bea_Method">
    <vt:lpwstr>Privileged</vt:lpwstr>
  </property>
  <property fmtid="{D5CDD505-2E9C-101B-9397-08002B2CF9AE}" pid="11" name="MSIP_Label_20773ee6-353b-4fb9-a59d-0b94c8c67bea_Name">
    <vt:lpwstr>No markings</vt:lpwstr>
  </property>
  <property fmtid="{D5CDD505-2E9C-101B-9397-08002B2CF9AE}" pid="12" name="MSIP_Label_20773ee6-353b-4fb9-a59d-0b94c8c67bea_SiteId">
    <vt:lpwstr>faa31b06-8ccc-48c9-867f-f7510dd11c02</vt:lpwstr>
  </property>
  <property fmtid="{D5CDD505-2E9C-101B-9397-08002B2CF9AE}" pid="13" name="MSIP_Label_20773ee6-353b-4fb9-a59d-0b94c8c67bea_ActionId">
    <vt:lpwstr>238457f3-ebb4-4c7e-b6f0-8d8193cce044</vt:lpwstr>
  </property>
  <property fmtid="{D5CDD505-2E9C-101B-9397-08002B2CF9AE}" pid="14" name="MSIP_Label_20773ee6-353b-4fb9-a59d-0b94c8c67bea_ContentBits">
    <vt:lpwstr>0</vt:lpwstr>
  </property>
  <property fmtid="{D5CDD505-2E9C-101B-9397-08002B2CF9AE}" pid="15" name="ContentTypeId">
    <vt:lpwstr>0x01010055C8466DB2DC0041BD825C52736E99FC00472E5C03EAB2E14A994A310B525C07E7</vt:lpwstr>
  </property>
  <property fmtid="{D5CDD505-2E9C-101B-9397-08002B2CF9AE}" pid="16" name="BusinessUnit">
    <vt:lpwstr>3;#International Union for the Protection of New Varieties of Plants|b5148cec-dea8-4a3e-91f7-349f7e3ddab8</vt:lpwstr>
  </property>
  <property fmtid="{D5CDD505-2E9C-101B-9397-08002B2CF9AE}" pid="17" name="Languages">
    <vt:lpwstr/>
  </property>
  <property fmtid="{D5CDD505-2E9C-101B-9397-08002B2CF9AE}" pid="18" name="Quarter">
    <vt:lpwstr/>
  </property>
  <property fmtid="{D5CDD505-2E9C-101B-9397-08002B2CF9AE}" pid="19" name="CountryIPOffice">
    <vt:lpwstr/>
  </property>
  <property fmtid="{D5CDD505-2E9C-101B-9397-08002B2CF9AE}" pid="20" name="Month">
    <vt:lpwstr/>
  </property>
  <property fmtid="{D5CDD505-2E9C-101B-9397-08002B2CF9AE}" pid="21" name="_dlc_DocIdItemGuid">
    <vt:lpwstr>ae4ea5d6-1aa5-4c72-bc09-093ca30fac0e</vt:lpwstr>
  </property>
  <property fmtid="{D5CDD505-2E9C-101B-9397-08002B2CF9AE}" pid="22" name="DocumentSetDescription">
    <vt:lpwstr/>
  </property>
  <property fmtid="{D5CDD505-2E9C-101B-9397-08002B2CF9AE}" pid="23" name="_ExtendedDescription">
    <vt:lpwstr/>
  </property>
  <property fmtid="{D5CDD505-2E9C-101B-9397-08002B2CF9AE}" pid="24" name="_docset_NoMedatataSyncRequired">
    <vt:lpwstr>False</vt:lpwstr>
  </property>
  <property fmtid="{D5CDD505-2E9C-101B-9397-08002B2CF9AE}" pid="25" name="MediaServiceImageTags">
    <vt:lpwstr/>
  </property>
  <property fmtid="{D5CDD505-2E9C-101B-9397-08002B2CF9AE}" pid="26" name="lcf76f155ced4ddcb4097134ff3c332f">
    <vt:lpwstr/>
  </property>
  <property fmtid="{D5CDD505-2E9C-101B-9397-08002B2CF9AE}" pid="27" name="_dlc_DocId">
    <vt:lpwstr>FDBFP-397288049-1264</vt:lpwstr>
  </property>
  <property fmtid="{D5CDD505-2E9C-101B-9397-08002B2CF9AE}" pid="28" name="UPOVTopics">
    <vt:lpwstr/>
  </property>
  <property fmtid="{D5CDD505-2E9C-101B-9397-08002B2CF9AE}" pid="29" name="_dlc_DocIdUrl">
    <vt:lpwstr>https://wipoprod.sharepoint.com/sites/SPS-INT-BFP-UPOV-MeetEven/_layouts/15/DocIdRedir.aspx?ID=FDBFP-397288049-1264, FDBFP-397288049-1264</vt:lpwstr>
  </property>
  <property fmtid="{D5CDD505-2E9C-101B-9397-08002B2CF9AE}" pid="30" name="RMClassification">
    <vt:lpwstr>4</vt:lpwstr>
  </property>
  <property fmtid="{D5CDD505-2E9C-101B-9397-08002B2CF9AE}" pid="31" name="ECCM_Year">
    <vt:lpwstr>721</vt:lpwstr>
  </property>
</Properties>
</file>