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sldx" ContentType="application/vnd.openxmlformats-officedocument.presentationml.slide"/>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000" w:firstRow="0" w:lastRow="0" w:firstColumn="0" w:lastColumn="0" w:noHBand="0" w:noVBand="0"/>
      </w:tblPr>
      <w:tblGrid>
        <w:gridCol w:w="6522"/>
        <w:gridCol w:w="3117"/>
      </w:tblGrid>
      <w:tr w:rsidR="00784E02" w:rsidRPr="005647C6" w14:paraId="7BDD55BE" w14:textId="77777777" w:rsidTr="0096342F">
        <w:tc>
          <w:tcPr>
            <w:tcW w:w="6522" w:type="dxa"/>
          </w:tcPr>
          <w:p w14:paraId="41A4D4D3" w14:textId="77777777" w:rsidR="00784E02" w:rsidRPr="005647C6" w:rsidRDefault="00784E02" w:rsidP="00330FB5">
            <w:r w:rsidRPr="005647C6">
              <w:rPr>
                <w:noProof/>
              </w:rPr>
              <w:drawing>
                <wp:inline distT="0" distB="0" distL="0" distR="0" wp14:anchorId="504F54FD" wp14:editId="0E7C49DA">
                  <wp:extent cx="952031" cy="244054"/>
                  <wp:effectExtent l="0" t="0" r="635" b="381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een_trans.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962557" cy="246752"/>
                          </a:xfrm>
                          <a:prstGeom prst="rect">
                            <a:avLst/>
                          </a:prstGeom>
                        </pic:spPr>
                      </pic:pic>
                    </a:graphicData>
                  </a:graphic>
                </wp:inline>
              </w:drawing>
            </w:r>
          </w:p>
        </w:tc>
        <w:tc>
          <w:tcPr>
            <w:tcW w:w="3117" w:type="dxa"/>
          </w:tcPr>
          <w:p w14:paraId="6B85821C" w14:textId="77777777" w:rsidR="00784E02" w:rsidRPr="005647C6" w:rsidRDefault="00C00903" w:rsidP="0096342F">
            <w:pPr>
              <w:pStyle w:val="Lettrine"/>
            </w:pPr>
            <w:r w:rsidRPr="005647C6">
              <w:t>G</w:t>
            </w:r>
          </w:p>
        </w:tc>
      </w:tr>
      <w:tr w:rsidR="00784E02" w:rsidRPr="005647C6" w14:paraId="1B8E0614" w14:textId="77777777" w:rsidTr="0096342F">
        <w:trPr>
          <w:trHeight w:val="219"/>
        </w:trPr>
        <w:tc>
          <w:tcPr>
            <w:tcW w:w="6522" w:type="dxa"/>
          </w:tcPr>
          <w:p w14:paraId="752F57AD" w14:textId="77777777" w:rsidR="00784E02" w:rsidRPr="005647C6" w:rsidRDefault="00156F49" w:rsidP="0096342F">
            <w:pPr>
              <w:pStyle w:val="upove"/>
            </w:pPr>
            <w:r w:rsidRPr="005647C6">
              <w:t>Internationaler Verband zum Schutz von Pflanzenzüchtungen</w:t>
            </w:r>
          </w:p>
        </w:tc>
        <w:tc>
          <w:tcPr>
            <w:tcW w:w="3117" w:type="dxa"/>
          </w:tcPr>
          <w:p w14:paraId="34437937" w14:textId="77777777" w:rsidR="00784E02" w:rsidRPr="005647C6" w:rsidRDefault="00784E02" w:rsidP="0096342F"/>
        </w:tc>
      </w:tr>
    </w:tbl>
    <w:p w14:paraId="328BF19A" w14:textId="77777777" w:rsidR="00784E02" w:rsidRPr="005647C6" w:rsidRDefault="00784E02" w:rsidP="00784E02"/>
    <w:p w14:paraId="3DC06D99" w14:textId="77777777" w:rsidR="00784E02" w:rsidRPr="005647C6" w:rsidRDefault="00784E02" w:rsidP="00784E02"/>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6512"/>
        <w:gridCol w:w="3127"/>
      </w:tblGrid>
      <w:tr w:rsidR="00784E02" w:rsidRPr="005647C6" w14:paraId="1A093D8E" w14:textId="77777777" w:rsidTr="0096342F">
        <w:tc>
          <w:tcPr>
            <w:tcW w:w="6512" w:type="dxa"/>
          </w:tcPr>
          <w:p w14:paraId="1A395975" w14:textId="77777777" w:rsidR="00784E02" w:rsidRPr="005647C6" w:rsidRDefault="00784E02" w:rsidP="0096342F">
            <w:pPr>
              <w:pStyle w:val="Sessiontcplacedate"/>
              <w:spacing w:before="0"/>
              <w:contextualSpacing w:val="0"/>
            </w:pPr>
          </w:p>
        </w:tc>
        <w:tc>
          <w:tcPr>
            <w:tcW w:w="3127" w:type="dxa"/>
          </w:tcPr>
          <w:p w14:paraId="25298CEF" w14:textId="1B5CAB5F" w:rsidR="00784E02" w:rsidRPr="009D2355" w:rsidRDefault="00D97372" w:rsidP="0096342F">
            <w:pPr>
              <w:pStyle w:val="Doccode"/>
              <w:rPr>
                <w:lang w:val="de-DE"/>
              </w:rPr>
            </w:pPr>
            <w:r w:rsidRPr="009D2355">
              <w:rPr>
                <w:lang w:val="de-DE"/>
              </w:rPr>
              <w:t>TGP/15/4 Draft 1</w:t>
            </w:r>
            <w:r w:rsidR="009D2355" w:rsidRPr="009D2355">
              <w:rPr>
                <w:lang w:val="de-DE"/>
              </w:rPr>
              <w:t xml:space="preserve"> Rev.</w:t>
            </w:r>
          </w:p>
          <w:p w14:paraId="461085D7" w14:textId="77777777" w:rsidR="00784E02" w:rsidRPr="009D2355" w:rsidRDefault="00784E02" w:rsidP="0096342F">
            <w:pPr>
              <w:pStyle w:val="Docoriginal"/>
              <w:rPr>
                <w:lang w:val="de-DE"/>
              </w:rPr>
            </w:pPr>
            <w:r w:rsidRPr="009D2355">
              <w:rPr>
                <w:lang w:val="de-DE"/>
              </w:rPr>
              <w:t>Original:</w:t>
            </w:r>
            <w:r w:rsidR="00B344CA" w:rsidRPr="009D2355">
              <w:rPr>
                <w:b w:val="0"/>
                <w:spacing w:val="0"/>
                <w:lang w:val="de-DE"/>
              </w:rPr>
              <w:t xml:space="preserve"> </w:t>
            </w:r>
            <w:r w:rsidR="009210E3" w:rsidRPr="009D2355">
              <w:rPr>
                <w:b w:val="0"/>
                <w:spacing w:val="0"/>
                <w:lang w:val="de-DE"/>
              </w:rPr>
              <w:t>e</w:t>
            </w:r>
            <w:r w:rsidRPr="009D2355">
              <w:rPr>
                <w:b w:val="0"/>
                <w:spacing w:val="0"/>
                <w:lang w:val="de-DE"/>
              </w:rPr>
              <w:t>nglis</w:t>
            </w:r>
            <w:r w:rsidR="00156F49" w:rsidRPr="009D2355">
              <w:rPr>
                <w:b w:val="0"/>
                <w:spacing w:val="0"/>
                <w:lang w:val="de-DE"/>
              </w:rPr>
              <w:t>c</w:t>
            </w:r>
            <w:r w:rsidRPr="009D2355">
              <w:rPr>
                <w:b w:val="0"/>
                <w:spacing w:val="0"/>
                <w:lang w:val="de-DE"/>
              </w:rPr>
              <w:t>h</w:t>
            </w:r>
          </w:p>
          <w:p w14:paraId="02EB5ADB" w14:textId="31002047" w:rsidR="00784E02" w:rsidRPr="005647C6" w:rsidRDefault="009210E3" w:rsidP="00872F50">
            <w:pPr>
              <w:pStyle w:val="Docoriginal"/>
              <w:rPr>
                <w:lang w:val="de-DE"/>
              </w:rPr>
            </w:pPr>
            <w:r w:rsidRPr="009D2355">
              <w:rPr>
                <w:lang w:val="de-DE"/>
              </w:rPr>
              <w:t>Datum</w:t>
            </w:r>
            <w:r w:rsidR="00784E02" w:rsidRPr="009D2355">
              <w:rPr>
                <w:lang w:val="de-DE"/>
              </w:rPr>
              <w:t>:</w:t>
            </w:r>
            <w:r w:rsidR="00B344CA" w:rsidRPr="009D2355">
              <w:rPr>
                <w:b w:val="0"/>
                <w:spacing w:val="0"/>
                <w:lang w:val="de-DE"/>
              </w:rPr>
              <w:t xml:space="preserve"> </w:t>
            </w:r>
            <w:r w:rsidR="009D2355" w:rsidRPr="009D2355">
              <w:rPr>
                <w:b w:val="0"/>
                <w:spacing w:val="0"/>
                <w:lang w:val="de-DE"/>
              </w:rPr>
              <w:t>1</w:t>
            </w:r>
            <w:r w:rsidR="00BD7EB1">
              <w:rPr>
                <w:b w:val="0"/>
                <w:spacing w:val="0"/>
                <w:lang w:val="de-DE"/>
              </w:rPr>
              <w:t>6</w:t>
            </w:r>
            <w:r w:rsidR="009D2355" w:rsidRPr="009D2355">
              <w:rPr>
                <w:b w:val="0"/>
                <w:spacing w:val="0"/>
                <w:lang w:val="de-DE"/>
              </w:rPr>
              <w:t xml:space="preserve">. Oktober </w:t>
            </w:r>
            <w:r w:rsidR="00D33D8E" w:rsidRPr="009D2355">
              <w:rPr>
                <w:b w:val="0"/>
                <w:spacing w:val="0"/>
                <w:lang w:val="de-DE"/>
              </w:rPr>
              <w:t>202</w:t>
            </w:r>
            <w:r w:rsidR="00731981" w:rsidRPr="009D2355">
              <w:rPr>
                <w:b w:val="0"/>
                <w:spacing w:val="0"/>
                <w:lang w:val="de-DE"/>
              </w:rPr>
              <w:t>6</w:t>
            </w:r>
          </w:p>
        </w:tc>
      </w:tr>
    </w:tbl>
    <w:p w14:paraId="6F8B3AB1" w14:textId="77777777" w:rsidR="00D33D8E" w:rsidRPr="005647C6" w:rsidRDefault="00D33D8E" w:rsidP="00D33D8E"/>
    <w:p w14:paraId="4B577B6E" w14:textId="77777777" w:rsidR="00D33D8E" w:rsidRPr="005647C6" w:rsidRDefault="00D33D8E" w:rsidP="00D33D8E"/>
    <w:p w14:paraId="762710C9" w14:textId="77777777" w:rsidR="00D33D8E" w:rsidRPr="005647C6" w:rsidRDefault="00D33D8E" w:rsidP="00D33D8E"/>
    <w:p w14:paraId="53BBE974" w14:textId="77777777" w:rsidR="00D33D8E" w:rsidRPr="005647C6" w:rsidRDefault="00D33D8E" w:rsidP="00D33D8E"/>
    <w:p w14:paraId="5D0156A0" w14:textId="77777777" w:rsidR="00C12A9D" w:rsidRPr="005647C6" w:rsidRDefault="00C12A9D" w:rsidP="00C12A9D"/>
    <w:tbl>
      <w:tblPr>
        <w:tblW w:w="5000" w:type="pct"/>
        <w:tblBorders>
          <w:bottom w:val="single" w:sz="4" w:space="0" w:color="auto"/>
        </w:tblBorders>
        <w:shd w:val="clear" w:color="auto" w:fill="D9D9D9" w:themeFill="background1" w:themeFillShade="D9"/>
        <w:tblLayout w:type="fixed"/>
        <w:tblCellMar>
          <w:top w:w="57" w:type="dxa"/>
          <w:left w:w="0" w:type="dxa"/>
          <w:bottom w:w="57" w:type="dxa"/>
          <w:right w:w="0" w:type="dxa"/>
        </w:tblCellMar>
        <w:tblLook w:val="0000" w:firstRow="0" w:lastRow="0" w:firstColumn="0" w:lastColumn="0" w:noHBand="0" w:noVBand="0"/>
      </w:tblPr>
      <w:tblGrid>
        <w:gridCol w:w="9629"/>
      </w:tblGrid>
      <w:tr w:rsidR="00C12A9D" w:rsidRPr="005647C6" w14:paraId="49845564" w14:textId="77777777" w:rsidTr="00E966D4">
        <w:tc>
          <w:tcPr>
            <w:tcW w:w="9649"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17651C88" w14:textId="77777777" w:rsidR="00C12A9D" w:rsidRPr="005647C6" w:rsidRDefault="00C12A9D" w:rsidP="00E966D4">
            <w:pPr>
              <w:jc w:val="center"/>
              <w:rPr>
                <w:b/>
              </w:rPr>
            </w:pPr>
            <w:r w:rsidRPr="005647C6">
              <w:rPr>
                <w:b/>
              </w:rPr>
              <w:t>ENTWURF</w:t>
            </w:r>
          </w:p>
          <w:p w14:paraId="1D04502B" w14:textId="77777777" w:rsidR="00C12A9D" w:rsidRPr="005647C6" w:rsidRDefault="00C12A9D" w:rsidP="00E966D4">
            <w:pPr>
              <w:jc w:val="center"/>
            </w:pPr>
            <w:r w:rsidRPr="005647C6">
              <w:rPr>
                <w:b/>
              </w:rPr>
              <w:t>(ÜBERARBEITUNG)</w:t>
            </w:r>
          </w:p>
        </w:tc>
      </w:tr>
    </w:tbl>
    <w:p w14:paraId="74CCBA03" w14:textId="77777777" w:rsidR="00C12A9D" w:rsidRPr="005647C6" w:rsidRDefault="00C12A9D" w:rsidP="00C12A9D">
      <w:pPr>
        <w:pStyle w:val="TitleofDoc"/>
      </w:pPr>
    </w:p>
    <w:p w14:paraId="6D08F960" w14:textId="77777777" w:rsidR="00C12A9D" w:rsidRPr="005647C6" w:rsidRDefault="00C12A9D" w:rsidP="00C12A9D">
      <w:pPr>
        <w:pStyle w:val="TitleofDoc"/>
      </w:pPr>
    </w:p>
    <w:p w14:paraId="0C53D47C" w14:textId="77777777" w:rsidR="00C12A9D" w:rsidRPr="005647C6" w:rsidRDefault="00C12A9D" w:rsidP="00C12A9D">
      <w:pPr>
        <w:pStyle w:val="TitleofDoc"/>
      </w:pPr>
    </w:p>
    <w:p w14:paraId="070B4F39" w14:textId="77777777" w:rsidR="00C12A9D" w:rsidRPr="005647C6" w:rsidRDefault="00C12A9D" w:rsidP="00C12A9D">
      <w:pPr>
        <w:pStyle w:val="TitleofDoc"/>
      </w:pPr>
      <w:r w:rsidRPr="005647C6">
        <w:t xml:space="preserve">Verbundenes Dokument zur </w:t>
      </w:r>
      <w:r w:rsidRPr="005647C6">
        <w:br/>
        <w:t>Allgemeine Einführung zur Prüfung auf Unterscheidbarkeit, Homogenität und Beständigkeit und Erarbeitung harmonisierter Beschreibungen von neuen Pflanzensorten (Dokument TG/1/3)</w:t>
      </w:r>
    </w:p>
    <w:p w14:paraId="57EAFDB2" w14:textId="77777777" w:rsidR="00C12A9D" w:rsidRPr="005647C6" w:rsidRDefault="00C12A9D" w:rsidP="00C12A9D">
      <w:pPr>
        <w:pStyle w:val="Titleofdoc0"/>
      </w:pPr>
      <w:r w:rsidRPr="005647C6">
        <w:t>DOKUMENT TGP/15</w:t>
      </w:r>
      <w:r w:rsidRPr="005647C6">
        <w:br/>
      </w:r>
      <w:r w:rsidRPr="005647C6">
        <w:br/>
        <w:t>ANLEITUNG ZUR VERWENDUNG BIOCHEMISCHER UND MOLEKULARER MARKER BEI DER PRÜFUNG DER UNTERSCHEIDBARKEIT, HOMOGENITÄT UND BESTÄNDIGKEIT (DUS)</w:t>
      </w:r>
    </w:p>
    <w:p w14:paraId="6D137425" w14:textId="45F68605" w:rsidR="00C12A9D" w:rsidRPr="005647C6" w:rsidRDefault="005469DC" w:rsidP="00C12A9D">
      <w:pPr>
        <w:pStyle w:val="preparedby1"/>
      </w:pPr>
      <w:r w:rsidRPr="005647C6">
        <w:br/>
      </w:r>
      <w:r w:rsidR="00C12A9D" w:rsidRPr="005647C6">
        <w:t>Vom Verbandsbüro erstelltes Dokument</w:t>
      </w:r>
    </w:p>
    <w:p w14:paraId="3EB5FB61" w14:textId="77777777" w:rsidR="00C12A9D" w:rsidRPr="005647C6" w:rsidRDefault="00C12A9D" w:rsidP="00C12A9D">
      <w:pPr>
        <w:pStyle w:val="preparedby1"/>
      </w:pPr>
      <w:r w:rsidRPr="005647C6">
        <w:t>zu prüfen vom</w:t>
      </w:r>
    </w:p>
    <w:p w14:paraId="66799DB0" w14:textId="5E2CDF7C" w:rsidR="00C12A9D" w:rsidRPr="005647C6" w:rsidRDefault="00C12A9D" w:rsidP="00C12A9D">
      <w:pPr>
        <w:pStyle w:val="preparedby1"/>
      </w:pPr>
      <w:r w:rsidRPr="005647C6">
        <w:t>Technischen Ausschuss, Verwaltungs- und Rechtsausschuss, und vom Rat in 202</w:t>
      </w:r>
      <w:r w:rsidR="005469DC" w:rsidRPr="005647C6">
        <w:t>6</w:t>
      </w:r>
    </w:p>
    <w:p w14:paraId="62A366E4" w14:textId="77777777" w:rsidR="00C12A9D" w:rsidRPr="005647C6" w:rsidRDefault="00C12A9D" w:rsidP="00C12A9D">
      <w:pPr>
        <w:pStyle w:val="preparedby1"/>
      </w:pPr>
    </w:p>
    <w:p w14:paraId="265D456C" w14:textId="77777777" w:rsidR="00C12A9D" w:rsidRPr="005647C6" w:rsidRDefault="00C12A9D" w:rsidP="00C12A9D">
      <w:pPr>
        <w:pStyle w:val="Disclaimer"/>
        <w:rPr>
          <w:lang w:val="de-DE"/>
        </w:rPr>
      </w:pPr>
      <w:r w:rsidRPr="005647C6">
        <w:rPr>
          <w:lang w:val="de-DE"/>
        </w:rPr>
        <w:t>Haftungsausschluss: dieses Dokument gibt nicht die Grundsätze oder eine Anleitung der UPOV wieder</w:t>
      </w:r>
    </w:p>
    <w:p w14:paraId="44B59351" w14:textId="77777777" w:rsidR="005469DC" w:rsidRPr="005647C6" w:rsidRDefault="005469DC">
      <w:pPr>
        <w:jc w:val="left"/>
      </w:pPr>
    </w:p>
    <w:p w14:paraId="6DC2DD78" w14:textId="77777777" w:rsidR="006D72CA" w:rsidRPr="005647C6" w:rsidRDefault="006D72CA" w:rsidP="006D72CA">
      <w:pPr>
        <w:rPr>
          <w:rFonts w:cs="Arial"/>
        </w:rPr>
      </w:pPr>
    </w:p>
    <w:tbl>
      <w:tblPr>
        <w:tblStyle w:val="TableGrid"/>
        <w:tblW w:w="0" w:type="auto"/>
        <w:jc w:val="center"/>
        <w:shd w:val="clear" w:color="auto" w:fill="E6E6E6"/>
        <w:tblLayout w:type="fixed"/>
        <w:tblCellMar>
          <w:top w:w="142" w:type="dxa"/>
          <w:left w:w="142" w:type="dxa"/>
          <w:bottom w:w="142" w:type="dxa"/>
          <w:right w:w="170" w:type="dxa"/>
        </w:tblCellMar>
        <w:tblLook w:val="01E0" w:firstRow="1" w:lastRow="1" w:firstColumn="1" w:lastColumn="1" w:noHBand="0" w:noVBand="0"/>
      </w:tblPr>
      <w:tblGrid>
        <w:gridCol w:w="7225"/>
      </w:tblGrid>
      <w:tr w:rsidR="006D72CA" w:rsidRPr="005647C6" w14:paraId="1215FC92" w14:textId="77777777" w:rsidTr="00F73F39">
        <w:trPr>
          <w:cantSplit/>
          <w:jc w:val="center"/>
        </w:trPr>
        <w:tc>
          <w:tcPr>
            <w:tcW w:w="722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7D5E5D2" w14:textId="77777777" w:rsidR="00EA6C5C" w:rsidRPr="005647C6" w:rsidRDefault="00EA6C5C" w:rsidP="00EA6C5C">
            <w:pPr>
              <w:jc w:val="center"/>
              <w:rPr>
                <w:u w:val="single"/>
              </w:rPr>
            </w:pPr>
            <w:r w:rsidRPr="005647C6">
              <w:rPr>
                <w:u w:val="single"/>
              </w:rPr>
              <w:t>Anmerkung zum Entwurf</w:t>
            </w:r>
          </w:p>
          <w:p w14:paraId="79FCF8B4" w14:textId="77777777" w:rsidR="006D72CA" w:rsidRPr="005647C6" w:rsidRDefault="006D72CA" w:rsidP="00E966D4">
            <w:pPr>
              <w:rPr>
                <w:rFonts w:cs="Arial"/>
                <w:u w:val="single"/>
              </w:rPr>
            </w:pPr>
          </w:p>
          <w:p w14:paraId="78DDFCAF" w14:textId="19DE34D2" w:rsidR="006D72CA" w:rsidRPr="005647C6" w:rsidRDefault="00460661" w:rsidP="00E966D4">
            <w:pPr>
              <w:rPr>
                <w:rFonts w:cs="Arial"/>
              </w:rPr>
            </w:pPr>
            <w:r w:rsidRPr="005647C6">
              <w:rPr>
                <w:rFonts w:eastAsia="MS Mincho" w:cs="Arial"/>
                <w:highlight w:val="lightGray"/>
                <w:u w:val="single"/>
              </w:rPr>
              <w:t>Unterstrichener</w:t>
            </w:r>
            <w:r w:rsidRPr="005647C6">
              <w:rPr>
                <w:rFonts w:eastAsia="MS Mincho" w:cs="Arial"/>
                <w:highlight w:val="lightGray"/>
              </w:rPr>
              <w:t xml:space="preserve"> (hervorgehobener)</w:t>
            </w:r>
            <w:r w:rsidRPr="005647C6">
              <w:rPr>
                <w:rFonts w:eastAsia="MS Mincho" w:cs="Arial"/>
              </w:rPr>
              <w:t xml:space="preserve"> Wortlaut</w:t>
            </w:r>
            <w:r w:rsidR="00312AEC" w:rsidRPr="005647C6">
              <w:rPr>
                <w:rFonts w:eastAsia="MS Mincho" w:cs="Arial"/>
              </w:rPr>
              <w:t xml:space="preserve"> kennzeichne</w:t>
            </w:r>
            <w:r w:rsidR="000B5AB6" w:rsidRPr="005647C6">
              <w:rPr>
                <w:rFonts w:eastAsia="MS Mincho" w:cs="Arial"/>
              </w:rPr>
              <w:t>t</w:t>
            </w:r>
            <w:r w:rsidR="00312AEC" w:rsidRPr="005647C6">
              <w:rPr>
                <w:rFonts w:eastAsia="MS Mincho" w:cs="Arial"/>
              </w:rPr>
              <w:t xml:space="preserve"> Hinzufügungen</w:t>
            </w:r>
            <w:r w:rsidRPr="005647C6">
              <w:rPr>
                <w:rFonts w:eastAsia="MS Mincho" w:cs="Arial"/>
              </w:rPr>
              <w:t xml:space="preserve"> und </w:t>
            </w:r>
            <w:r w:rsidR="000B5AB6" w:rsidRPr="005647C6">
              <w:rPr>
                <w:rFonts w:eastAsia="MS Mincho" w:cs="Arial"/>
                <w:strike/>
                <w:highlight w:val="lightGray"/>
              </w:rPr>
              <w:t>durchgestrichener</w:t>
            </w:r>
            <w:r w:rsidR="000B5AB6" w:rsidRPr="005647C6">
              <w:rPr>
                <w:rFonts w:eastAsia="MS Mincho" w:cs="Arial"/>
                <w:highlight w:val="lightGray"/>
              </w:rPr>
              <w:t xml:space="preserve"> (hervorgehobener)</w:t>
            </w:r>
            <w:r w:rsidR="000B5AB6" w:rsidRPr="005647C6">
              <w:rPr>
                <w:rFonts w:eastAsia="MS Mincho" w:cs="Arial"/>
              </w:rPr>
              <w:t xml:space="preserve"> Wortlaut</w:t>
            </w:r>
            <w:r w:rsidR="00312AEC" w:rsidRPr="005647C6">
              <w:rPr>
                <w:rFonts w:eastAsia="MS Mincho" w:cs="Arial"/>
              </w:rPr>
              <w:t xml:space="preserve"> kennzeichne</w:t>
            </w:r>
            <w:r w:rsidR="000B5AB6" w:rsidRPr="005647C6">
              <w:rPr>
                <w:rFonts w:eastAsia="MS Mincho" w:cs="Arial"/>
              </w:rPr>
              <w:t>t</w:t>
            </w:r>
            <w:r w:rsidR="00312AEC" w:rsidRPr="005647C6">
              <w:rPr>
                <w:rFonts w:eastAsia="MS Mincho" w:cs="Arial"/>
              </w:rPr>
              <w:t xml:space="preserve"> Streichungen im Vergleich zur vorherigen Version</w:t>
            </w:r>
            <w:r w:rsidR="000B5AB6" w:rsidRPr="005647C6">
              <w:rPr>
                <w:rFonts w:eastAsia="MS Mincho" w:cs="Arial"/>
              </w:rPr>
              <w:t xml:space="preserve"> </w:t>
            </w:r>
            <w:r w:rsidR="006D72CA" w:rsidRPr="005647C6">
              <w:rPr>
                <w:rFonts w:cs="Arial"/>
                <w:bCs/>
              </w:rPr>
              <w:t>(</w:t>
            </w:r>
            <w:hyperlink r:id="rId14" w:history="1">
              <w:r w:rsidR="00E54A3D" w:rsidRPr="005647C6">
                <w:rPr>
                  <w:rStyle w:val="Hyperlink"/>
                  <w:rFonts w:cs="Arial"/>
                </w:rPr>
                <w:t>Dokument TGP/15/3</w:t>
              </w:r>
            </w:hyperlink>
            <w:r w:rsidR="006D72CA" w:rsidRPr="005647C6">
              <w:rPr>
                <w:rFonts w:cs="Arial"/>
              </w:rPr>
              <w:t>).</w:t>
            </w:r>
          </w:p>
          <w:p w14:paraId="7733C9F8" w14:textId="77777777" w:rsidR="006D72CA" w:rsidRPr="005647C6" w:rsidRDefault="006D72CA" w:rsidP="00E966D4">
            <w:pPr>
              <w:rPr>
                <w:rFonts w:cs="Arial"/>
              </w:rPr>
            </w:pPr>
          </w:p>
          <w:p w14:paraId="54A60981" w14:textId="44153FA4" w:rsidR="00414DBE" w:rsidRPr="005647C6" w:rsidRDefault="00414DBE" w:rsidP="00414DBE">
            <w:pPr>
              <w:rPr>
                <w:rFonts w:cs="Arial"/>
                <w:bCs/>
              </w:rPr>
            </w:pPr>
            <w:r w:rsidRPr="005647C6">
              <w:rPr>
                <w:rFonts w:cs="Arial"/>
                <w:bCs/>
                <w:color w:val="4F81BD" w:themeColor="accent1"/>
              </w:rPr>
              <w:t xml:space="preserve">Blauer </w:t>
            </w:r>
            <w:r w:rsidR="00EC3D3D" w:rsidRPr="005647C6">
              <w:rPr>
                <w:rFonts w:cs="Arial"/>
                <w:bCs/>
                <w:color w:val="4F81BD" w:themeColor="accent1"/>
              </w:rPr>
              <w:t xml:space="preserve">Wortlaut </w:t>
            </w:r>
            <w:r w:rsidRPr="005647C6">
              <w:rPr>
                <w:rFonts w:cs="Arial"/>
                <w:bCs/>
              </w:rPr>
              <w:t xml:space="preserve">kennzeichnet die neue Position des bestehenden </w:t>
            </w:r>
            <w:r w:rsidR="00EC3D3D" w:rsidRPr="005647C6">
              <w:rPr>
                <w:rFonts w:eastAsia="MS Mincho" w:cs="Arial"/>
              </w:rPr>
              <w:t>Wortlaut</w:t>
            </w:r>
            <w:r w:rsidRPr="005647C6">
              <w:rPr>
                <w:rFonts w:cs="Arial"/>
                <w:bCs/>
              </w:rPr>
              <w:t xml:space="preserve">es. </w:t>
            </w:r>
            <w:r w:rsidRPr="005647C6">
              <w:rPr>
                <w:rFonts w:cs="Arial"/>
                <w:bCs/>
                <w:color w:val="4F81BD" w:themeColor="accent1"/>
              </w:rPr>
              <w:t xml:space="preserve">Blau </w:t>
            </w:r>
            <w:r w:rsidRPr="005647C6">
              <w:rPr>
                <w:rFonts w:cs="Arial"/>
                <w:bCs/>
                <w:strike/>
                <w:color w:val="4F81BD" w:themeColor="accent1"/>
              </w:rPr>
              <w:t>durchgestrichener</w:t>
            </w:r>
            <w:r w:rsidRPr="005647C6">
              <w:rPr>
                <w:rFonts w:cs="Arial"/>
                <w:bCs/>
                <w:color w:val="4F81BD" w:themeColor="accent1"/>
              </w:rPr>
              <w:t xml:space="preserve"> </w:t>
            </w:r>
            <w:r w:rsidR="00EC3D3D" w:rsidRPr="005647C6">
              <w:rPr>
                <w:rFonts w:cs="Arial"/>
                <w:bCs/>
                <w:color w:val="4F81BD" w:themeColor="accent1"/>
              </w:rPr>
              <w:t xml:space="preserve">Wortlaut </w:t>
            </w:r>
            <w:r w:rsidRPr="005647C6">
              <w:rPr>
                <w:rFonts w:cs="Arial"/>
                <w:bCs/>
              </w:rPr>
              <w:t xml:space="preserve">kennzeichnet die frühere Position des bestehenden </w:t>
            </w:r>
            <w:r w:rsidR="00EC3D3D" w:rsidRPr="005647C6">
              <w:rPr>
                <w:rFonts w:cs="Arial"/>
                <w:bCs/>
              </w:rPr>
              <w:t>Wortlaut</w:t>
            </w:r>
            <w:r w:rsidR="00361B0F" w:rsidRPr="005647C6">
              <w:rPr>
                <w:rFonts w:cs="Arial"/>
                <w:bCs/>
              </w:rPr>
              <w:t>es</w:t>
            </w:r>
            <w:r w:rsidRPr="005647C6">
              <w:rPr>
                <w:rFonts w:cs="Arial"/>
                <w:bCs/>
              </w:rPr>
              <w:t>.</w:t>
            </w:r>
          </w:p>
          <w:p w14:paraId="00C777AD" w14:textId="77777777" w:rsidR="00414DBE" w:rsidRPr="005647C6" w:rsidRDefault="00414DBE" w:rsidP="00414DBE">
            <w:pPr>
              <w:rPr>
                <w:rFonts w:cs="Arial"/>
                <w:bCs/>
              </w:rPr>
            </w:pPr>
          </w:p>
          <w:p w14:paraId="6F4DADEB" w14:textId="2218286D" w:rsidR="006D72CA" w:rsidRPr="005647C6" w:rsidRDefault="00414DBE" w:rsidP="00414DBE">
            <w:pPr>
              <w:rPr>
                <w:rFonts w:cs="Arial"/>
                <w:bCs/>
              </w:rPr>
            </w:pPr>
            <w:r w:rsidRPr="00D70C3F">
              <w:rPr>
                <w:rFonts w:cs="Arial"/>
                <w:bCs/>
                <w:highlight w:val="yellow"/>
              </w:rPr>
              <w:t>Die neuen „</w:t>
            </w:r>
            <w:r w:rsidR="005647C6" w:rsidRPr="00D70C3F">
              <w:rPr>
                <w:rFonts w:cs="Arial"/>
                <w:bCs/>
                <w:highlight w:val="yellow"/>
              </w:rPr>
              <w:t xml:space="preserve">Richtlinien für die </w:t>
            </w:r>
            <w:r w:rsidRPr="00D70C3F">
              <w:rPr>
                <w:rFonts w:cs="Arial"/>
                <w:bCs/>
                <w:highlight w:val="yellow"/>
              </w:rPr>
              <w:t xml:space="preserve">Validierung eines neuen merkmalsspezifischen Protokolls für molekulare Marker als </w:t>
            </w:r>
            <w:r w:rsidR="00D70C3F" w:rsidRPr="00D70C3F">
              <w:rPr>
                <w:rFonts w:cs="Arial"/>
                <w:bCs/>
                <w:highlight w:val="yellow"/>
              </w:rPr>
              <w:t xml:space="preserve">eine </w:t>
            </w:r>
            <w:r w:rsidRPr="00D70C3F">
              <w:rPr>
                <w:rFonts w:cs="Arial"/>
                <w:bCs/>
                <w:highlight w:val="yellow"/>
              </w:rPr>
              <w:t xml:space="preserve">alternative </w:t>
            </w:r>
            <w:r w:rsidR="00D70C3F" w:rsidRPr="00D70C3F">
              <w:rPr>
                <w:rFonts w:cs="Arial"/>
                <w:bCs/>
                <w:highlight w:val="yellow"/>
              </w:rPr>
              <w:t>Erfass</w:t>
            </w:r>
            <w:r w:rsidRPr="00D70C3F">
              <w:rPr>
                <w:rFonts w:cs="Arial"/>
                <w:bCs/>
                <w:highlight w:val="yellow"/>
              </w:rPr>
              <w:t>ungsmethode“ werden in diesem Dokument als „Abschnitt 3“ vorge</w:t>
            </w:r>
            <w:r w:rsidR="0088279E" w:rsidRPr="00D70C3F">
              <w:rPr>
                <w:rFonts w:cs="Arial"/>
                <w:bCs/>
                <w:highlight w:val="yellow"/>
              </w:rPr>
              <w:t>legt</w:t>
            </w:r>
            <w:r w:rsidRPr="00D70C3F">
              <w:rPr>
                <w:rFonts w:cs="Arial"/>
                <w:bCs/>
                <w:highlight w:val="yellow"/>
              </w:rPr>
              <w:t>.</w:t>
            </w:r>
          </w:p>
        </w:tc>
      </w:tr>
    </w:tbl>
    <w:p w14:paraId="70872B9A" w14:textId="77777777" w:rsidR="006D72CA" w:rsidRPr="005647C6" w:rsidRDefault="006D72CA" w:rsidP="006D72CA">
      <w:pPr>
        <w:rPr>
          <w:rFonts w:cs="Arial"/>
        </w:rPr>
      </w:pPr>
    </w:p>
    <w:p w14:paraId="53BF6E2C" w14:textId="77777777" w:rsidR="005469DC" w:rsidRPr="005647C6" w:rsidRDefault="005469DC">
      <w:pPr>
        <w:jc w:val="left"/>
      </w:pPr>
    </w:p>
    <w:p w14:paraId="1AD0AB81" w14:textId="04E1567B" w:rsidR="00C66D18" w:rsidRPr="005647C6" w:rsidRDefault="00C66D18">
      <w:pPr>
        <w:jc w:val="left"/>
      </w:pPr>
      <w:r w:rsidRPr="005647C6">
        <w:br w:type="page"/>
      </w:r>
    </w:p>
    <w:p w14:paraId="4C510CEE" w14:textId="77777777" w:rsidR="00E306B7" w:rsidRPr="005647C6" w:rsidRDefault="005D7588" w:rsidP="00E306B7">
      <w:pPr>
        <w:jc w:val="center"/>
        <w:rPr>
          <w:u w:val="single"/>
        </w:rPr>
      </w:pPr>
      <w:r w:rsidRPr="005647C6">
        <w:rPr>
          <w:u w:val="single"/>
        </w:rPr>
        <w:lastRenderedPageBreak/>
        <w:t>INHALTSVERZEICHNIS</w:t>
      </w:r>
    </w:p>
    <w:p w14:paraId="30281E6F" w14:textId="23A41F5D" w:rsidR="00C63892" w:rsidRDefault="00E306B7">
      <w:pPr>
        <w:pStyle w:val="TOC1"/>
        <w:rPr>
          <w:rFonts w:asciiTheme="minorHAnsi" w:eastAsiaTheme="minorEastAsia" w:hAnsiTheme="minorHAnsi" w:cstheme="minorBidi"/>
          <w:caps w:val="0"/>
          <w:kern w:val="2"/>
          <w:sz w:val="24"/>
          <w:szCs w:val="24"/>
          <w:lang w:val="en-GB" w:eastAsia="zh-CN"/>
          <w14:ligatures w14:val="standardContextual"/>
        </w:rPr>
      </w:pPr>
      <w:r w:rsidRPr="005647C6">
        <w:rPr>
          <w:b/>
          <w:noProof w:val="0"/>
          <w:sz w:val="18"/>
          <w:lang w:val="de-DE"/>
        </w:rPr>
        <w:fldChar w:fldCharType="begin"/>
      </w:r>
      <w:r w:rsidRPr="005647C6">
        <w:rPr>
          <w:noProof w:val="0"/>
          <w:lang w:val="de-DE"/>
        </w:rPr>
        <w:instrText xml:space="preserve"> TOC \o "1-3" </w:instrText>
      </w:r>
      <w:r w:rsidRPr="005647C6">
        <w:rPr>
          <w:b/>
          <w:noProof w:val="0"/>
          <w:sz w:val="18"/>
          <w:lang w:val="de-DE"/>
        </w:rPr>
        <w:fldChar w:fldCharType="separate"/>
      </w:r>
      <w:r w:rsidR="00C63892" w:rsidRPr="007D4EF6">
        <w:rPr>
          <w:lang w:val="de-DE"/>
        </w:rPr>
        <w:t>1.</w:t>
      </w:r>
      <w:r w:rsidR="00C63892">
        <w:rPr>
          <w:rFonts w:asciiTheme="minorHAnsi" w:eastAsiaTheme="minorEastAsia" w:hAnsiTheme="minorHAnsi" w:cstheme="minorBidi"/>
          <w:caps w:val="0"/>
          <w:kern w:val="2"/>
          <w:sz w:val="24"/>
          <w:szCs w:val="24"/>
          <w:lang w:val="en-GB" w:eastAsia="zh-CN"/>
          <w14:ligatures w14:val="standardContextual"/>
        </w:rPr>
        <w:tab/>
      </w:r>
      <w:r w:rsidR="00C63892" w:rsidRPr="007D4EF6">
        <w:rPr>
          <w:lang w:val="de-DE"/>
        </w:rPr>
        <w:t>einleitung</w:t>
      </w:r>
      <w:r w:rsidR="00C63892">
        <w:tab/>
      </w:r>
      <w:r w:rsidR="00C63892">
        <w:fldChar w:fldCharType="begin"/>
      </w:r>
      <w:r w:rsidR="00C63892">
        <w:instrText xml:space="preserve"> PAGEREF _Toc242885012 \h </w:instrText>
      </w:r>
      <w:r w:rsidR="00C63892">
        <w:fldChar w:fldCharType="separate"/>
      </w:r>
      <w:r w:rsidR="00C63892">
        <w:t>3</w:t>
      </w:r>
      <w:r w:rsidR="00C63892">
        <w:fldChar w:fldCharType="end"/>
      </w:r>
    </w:p>
    <w:p w14:paraId="0E24567A" w14:textId="30BB09BF" w:rsidR="00C63892" w:rsidRDefault="00C63892">
      <w:pPr>
        <w:pStyle w:val="TOC1"/>
        <w:rPr>
          <w:rFonts w:asciiTheme="minorHAnsi" w:eastAsiaTheme="minorEastAsia" w:hAnsiTheme="minorHAnsi" w:cstheme="minorBidi"/>
          <w:caps w:val="0"/>
          <w:kern w:val="2"/>
          <w:sz w:val="24"/>
          <w:szCs w:val="24"/>
          <w:lang w:val="en-GB" w:eastAsia="zh-CN"/>
          <w14:ligatures w14:val="standardContextual"/>
        </w:rPr>
      </w:pPr>
      <w:r w:rsidRPr="007D4EF6">
        <w:rPr>
          <w:lang w:val="de-DE"/>
        </w:rPr>
        <w:t>2.</w:t>
      </w:r>
      <w:r>
        <w:rPr>
          <w:rFonts w:asciiTheme="minorHAnsi" w:eastAsiaTheme="minorEastAsia" w:hAnsiTheme="minorHAnsi" w:cstheme="minorBidi"/>
          <w:caps w:val="0"/>
          <w:kern w:val="2"/>
          <w:sz w:val="24"/>
          <w:szCs w:val="24"/>
          <w:lang w:val="en-GB" w:eastAsia="zh-CN"/>
          <w14:ligatures w14:val="standardContextual"/>
        </w:rPr>
        <w:tab/>
      </w:r>
      <w:r w:rsidRPr="007D4EF6">
        <w:rPr>
          <w:lang w:val="de-DE"/>
        </w:rPr>
        <w:t>MODELLE FÜR DIE ANWENDUNG</w:t>
      </w:r>
      <w:r>
        <w:tab/>
      </w:r>
      <w:r>
        <w:fldChar w:fldCharType="begin"/>
      </w:r>
      <w:r>
        <w:instrText xml:space="preserve"> PAGEREF _Toc242885013 \h </w:instrText>
      </w:r>
      <w:r>
        <w:fldChar w:fldCharType="separate"/>
      </w:r>
      <w:r>
        <w:t>3</w:t>
      </w:r>
      <w:r>
        <w:fldChar w:fldCharType="end"/>
      </w:r>
    </w:p>
    <w:p w14:paraId="23164B1B" w14:textId="2E488384" w:rsidR="00C63892" w:rsidRDefault="00C63892">
      <w:pPr>
        <w:pStyle w:val="TOC2"/>
        <w:rPr>
          <w:rFonts w:asciiTheme="minorHAnsi" w:eastAsiaTheme="minorEastAsia" w:hAnsiTheme="minorHAnsi" w:cstheme="minorBidi"/>
          <w:kern w:val="2"/>
          <w:sz w:val="24"/>
          <w:lang w:eastAsia="zh-CN"/>
          <w14:ligatures w14:val="standardContextual"/>
        </w:rPr>
      </w:pPr>
      <w:r>
        <w:t>2.1</w:t>
      </w:r>
      <w:r>
        <w:rPr>
          <w:rFonts w:asciiTheme="minorHAnsi" w:eastAsiaTheme="minorEastAsia" w:hAnsiTheme="minorHAnsi" w:cstheme="minorBidi"/>
          <w:kern w:val="2"/>
          <w:sz w:val="24"/>
          <w:lang w:eastAsia="zh-CN"/>
          <w14:ligatures w14:val="standardContextual"/>
        </w:rPr>
        <w:tab/>
      </w:r>
      <w:r>
        <w:t>Merkmalsspezifische molekulare Marker</w:t>
      </w:r>
      <w:r w:rsidRPr="007D4EF6">
        <w:rPr>
          <w:strike/>
        </w:rPr>
        <w:t xml:space="preserve"> </w:t>
      </w:r>
      <w:r w:rsidRPr="007D4EF6">
        <w:rPr>
          <w:strike/>
          <w:highlight w:val="lightGray"/>
        </w:rPr>
        <w:t>(vergleiche Anlage I)</w:t>
      </w:r>
      <w:r>
        <w:tab/>
      </w:r>
      <w:r>
        <w:fldChar w:fldCharType="begin"/>
      </w:r>
      <w:r>
        <w:instrText xml:space="preserve"> PAGEREF _Toc242885014 \h </w:instrText>
      </w:r>
      <w:r>
        <w:fldChar w:fldCharType="separate"/>
      </w:r>
      <w:r>
        <w:t>3</w:t>
      </w:r>
      <w:r>
        <w:fldChar w:fldCharType="end"/>
      </w:r>
    </w:p>
    <w:p w14:paraId="294C1AE9" w14:textId="661C68C2"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rsidRPr="007D4EF6">
        <w:rPr>
          <w:color w:val="4F81BD" w:themeColor="accent1"/>
        </w:rPr>
        <w:t>Beispiel 1: Genspezifische Marker für Herbizidtoleranz</w:t>
      </w:r>
      <w:r>
        <w:tab/>
      </w:r>
      <w:r>
        <w:fldChar w:fldCharType="begin"/>
      </w:r>
      <w:r>
        <w:instrText xml:space="preserve"> PAGEREF _Toc242885015 \h </w:instrText>
      </w:r>
      <w:r>
        <w:fldChar w:fldCharType="separate"/>
      </w:r>
      <w:r>
        <w:t>4</w:t>
      </w:r>
      <w:r>
        <w:fldChar w:fldCharType="end"/>
      </w:r>
    </w:p>
    <w:p w14:paraId="67B116C9" w14:textId="73178F10"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rsidRPr="007D4EF6">
        <w:rPr>
          <w:rFonts w:eastAsia="Calibri"/>
          <w:color w:val="4F81BD" w:themeColor="accent1"/>
        </w:rPr>
        <w:t>Beispiel 2: Genspezifischer Marker mit unvollständigen Informationen über die Ausprägungsstufe für Krankheitsresistenz bei Tomate</w:t>
      </w:r>
      <w:r>
        <w:tab/>
      </w:r>
      <w:r>
        <w:fldChar w:fldCharType="begin"/>
      </w:r>
      <w:r>
        <w:instrText xml:space="preserve"> PAGEREF _Toc242885016 \h </w:instrText>
      </w:r>
      <w:r>
        <w:fldChar w:fldCharType="separate"/>
      </w:r>
      <w:r>
        <w:t>5</w:t>
      </w:r>
      <w:r>
        <w:fldChar w:fldCharType="end"/>
      </w:r>
    </w:p>
    <w:p w14:paraId="0FC41B6D" w14:textId="2C4EBB07" w:rsidR="00C63892" w:rsidRDefault="00C63892">
      <w:pPr>
        <w:pStyle w:val="TOC2"/>
        <w:rPr>
          <w:rFonts w:asciiTheme="minorHAnsi" w:eastAsiaTheme="minorEastAsia" w:hAnsiTheme="minorHAnsi" w:cstheme="minorBidi"/>
          <w:kern w:val="2"/>
          <w:sz w:val="24"/>
          <w:lang w:eastAsia="zh-CN"/>
          <w14:ligatures w14:val="standardContextual"/>
        </w:rPr>
      </w:pPr>
      <w:r>
        <w:t>2.2</w:t>
      </w:r>
      <w:r>
        <w:rPr>
          <w:rFonts w:asciiTheme="minorHAnsi" w:eastAsiaTheme="minorEastAsia" w:hAnsiTheme="minorHAnsi" w:cstheme="minorBidi"/>
          <w:kern w:val="2"/>
          <w:sz w:val="24"/>
          <w:lang w:eastAsia="zh-CN"/>
          <w14:ligatures w14:val="standardContextual"/>
        </w:rPr>
        <w:tab/>
      </w:r>
      <w:r>
        <w:t>Kombination phänotypischer und molekularer Abstände bei der Verwaltung von Sortensammlungen</w:t>
      </w:r>
      <w:r w:rsidRPr="007D4EF6">
        <w:rPr>
          <w:strike/>
        </w:rPr>
        <w:t xml:space="preserve"> </w:t>
      </w:r>
      <w:r w:rsidRPr="007D4EF6">
        <w:rPr>
          <w:strike/>
          <w:highlight w:val="lightGray"/>
        </w:rPr>
        <w:t>(vergleiche Anlage II)</w:t>
      </w:r>
      <w:r>
        <w:tab/>
      </w:r>
      <w:r>
        <w:fldChar w:fldCharType="begin"/>
      </w:r>
      <w:r>
        <w:instrText xml:space="preserve"> PAGEREF _Toc242885017 \h </w:instrText>
      </w:r>
      <w:r>
        <w:fldChar w:fldCharType="separate"/>
      </w:r>
      <w:r>
        <w:t>6</w:t>
      </w:r>
      <w:r>
        <w:fldChar w:fldCharType="end"/>
      </w:r>
    </w:p>
    <w:p w14:paraId="715CE87B" w14:textId="6D710AAD"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t>Beispiel 1:  Elternlinien von Mais</w:t>
      </w:r>
      <w:r w:rsidRPr="007D4EF6">
        <w:rPr>
          <w:strike/>
        </w:rPr>
        <w:t xml:space="preserve"> </w:t>
      </w:r>
      <w:r w:rsidRPr="007D4EF6">
        <w:rPr>
          <w:strike/>
          <w:highlight w:val="lightGray"/>
        </w:rPr>
        <w:t>(vergleiche Anlage II, Beispiel 1)</w:t>
      </w:r>
      <w:r>
        <w:tab/>
      </w:r>
      <w:r>
        <w:fldChar w:fldCharType="begin"/>
      </w:r>
      <w:r>
        <w:instrText xml:space="preserve"> PAGEREF _Toc242885018 \h </w:instrText>
      </w:r>
      <w:r>
        <w:fldChar w:fldCharType="separate"/>
      </w:r>
      <w:r>
        <w:t>6</w:t>
      </w:r>
      <w:r>
        <w:fldChar w:fldCharType="end"/>
      </w:r>
    </w:p>
    <w:p w14:paraId="144FA641" w14:textId="17589956"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rsidRPr="007D4EF6">
        <w:rPr>
          <w:rFonts w:cs="Arial"/>
        </w:rPr>
        <w:t xml:space="preserve">Beispiel 2: </w:t>
      </w:r>
      <w:r>
        <w:t>Genetische Auswahl von ähnlichen Sorten für die erste Wachstumsperiode</w:t>
      </w:r>
      <w:r w:rsidRPr="007D4EF6">
        <w:rPr>
          <w:strike/>
        </w:rPr>
        <w:t xml:space="preserve"> </w:t>
      </w:r>
      <w:r w:rsidRPr="007D4EF6">
        <w:rPr>
          <w:rFonts w:cs="Arial"/>
          <w:strike/>
          <w:highlight w:val="lightGray"/>
        </w:rPr>
        <w:t>(vergleiche Anlage II, Beispiel 2)</w:t>
      </w:r>
      <w:r>
        <w:tab/>
      </w:r>
      <w:r>
        <w:fldChar w:fldCharType="begin"/>
      </w:r>
      <w:r>
        <w:instrText xml:space="preserve"> PAGEREF _Toc242885019 \h </w:instrText>
      </w:r>
      <w:r>
        <w:fldChar w:fldCharType="separate"/>
      </w:r>
      <w:r>
        <w:t>10</w:t>
      </w:r>
      <w:r>
        <w:fldChar w:fldCharType="end"/>
      </w:r>
    </w:p>
    <w:p w14:paraId="4EA9D0EC" w14:textId="27AF7BD0" w:rsidR="00C63892" w:rsidRDefault="00C63892">
      <w:pPr>
        <w:pStyle w:val="TOC1"/>
        <w:rPr>
          <w:rFonts w:asciiTheme="minorHAnsi" w:eastAsiaTheme="minorEastAsia" w:hAnsiTheme="minorHAnsi" w:cstheme="minorBidi"/>
          <w:caps w:val="0"/>
          <w:kern w:val="2"/>
          <w:sz w:val="24"/>
          <w:szCs w:val="24"/>
          <w:lang w:val="en-GB" w:eastAsia="zh-CN"/>
          <w14:ligatures w14:val="standardContextual"/>
        </w:rPr>
      </w:pPr>
      <w:r w:rsidRPr="007D4EF6">
        <w:rPr>
          <w:highlight w:val="yellow"/>
          <w:lang w:val="de-DE"/>
        </w:rPr>
        <w:t>3.</w:t>
      </w:r>
      <w:r>
        <w:rPr>
          <w:rFonts w:asciiTheme="minorHAnsi" w:eastAsiaTheme="minorEastAsia" w:hAnsiTheme="minorHAnsi" w:cstheme="minorBidi"/>
          <w:caps w:val="0"/>
          <w:kern w:val="2"/>
          <w:sz w:val="24"/>
          <w:szCs w:val="24"/>
          <w:lang w:val="en-GB" w:eastAsia="zh-CN"/>
          <w14:ligatures w14:val="standardContextual"/>
        </w:rPr>
        <w:tab/>
      </w:r>
      <w:r w:rsidRPr="007D4EF6">
        <w:rPr>
          <w:highlight w:val="yellow"/>
          <w:lang w:val="de-DE"/>
        </w:rPr>
        <w:t>RICHTLINIEN FÜR DIE VALIDIERUNG EINES NEUEN MeRKMALSPEZIFISCHEN PROTOKOLLS FÜR MOLEKULARE MARKER ALS EINE ALTERNATIVE ERFASSUNGSMETHODE</w:t>
      </w:r>
      <w:r>
        <w:tab/>
      </w:r>
      <w:r>
        <w:fldChar w:fldCharType="begin"/>
      </w:r>
      <w:r>
        <w:instrText xml:space="preserve"> PAGEREF _Toc242885020 \h </w:instrText>
      </w:r>
      <w:r>
        <w:fldChar w:fldCharType="separate"/>
      </w:r>
      <w:r>
        <w:t>11</w:t>
      </w:r>
      <w:r>
        <w:fldChar w:fldCharType="end"/>
      </w:r>
    </w:p>
    <w:p w14:paraId="63C0C83F" w14:textId="7E7D0471" w:rsidR="00C63892" w:rsidRDefault="00C63892">
      <w:pPr>
        <w:pStyle w:val="TOC2"/>
        <w:rPr>
          <w:rFonts w:asciiTheme="minorHAnsi" w:eastAsiaTheme="minorEastAsia" w:hAnsiTheme="minorHAnsi" w:cstheme="minorBidi"/>
          <w:kern w:val="2"/>
          <w:sz w:val="24"/>
          <w:lang w:eastAsia="zh-CN"/>
          <w14:ligatures w14:val="standardContextual"/>
        </w:rPr>
      </w:pPr>
      <w:r>
        <w:t>3.1</w:t>
      </w:r>
      <w:r>
        <w:rPr>
          <w:rFonts w:asciiTheme="minorHAnsi" w:eastAsiaTheme="minorEastAsia" w:hAnsiTheme="minorHAnsi" w:cstheme="minorBidi"/>
          <w:kern w:val="2"/>
          <w:sz w:val="24"/>
          <w:lang w:eastAsia="zh-CN"/>
          <w14:ligatures w14:val="standardContextual"/>
        </w:rPr>
        <w:tab/>
      </w:r>
      <w:r>
        <w:t>Ziel dieser Richtlinien</w:t>
      </w:r>
      <w:r>
        <w:tab/>
      </w:r>
      <w:r>
        <w:fldChar w:fldCharType="begin"/>
      </w:r>
      <w:r>
        <w:instrText xml:space="preserve"> PAGEREF _Toc242885021 \h </w:instrText>
      </w:r>
      <w:r>
        <w:fldChar w:fldCharType="separate"/>
      </w:r>
      <w:r>
        <w:t>11</w:t>
      </w:r>
      <w:r>
        <w:fldChar w:fldCharType="end"/>
      </w:r>
    </w:p>
    <w:p w14:paraId="75CF02E8" w14:textId="7B64CAC6" w:rsidR="00C63892" w:rsidRDefault="00C63892">
      <w:pPr>
        <w:pStyle w:val="TOC2"/>
        <w:rPr>
          <w:rFonts w:asciiTheme="minorHAnsi" w:eastAsiaTheme="minorEastAsia" w:hAnsiTheme="minorHAnsi" w:cstheme="minorBidi"/>
          <w:kern w:val="2"/>
          <w:sz w:val="24"/>
          <w:lang w:eastAsia="zh-CN"/>
          <w14:ligatures w14:val="standardContextual"/>
        </w:rPr>
      </w:pPr>
      <w:r>
        <w:t>3.2</w:t>
      </w:r>
      <w:r>
        <w:rPr>
          <w:rFonts w:asciiTheme="minorHAnsi" w:eastAsiaTheme="minorEastAsia" w:hAnsiTheme="minorHAnsi" w:cstheme="minorBidi"/>
          <w:kern w:val="2"/>
          <w:sz w:val="24"/>
          <w:lang w:eastAsia="zh-CN"/>
          <w14:ligatures w14:val="standardContextual"/>
        </w:rPr>
        <w:tab/>
      </w:r>
      <w:r>
        <w:t>Anwendung dieser Richtlinien</w:t>
      </w:r>
      <w:r>
        <w:tab/>
      </w:r>
      <w:r>
        <w:fldChar w:fldCharType="begin"/>
      </w:r>
      <w:r>
        <w:instrText xml:space="preserve"> PAGEREF _Toc242885022 \h </w:instrText>
      </w:r>
      <w:r>
        <w:fldChar w:fldCharType="separate"/>
      </w:r>
      <w:r>
        <w:t>11</w:t>
      </w:r>
      <w:r>
        <w:fldChar w:fldCharType="end"/>
      </w:r>
    </w:p>
    <w:p w14:paraId="21AF7F4F" w14:textId="4DB5BED3" w:rsidR="00C63892" w:rsidRDefault="00C63892">
      <w:pPr>
        <w:pStyle w:val="TOC2"/>
        <w:rPr>
          <w:rFonts w:asciiTheme="minorHAnsi" w:eastAsiaTheme="minorEastAsia" w:hAnsiTheme="minorHAnsi" w:cstheme="minorBidi"/>
          <w:kern w:val="2"/>
          <w:sz w:val="24"/>
          <w:lang w:eastAsia="zh-CN"/>
          <w14:ligatures w14:val="standardContextual"/>
        </w:rPr>
      </w:pPr>
      <w:r>
        <w:t>3.3</w:t>
      </w:r>
      <w:r>
        <w:rPr>
          <w:rFonts w:asciiTheme="minorHAnsi" w:eastAsiaTheme="minorEastAsia" w:hAnsiTheme="minorHAnsi" w:cstheme="minorBidi"/>
          <w:kern w:val="2"/>
          <w:sz w:val="24"/>
          <w:lang w:eastAsia="zh-CN"/>
          <w14:ligatures w14:val="standardContextual"/>
        </w:rPr>
        <w:tab/>
      </w:r>
      <w:r>
        <w:t>Leistungskriterien für ein neues Protokoll auf der Grundlage von molekularen Markern</w:t>
      </w:r>
      <w:r>
        <w:tab/>
      </w:r>
      <w:r>
        <w:fldChar w:fldCharType="begin"/>
      </w:r>
      <w:r>
        <w:instrText xml:space="preserve"> PAGEREF _Toc242885023 \h </w:instrText>
      </w:r>
      <w:r>
        <w:fldChar w:fldCharType="separate"/>
      </w:r>
      <w:r>
        <w:t>12</w:t>
      </w:r>
      <w:r>
        <w:fldChar w:fldCharType="end"/>
      </w:r>
    </w:p>
    <w:p w14:paraId="64B3CB72" w14:textId="05F8A5FE"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t>Spezifität</w:t>
      </w:r>
      <w:r>
        <w:tab/>
      </w:r>
      <w:r>
        <w:fldChar w:fldCharType="begin"/>
      </w:r>
      <w:r>
        <w:instrText xml:space="preserve"> PAGEREF _Toc242885024 \h </w:instrText>
      </w:r>
      <w:r>
        <w:fldChar w:fldCharType="separate"/>
      </w:r>
      <w:r>
        <w:t>12</w:t>
      </w:r>
      <w:r>
        <w:fldChar w:fldCharType="end"/>
      </w:r>
    </w:p>
    <w:p w14:paraId="6090B4C5" w14:textId="64EFC064"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t>Empfindlichkeit und Nachweisgrenze</w:t>
      </w:r>
      <w:r>
        <w:tab/>
      </w:r>
      <w:r>
        <w:fldChar w:fldCharType="begin"/>
      </w:r>
      <w:r>
        <w:instrText xml:space="preserve"> PAGEREF _Toc242885025 \h </w:instrText>
      </w:r>
      <w:r>
        <w:fldChar w:fldCharType="separate"/>
      </w:r>
      <w:r>
        <w:t>12</w:t>
      </w:r>
      <w:r>
        <w:fldChar w:fldCharType="end"/>
      </w:r>
    </w:p>
    <w:p w14:paraId="2A73DA09" w14:textId="1A083DBB"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t>Wiederholbarkeit</w:t>
      </w:r>
      <w:r>
        <w:tab/>
      </w:r>
      <w:r>
        <w:fldChar w:fldCharType="begin"/>
      </w:r>
      <w:r>
        <w:instrText xml:space="preserve"> PAGEREF _Toc242885026 \h </w:instrText>
      </w:r>
      <w:r>
        <w:fldChar w:fldCharType="separate"/>
      </w:r>
      <w:r>
        <w:t>13</w:t>
      </w:r>
      <w:r>
        <w:fldChar w:fldCharType="end"/>
      </w:r>
    </w:p>
    <w:p w14:paraId="39805766" w14:textId="0F70EA34"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t>Reproduzierbarkeit</w:t>
      </w:r>
      <w:r>
        <w:tab/>
      </w:r>
      <w:r>
        <w:fldChar w:fldCharType="begin"/>
      </w:r>
      <w:r>
        <w:instrText xml:space="preserve"> PAGEREF _Toc242885027 \h </w:instrText>
      </w:r>
      <w:r>
        <w:fldChar w:fldCharType="separate"/>
      </w:r>
      <w:r>
        <w:t>13</w:t>
      </w:r>
      <w:r>
        <w:fldChar w:fldCharType="end"/>
      </w:r>
    </w:p>
    <w:p w14:paraId="0BA5AC84" w14:textId="10E66E16"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t>Robustheit</w:t>
      </w:r>
      <w:r>
        <w:tab/>
      </w:r>
      <w:r>
        <w:fldChar w:fldCharType="begin"/>
      </w:r>
      <w:r>
        <w:instrText xml:space="preserve"> PAGEREF _Toc242885028 \h </w:instrText>
      </w:r>
      <w:r>
        <w:fldChar w:fldCharType="separate"/>
      </w:r>
      <w:r>
        <w:t>14</w:t>
      </w:r>
      <w:r>
        <w:fldChar w:fldCharType="end"/>
      </w:r>
    </w:p>
    <w:p w14:paraId="6DD7E9DD" w14:textId="497165A8" w:rsidR="00C63892" w:rsidRDefault="00C63892">
      <w:pPr>
        <w:pStyle w:val="TOC2"/>
        <w:rPr>
          <w:rFonts w:asciiTheme="minorHAnsi" w:eastAsiaTheme="minorEastAsia" w:hAnsiTheme="minorHAnsi" w:cstheme="minorBidi"/>
          <w:kern w:val="2"/>
          <w:sz w:val="24"/>
          <w:lang w:eastAsia="zh-CN"/>
          <w14:ligatures w14:val="standardContextual"/>
        </w:rPr>
      </w:pPr>
      <w:r>
        <w:t>3.4</w:t>
      </w:r>
      <w:r>
        <w:rPr>
          <w:rFonts w:asciiTheme="minorHAnsi" w:eastAsiaTheme="minorEastAsia" w:hAnsiTheme="minorHAnsi" w:cstheme="minorBidi"/>
          <w:kern w:val="2"/>
          <w:sz w:val="24"/>
          <w:lang w:eastAsia="zh-CN"/>
          <w14:ligatures w14:val="standardContextual"/>
        </w:rPr>
        <w:tab/>
      </w:r>
      <w:r>
        <w:t>Prüfbericht</w:t>
      </w:r>
      <w:r>
        <w:tab/>
      </w:r>
      <w:r>
        <w:fldChar w:fldCharType="begin"/>
      </w:r>
      <w:r>
        <w:instrText xml:space="preserve"> PAGEREF _Toc242885029 \h </w:instrText>
      </w:r>
      <w:r>
        <w:fldChar w:fldCharType="separate"/>
      </w:r>
      <w:r>
        <w:t>14</w:t>
      </w:r>
      <w:r>
        <w:fldChar w:fldCharType="end"/>
      </w:r>
    </w:p>
    <w:p w14:paraId="0F33C00B" w14:textId="5AF7269C"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t>Inhalt des Prüfberichts</w:t>
      </w:r>
      <w:r>
        <w:tab/>
      </w:r>
      <w:r>
        <w:fldChar w:fldCharType="begin"/>
      </w:r>
      <w:r>
        <w:instrText xml:space="preserve"> PAGEREF _Toc242885030 \h </w:instrText>
      </w:r>
      <w:r>
        <w:fldChar w:fldCharType="separate"/>
      </w:r>
      <w:r>
        <w:t>14</w:t>
      </w:r>
      <w:r>
        <w:fldChar w:fldCharType="end"/>
      </w:r>
    </w:p>
    <w:p w14:paraId="4F5B2A1B" w14:textId="19A665B9" w:rsidR="00C63892" w:rsidRDefault="00C63892">
      <w:pPr>
        <w:pStyle w:val="TOC3"/>
        <w:rPr>
          <w:rFonts w:asciiTheme="minorHAnsi" w:eastAsiaTheme="minorEastAsia" w:hAnsiTheme="minorHAnsi" w:cstheme="minorBidi"/>
          <w:i w:val="0"/>
          <w:kern w:val="2"/>
          <w:sz w:val="24"/>
          <w:szCs w:val="24"/>
          <w:lang w:val="en-GB" w:eastAsia="zh-CN"/>
          <w14:ligatures w14:val="standardContextual"/>
        </w:rPr>
      </w:pPr>
      <w:r>
        <w:t>Veröffentlichung</w:t>
      </w:r>
      <w:r>
        <w:tab/>
      </w:r>
      <w:r>
        <w:fldChar w:fldCharType="begin"/>
      </w:r>
      <w:r>
        <w:instrText xml:space="preserve"> PAGEREF _Toc242885031 \h </w:instrText>
      </w:r>
      <w:r>
        <w:fldChar w:fldCharType="separate"/>
      </w:r>
      <w:r>
        <w:t>14</w:t>
      </w:r>
      <w:r>
        <w:fldChar w:fldCharType="end"/>
      </w:r>
    </w:p>
    <w:p w14:paraId="776B2BEA" w14:textId="530B721A" w:rsidR="00C63892" w:rsidRDefault="00C63892">
      <w:pPr>
        <w:pStyle w:val="TOC2"/>
        <w:rPr>
          <w:rFonts w:asciiTheme="minorHAnsi" w:eastAsiaTheme="minorEastAsia" w:hAnsiTheme="minorHAnsi" w:cstheme="minorBidi"/>
          <w:kern w:val="2"/>
          <w:sz w:val="24"/>
          <w:lang w:eastAsia="zh-CN"/>
          <w14:ligatures w14:val="standardContextual"/>
        </w:rPr>
      </w:pPr>
      <w:r>
        <w:t>3.5</w:t>
      </w:r>
      <w:r>
        <w:rPr>
          <w:rFonts w:asciiTheme="minorHAnsi" w:eastAsiaTheme="minorEastAsia" w:hAnsiTheme="minorHAnsi" w:cstheme="minorBidi"/>
          <w:kern w:val="2"/>
          <w:sz w:val="24"/>
          <w:lang w:eastAsia="zh-CN"/>
          <w14:ligatures w14:val="standardContextual"/>
        </w:rPr>
        <w:tab/>
      </w:r>
      <w:r>
        <w:t>Standardprotokoll für merkmalsspezifische molekulare Marker</w:t>
      </w:r>
      <w:r>
        <w:tab/>
      </w:r>
      <w:r>
        <w:fldChar w:fldCharType="begin"/>
      </w:r>
      <w:r>
        <w:instrText xml:space="preserve"> PAGEREF _Toc242885032 \h </w:instrText>
      </w:r>
      <w:r>
        <w:fldChar w:fldCharType="separate"/>
      </w:r>
      <w:r>
        <w:t>14</w:t>
      </w:r>
      <w:r>
        <w:fldChar w:fldCharType="end"/>
      </w:r>
    </w:p>
    <w:p w14:paraId="6580B59A" w14:textId="254B3D8D" w:rsidR="00C63892" w:rsidRDefault="00C63892">
      <w:pPr>
        <w:pStyle w:val="TOC2"/>
        <w:rPr>
          <w:rFonts w:asciiTheme="minorHAnsi" w:eastAsiaTheme="minorEastAsia" w:hAnsiTheme="minorHAnsi" w:cstheme="minorBidi"/>
          <w:kern w:val="2"/>
          <w:sz w:val="24"/>
          <w:lang w:eastAsia="zh-CN"/>
          <w14:ligatures w14:val="standardContextual"/>
        </w:rPr>
      </w:pPr>
      <w:r>
        <w:t>3.6</w:t>
      </w:r>
      <w:r>
        <w:rPr>
          <w:rFonts w:asciiTheme="minorHAnsi" w:eastAsiaTheme="minorEastAsia" w:hAnsiTheme="minorHAnsi" w:cstheme="minorBidi"/>
          <w:kern w:val="2"/>
          <w:sz w:val="24"/>
          <w:lang w:eastAsia="zh-CN"/>
          <w14:ligatures w14:val="standardContextual"/>
        </w:rPr>
        <w:tab/>
      </w:r>
      <w:r>
        <w:t>Überwachung nach Annahme des Markerprotokolls</w:t>
      </w:r>
      <w:r>
        <w:tab/>
      </w:r>
      <w:r>
        <w:fldChar w:fldCharType="begin"/>
      </w:r>
      <w:r>
        <w:instrText xml:space="preserve"> PAGEREF _Toc242885033 \h </w:instrText>
      </w:r>
      <w:r>
        <w:fldChar w:fldCharType="separate"/>
      </w:r>
      <w:r>
        <w:t>17</w:t>
      </w:r>
      <w:r>
        <w:fldChar w:fldCharType="end"/>
      </w:r>
    </w:p>
    <w:p w14:paraId="15C3D00E" w14:textId="554FF351" w:rsidR="00C63892" w:rsidRDefault="00C63892">
      <w:pPr>
        <w:pStyle w:val="TOC2"/>
        <w:rPr>
          <w:rFonts w:asciiTheme="minorHAnsi" w:eastAsiaTheme="minorEastAsia" w:hAnsiTheme="minorHAnsi" w:cstheme="minorBidi"/>
          <w:kern w:val="2"/>
          <w:sz w:val="24"/>
          <w:lang w:eastAsia="zh-CN"/>
          <w14:ligatures w14:val="standardContextual"/>
        </w:rPr>
      </w:pPr>
      <w:r>
        <w:t>3.7</w:t>
      </w:r>
      <w:r>
        <w:rPr>
          <w:rFonts w:asciiTheme="minorHAnsi" w:eastAsiaTheme="minorEastAsia" w:hAnsiTheme="minorHAnsi" w:cstheme="minorBidi"/>
          <w:kern w:val="2"/>
          <w:sz w:val="24"/>
          <w:lang w:eastAsia="zh-CN"/>
          <w14:ligatures w14:val="standardContextual"/>
        </w:rPr>
        <w:tab/>
      </w:r>
      <w:r>
        <w:t>Literatur</w:t>
      </w:r>
      <w:r>
        <w:tab/>
      </w:r>
      <w:r>
        <w:fldChar w:fldCharType="begin"/>
      </w:r>
      <w:r>
        <w:instrText xml:space="preserve"> PAGEREF _Toc242885034 \h </w:instrText>
      </w:r>
      <w:r>
        <w:fldChar w:fldCharType="separate"/>
      </w:r>
      <w:r>
        <w:t>18</w:t>
      </w:r>
      <w:r>
        <w:fldChar w:fldCharType="end"/>
      </w:r>
    </w:p>
    <w:p w14:paraId="4E4D726C" w14:textId="14116D46" w:rsidR="00E306B7" w:rsidRPr="005647C6" w:rsidRDefault="00E306B7" w:rsidP="00E306B7">
      <w:pPr>
        <w:tabs>
          <w:tab w:val="left" w:pos="1980"/>
        </w:tabs>
        <w:rPr>
          <w:rFonts w:cs="Arial"/>
          <w:snapToGrid w:val="0"/>
        </w:rPr>
      </w:pPr>
      <w:r w:rsidRPr="005647C6">
        <w:rPr>
          <w:rFonts w:cs="Arial"/>
          <w:snapToGrid w:val="0"/>
        </w:rPr>
        <w:fldChar w:fldCharType="end"/>
      </w:r>
    </w:p>
    <w:p w14:paraId="0C2B72DA" w14:textId="77777777" w:rsidR="00544CE4" w:rsidRPr="005647C6" w:rsidRDefault="00544CE4" w:rsidP="00544CE4">
      <w:pPr>
        <w:tabs>
          <w:tab w:val="left" w:pos="1134"/>
          <w:tab w:val="left" w:pos="2127"/>
        </w:tabs>
        <w:spacing w:after="120"/>
        <w:ind w:left="2127" w:hanging="2127"/>
        <w:rPr>
          <w:rFonts w:cs="Arial"/>
          <w:strike/>
          <w:snapToGrid w:val="0"/>
        </w:rPr>
      </w:pPr>
      <w:r w:rsidRPr="005647C6">
        <w:rPr>
          <w:rFonts w:cs="Arial"/>
          <w:strike/>
          <w:snapToGrid w:val="0"/>
          <w:highlight w:val="lightGray"/>
        </w:rPr>
        <w:t>ANLAGE I</w:t>
      </w:r>
      <w:r w:rsidRPr="005647C6">
        <w:rPr>
          <w:rFonts w:cs="Arial"/>
          <w:strike/>
          <w:snapToGrid w:val="0"/>
          <w:highlight w:val="lightGray"/>
        </w:rPr>
        <w:tab/>
        <w:t>MODELL:</w:t>
      </w:r>
      <w:r w:rsidRPr="005647C6">
        <w:rPr>
          <w:rFonts w:cs="Arial"/>
          <w:strike/>
          <w:snapToGrid w:val="0"/>
          <w:highlight w:val="lightGray"/>
        </w:rPr>
        <w:tab/>
        <w:t>MERKMALSPEZIFISCHE MOLEKULARE MARKER</w:t>
      </w:r>
    </w:p>
    <w:p w14:paraId="79E1D1F5" w14:textId="77777777" w:rsidR="00544CE4" w:rsidRPr="005647C6" w:rsidRDefault="00544CE4" w:rsidP="00544CE4">
      <w:pPr>
        <w:spacing w:after="120"/>
        <w:ind w:left="2410" w:hanging="1276"/>
        <w:jc w:val="left"/>
        <w:rPr>
          <w:rFonts w:cs="Arial"/>
          <w:strike/>
          <w:snapToGrid w:val="0"/>
          <w:color w:val="4F81BD" w:themeColor="accent1"/>
          <w:sz w:val="18"/>
          <w:szCs w:val="18"/>
        </w:rPr>
      </w:pPr>
      <w:r w:rsidRPr="005647C6">
        <w:rPr>
          <w:rFonts w:cs="Arial"/>
          <w:strike/>
          <w:snapToGrid w:val="0"/>
          <w:color w:val="4F81BD" w:themeColor="accent1"/>
          <w:sz w:val="18"/>
          <w:szCs w:val="18"/>
        </w:rPr>
        <w:t>BEISPIEL 1:</w:t>
      </w:r>
      <w:r w:rsidRPr="005647C6">
        <w:rPr>
          <w:rFonts w:cs="Arial"/>
          <w:strike/>
          <w:snapToGrid w:val="0"/>
          <w:color w:val="4F81BD" w:themeColor="accent1"/>
          <w:sz w:val="18"/>
          <w:szCs w:val="18"/>
        </w:rPr>
        <w:tab/>
        <w:t>GENSPEZIFISCHE MARKER FÜR HERBIZIDTOLERANZ</w:t>
      </w:r>
    </w:p>
    <w:p w14:paraId="6740B01E" w14:textId="77777777" w:rsidR="00544CE4" w:rsidRPr="005647C6" w:rsidRDefault="00544CE4" w:rsidP="00544CE4">
      <w:pPr>
        <w:spacing w:after="120"/>
        <w:ind w:left="2410" w:hanging="1276"/>
        <w:jc w:val="left"/>
        <w:rPr>
          <w:rFonts w:cs="Arial"/>
          <w:strike/>
          <w:snapToGrid w:val="0"/>
          <w:color w:val="4F81BD" w:themeColor="accent1"/>
          <w:sz w:val="18"/>
          <w:szCs w:val="18"/>
        </w:rPr>
      </w:pPr>
      <w:r w:rsidRPr="005647C6">
        <w:rPr>
          <w:rFonts w:cs="Arial"/>
          <w:strike/>
          <w:snapToGrid w:val="0"/>
          <w:color w:val="4F81BD" w:themeColor="accent1"/>
          <w:sz w:val="18"/>
          <w:szCs w:val="18"/>
        </w:rPr>
        <w:t>BEISPIEL 2:</w:t>
      </w:r>
      <w:r w:rsidRPr="005647C6">
        <w:rPr>
          <w:rFonts w:cs="Arial"/>
          <w:strike/>
          <w:snapToGrid w:val="0"/>
          <w:color w:val="4F81BD" w:themeColor="accent1"/>
          <w:sz w:val="18"/>
          <w:szCs w:val="18"/>
        </w:rPr>
        <w:tab/>
        <w:t>GEN-SPEZIFISCHER MARKER MIT UNVOLLSTÄNDIGEN INFORMATIONEN ÜBER DIE AUSPRÄGUNGSSTUFE FÜR KRANKHEITSRESISTENZ BEI TOMATE</w:t>
      </w:r>
    </w:p>
    <w:p w14:paraId="37B16283" w14:textId="77777777" w:rsidR="00544CE4" w:rsidRPr="005647C6" w:rsidRDefault="00544CE4" w:rsidP="00544CE4">
      <w:pPr>
        <w:tabs>
          <w:tab w:val="left" w:pos="1980"/>
        </w:tabs>
        <w:jc w:val="left"/>
        <w:rPr>
          <w:rFonts w:cs="Arial"/>
          <w:snapToGrid w:val="0"/>
        </w:rPr>
      </w:pPr>
    </w:p>
    <w:p w14:paraId="2B1D1FD8" w14:textId="77777777" w:rsidR="00544CE4" w:rsidRPr="005647C6" w:rsidRDefault="00544CE4" w:rsidP="00544CE4">
      <w:pPr>
        <w:tabs>
          <w:tab w:val="left" w:pos="1134"/>
          <w:tab w:val="left" w:pos="2127"/>
        </w:tabs>
        <w:spacing w:after="120"/>
        <w:ind w:left="2127" w:hanging="2127"/>
        <w:rPr>
          <w:rFonts w:cs="Arial"/>
          <w:snapToGrid w:val="0"/>
        </w:rPr>
      </w:pPr>
      <w:r w:rsidRPr="005647C6">
        <w:rPr>
          <w:rFonts w:cs="Arial"/>
          <w:strike/>
          <w:snapToGrid w:val="0"/>
          <w:highlight w:val="lightGray"/>
        </w:rPr>
        <w:t>ANLAGE II</w:t>
      </w:r>
      <w:r w:rsidRPr="005647C6">
        <w:rPr>
          <w:rFonts w:cs="Arial"/>
          <w:strike/>
          <w:snapToGrid w:val="0"/>
          <w:highlight w:val="lightGray"/>
        </w:rPr>
        <w:tab/>
        <w:t>MODELL:</w:t>
      </w:r>
      <w:r w:rsidRPr="005647C6">
        <w:rPr>
          <w:rFonts w:cs="Arial"/>
          <w:strike/>
          <w:snapToGrid w:val="0"/>
          <w:highlight w:val="lightGray"/>
        </w:rPr>
        <w:tab/>
        <w:t>KOMBINATION PHÄNOTYPISCHER UND MOLEKULARER ABSTÄNDE BEI DER</w:t>
      </w:r>
      <w:r w:rsidRPr="005647C6">
        <w:rPr>
          <w:rFonts w:cs="Arial"/>
          <w:snapToGrid w:val="0"/>
        </w:rPr>
        <w:t xml:space="preserve"> VERWALTUNG VON SORTENSAMMLUNGEN</w:t>
      </w:r>
    </w:p>
    <w:p w14:paraId="175B7CA9" w14:textId="77777777" w:rsidR="00544CE4" w:rsidRPr="005647C6" w:rsidRDefault="00544CE4" w:rsidP="00544CE4">
      <w:pPr>
        <w:spacing w:after="120"/>
        <w:ind w:left="2410" w:hanging="1276"/>
        <w:jc w:val="left"/>
        <w:rPr>
          <w:rFonts w:cs="Arial"/>
          <w:strike/>
          <w:snapToGrid w:val="0"/>
          <w:color w:val="4F81BD" w:themeColor="accent1"/>
          <w:sz w:val="18"/>
          <w:szCs w:val="18"/>
        </w:rPr>
      </w:pPr>
      <w:r w:rsidRPr="005647C6">
        <w:rPr>
          <w:rFonts w:cs="Arial"/>
          <w:strike/>
          <w:snapToGrid w:val="0"/>
          <w:color w:val="4F81BD" w:themeColor="accent1"/>
          <w:sz w:val="18"/>
          <w:szCs w:val="18"/>
        </w:rPr>
        <w:t>BEISPIEL 1:</w:t>
      </w:r>
      <w:r w:rsidRPr="005647C6">
        <w:rPr>
          <w:rFonts w:cs="Arial"/>
          <w:strike/>
          <w:snapToGrid w:val="0"/>
          <w:color w:val="4F81BD" w:themeColor="accent1"/>
          <w:sz w:val="18"/>
          <w:szCs w:val="18"/>
        </w:rPr>
        <w:tab/>
        <w:t>ELTERNLINIEN VON MAIS</w:t>
      </w:r>
    </w:p>
    <w:p w14:paraId="2BCA150B" w14:textId="77777777" w:rsidR="00544CE4" w:rsidRPr="005647C6" w:rsidRDefault="00544CE4" w:rsidP="00544CE4">
      <w:pPr>
        <w:spacing w:after="120"/>
        <w:ind w:left="2410" w:hanging="1276"/>
        <w:jc w:val="left"/>
        <w:rPr>
          <w:rFonts w:cs="Arial"/>
          <w:strike/>
          <w:snapToGrid w:val="0"/>
          <w:color w:val="4F81BD" w:themeColor="accent1"/>
          <w:sz w:val="18"/>
          <w:szCs w:val="18"/>
        </w:rPr>
      </w:pPr>
      <w:r w:rsidRPr="005647C6">
        <w:rPr>
          <w:rFonts w:cs="Arial"/>
          <w:strike/>
          <w:snapToGrid w:val="0"/>
          <w:color w:val="4F81BD" w:themeColor="accent1"/>
          <w:sz w:val="18"/>
          <w:szCs w:val="18"/>
        </w:rPr>
        <w:t>BEISPIEL 2:</w:t>
      </w:r>
      <w:r w:rsidRPr="005647C6">
        <w:rPr>
          <w:rFonts w:cs="Arial"/>
          <w:strike/>
          <w:snapToGrid w:val="0"/>
          <w:color w:val="4F81BD" w:themeColor="accent1"/>
          <w:sz w:val="18"/>
          <w:szCs w:val="18"/>
        </w:rPr>
        <w:tab/>
        <w:t>GENETISCHE AUSWAHL VON ÄHNLICHEN SORTEN FÜR DIE ERSTE WACHSTUMSPERIODE: GARTENBOHNE</w:t>
      </w:r>
    </w:p>
    <w:p w14:paraId="029622F0" w14:textId="77777777" w:rsidR="00544CE4" w:rsidRPr="005647C6" w:rsidRDefault="00544CE4" w:rsidP="00544CE4">
      <w:pPr>
        <w:tabs>
          <w:tab w:val="left" w:pos="1980"/>
        </w:tabs>
        <w:jc w:val="left"/>
        <w:rPr>
          <w:rFonts w:cs="Arial"/>
          <w:snapToGrid w:val="0"/>
        </w:rPr>
      </w:pPr>
    </w:p>
    <w:p w14:paraId="54C6FFCB" w14:textId="77777777" w:rsidR="00E306B7" w:rsidRPr="005647C6" w:rsidRDefault="00E306B7" w:rsidP="00E306B7">
      <w:pPr>
        <w:pStyle w:val="Heading1"/>
        <w:rPr>
          <w:lang w:val="de-DE"/>
        </w:rPr>
      </w:pPr>
      <w:r w:rsidRPr="005647C6">
        <w:rPr>
          <w:snapToGrid w:val="0"/>
          <w:lang w:val="de-DE"/>
        </w:rPr>
        <w:br w:type="page"/>
      </w:r>
      <w:bookmarkStart w:id="0" w:name="_Toc242885012"/>
      <w:r w:rsidRPr="005647C6">
        <w:rPr>
          <w:lang w:val="de-DE"/>
        </w:rPr>
        <w:lastRenderedPageBreak/>
        <w:t>1.</w:t>
      </w:r>
      <w:r w:rsidRPr="005647C6">
        <w:rPr>
          <w:lang w:val="de-DE"/>
        </w:rPr>
        <w:tab/>
      </w:r>
      <w:r w:rsidR="00205EF7" w:rsidRPr="005647C6">
        <w:rPr>
          <w:lang w:val="de-DE"/>
        </w:rPr>
        <w:t>einleitung</w:t>
      </w:r>
      <w:bookmarkEnd w:id="0"/>
    </w:p>
    <w:p w14:paraId="714FE7D6" w14:textId="77777777" w:rsidR="00E306B7" w:rsidRPr="005647C6" w:rsidRDefault="00E306B7" w:rsidP="00E306B7">
      <w:pPr>
        <w:rPr>
          <w:rFonts w:cs="Arial"/>
        </w:rPr>
      </w:pPr>
      <w:r w:rsidRPr="005647C6">
        <w:rPr>
          <w:rFonts w:cs="Arial"/>
        </w:rPr>
        <w:t>1.1</w:t>
      </w:r>
      <w:r w:rsidRPr="005647C6">
        <w:rPr>
          <w:rFonts w:cs="Arial"/>
        </w:rPr>
        <w:tab/>
      </w:r>
      <w:r w:rsidR="00205EF7" w:rsidRPr="005647C6">
        <w:rPr>
          <w:rFonts w:cs="Arial"/>
        </w:rPr>
        <w:t xml:space="preserve">In Dokument UPOV/INF/18 „Mögliche Verwendung molekularer Marker bei der Prüfung der Unterscheidbarkeit, der Homogenität und der Beständigkeit (DUS)“ werden mögliche Anwendungsmodelle für die Verwendung biochemischer und molekularer Marker bei der DUS-Prüfung untersucht, die der Technische </w:t>
      </w:r>
      <w:r w:rsidR="004A5537" w:rsidRPr="005647C6">
        <w:rPr>
          <w:rFonts w:cs="Arial"/>
        </w:rPr>
        <w:t>Ausschuss</w:t>
      </w:r>
      <w:r w:rsidR="00205EF7" w:rsidRPr="005647C6">
        <w:rPr>
          <w:rFonts w:cs="Arial"/>
        </w:rPr>
        <w:t xml:space="preserve"> </w:t>
      </w:r>
      <w:r w:rsidR="00C66D18" w:rsidRPr="005647C6">
        <w:rPr>
          <w:rFonts w:cs="Arial"/>
        </w:rPr>
        <w:t xml:space="preserve">(TC) </w:t>
      </w:r>
      <w:r w:rsidR="00205EF7" w:rsidRPr="005647C6">
        <w:rPr>
          <w:rFonts w:cs="Arial"/>
        </w:rPr>
        <w:t xml:space="preserve">der Ad-hoc-Untergruppe technischer und juristischer Sachverständiger für biochemische und molekulare Verfahren (BMT-Überprüfungsgruppe) auf der Grundlage der Arbeiten der Arbeitsgruppe für biochemische und molekulare Verfahren und insbesondere für DNS-Profilierungsverfahren (BMT) und der artenspezifischen Untergruppen für molekulare Verfahren (artenspezifische Untergruppen) (vergleiche </w:t>
      </w:r>
      <w:hyperlink r:id="rId15" w:history="1">
        <w:r w:rsidR="00205EF7" w:rsidRPr="005647C6">
          <w:rPr>
            <w:rStyle w:val="Hyperlink"/>
            <w:rFonts w:cs="Arial"/>
          </w:rPr>
          <w:t>http://www.upov.int/about/de/organigram.html</w:t>
        </w:r>
      </w:hyperlink>
      <w:r w:rsidR="00205EF7" w:rsidRPr="005647C6">
        <w:rPr>
          <w:rFonts w:cs="Arial"/>
        </w:rPr>
        <w:t>) vorgeschlagen hat</w:t>
      </w:r>
      <w:r w:rsidR="004F6F42" w:rsidRPr="005647C6">
        <w:rPr>
          <w:rFonts w:cs="Arial"/>
        </w:rPr>
        <w:t>. Die Beurteilung durch die BMT</w:t>
      </w:r>
      <w:r w:rsidR="004F6F42" w:rsidRPr="005647C6">
        <w:rPr>
          <w:rFonts w:cs="Arial"/>
        </w:rPr>
        <w:noBreakHyphen/>
      </w:r>
      <w:r w:rsidR="00205EF7" w:rsidRPr="005647C6">
        <w:rPr>
          <w:rFonts w:cs="Arial"/>
        </w:rPr>
        <w:t>Überprüfungsgruppe und die Meinungen des Technischen Ausschusses und des Verwaltungs- und Rechtsausschusses (CAJ) zu diesen Modellen werden in Dokument UPOV/INF/18 dargelegt.</w:t>
      </w:r>
    </w:p>
    <w:p w14:paraId="217DEC76" w14:textId="77777777" w:rsidR="00E306B7" w:rsidRPr="005647C6" w:rsidRDefault="00E306B7" w:rsidP="00E306B7">
      <w:pPr>
        <w:rPr>
          <w:rFonts w:cs="Arial"/>
        </w:rPr>
      </w:pPr>
    </w:p>
    <w:p w14:paraId="76E53E1C" w14:textId="77777777" w:rsidR="00E306B7" w:rsidRPr="005647C6" w:rsidRDefault="00E306B7" w:rsidP="00E306B7">
      <w:pPr>
        <w:rPr>
          <w:rFonts w:cs="Arial"/>
        </w:rPr>
      </w:pPr>
      <w:r w:rsidRPr="005647C6">
        <w:rPr>
          <w:rFonts w:cs="Arial"/>
        </w:rPr>
        <w:t>1.2</w:t>
      </w:r>
      <w:r w:rsidRPr="005647C6">
        <w:rPr>
          <w:rFonts w:cs="Arial"/>
        </w:rPr>
        <w:tab/>
      </w:r>
      <w:r w:rsidR="00205EF7" w:rsidRPr="005647C6">
        <w:rPr>
          <w:rFonts w:cs="Arial"/>
        </w:rPr>
        <w:t>Dieses Dokument soll Anleitung zur Verwendung biochemischer und molekularer Marker bei der Prüfung der Unterscheidbarkeit, der Homogenität und der Beständigkeit (DUS) auf der Grundlage der Modelle</w:t>
      </w:r>
      <w:r w:rsidR="00C66D18" w:rsidRPr="005647C6">
        <w:rPr>
          <w:rFonts w:cs="Arial"/>
        </w:rPr>
        <w:t>,</w:t>
      </w:r>
      <w:r w:rsidR="00205EF7" w:rsidRPr="005647C6">
        <w:rPr>
          <w:rFonts w:cs="Arial"/>
        </w:rPr>
        <w:t xml:space="preserve"> </w:t>
      </w:r>
      <w:r w:rsidR="00A154FC" w:rsidRPr="005647C6">
        <w:rPr>
          <w:rFonts w:cs="Arial"/>
        </w:rPr>
        <w:t>die positiv beurteilt wurden und für die anerkannte Beispiele gegeben wurden.</w:t>
      </w:r>
    </w:p>
    <w:p w14:paraId="538CB0CE" w14:textId="77777777" w:rsidR="00E306B7" w:rsidRPr="005647C6" w:rsidRDefault="00E306B7" w:rsidP="00E306B7">
      <w:pPr>
        <w:rPr>
          <w:rFonts w:cs="Arial"/>
        </w:rPr>
      </w:pPr>
    </w:p>
    <w:p w14:paraId="5767B9C2" w14:textId="77777777" w:rsidR="00E306B7" w:rsidRPr="005647C6" w:rsidRDefault="00E306B7" w:rsidP="00E306B7">
      <w:pPr>
        <w:rPr>
          <w:rFonts w:cs="Arial"/>
        </w:rPr>
      </w:pPr>
      <w:r w:rsidRPr="005647C6">
        <w:rPr>
          <w:rFonts w:cs="Arial"/>
        </w:rPr>
        <w:t>1.3</w:t>
      </w:r>
      <w:r w:rsidRPr="005647C6">
        <w:rPr>
          <w:rFonts w:cs="Arial"/>
        </w:rPr>
        <w:tab/>
      </w:r>
      <w:r w:rsidR="00A154FC" w:rsidRPr="005647C6">
        <w:rPr>
          <w:rFonts w:cs="Arial"/>
        </w:rPr>
        <w:t>Die einzigen verbindlichen Verpflichtungen für die Verbandsmitglieder sind diejenigen, die das UPOV-Übereinkommen selbst vorsieht, und das vorliegende Dokument darf nicht in einer Weise ausgelegt werden, die in Widerspruch zu der für das jeweilige Verbandsmitglied geltenden Akte steht.</w:t>
      </w:r>
    </w:p>
    <w:p w14:paraId="414E2909" w14:textId="77777777" w:rsidR="00E306B7" w:rsidRPr="005647C6" w:rsidRDefault="00E306B7" w:rsidP="00E306B7">
      <w:pPr>
        <w:rPr>
          <w:rFonts w:cs="Arial"/>
        </w:rPr>
      </w:pPr>
    </w:p>
    <w:p w14:paraId="6E8904C6" w14:textId="77777777" w:rsidR="00E306B7" w:rsidRPr="005647C6" w:rsidRDefault="00E306B7" w:rsidP="00E306B7">
      <w:pPr>
        <w:rPr>
          <w:rFonts w:cs="Arial"/>
          <w:color w:val="000000"/>
        </w:rPr>
      </w:pPr>
      <w:r w:rsidRPr="005647C6">
        <w:rPr>
          <w:rFonts w:cs="Arial"/>
          <w:color w:val="000000"/>
        </w:rPr>
        <w:t>1.4</w:t>
      </w:r>
      <w:r w:rsidRPr="005647C6">
        <w:rPr>
          <w:rFonts w:cs="Arial"/>
          <w:color w:val="000000"/>
        </w:rPr>
        <w:tab/>
      </w:r>
      <w:r w:rsidR="00A154FC" w:rsidRPr="005647C6">
        <w:rPr>
          <w:rFonts w:cs="Arial"/>
          <w:color w:val="000000"/>
        </w:rPr>
        <w:t>Folgende Abkürzungen werden in diesem Dokument verwendet:</w:t>
      </w:r>
    </w:p>
    <w:p w14:paraId="19891D36" w14:textId="77777777" w:rsidR="00E306B7" w:rsidRPr="005647C6" w:rsidRDefault="00E306B7" w:rsidP="00E306B7">
      <w:pPr>
        <w:keepNext/>
        <w:rPr>
          <w:rFonts w:cs="Arial"/>
          <w:color w:val="000000"/>
        </w:rPr>
      </w:pPr>
    </w:p>
    <w:p w14:paraId="3C326F11" w14:textId="77777777" w:rsidR="00BD7F45" w:rsidRPr="005647C6" w:rsidRDefault="00BD7F45" w:rsidP="00B26B89">
      <w:pPr>
        <w:ind w:left="2835" w:hanging="2126"/>
        <w:rPr>
          <w:rFonts w:cs="Arial"/>
          <w:color w:val="000000"/>
        </w:rPr>
      </w:pPr>
      <w:r w:rsidRPr="005647C6">
        <w:rPr>
          <w:rFonts w:cs="Arial"/>
          <w:color w:val="000000"/>
        </w:rPr>
        <w:t>CAJ:</w:t>
      </w:r>
      <w:r w:rsidRPr="005647C6">
        <w:rPr>
          <w:rFonts w:cs="Arial"/>
          <w:color w:val="000000"/>
        </w:rPr>
        <w:tab/>
        <w:t xml:space="preserve">Verwaltungs- und </w:t>
      </w:r>
      <w:r w:rsidR="004A5537" w:rsidRPr="005647C6">
        <w:rPr>
          <w:rFonts w:cs="Arial"/>
          <w:color w:val="000000"/>
        </w:rPr>
        <w:t>Rechtsausschuss</w:t>
      </w:r>
    </w:p>
    <w:p w14:paraId="75DBBFD5" w14:textId="77777777" w:rsidR="00BD7F45" w:rsidRPr="005647C6" w:rsidRDefault="00BD7F45" w:rsidP="00B26B89">
      <w:pPr>
        <w:ind w:left="2835" w:hanging="2126"/>
        <w:rPr>
          <w:rFonts w:cs="Arial"/>
          <w:color w:val="000000"/>
        </w:rPr>
      </w:pPr>
      <w:r w:rsidRPr="005647C6">
        <w:rPr>
          <w:rFonts w:cs="Arial"/>
          <w:color w:val="000000"/>
        </w:rPr>
        <w:t>TC:</w:t>
      </w:r>
      <w:r w:rsidRPr="005647C6">
        <w:rPr>
          <w:rFonts w:cs="Arial"/>
          <w:color w:val="000000"/>
        </w:rPr>
        <w:tab/>
        <w:t xml:space="preserve">Technischer </w:t>
      </w:r>
      <w:r w:rsidR="004A5537" w:rsidRPr="005647C6">
        <w:rPr>
          <w:rFonts w:cs="Arial"/>
          <w:color w:val="000000"/>
        </w:rPr>
        <w:t>Ausschuss</w:t>
      </w:r>
    </w:p>
    <w:p w14:paraId="0A5B345C" w14:textId="77777777" w:rsidR="00BD7F45" w:rsidRPr="005647C6" w:rsidRDefault="00BD7F45" w:rsidP="00B26B89">
      <w:pPr>
        <w:ind w:left="2835" w:hanging="2126"/>
        <w:rPr>
          <w:rFonts w:cs="Arial"/>
          <w:color w:val="000000"/>
        </w:rPr>
      </w:pPr>
      <w:r w:rsidRPr="005647C6">
        <w:rPr>
          <w:rFonts w:cs="Arial"/>
          <w:color w:val="000000"/>
        </w:rPr>
        <w:t>TWP:</w:t>
      </w:r>
      <w:r w:rsidRPr="005647C6">
        <w:rPr>
          <w:rFonts w:cs="Arial"/>
          <w:color w:val="000000"/>
        </w:rPr>
        <w:tab/>
        <w:t>Technische Arbeitsgruppen</w:t>
      </w:r>
    </w:p>
    <w:p w14:paraId="67F46923" w14:textId="77777777" w:rsidR="00BD7F45" w:rsidRPr="005647C6" w:rsidRDefault="00BD7F45" w:rsidP="00B26B89">
      <w:pPr>
        <w:ind w:left="2835" w:hanging="2126"/>
        <w:rPr>
          <w:rFonts w:cs="Arial"/>
          <w:color w:val="000000"/>
        </w:rPr>
      </w:pPr>
      <w:r w:rsidRPr="005647C6">
        <w:rPr>
          <w:rFonts w:cs="Arial"/>
          <w:color w:val="000000"/>
        </w:rPr>
        <w:t>BMT:</w:t>
      </w:r>
      <w:r w:rsidRPr="005647C6">
        <w:rPr>
          <w:rFonts w:cs="Arial"/>
          <w:color w:val="000000"/>
        </w:rPr>
        <w:tab/>
        <w:t>Arbeitsgruppe für biochemische und molekulare Verfahren und insbesondere für DNS-Profilierungsverfahren</w:t>
      </w:r>
    </w:p>
    <w:p w14:paraId="26725B01" w14:textId="77777777" w:rsidR="00BD7F45" w:rsidRPr="005647C6" w:rsidRDefault="00BD7F45" w:rsidP="00B26B89">
      <w:pPr>
        <w:ind w:left="2835" w:hanging="2126"/>
        <w:rPr>
          <w:rFonts w:cs="Arial"/>
          <w:color w:val="000000"/>
        </w:rPr>
      </w:pPr>
      <w:r w:rsidRPr="005647C6">
        <w:rPr>
          <w:rFonts w:cs="Arial"/>
          <w:color w:val="000000"/>
        </w:rPr>
        <w:t>BMT-</w:t>
      </w:r>
    </w:p>
    <w:p w14:paraId="0C19EF70" w14:textId="77777777" w:rsidR="00BD7F45" w:rsidRPr="005647C6" w:rsidRDefault="00BD7F45" w:rsidP="00B26B89">
      <w:pPr>
        <w:ind w:left="2835" w:hanging="2126"/>
        <w:rPr>
          <w:rFonts w:cs="Arial"/>
          <w:color w:val="000000"/>
        </w:rPr>
      </w:pPr>
      <w:r w:rsidRPr="005647C6">
        <w:rPr>
          <w:rFonts w:cs="Arial"/>
          <w:color w:val="000000"/>
        </w:rPr>
        <w:t>Überprüfungsgruppe:</w:t>
      </w:r>
      <w:r w:rsidRPr="005647C6">
        <w:rPr>
          <w:rFonts w:cs="Arial"/>
          <w:color w:val="000000"/>
        </w:rPr>
        <w:tab/>
        <w:t>Ad-hoc-Untergruppe technischer und juristischer Sachverständiger für biochemische und molekulare Verfahren</w:t>
      </w:r>
    </w:p>
    <w:p w14:paraId="5A034665" w14:textId="77777777" w:rsidR="00BD7F45" w:rsidRPr="005647C6" w:rsidRDefault="00BD7F45" w:rsidP="00B26B89">
      <w:pPr>
        <w:ind w:left="2835" w:hanging="2126"/>
        <w:rPr>
          <w:rFonts w:cs="Arial"/>
          <w:color w:val="000000"/>
        </w:rPr>
      </w:pPr>
      <w:r w:rsidRPr="005647C6">
        <w:rPr>
          <w:rFonts w:cs="Arial"/>
          <w:color w:val="000000"/>
        </w:rPr>
        <w:t>Artenspezifische</w:t>
      </w:r>
    </w:p>
    <w:p w14:paraId="4AB07F0F" w14:textId="77777777" w:rsidR="00E306B7" w:rsidRPr="005647C6" w:rsidRDefault="00BD7F45" w:rsidP="00B26B89">
      <w:pPr>
        <w:ind w:left="2835" w:hanging="2126"/>
        <w:rPr>
          <w:rFonts w:cs="Arial"/>
          <w:color w:val="000000"/>
        </w:rPr>
      </w:pPr>
      <w:r w:rsidRPr="005647C6">
        <w:rPr>
          <w:rFonts w:cs="Arial"/>
          <w:color w:val="000000"/>
        </w:rPr>
        <w:t>Untergruppe:</w:t>
      </w:r>
      <w:r w:rsidRPr="005647C6">
        <w:rPr>
          <w:rFonts w:cs="Arial"/>
          <w:color w:val="000000"/>
        </w:rPr>
        <w:tab/>
        <w:t>artenspezifische Ad-hoc-Untergruppe für molekulare Verfahren</w:t>
      </w:r>
    </w:p>
    <w:p w14:paraId="6CB53E36" w14:textId="77777777" w:rsidR="00EF252B" w:rsidRPr="005647C6" w:rsidRDefault="00EF252B" w:rsidP="001700BE"/>
    <w:p w14:paraId="63D3EFB2" w14:textId="77777777" w:rsidR="00074123" w:rsidRPr="005647C6" w:rsidRDefault="00074123" w:rsidP="001700BE"/>
    <w:p w14:paraId="549F67E3" w14:textId="77777777" w:rsidR="00E306B7" w:rsidRPr="005647C6" w:rsidRDefault="00E306B7" w:rsidP="00B854DE">
      <w:pPr>
        <w:pStyle w:val="Heading1"/>
        <w:spacing w:after="0"/>
        <w:rPr>
          <w:lang w:val="de-DE"/>
        </w:rPr>
      </w:pPr>
      <w:bookmarkStart w:id="1" w:name="_Toc311473359"/>
      <w:bookmarkStart w:id="2" w:name="_Toc242885013"/>
      <w:r w:rsidRPr="005647C6">
        <w:rPr>
          <w:rStyle w:val="TitleofDocChar"/>
          <w:lang w:val="de-DE"/>
        </w:rPr>
        <w:t>2.</w:t>
      </w:r>
      <w:r w:rsidRPr="005647C6">
        <w:rPr>
          <w:rStyle w:val="TitleofDocChar"/>
          <w:lang w:val="de-DE"/>
        </w:rPr>
        <w:tab/>
      </w:r>
      <w:bookmarkEnd w:id="1"/>
      <w:r w:rsidR="00A154FC" w:rsidRPr="005647C6">
        <w:rPr>
          <w:lang w:val="de-DE"/>
        </w:rPr>
        <w:t>MODELLE FÜR DIE ANWENDUNG</w:t>
      </w:r>
      <w:bookmarkEnd w:id="2"/>
    </w:p>
    <w:p w14:paraId="026162B5" w14:textId="77777777" w:rsidR="00E306B7" w:rsidRPr="005647C6" w:rsidRDefault="00E306B7" w:rsidP="00E306B7">
      <w:pPr>
        <w:rPr>
          <w:snapToGrid w:val="0"/>
          <w:lang w:eastAsia="zh-CN"/>
        </w:rPr>
      </w:pPr>
      <w:bookmarkStart w:id="3" w:name="_Toc311473360"/>
    </w:p>
    <w:p w14:paraId="6D147B2A" w14:textId="77777777" w:rsidR="00E306B7" w:rsidRPr="005647C6" w:rsidRDefault="00E306B7" w:rsidP="00AF3F4B">
      <w:pPr>
        <w:pStyle w:val="Heading2"/>
      </w:pPr>
      <w:bookmarkStart w:id="4" w:name="_Toc311473361"/>
      <w:bookmarkStart w:id="5" w:name="_Toc242885014"/>
      <w:bookmarkEnd w:id="3"/>
      <w:r w:rsidRPr="005647C6">
        <w:t>2.1</w:t>
      </w:r>
      <w:r w:rsidRPr="005647C6">
        <w:tab/>
      </w:r>
      <w:bookmarkEnd w:id="4"/>
      <w:r w:rsidR="00A154FC" w:rsidRPr="005647C6">
        <w:t>Merkmals</w:t>
      </w:r>
      <w:r w:rsidR="00302DDB" w:rsidRPr="005647C6">
        <w:t>s</w:t>
      </w:r>
      <w:r w:rsidR="00A154FC" w:rsidRPr="005647C6">
        <w:t>pezifische moleku</w:t>
      </w:r>
      <w:r w:rsidR="00384A87" w:rsidRPr="005647C6">
        <w:t>lare Marker</w:t>
      </w:r>
      <w:r w:rsidR="00384A87" w:rsidRPr="005647C6">
        <w:rPr>
          <w:strike/>
        </w:rPr>
        <w:t xml:space="preserve"> </w:t>
      </w:r>
      <w:r w:rsidR="00384A87" w:rsidRPr="005647C6">
        <w:rPr>
          <w:strike/>
          <w:highlight w:val="lightGray"/>
        </w:rPr>
        <w:t>(vergleiche Anlage I</w:t>
      </w:r>
      <w:r w:rsidR="00A154FC" w:rsidRPr="005647C6">
        <w:rPr>
          <w:strike/>
          <w:highlight w:val="lightGray"/>
        </w:rPr>
        <w:t>)</w:t>
      </w:r>
      <w:bookmarkEnd w:id="5"/>
    </w:p>
    <w:p w14:paraId="54B0E5F0" w14:textId="77777777" w:rsidR="00B32CF4" w:rsidRPr="005647C6" w:rsidRDefault="00B32CF4" w:rsidP="009A11A0">
      <w:pPr>
        <w:rPr>
          <w:rFonts w:cs="Arial"/>
        </w:rPr>
      </w:pPr>
      <w:r w:rsidRPr="005647C6">
        <w:rPr>
          <w:rFonts w:cs="Arial"/>
        </w:rPr>
        <w:t>2.1.1</w:t>
      </w:r>
      <w:r w:rsidRPr="005647C6">
        <w:rPr>
          <w:rFonts w:cs="Arial"/>
        </w:rPr>
        <w:tab/>
        <w:t>Molekulare Marker können auf der folgenden Grundlage als eine Methode zur Prüfung von DUS Merkmalen, die die Kriterien für die in der Allgemeinen Einführung, Kapitel 4, Abschnitt 4.2 dargelegten Merkmale erfüllen, verwendet werden:</w:t>
      </w:r>
    </w:p>
    <w:p w14:paraId="217213A3" w14:textId="77777777" w:rsidR="00B32CF4" w:rsidRPr="005647C6" w:rsidRDefault="00B32CF4" w:rsidP="00B26B89">
      <w:pPr>
        <w:ind w:firstLine="709"/>
        <w:rPr>
          <w:rFonts w:cs="Arial"/>
        </w:rPr>
      </w:pPr>
    </w:p>
    <w:p w14:paraId="306819D3" w14:textId="77777777" w:rsidR="00B32CF4" w:rsidRPr="005647C6" w:rsidRDefault="00B32CF4" w:rsidP="00B26B89">
      <w:pPr>
        <w:ind w:firstLine="709"/>
        <w:rPr>
          <w:rFonts w:cs="Arial"/>
        </w:rPr>
      </w:pPr>
      <w:r w:rsidRPr="005647C6">
        <w:rPr>
          <w:rFonts w:cs="Arial"/>
        </w:rPr>
        <w:t>a)</w:t>
      </w:r>
      <w:r w:rsidRPr="005647C6">
        <w:rPr>
          <w:rFonts w:cs="Arial"/>
        </w:rPr>
        <w:tab/>
        <w:t>die Prüfung des Markers wird für die gleiche Anzahl Einzelpflanzen mit den gleichen Kriterien für die Unterscheidbarkeit, die Homogenität und die Beständigkeit durchgeführt wie bei der Prüfung des Merkmals durch eine biologische Prüfung;</w:t>
      </w:r>
    </w:p>
    <w:p w14:paraId="24B383AE" w14:textId="77777777" w:rsidR="00B32CF4" w:rsidRPr="005647C6" w:rsidRDefault="00B32CF4" w:rsidP="00B26B89">
      <w:pPr>
        <w:ind w:firstLine="709"/>
        <w:rPr>
          <w:rFonts w:cs="Arial"/>
        </w:rPr>
      </w:pPr>
    </w:p>
    <w:p w14:paraId="15CF5D64" w14:textId="77777777" w:rsidR="00B32CF4" w:rsidRPr="005647C6" w:rsidRDefault="00B32CF4" w:rsidP="00B26B89">
      <w:pPr>
        <w:ind w:firstLine="709"/>
        <w:rPr>
          <w:rFonts w:cs="Arial"/>
        </w:rPr>
      </w:pPr>
      <w:r w:rsidRPr="005647C6">
        <w:rPr>
          <w:rFonts w:cs="Arial"/>
        </w:rPr>
        <w:t>b)</w:t>
      </w:r>
      <w:r w:rsidRPr="005647C6">
        <w:rPr>
          <w:rFonts w:cs="Arial"/>
        </w:rPr>
        <w:tab/>
        <w:t>es erfolgt eine Überprüfung der Zuverlässigkeit der Kopplung zwischen dem Marker und dem Merkmal;</w:t>
      </w:r>
    </w:p>
    <w:p w14:paraId="4F3E7B20" w14:textId="77777777" w:rsidR="00B32CF4" w:rsidRPr="005647C6" w:rsidRDefault="00B32CF4" w:rsidP="00B26B89">
      <w:pPr>
        <w:ind w:firstLine="709"/>
        <w:rPr>
          <w:rFonts w:cs="Arial"/>
        </w:rPr>
      </w:pPr>
    </w:p>
    <w:p w14:paraId="2B066480" w14:textId="77777777" w:rsidR="00B32CF4" w:rsidRPr="005647C6" w:rsidRDefault="00B32CF4" w:rsidP="00B26B89">
      <w:pPr>
        <w:ind w:firstLine="709"/>
        <w:rPr>
          <w:rFonts w:cs="Arial"/>
        </w:rPr>
      </w:pPr>
      <w:r w:rsidRPr="005647C6">
        <w:rPr>
          <w:rFonts w:cs="Arial"/>
        </w:rPr>
        <w:t>c)</w:t>
      </w:r>
      <w:r w:rsidRPr="005647C6">
        <w:rPr>
          <w:rFonts w:cs="Arial"/>
        </w:rPr>
        <w:tab/>
        <w:t>verschiedene Marker für dasselbe Merkmal sind verschiedene Methoden für die Prüfung desselben Merkmals;</w:t>
      </w:r>
    </w:p>
    <w:p w14:paraId="2F4A4F3A" w14:textId="77777777" w:rsidR="00B32CF4" w:rsidRPr="005647C6" w:rsidRDefault="00B32CF4" w:rsidP="00B26B89">
      <w:pPr>
        <w:ind w:firstLine="709"/>
        <w:rPr>
          <w:rFonts w:cs="Arial"/>
        </w:rPr>
      </w:pPr>
    </w:p>
    <w:p w14:paraId="50CE3DE9" w14:textId="77777777" w:rsidR="00B32CF4" w:rsidRPr="005647C6" w:rsidRDefault="00B32CF4" w:rsidP="00B26B89">
      <w:pPr>
        <w:ind w:firstLine="709"/>
        <w:rPr>
          <w:rFonts w:cs="Arial"/>
        </w:rPr>
      </w:pPr>
      <w:r w:rsidRPr="005647C6">
        <w:rPr>
          <w:rFonts w:cs="Arial"/>
        </w:rPr>
        <w:t>d)</w:t>
      </w:r>
      <w:r w:rsidRPr="005647C6">
        <w:rPr>
          <w:rFonts w:cs="Arial"/>
        </w:rPr>
        <w:tab/>
        <w:t>Marker, die mit verschiedenen Genen gekoppelt sind, die die Ausprägung desselben Merkmals übertragen, sind verschiedene Methoden für die Prüfung desselben Merkmals; und</w:t>
      </w:r>
    </w:p>
    <w:p w14:paraId="1329E552" w14:textId="77777777" w:rsidR="00B32CF4" w:rsidRPr="005647C6" w:rsidRDefault="00B32CF4" w:rsidP="00B26B89">
      <w:pPr>
        <w:ind w:firstLine="709"/>
        <w:rPr>
          <w:rFonts w:cs="Arial"/>
        </w:rPr>
      </w:pPr>
    </w:p>
    <w:p w14:paraId="494F2DD1" w14:textId="77777777" w:rsidR="00E05E8D" w:rsidRPr="005647C6" w:rsidRDefault="00E05E8D" w:rsidP="00B26B89">
      <w:pPr>
        <w:ind w:firstLine="709"/>
        <w:rPr>
          <w:rFonts w:cs="Arial"/>
        </w:rPr>
      </w:pPr>
      <w:r w:rsidRPr="005647C6">
        <w:rPr>
          <w:rFonts w:cs="Arial"/>
        </w:rPr>
        <w:t>e)</w:t>
      </w:r>
      <w:r w:rsidRPr="005647C6">
        <w:rPr>
          <w:rFonts w:cs="Arial"/>
        </w:rPr>
        <w:tab/>
        <w:t>Marker, die mit verschiedenen regulatorischen Elementen für dasselbe Gen verbunden sind, das die Ausprägung desselben Merkmals überträgt, sind verschiedene Methoden für die Prüfung desselben Merkmals.</w:t>
      </w:r>
    </w:p>
    <w:p w14:paraId="7D9D7926" w14:textId="77777777" w:rsidR="00E05E8D" w:rsidRPr="005647C6" w:rsidRDefault="00E05E8D" w:rsidP="00B26B89">
      <w:pPr>
        <w:ind w:firstLine="709"/>
        <w:rPr>
          <w:rFonts w:cs="Arial"/>
          <w:u w:val="single"/>
        </w:rPr>
      </w:pPr>
    </w:p>
    <w:p w14:paraId="1D3D98EC" w14:textId="46AA909D" w:rsidR="00E05E8D" w:rsidRPr="005647C6" w:rsidRDefault="00E05E8D" w:rsidP="00E05E8D">
      <w:pPr>
        <w:rPr>
          <w:rFonts w:cs="Arial"/>
        </w:rPr>
      </w:pPr>
      <w:r w:rsidRPr="005647C6">
        <w:rPr>
          <w:rFonts w:cs="Arial"/>
        </w:rPr>
        <w:t>2.1.2</w:t>
      </w:r>
      <w:r w:rsidRPr="005647C6">
        <w:rPr>
          <w:rFonts w:cs="Arial"/>
        </w:rPr>
        <w:tab/>
      </w:r>
      <w:r w:rsidRPr="005647C6">
        <w:rPr>
          <w:rFonts w:cs="Arial"/>
          <w:strike/>
          <w:highlight w:val="lightGray"/>
        </w:rPr>
        <w:t>Anlage I dieses Dokuments enthält</w:t>
      </w:r>
      <w:r w:rsidRPr="005647C6">
        <w:rPr>
          <w:rFonts w:cs="Arial"/>
        </w:rPr>
        <w:t xml:space="preserve"> </w:t>
      </w:r>
      <w:r w:rsidR="000E31A5" w:rsidRPr="005647C6">
        <w:rPr>
          <w:rFonts w:cs="Arial"/>
          <w:highlight w:val="lightGray"/>
          <w:u w:val="single"/>
        </w:rPr>
        <w:t>Absätze 2.1.5 bis 2.1.18 enthalten</w:t>
      </w:r>
      <w:r w:rsidR="000E31A5" w:rsidRPr="005647C6">
        <w:rPr>
          <w:rFonts w:cs="Arial"/>
        </w:rPr>
        <w:t xml:space="preserve"> </w:t>
      </w:r>
      <w:r w:rsidRPr="005647C6">
        <w:rPr>
          <w:rFonts w:cs="Arial"/>
        </w:rPr>
        <w:t>Beispiele für die Verwendung merkmalsspezifischer molekularer Marker.</w:t>
      </w:r>
    </w:p>
    <w:p w14:paraId="5F2061C9" w14:textId="77777777" w:rsidR="00E05E8D" w:rsidRPr="005647C6" w:rsidRDefault="00E05E8D" w:rsidP="00E05E8D">
      <w:pPr>
        <w:rPr>
          <w:rFonts w:cs="Arial"/>
        </w:rPr>
      </w:pPr>
    </w:p>
    <w:p w14:paraId="785443DE" w14:textId="2850B39A" w:rsidR="00E05E8D" w:rsidRPr="005647C6" w:rsidRDefault="00E05E8D" w:rsidP="00E05E8D">
      <w:pPr>
        <w:rPr>
          <w:rFonts w:cs="Arial"/>
        </w:rPr>
      </w:pPr>
      <w:r w:rsidRPr="005647C6">
        <w:rPr>
          <w:rFonts w:cs="Arial"/>
        </w:rPr>
        <w:lastRenderedPageBreak/>
        <w:t>2.1.3</w:t>
      </w:r>
      <w:r w:rsidRPr="005647C6">
        <w:rPr>
          <w:rFonts w:cs="Arial"/>
        </w:rPr>
        <w:tab/>
        <w:t xml:space="preserve">Es ist Sache der entsprechenden Behörde, zu prüfen, ob die Annahmen bei Anwendung des Modells und der Beispiele, wie in </w:t>
      </w:r>
      <w:r w:rsidRPr="005647C6">
        <w:rPr>
          <w:rFonts w:cs="Arial"/>
          <w:strike/>
          <w:highlight w:val="lightGray"/>
        </w:rPr>
        <w:t>Anlage I dieses Dokuments</w:t>
      </w:r>
      <w:r w:rsidRPr="005647C6">
        <w:rPr>
          <w:rFonts w:cs="Arial"/>
          <w:strike/>
        </w:rPr>
        <w:t xml:space="preserve"> </w:t>
      </w:r>
      <w:r w:rsidR="001036F7" w:rsidRPr="005647C6">
        <w:rPr>
          <w:rFonts w:cs="Arial"/>
          <w:highlight w:val="lightGray"/>
          <w:u w:val="single"/>
        </w:rPr>
        <w:t>den Absätzen 2.1.5 bis 2.1.18</w:t>
      </w:r>
      <w:r w:rsidR="001036F7" w:rsidRPr="005647C6">
        <w:rPr>
          <w:rFonts w:cs="Arial"/>
        </w:rPr>
        <w:t xml:space="preserve"> </w:t>
      </w:r>
      <w:r w:rsidRPr="005647C6">
        <w:rPr>
          <w:rFonts w:cs="Arial"/>
        </w:rPr>
        <w:t>dargelegt, erfüllt sind.</w:t>
      </w:r>
    </w:p>
    <w:p w14:paraId="53BC9269" w14:textId="77777777" w:rsidR="00E05E8D" w:rsidRPr="005647C6" w:rsidRDefault="00E05E8D" w:rsidP="00E05E8D">
      <w:pPr>
        <w:rPr>
          <w:rFonts w:cs="Arial"/>
        </w:rPr>
      </w:pPr>
    </w:p>
    <w:p w14:paraId="04499C3E" w14:textId="4D633694" w:rsidR="00E05E8D" w:rsidRPr="005647C6" w:rsidRDefault="00E05E8D" w:rsidP="00E05E8D">
      <w:pPr>
        <w:rPr>
          <w:rFonts w:cs="Arial"/>
        </w:rPr>
      </w:pPr>
      <w:r w:rsidRPr="005647C6">
        <w:rPr>
          <w:rFonts w:cs="Arial"/>
        </w:rPr>
        <w:t>2.1.4</w:t>
      </w:r>
      <w:r w:rsidRPr="005647C6">
        <w:rPr>
          <w:rFonts w:cs="Arial"/>
        </w:rPr>
        <w:tab/>
        <w:t xml:space="preserve">Zur Aufnahme einer Methode aufgrund des Modells </w:t>
      </w:r>
      <w:r w:rsidRPr="005647C6">
        <w:rPr>
          <w:rFonts w:cs="Arial"/>
          <w:strike/>
          <w:highlight w:val="lightGray"/>
        </w:rPr>
        <w:t>in Anlage I dieses Dokuments</w:t>
      </w:r>
      <w:r w:rsidRPr="005647C6">
        <w:rPr>
          <w:rFonts w:cs="Arial"/>
          <w:strike/>
        </w:rPr>
        <w:t xml:space="preserve"> </w:t>
      </w:r>
      <w:r w:rsidRPr="005647C6">
        <w:rPr>
          <w:rFonts w:cs="Arial"/>
        </w:rPr>
        <w:t>in die Prüfungsrichtlinien müssten die entsprechende Technische Arbeitsgruppe und der TC vereinbaren, dass die Anforderung der Zuverlässigkeit der Kopplung zwischen dem Gen und der Ausprägung des Merkmals erfüllt ist.</w:t>
      </w:r>
    </w:p>
    <w:p w14:paraId="16FB9EB0" w14:textId="77777777" w:rsidR="00552861" w:rsidRPr="005647C6" w:rsidRDefault="00552861" w:rsidP="00E306B7"/>
    <w:p w14:paraId="0EF1A69D" w14:textId="03E97229" w:rsidR="003A7431" w:rsidRPr="005647C6" w:rsidRDefault="003A7431" w:rsidP="003A7431">
      <w:pPr>
        <w:pStyle w:val="Heading3"/>
        <w:rPr>
          <w:color w:val="4F81BD" w:themeColor="accent1"/>
        </w:rPr>
      </w:pPr>
      <w:bookmarkStart w:id="6" w:name="_Toc242885015"/>
      <w:r w:rsidRPr="005647C6">
        <w:rPr>
          <w:color w:val="4F81BD" w:themeColor="accent1"/>
        </w:rPr>
        <w:t xml:space="preserve">Beispiel 1: Genspezifische Marker </w:t>
      </w:r>
      <w:r w:rsidR="00147AA9" w:rsidRPr="005647C6">
        <w:rPr>
          <w:color w:val="4F81BD" w:themeColor="accent1"/>
        </w:rPr>
        <w:t>f</w:t>
      </w:r>
      <w:r w:rsidRPr="005647C6">
        <w:rPr>
          <w:color w:val="4F81BD" w:themeColor="accent1"/>
        </w:rPr>
        <w:t>ür Herbizidtoleranz</w:t>
      </w:r>
      <w:bookmarkEnd w:id="6"/>
    </w:p>
    <w:p w14:paraId="7B6D521B" w14:textId="118F2406" w:rsidR="003A7431" w:rsidRPr="005647C6" w:rsidRDefault="001A1186" w:rsidP="00147AA9">
      <w:pPr>
        <w:rPr>
          <w:rFonts w:cs="Arial"/>
          <w:color w:val="4F81BD" w:themeColor="accent1"/>
        </w:rPr>
      </w:pPr>
      <w:r w:rsidRPr="005647C6">
        <w:rPr>
          <w:color w:val="4F81BD" w:themeColor="accent1"/>
        </w:rPr>
        <w:t>V</w:t>
      </w:r>
      <w:r w:rsidR="003A7431" w:rsidRPr="005647C6">
        <w:rPr>
          <w:color w:val="4F81BD" w:themeColor="accent1"/>
        </w:rPr>
        <w:t xml:space="preserve">on Sachverständigen aus Frankreich </w:t>
      </w:r>
      <w:r w:rsidR="00D76EB0" w:rsidRPr="005647C6">
        <w:rPr>
          <w:color w:val="4F81BD" w:themeColor="accent1"/>
        </w:rPr>
        <w:t>erstellt</w:t>
      </w:r>
    </w:p>
    <w:p w14:paraId="2BF3DCFB" w14:textId="77777777" w:rsidR="003A7431" w:rsidRPr="005647C6" w:rsidRDefault="003A7431" w:rsidP="003A7431">
      <w:pPr>
        <w:rPr>
          <w:rFonts w:cs="Arial"/>
          <w:color w:val="4F81BD" w:themeColor="accent1"/>
        </w:rPr>
      </w:pPr>
    </w:p>
    <w:p w14:paraId="6C54E483" w14:textId="586E7CCD" w:rsidR="003A7431" w:rsidRPr="005647C6" w:rsidRDefault="00B26B89" w:rsidP="003A7431">
      <w:pPr>
        <w:rPr>
          <w:color w:val="4F81BD" w:themeColor="accent1"/>
        </w:rPr>
      </w:pPr>
      <w:r w:rsidRPr="005647C6">
        <w:rPr>
          <w:rFonts w:cs="Arial"/>
          <w:color w:val="4F81BD" w:themeColor="accent1"/>
          <w:highlight w:val="lightGray"/>
          <w:u w:val="single"/>
        </w:rPr>
        <w:t>2.1.5</w:t>
      </w:r>
      <w:r w:rsidR="003A7431" w:rsidRPr="005647C6">
        <w:rPr>
          <w:color w:val="4F81BD" w:themeColor="accent1"/>
        </w:rPr>
        <w:tab/>
        <w:t xml:space="preserve">Eine Sorte wird durch Einführung eines Gens für die Toleranz gegenüber dem Herbizid „Formel X” genetisch modifiziert. Sorten mit diesem Gen werden nicht geschädigt, wenn sie mit Formel X besprüht werden; Sorten ohne dieses Gen werden hingegen stets abgetötet, wenn sie mit diesem bestimmten Herbizid behandelt werden. Die Toleranz gegenüber der Formel X, die in Feldprüfungen durch Besprühen von Parzellen untersucht wurde, ist ein akzeptiertes DUS-Merkmal und kann zur Begründung der Unterscheidbarkeit von Sorten verwendet werden. </w:t>
      </w:r>
    </w:p>
    <w:p w14:paraId="0FCF7978" w14:textId="77777777" w:rsidR="003A7431" w:rsidRPr="005647C6" w:rsidRDefault="003A7431" w:rsidP="003A7431">
      <w:pPr>
        <w:rPr>
          <w:color w:val="4F81BD" w:themeColor="accent1"/>
        </w:rPr>
      </w:pPr>
    </w:p>
    <w:p w14:paraId="25739815" w14:textId="0812BC69" w:rsidR="003A7431" w:rsidRPr="005647C6" w:rsidRDefault="00B26B89" w:rsidP="003A7431">
      <w:pPr>
        <w:rPr>
          <w:color w:val="4F81BD" w:themeColor="accent1"/>
        </w:rPr>
      </w:pPr>
      <w:r w:rsidRPr="005647C6">
        <w:rPr>
          <w:rFonts w:cs="Arial"/>
          <w:color w:val="4F81BD" w:themeColor="accent1"/>
          <w:highlight w:val="lightGray"/>
          <w:u w:val="single"/>
        </w:rPr>
        <w:t>2.1.6</w:t>
      </w:r>
      <w:r w:rsidR="003A7431" w:rsidRPr="005647C6">
        <w:rPr>
          <w:color w:val="4F81BD" w:themeColor="accent1"/>
        </w:rPr>
        <w:tab/>
        <w:t>Es wird vorgeschlagen, dass das Merkmal „Toleranz gegenüber der Formel X” geprüft werden sollte, indem eine Prüfung auf Vorhandensein eines mit dem Gen verbundenen molekularen Markers durchgeführt wird, anstatt die Sorten im Feld zu besprühen (dies ist bei der Standard-DUS-Prüfung schwer durchzuführen). Dieser Marker befindet sich auf einem Teil des Gen-„Konstrukts”. Das Gen-„Konstrukt” umfasst alle Elemente die während der genetischen Modifizierung in die Pflanze eingeführt werden, und enthält außer dem Gen selbst zusätzliche Elemente für die Regulierung des Gens, wenn es in der Pflanze ist. Der Markerlocus kann sich im Gen, teilweise auf dem Gen oder außerhalb des Gens selbst befinden.</w:t>
      </w:r>
    </w:p>
    <w:p w14:paraId="5E9E2CE7" w14:textId="77777777" w:rsidR="003A7431" w:rsidRPr="005647C6" w:rsidRDefault="003A7431" w:rsidP="003A7431">
      <w:pPr>
        <w:rPr>
          <w:color w:val="4F81BD" w:themeColor="accent1"/>
        </w:rPr>
      </w:pPr>
    </w:p>
    <w:p w14:paraId="752D7A7F" w14:textId="77777777" w:rsidR="003A7431" w:rsidRPr="005647C6" w:rsidRDefault="003A7431" w:rsidP="003A7431">
      <w:pPr>
        <w:rPr>
          <w:color w:val="4F81BD" w:themeColor="accent1"/>
          <w:u w:val="single"/>
        </w:rPr>
      </w:pPr>
      <w:r w:rsidRPr="005647C6">
        <w:rPr>
          <w:color w:val="4F81BD" w:themeColor="accent1"/>
          <w:u w:val="single"/>
        </w:rPr>
        <w:t>Annahmen, die im Beispiel aufzustellen sind</w:t>
      </w:r>
    </w:p>
    <w:p w14:paraId="6CC15F82" w14:textId="77777777" w:rsidR="003A7431" w:rsidRPr="005647C6" w:rsidRDefault="003A7431" w:rsidP="003A7431">
      <w:pPr>
        <w:rPr>
          <w:color w:val="4F81BD" w:themeColor="accent1"/>
        </w:rPr>
      </w:pPr>
    </w:p>
    <w:p w14:paraId="5179E45A" w14:textId="6E8E7A0E" w:rsidR="003A7431" w:rsidRPr="005647C6" w:rsidRDefault="00B26B89" w:rsidP="003A7431">
      <w:pPr>
        <w:rPr>
          <w:color w:val="4F81BD" w:themeColor="accent1"/>
        </w:rPr>
      </w:pPr>
      <w:r w:rsidRPr="005647C6">
        <w:rPr>
          <w:rFonts w:cs="Arial"/>
          <w:color w:val="4F81BD" w:themeColor="accent1"/>
          <w:highlight w:val="lightGray"/>
          <w:u w:val="single"/>
        </w:rPr>
        <w:t>2.1.7</w:t>
      </w:r>
      <w:r w:rsidR="003A7431" w:rsidRPr="005647C6">
        <w:rPr>
          <w:color w:val="4F81BD" w:themeColor="accent1"/>
        </w:rPr>
        <w:tab/>
        <w:t>Folgende Annahmen werden aufgestellt:</w:t>
      </w:r>
    </w:p>
    <w:p w14:paraId="4C3A40B6" w14:textId="77777777" w:rsidR="003A7431" w:rsidRPr="005647C6" w:rsidRDefault="003A7431" w:rsidP="003A7431">
      <w:pPr>
        <w:rPr>
          <w:color w:val="4F81BD" w:themeColor="accent1"/>
        </w:rPr>
      </w:pPr>
    </w:p>
    <w:p w14:paraId="71D17528" w14:textId="77777777" w:rsidR="003A7431" w:rsidRPr="005647C6" w:rsidRDefault="003A7431" w:rsidP="00CB565A">
      <w:pPr>
        <w:ind w:left="1276" w:hanging="567"/>
        <w:rPr>
          <w:color w:val="4F81BD" w:themeColor="accent1"/>
        </w:rPr>
      </w:pPr>
      <w:r w:rsidRPr="005647C6">
        <w:rPr>
          <w:color w:val="4F81BD" w:themeColor="accent1"/>
        </w:rPr>
        <w:t>a)</w:t>
      </w:r>
      <w:r w:rsidRPr="005647C6">
        <w:rPr>
          <w:color w:val="4F81BD" w:themeColor="accent1"/>
        </w:rPr>
        <w:tab/>
        <w:t>Die DUS-Prüfung</w:t>
      </w:r>
    </w:p>
    <w:p w14:paraId="0B888714" w14:textId="77777777" w:rsidR="003A7431" w:rsidRPr="005647C6" w:rsidRDefault="003A7431" w:rsidP="003A7431">
      <w:pPr>
        <w:rPr>
          <w:color w:val="4F81BD" w:themeColor="accent1"/>
        </w:rPr>
      </w:pPr>
    </w:p>
    <w:p w14:paraId="0FB2D45F" w14:textId="3C086C71" w:rsidR="003A7431" w:rsidRPr="005647C6" w:rsidRDefault="00BB05F5" w:rsidP="00BB05F5">
      <w:pPr>
        <w:rPr>
          <w:color w:val="4F81BD" w:themeColor="accent1"/>
        </w:rPr>
      </w:pPr>
      <w:r w:rsidRPr="005647C6">
        <w:rPr>
          <w:rFonts w:cs="Arial"/>
          <w:color w:val="4F81BD" w:themeColor="accent1"/>
          <w:highlight w:val="lightGray"/>
          <w:u w:val="single"/>
        </w:rPr>
        <w:t>2.1.8</w:t>
      </w:r>
      <w:r w:rsidRPr="005647C6">
        <w:rPr>
          <w:color w:val="4F81BD" w:themeColor="accent1"/>
        </w:rPr>
        <w:tab/>
      </w:r>
      <w:r w:rsidR="003A7431" w:rsidRPr="005647C6">
        <w:rPr>
          <w:color w:val="4F81BD" w:themeColor="accent1"/>
        </w:rPr>
        <w:t>Es wird angenommen, dass die Prüfung des Markers im gleichen Umfang wie die Feldprüfung durchgeführt wird, d. h. die gleiche Anzahl Einzelpflanzen über die gleiche Anzahl Jahre und mit den gleichen Kriterien für die Unterscheidbarkeit, die Homogenität und die Beständigkeit.</w:t>
      </w:r>
    </w:p>
    <w:p w14:paraId="5A8A0CA3" w14:textId="77777777" w:rsidR="003A7431" w:rsidRPr="005647C6" w:rsidRDefault="003A7431" w:rsidP="003A7431">
      <w:pPr>
        <w:rPr>
          <w:color w:val="4F81BD" w:themeColor="accent1"/>
        </w:rPr>
      </w:pPr>
    </w:p>
    <w:p w14:paraId="7D13B808" w14:textId="77777777" w:rsidR="003A7431" w:rsidRPr="005647C6" w:rsidRDefault="003A7431" w:rsidP="00CB565A">
      <w:pPr>
        <w:ind w:left="1276" w:hanging="567"/>
        <w:rPr>
          <w:color w:val="4F81BD" w:themeColor="accent1"/>
        </w:rPr>
      </w:pPr>
      <w:r w:rsidRPr="005647C6">
        <w:rPr>
          <w:color w:val="4F81BD" w:themeColor="accent1"/>
        </w:rPr>
        <w:t>b)</w:t>
      </w:r>
      <w:r w:rsidRPr="005647C6">
        <w:rPr>
          <w:color w:val="4F81BD" w:themeColor="accent1"/>
        </w:rPr>
        <w:tab/>
        <w:t>Zuverlässigkeit der Verbindung</w:t>
      </w:r>
    </w:p>
    <w:p w14:paraId="7887FD8B" w14:textId="77777777" w:rsidR="003A7431" w:rsidRPr="005647C6" w:rsidRDefault="003A7431" w:rsidP="003A7431">
      <w:pPr>
        <w:rPr>
          <w:color w:val="4F81BD" w:themeColor="accent1"/>
        </w:rPr>
      </w:pPr>
    </w:p>
    <w:p w14:paraId="1416BA68" w14:textId="7DDFD92A" w:rsidR="003A7431" w:rsidRPr="005647C6" w:rsidRDefault="00CB565A" w:rsidP="00CB565A">
      <w:pPr>
        <w:rPr>
          <w:color w:val="4F81BD" w:themeColor="accent1"/>
        </w:rPr>
      </w:pPr>
      <w:r w:rsidRPr="005647C6">
        <w:rPr>
          <w:rFonts w:cs="Arial"/>
          <w:color w:val="4F81BD" w:themeColor="accent1"/>
          <w:highlight w:val="lightGray"/>
          <w:u w:val="single"/>
        </w:rPr>
        <w:t>2.1.9</w:t>
      </w:r>
      <w:r w:rsidRPr="005647C6">
        <w:rPr>
          <w:color w:val="4F81BD" w:themeColor="accent1"/>
        </w:rPr>
        <w:tab/>
      </w:r>
      <w:r w:rsidR="003A7431" w:rsidRPr="005647C6">
        <w:rPr>
          <w:color w:val="4F81BD" w:themeColor="accent1"/>
        </w:rPr>
        <w:t>Es wird angenommen, dass die Verbindung zwischen dem Marker und dem Gen überprüft würde, um sicherzustellen, dass der Marker ein verlässlicher Prädiktor für die Toleranz gegenüber der Formel X ist. Diese Überprüfung wäre notwendig, um beispielsweise sicherzustellen, dass der Marker nicht vom Gen getrennt wird und dass das Vorhandensein des Gens noch immer zur Toleranz gegenüber der Formel X führt.</w:t>
      </w:r>
    </w:p>
    <w:p w14:paraId="46F9D377" w14:textId="77777777" w:rsidR="003A7431" w:rsidRPr="005647C6" w:rsidRDefault="003A7431" w:rsidP="003A7431">
      <w:pPr>
        <w:rPr>
          <w:color w:val="4F81BD" w:themeColor="accent1"/>
        </w:rPr>
      </w:pPr>
    </w:p>
    <w:p w14:paraId="79325218" w14:textId="77777777" w:rsidR="003A7431" w:rsidRPr="005647C6" w:rsidRDefault="003A7431" w:rsidP="00CB565A">
      <w:pPr>
        <w:ind w:left="1276" w:hanging="567"/>
        <w:rPr>
          <w:color w:val="4F81BD" w:themeColor="accent1"/>
        </w:rPr>
      </w:pPr>
      <w:r w:rsidRPr="005647C6">
        <w:rPr>
          <w:color w:val="4F81BD" w:themeColor="accent1"/>
        </w:rPr>
        <w:t>c)</w:t>
      </w:r>
      <w:r w:rsidRPr="005647C6">
        <w:rPr>
          <w:color w:val="4F81BD" w:themeColor="accent1"/>
        </w:rPr>
        <w:tab/>
        <w:t>Entwicklung verschiedener molekularer Marker für dasselbe Gen</w:t>
      </w:r>
    </w:p>
    <w:p w14:paraId="1A846911" w14:textId="77777777" w:rsidR="003A7431" w:rsidRPr="005647C6" w:rsidRDefault="003A7431" w:rsidP="003A7431">
      <w:pPr>
        <w:rPr>
          <w:color w:val="4F81BD" w:themeColor="accent1"/>
        </w:rPr>
      </w:pPr>
    </w:p>
    <w:p w14:paraId="64BF7EE0" w14:textId="0AF0B253" w:rsidR="003A7431" w:rsidRPr="005647C6" w:rsidRDefault="00CB565A" w:rsidP="00CB565A">
      <w:pPr>
        <w:rPr>
          <w:color w:val="4F81BD" w:themeColor="accent1"/>
        </w:rPr>
      </w:pPr>
      <w:r w:rsidRPr="005647C6">
        <w:rPr>
          <w:rFonts w:cs="Arial"/>
          <w:color w:val="4F81BD" w:themeColor="accent1"/>
          <w:highlight w:val="lightGray"/>
          <w:u w:val="single"/>
        </w:rPr>
        <w:t>2.1.10</w:t>
      </w:r>
      <w:r w:rsidRPr="005647C6">
        <w:rPr>
          <w:color w:val="4F81BD" w:themeColor="accent1"/>
        </w:rPr>
        <w:tab/>
      </w:r>
      <w:r w:rsidR="003A7431" w:rsidRPr="005647C6">
        <w:rPr>
          <w:color w:val="4F81BD" w:themeColor="accent1"/>
        </w:rPr>
        <w:t xml:space="preserve">Es wäre möglich, verschiedene Genkonstrukte zu entwickeln, die die Toleranz gegenüber der Formel X enthalten, und getrennte molekulare Marker für diese einzelnen Genkonstrukte zu identifizieren, die sämtlich mit genau demselben Gen für die Toleranz gegenüber der Formel X verbunden wären. Wenn alle verschiedenen Marker für dasselbe Gen als verschiedene Methoden für die Prüfung </w:t>
      </w:r>
      <w:r w:rsidR="003A7431" w:rsidRPr="005647C6">
        <w:rPr>
          <w:i/>
          <w:color w:val="4F81BD" w:themeColor="accent1"/>
        </w:rPr>
        <w:t>desselben vorhandenen phänotypischen Merkmals</w:t>
      </w:r>
      <w:r w:rsidR="003A7431" w:rsidRPr="005647C6">
        <w:rPr>
          <w:color w:val="4F81BD" w:themeColor="accent1"/>
        </w:rPr>
        <w:t xml:space="preserve"> akzeptiert würden, wäre die Prüfung des Vorgehens gleich. Für die Verwendung „Molekularer […] [Marker] als Prädiktoren für herkömmliche Merkmale” muss auf der Grundlage gearbeitet werden, dass die Marker einem herkömmlichen, d. h. bestehenden, akzeptierten Merkmal entsprechen. Daher wird angenommen, dass verschiedene Marker für dasselbe Gen als verschiedene Methoden für die Prüfung desselben Merkmals behandelt würden, d. h. der Toleranz gegenüber der Formel X.</w:t>
      </w:r>
    </w:p>
    <w:p w14:paraId="21733F14" w14:textId="77777777" w:rsidR="003A7431" w:rsidRPr="005647C6" w:rsidRDefault="003A7431" w:rsidP="003A7431">
      <w:pPr>
        <w:rPr>
          <w:color w:val="4F81BD" w:themeColor="accent1"/>
        </w:rPr>
      </w:pPr>
    </w:p>
    <w:p w14:paraId="5D47A4BA" w14:textId="77777777" w:rsidR="003A7431" w:rsidRPr="005647C6" w:rsidRDefault="003A7431" w:rsidP="00CB565A">
      <w:pPr>
        <w:ind w:left="1276" w:hanging="567"/>
        <w:rPr>
          <w:color w:val="4F81BD" w:themeColor="accent1"/>
        </w:rPr>
      </w:pPr>
      <w:r w:rsidRPr="005647C6">
        <w:rPr>
          <w:color w:val="4F81BD" w:themeColor="accent1"/>
        </w:rPr>
        <w:t>d)</w:t>
      </w:r>
      <w:r w:rsidRPr="005647C6">
        <w:rPr>
          <w:color w:val="4F81BD" w:themeColor="accent1"/>
        </w:rPr>
        <w:tab/>
        <w:t>Verschiedene Gene, die eine Toleranz gegenüber demselben Herbizid erzeugen</w:t>
      </w:r>
    </w:p>
    <w:p w14:paraId="208751D5" w14:textId="77777777" w:rsidR="003A7431" w:rsidRPr="005647C6" w:rsidRDefault="003A7431" w:rsidP="003A7431">
      <w:pPr>
        <w:rPr>
          <w:color w:val="4F81BD" w:themeColor="accent1"/>
        </w:rPr>
      </w:pPr>
    </w:p>
    <w:p w14:paraId="025B1F31" w14:textId="55258596" w:rsidR="003A7431" w:rsidRPr="005647C6" w:rsidRDefault="00CB565A" w:rsidP="00CB565A">
      <w:pPr>
        <w:rPr>
          <w:color w:val="4F81BD" w:themeColor="accent1"/>
        </w:rPr>
      </w:pPr>
      <w:r w:rsidRPr="005647C6">
        <w:rPr>
          <w:rFonts w:cs="Arial"/>
          <w:color w:val="4F81BD" w:themeColor="accent1"/>
          <w:highlight w:val="lightGray"/>
          <w:u w:val="single"/>
        </w:rPr>
        <w:t>2.1.11</w:t>
      </w:r>
      <w:r w:rsidRPr="005647C6">
        <w:rPr>
          <w:color w:val="4F81BD" w:themeColor="accent1"/>
        </w:rPr>
        <w:tab/>
      </w:r>
      <w:r w:rsidR="003A7431" w:rsidRPr="005647C6">
        <w:rPr>
          <w:color w:val="4F81BD" w:themeColor="accent1"/>
        </w:rPr>
        <w:t xml:space="preserve">Es wäre möglich, verschiedene Gene zu entwickeln, die die Toleranz gegenüber der Formel X übertragen. Im einfachsten Fall könnte dies gleich angesehen werden wie verschiedene Marker für dasselbe Gen, d. h. die verschiedenen Gene mit ihren entsprechenden Markern würden als verschiedene Methoden für die Prüfung desselben Merkmals, d. h. der Toleranz gegenüber der Formel X, angesehen. Die verschiedenen Gene hätten jedoch vermutlich einen verschiedenen chemischen Mechanismus für die Erzeugung der Toleranz gegenüber der Formel X. So werden die aus den verschiedenen Genen erzeugten chemischen </w:t>
      </w:r>
      <w:r w:rsidR="003A7431" w:rsidRPr="005647C6">
        <w:rPr>
          <w:color w:val="4F81BD" w:themeColor="accent1"/>
        </w:rPr>
        <w:lastRenderedPageBreak/>
        <w:t>Substanzen verschieden sein, und diese verschiedenen chemischen Substanzen könnten in einigen Fällen die Grundlage für die Begründung der Unterscheidbarkeit bilden. Dennoch wäre es nach diesem Modell zunächst notwendig, die chemischen Bestandteile als UPOV-Merkmale zu akzeptieren, bevor die mit diesen potentiellen Merkmalen verbundenen molekularen Marker akzeptiert werden. Dies wiederum wäre ein getrenntes Beispiel. Daher wird angenommen, dass verschiedene Gene als verschiedene Methoden für die Prüfung desselben Merkmals, d. h. der Toleranz gegenüber der Formel X, behandelt werden.</w:t>
      </w:r>
    </w:p>
    <w:p w14:paraId="7CC840DC" w14:textId="77777777" w:rsidR="003A7431" w:rsidRPr="005647C6" w:rsidRDefault="003A7431" w:rsidP="003A7431">
      <w:pPr>
        <w:rPr>
          <w:color w:val="4F81BD" w:themeColor="accent1"/>
        </w:rPr>
      </w:pPr>
    </w:p>
    <w:p w14:paraId="296D429E" w14:textId="77777777" w:rsidR="003A7431" w:rsidRPr="005647C6" w:rsidRDefault="003A7431" w:rsidP="00CB565A">
      <w:pPr>
        <w:ind w:left="1276" w:hanging="567"/>
        <w:rPr>
          <w:color w:val="4F81BD" w:themeColor="accent1"/>
        </w:rPr>
      </w:pPr>
      <w:r w:rsidRPr="005647C6">
        <w:rPr>
          <w:color w:val="4F81BD" w:themeColor="accent1"/>
        </w:rPr>
        <w:t>e)</w:t>
      </w:r>
      <w:r w:rsidRPr="005647C6">
        <w:rPr>
          <w:color w:val="4F81BD" w:themeColor="accent1"/>
        </w:rPr>
        <w:tab/>
        <w:t>Verschiedene Genkonstrukte, die dieselbe Herbizidtoleranz erzeugen, jedoch mit einer verschiedenen Ausprägungskontrolle</w:t>
      </w:r>
    </w:p>
    <w:p w14:paraId="5FA17A31" w14:textId="77777777" w:rsidR="003A7431" w:rsidRPr="005647C6" w:rsidRDefault="003A7431" w:rsidP="003A7431">
      <w:pPr>
        <w:rPr>
          <w:color w:val="4F81BD" w:themeColor="accent1"/>
        </w:rPr>
      </w:pPr>
    </w:p>
    <w:p w14:paraId="50D99EFD" w14:textId="35DB7CB3" w:rsidR="003A7431" w:rsidRPr="005647C6" w:rsidRDefault="00CB565A" w:rsidP="00CB565A">
      <w:pPr>
        <w:rPr>
          <w:color w:val="4F81BD" w:themeColor="accent1"/>
        </w:rPr>
      </w:pPr>
      <w:r w:rsidRPr="005647C6">
        <w:rPr>
          <w:rFonts w:cs="Arial"/>
          <w:color w:val="4F81BD" w:themeColor="accent1"/>
          <w:highlight w:val="lightGray"/>
          <w:u w:val="single"/>
        </w:rPr>
        <w:t>2.1.12</w:t>
      </w:r>
      <w:r w:rsidRPr="005647C6">
        <w:rPr>
          <w:color w:val="4F81BD" w:themeColor="accent1"/>
        </w:rPr>
        <w:tab/>
      </w:r>
      <w:r w:rsidR="003A7431" w:rsidRPr="005647C6">
        <w:rPr>
          <w:color w:val="4F81BD" w:themeColor="accent1"/>
        </w:rPr>
        <w:t>Es ist auch möglich, dass verschiedene Genkonstrukte entwickelt werden könnten, die dasselbe Gen für die Toleranz gegenüber der Formel X enthalten, jedoch eine unterschiedliche Kontrolle haben. Die Kontrollelemente können beispielsweise dazu führen, dass die Toleranz gegenüber der Formel X nur in bestimmten Entwicklungsstadien eingeschaltet wird. Der Einfachheit halber wird bei der Prüfung dieses Beispiels angenommen, dass die verschiedenen Marker, die mit verschiedenen Kontrollelementen für dasselbe Gen verbunden sind, sämtlich als verschiedene Methoden für die Prüfung desselben Merkmals der Toleranz gegenüber der Formel X behandelt würden. Es wird jedoch auch angenommen, dass diese Frage zu einem späteren Zeitpunkt weiter untersucht wird.</w:t>
      </w:r>
    </w:p>
    <w:p w14:paraId="0C8DF6BC" w14:textId="404BA7DC" w:rsidR="003A7431" w:rsidRPr="005647C6" w:rsidRDefault="003A7431" w:rsidP="003A7431">
      <w:pPr>
        <w:jc w:val="left"/>
        <w:rPr>
          <w:color w:val="4F81BD" w:themeColor="accent1"/>
        </w:rPr>
      </w:pPr>
    </w:p>
    <w:p w14:paraId="5CD01BA3" w14:textId="55FD83EF" w:rsidR="003A7431" w:rsidRPr="005647C6" w:rsidRDefault="00CB565A" w:rsidP="00CB565A">
      <w:pPr>
        <w:pStyle w:val="Heading3"/>
        <w:rPr>
          <w:rFonts w:eastAsia="Calibri"/>
          <w:color w:val="4F81BD" w:themeColor="accent1"/>
        </w:rPr>
      </w:pPr>
      <w:bookmarkStart w:id="7" w:name="_Toc242885016"/>
      <w:r w:rsidRPr="005647C6">
        <w:rPr>
          <w:rFonts w:eastAsia="Calibri"/>
          <w:color w:val="4F81BD" w:themeColor="accent1"/>
        </w:rPr>
        <w:t>Beispiel 2: Gen</w:t>
      </w:r>
      <w:r w:rsidR="00E27452" w:rsidRPr="005647C6">
        <w:rPr>
          <w:rFonts w:eastAsia="Calibri"/>
          <w:color w:val="4F81BD" w:themeColor="accent1"/>
        </w:rPr>
        <w:t>s</w:t>
      </w:r>
      <w:r w:rsidRPr="005647C6">
        <w:rPr>
          <w:rFonts w:eastAsia="Calibri"/>
          <w:color w:val="4F81BD" w:themeColor="accent1"/>
        </w:rPr>
        <w:t xml:space="preserve">pezifischer Marker </w:t>
      </w:r>
      <w:r w:rsidR="00E27452" w:rsidRPr="005647C6">
        <w:rPr>
          <w:rFonts w:eastAsia="Calibri"/>
          <w:color w:val="4F81BD" w:themeColor="accent1"/>
        </w:rPr>
        <w:t>m</w:t>
      </w:r>
      <w:r w:rsidRPr="005647C6">
        <w:rPr>
          <w:rFonts w:eastAsia="Calibri"/>
          <w:color w:val="4F81BD" w:themeColor="accent1"/>
        </w:rPr>
        <w:t xml:space="preserve">it </w:t>
      </w:r>
      <w:r w:rsidR="00E27452" w:rsidRPr="005647C6">
        <w:rPr>
          <w:rFonts w:eastAsia="Calibri"/>
          <w:color w:val="4F81BD" w:themeColor="accent1"/>
        </w:rPr>
        <w:t>u</w:t>
      </w:r>
      <w:r w:rsidRPr="005647C6">
        <w:rPr>
          <w:rFonts w:eastAsia="Calibri"/>
          <w:color w:val="4F81BD" w:themeColor="accent1"/>
        </w:rPr>
        <w:t xml:space="preserve">nvollständigen Informationen </w:t>
      </w:r>
      <w:r w:rsidR="00E27452" w:rsidRPr="005647C6">
        <w:rPr>
          <w:rFonts w:eastAsia="Calibri"/>
          <w:color w:val="4F81BD" w:themeColor="accent1"/>
        </w:rPr>
        <w:t xml:space="preserve">über die </w:t>
      </w:r>
      <w:r w:rsidRPr="005647C6">
        <w:rPr>
          <w:rFonts w:eastAsia="Calibri"/>
          <w:color w:val="4F81BD" w:themeColor="accent1"/>
        </w:rPr>
        <w:t xml:space="preserve">Ausprägungsstufe </w:t>
      </w:r>
      <w:r w:rsidR="00E27452" w:rsidRPr="005647C6">
        <w:rPr>
          <w:rFonts w:eastAsia="Calibri"/>
          <w:color w:val="4F81BD" w:themeColor="accent1"/>
        </w:rPr>
        <w:t xml:space="preserve">für </w:t>
      </w:r>
      <w:r w:rsidRPr="005647C6">
        <w:rPr>
          <w:rFonts w:eastAsia="Calibri"/>
          <w:color w:val="4F81BD" w:themeColor="accent1"/>
        </w:rPr>
        <w:t xml:space="preserve">Krankheitsresistenz </w:t>
      </w:r>
      <w:r w:rsidR="00E27452" w:rsidRPr="005647C6">
        <w:rPr>
          <w:rFonts w:eastAsia="Calibri"/>
          <w:color w:val="4F81BD" w:themeColor="accent1"/>
        </w:rPr>
        <w:t xml:space="preserve">bei </w:t>
      </w:r>
      <w:r w:rsidRPr="005647C6">
        <w:rPr>
          <w:rFonts w:eastAsia="Calibri"/>
          <w:color w:val="4F81BD" w:themeColor="accent1"/>
        </w:rPr>
        <w:t>Tomate</w:t>
      </w:r>
      <w:bookmarkEnd w:id="7"/>
    </w:p>
    <w:p w14:paraId="55EB8547" w14:textId="43F862B8" w:rsidR="003A7431" w:rsidRPr="005647C6" w:rsidRDefault="00D76EB0" w:rsidP="00D76EB0">
      <w:pPr>
        <w:rPr>
          <w:rFonts w:eastAsia="Calibri"/>
          <w:color w:val="4F81BD" w:themeColor="accent1"/>
        </w:rPr>
      </w:pPr>
      <w:r w:rsidRPr="005647C6">
        <w:rPr>
          <w:rFonts w:eastAsia="Calibri"/>
          <w:color w:val="4F81BD" w:themeColor="accent1"/>
        </w:rPr>
        <w:t xml:space="preserve">Von </w:t>
      </w:r>
      <w:r w:rsidR="003A7431" w:rsidRPr="005647C6">
        <w:rPr>
          <w:rFonts w:eastAsia="Calibri"/>
          <w:color w:val="4F81BD" w:themeColor="accent1"/>
        </w:rPr>
        <w:t>Sachverständigen aus de</w:t>
      </w:r>
      <w:r w:rsidRPr="005647C6">
        <w:rPr>
          <w:rFonts w:eastAsia="Calibri"/>
          <w:color w:val="4F81BD" w:themeColor="accent1"/>
        </w:rPr>
        <w:t>m Königreich der</w:t>
      </w:r>
      <w:r w:rsidR="003A7431" w:rsidRPr="005647C6">
        <w:rPr>
          <w:rFonts w:eastAsia="Calibri"/>
          <w:color w:val="4F81BD" w:themeColor="accent1"/>
        </w:rPr>
        <w:t xml:space="preserve"> Niederlanden</w:t>
      </w:r>
      <w:r w:rsidRPr="005647C6">
        <w:rPr>
          <w:rFonts w:eastAsia="Calibri"/>
          <w:color w:val="4F81BD" w:themeColor="accent1"/>
        </w:rPr>
        <w:t xml:space="preserve"> erstellt</w:t>
      </w:r>
    </w:p>
    <w:p w14:paraId="4764DC58" w14:textId="77777777" w:rsidR="003A7431" w:rsidRPr="005647C6" w:rsidRDefault="003A7431" w:rsidP="003A7431">
      <w:pPr>
        <w:autoSpaceDE w:val="0"/>
        <w:autoSpaceDN w:val="0"/>
        <w:adjustRightInd w:val="0"/>
        <w:rPr>
          <w:rFonts w:eastAsia="Calibri" w:cs="Arial"/>
          <w:color w:val="4F81BD" w:themeColor="accent1"/>
        </w:rPr>
      </w:pPr>
    </w:p>
    <w:p w14:paraId="3FA729DF" w14:textId="7FF01049" w:rsidR="003A7431" w:rsidRPr="005647C6" w:rsidRDefault="00D76EB0" w:rsidP="003A7431">
      <w:pPr>
        <w:autoSpaceDE w:val="0"/>
        <w:autoSpaceDN w:val="0"/>
        <w:adjustRightInd w:val="0"/>
        <w:rPr>
          <w:rFonts w:eastAsia="Calibri" w:cs="Arial"/>
          <w:color w:val="4F81BD" w:themeColor="accent1"/>
          <w:szCs w:val="18"/>
        </w:rPr>
      </w:pPr>
      <w:r w:rsidRPr="005647C6">
        <w:rPr>
          <w:rFonts w:cs="Arial"/>
          <w:color w:val="4F81BD" w:themeColor="accent1"/>
          <w:highlight w:val="lightGray"/>
          <w:u w:val="single"/>
        </w:rPr>
        <w:t>2.1.13</w:t>
      </w:r>
      <w:r w:rsidR="003A7431" w:rsidRPr="005647C6">
        <w:rPr>
          <w:rFonts w:eastAsia="Calibri" w:cs="Arial"/>
          <w:color w:val="4F81BD" w:themeColor="accent1"/>
        </w:rPr>
        <w:tab/>
        <w:t>Resistenz gegen das Tomatenmosaikvirus (ToMV) Pathotyp 0 in Tomate wird durch das Vorhandensein von Allel</w:t>
      </w:r>
      <w:r w:rsidR="003A7431" w:rsidRPr="005647C6">
        <w:rPr>
          <w:rFonts w:eastAsia="Calibri" w:cs="Arial"/>
          <w:color w:val="4F81BD" w:themeColor="accent1"/>
          <w:szCs w:val="18"/>
        </w:rPr>
        <w:t xml:space="preserve"> </w:t>
      </w:r>
      <w:r w:rsidR="003A7431" w:rsidRPr="005647C6">
        <w:rPr>
          <w:rFonts w:eastAsia="Calibri" w:cs="Arial"/>
          <w:i/>
          <w:color w:val="4F81BD" w:themeColor="accent1"/>
          <w:szCs w:val="18"/>
        </w:rPr>
        <w:t xml:space="preserve">Tm1 </w:t>
      </w:r>
      <w:r w:rsidR="003A7431" w:rsidRPr="005647C6">
        <w:rPr>
          <w:rFonts w:eastAsia="Calibri" w:cs="Arial"/>
          <w:color w:val="4F81BD" w:themeColor="accent1"/>
          <w:szCs w:val="18"/>
        </w:rPr>
        <w:t xml:space="preserve">des Gens Tm1 oder von Allelen </w:t>
      </w:r>
      <w:r w:rsidR="003A7431" w:rsidRPr="005647C6">
        <w:rPr>
          <w:rFonts w:eastAsia="Calibri" w:cs="Arial"/>
          <w:i/>
          <w:color w:val="4F81BD" w:themeColor="accent1"/>
          <w:szCs w:val="18"/>
        </w:rPr>
        <w:t>Tm2</w:t>
      </w:r>
      <w:r w:rsidR="003A7431" w:rsidRPr="005647C6">
        <w:rPr>
          <w:rFonts w:eastAsia="Calibri" w:cs="Arial"/>
          <w:color w:val="4F81BD" w:themeColor="accent1"/>
          <w:szCs w:val="18"/>
        </w:rPr>
        <w:t xml:space="preserve"> oder </w:t>
      </w:r>
      <w:r w:rsidR="003A7431" w:rsidRPr="005647C6">
        <w:rPr>
          <w:rFonts w:eastAsia="Calibri" w:cs="Arial"/>
          <w:i/>
          <w:color w:val="4F81BD" w:themeColor="accent1"/>
          <w:szCs w:val="18"/>
        </w:rPr>
        <w:t>Tm2</w:t>
      </w:r>
      <w:r w:rsidR="003A7431" w:rsidRPr="005647C6">
        <w:rPr>
          <w:rFonts w:eastAsia="Calibri" w:cs="Arial"/>
          <w:i/>
          <w:color w:val="4F81BD" w:themeColor="accent1"/>
          <w:szCs w:val="18"/>
          <w:vertAlign w:val="superscript"/>
        </w:rPr>
        <w:t>2</w:t>
      </w:r>
      <w:r w:rsidR="003A7431" w:rsidRPr="005647C6">
        <w:rPr>
          <w:rFonts w:eastAsia="Calibri" w:cs="Arial"/>
          <w:color w:val="4F81BD" w:themeColor="accent1"/>
          <w:szCs w:val="18"/>
        </w:rPr>
        <w:t xml:space="preserve"> des Gens Tm2 verliehen.</w:t>
      </w:r>
    </w:p>
    <w:p w14:paraId="0AFE238F" w14:textId="77777777" w:rsidR="003A7431" w:rsidRPr="005647C6" w:rsidRDefault="003A7431" w:rsidP="003A7431">
      <w:pPr>
        <w:autoSpaceDE w:val="0"/>
        <w:autoSpaceDN w:val="0"/>
        <w:adjustRightInd w:val="0"/>
        <w:rPr>
          <w:rFonts w:eastAsia="Calibri" w:cs="Arial"/>
          <w:color w:val="4F81BD" w:themeColor="accent1"/>
          <w:szCs w:val="18"/>
        </w:rPr>
      </w:pPr>
    </w:p>
    <w:p w14:paraId="52A6ECBB" w14:textId="15DB7C61" w:rsidR="003A7431" w:rsidRPr="005647C6" w:rsidRDefault="00D76EB0" w:rsidP="003A7431">
      <w:pPr>
        <w:autoSpaceDE w:val="0"/>
        <w:autoSpaceDN w:val="0"/>
        <w:adjustRightInd w:val="0"/>
        <w:rPr>
          <w:rFonts w:eastAsia="Calibri" w:cs="Arial"/>
          <w:color w:val="4F81BD" w:themeColor="accent1"/>
        </w:rPr>
      </w:pPr>
      <w:r w:rsidRPr="005647C6">
        <w:rPr>
          <w:rFonts w:cs="Arial"/>
          <w:color w:val="4F81BD" w:themeColor="accent1"/>
          <w:highlight w:val="lightGray"/>
          <w:u w:val="single"/>
        </w:rPr>
        <w:t>2.1.14</w:t>
      </w:r>
      <w:r w:rsidR="003A7431" w:rsidRPr="005647C6">
        <w:rPr>
          <w:rFonts w:eastAsia="Calibri" w:cs="Arial"/>
          <w:color w:val="4F81BD" w:themeColor="accent1"/>
        </w:rPr>
        <w:tab/>
        <w:t xml:space="preserve">Ein einzelner Marker zeigt das Vorhandensein der Resistenzallele </w:t>
      </w:r>
      <w:r w:rsidR="003A7431" w:rsidRPr="005647C6">
        <w:rPr>
          <w:rFonts w:eastAsia="Calibri" w:cs="Arial"/>
          <w:i/>
          <w:color w:val="4F81BD" w:themeColor="accent1"/>
        </w:rPr>
        <w:t>Tm2</w:t>
      </w:r>
      <w:r w:rsidR="003A7431" w:rsidRPr="005647C6">
        <w:rPr>
          <w:rFonts w:eastAsia="Calibri" w:cs="Arial"/>
          <w:color w:val="4F81BD" w:themeColor="accent1"/>
        </w:rPr>
        <w:t xml:space="preserve"> und </w:t>
      </w:r>
      <w:r w:rsidR="003A7431" w:rsidRPr="005647C6">
        <w:rPr>
          <w:rFonts w:eastAsia="Calibri" w:cs="Arial"/>
          <w:i/>
          <w:color w:val="4F81BD" w:themeColor="accent1"/>
        </w:rPr>
        <w:t>Tm2</w:t>
      </w:r>
      <w:r w:rsidR="003A7431" w:rsidRPr="005647C6">
        <w:rPr>
          <w:rFonts w:eastAsia="Calibri" w:cs="Arial"/>
          <w:i/>
          <w:color w:val="4F81BD" w:themeColor="accent1"/>
          <w:vertAlign w:val="superscript"/>
        </w:rPr>
        <w:t>2</w:t>
      </w:r>
      <w:r w:rsidR="003A7431" w:rsidRPr="005647C6">
        <w:rPr>
          <w:rFonts w:eastAsia="Calibri" w:cs="Arial"/>
          <w:color w:val="4F81BD" w:themeColor="accent1"/>
        </w:rPr>
        <w:t xml:space="preserve"> und des Anfälligkeitsallels </w:t>
      </w:r>
      <w:r w:rsidR="003A7431" w:rsidRPr="005647C6">
        <w:rPr>
          <w:rFonts w:eastAsia="Calibri" w:cs="Arial"/>
          <w:i/>
          <w:color w:val="4F81BD" w:themeColor="accent1"/>
        </w:rPr>
        <w:t>tm2</w:t>
      </w:r>
      <w:r w:rsidR="003A7431" w:rsidRPr="005647C6">
        <w:rPr>
          <w:rFonts w:eastAsia="Calibri" w:cs="Arial"/>
          <w:color w:val="4F81BD" w:themeColor="accent1"/>
        </w:rPr>
        <w:t xml:space="preserve"> an. Der Marker für </w:t>
      </w:r>
      <w:r w:rsidR="003A7431" w:rsidRPr="005647C6">
        <w:rPr>
          <w:rFonts w:eastAsia="Calibri" w:cs="Arial"/>
          <w:i/>
          <w:color w:val="4F81BD" w:themeColor="accent1"/>
        </w:rPr>
        <w:t>Tm2/2</w:t>
      </w:r>
      <w:r w:rsidR="003A7431" w:rsidRPr="005647C6">
        <w:rPr>
          <w:rFonts w:eastAsia="Calibri" w:cs="Arial"/>
          <w:i/>
          <w:color w:val="4F81BD" w:themeColor="accent1"/>
          <w:vertAlign w:val="superscript"/>
        </w:rPr>
        <w:t>2</w:t>
      </w:r>
      <w:r w:rsidR="003A7431" w:rsidRPr="005647C6">
        <w:rPr>
          <w:rFonts w:eastAsia="Calibri" w:cs="Arial"/>
          <w:color w:val="4F81BD" w:themeColor="accent1"/>
        </w:rPr>
        <w:t xml:space="preserve"> liegt in der Protein kodierenden Sequenz.</w:t>
      </w:r>
    </w:p>
    <w:p w14:paraId="68D49C38" w14:textId="77777777" w:rsidR="003A7431" w:rsidRPr="005647C6" w:rsidRDefault="003A7431" w:rsidP="003A7431">
      <w:pPr>
        <w:autoSpaceDE w:val="0"/>
        <w:autoSpaceDN w:val="0"/>
        <w:adjustRightInd w:val="0"/>
        <w:rPr>
          <w:rFonts w:eastAsia="Calibri" w:cs="Arial"/>
          <w:color w:val="4F81BD" w:themeColor="accent1"/>
        </w:rPr>
      </w:pPr>
    </w:p>
    <w:p w14:paraId="3F7A0BD3" w14:textId="06637AB6" w:rsidR="003A7431" w:rsidRPr="005647C6" w:rsidRDefault="00D76EB0" w:rsidP="003A7431">
      <w:pPr>
        <w:autoSpaceDE w:val="0"/>
        <w:autoSpaceDN w:val="0"/>
        <w:adjustRightInd w:val="0"/>
        <w:rPr>
          <w:rFonts w:eastAsia="Calibri" w:cs="Arial"/>
          <w:color w:val="4F81BD" w:themeColor="accent1"/>
        </w:rPr>
      </w:pPr>
      <w:r w:rsidRPr="005647C6">
        <w:rPr>
          <w:rFonts w:cs="Arial"/>
          <w:color w:val="4F81BD" w:themeColor="accent1"/>
          <w:highlight w:val="lightGray"/>
          <w:u w:val="single"/>
        </w:rPr>
        <w:t>2.1.15</w:t>
      </w:r>
      <w:r w:rsidR="003A7431" w:rsidRPr="005647C6">
        <w:rPr>
          <w:rFonts w:eastAsia="Calibri" w:cs="Arial"/>
          <w:color w:val="4F81BD" w:themeColor="accent1"/>
        </w:rPr>
        <w:tab/>
        <w:t xml:space="preserve">Eine Sorte ist resistent gegen ToMV Pathotyp 0, wenn das Resistenzallel </w:t>
      </w:r>
      <w:r w:rsidR="003A7431" w:rsidRPr="005647C6">
        <w:rPr>
          <w:rFonts w:eastAsia="Calibri" w:cs="Arial"/>
          <w:i/>
          <w:color w:val="4F81BD" w:themeColor="accent1"/>
        </w:rPr>
        <w:t xml:space="preserve">Tm2 oder </w:t>
      </w:r>
      <w:r w:rsidR="003A7431" w:rsidRPr="005647C6">
        <w:rPr>
          <w:rFonts w:eastAsia="Calibri" w:cs="Arial"/>
          <w:color w:val="4F81BD" w:themeColor="accent1"/>
        </w:rPr>
        <w:t xml:space="preserve">das Resistenzallel </w:t>
      </w:r>
      <w:r w:rsidR="003A7431" w:rsidRPr="005647C6">
        <w:rPr>
          <w:rFonts w:eastAsia="Calibri" w:cs="Arial"/>
          <w:i/>
          <w:color w:val="4F81BD" w:themeColor="accent1"/>
        </w:rPr>
        <w:t>Tm2</w:t>
      </w:r>
      <w:r w:rsidR="003A7431" w:rsidRPr="005647C6">
        <w:rPr>
          <w:rFonts w:eastAsia="Calibri" w:cs="Arial"/>
          <w:i/>
          <w:color w:val="4F81BD" w:themeColor="accent1"/>
          <w:vertAlign w:val="superscript"/>
        </w:rPr>
        <w:t>2</w:t>
      </w:r>
      <w:r w:rsidR="003A7431" w:rsidRPr="005647C6">
        <w:rPr>
          <w:rFonts w:eastAsia="Calibri" w:cs="Arial"/>
          <w:color w:val="4F81BD" w:themeColor="accent1"/>
        </w:rPr>
        <w:t xml:space="preserve"> vorhanden ist.</w:t>
      </w:r>
    </w:p>
    <w:p w14:paraId="482484AE" w14:textId="77777777" w:rsidR="003A7431" w:rsidRPr="005647C6" w:rsidRDefault="003A7431" w:rsidP="003A7431">
      <w:pPr>
        <w:autoSpaceDE w:val="0"/>
        <w:autoSpaceDN w:val="0"/>
        <w:adjustRightInd w:val="0"/>
        <w:rPr>
          <w:rFonts w:eastAsia="Calibri" w:cs="Arial"/>
          <w:color w:val="4F81BD" w:themeColor="accent1"/>
        </w:rPr>
      </w:pPr>
    </w:p>
    <w:p w14:paraId="3C02D7AF" w14:textId="677FCC53" w:rsidR="003A7431" w:rsidRPr="005647C6" w:rsidRDefault="00D76EB0" w:rsidP="003A7431">
      <w:pPr>
        <w:autoSpaceDE w:val="0"/>
        <w:autoSpaceDN w:val="0"/>
        <w:adjustRightInd w:val="0"/>
        <w:rPr>
          <w:rFonts w:eastAsia="Calibri" w:cs="Arial"/>
          <w:color w:val="4F81BD" w:themeColor="accent1"/>
        </w:rPr>
      </w:pPr>
      <w:r w:rsidRPr="005647C6">
        <w:rPr>
          <w:rFonts w:cs="Arial"/>
          <w:color w:val="4F81BD" w:themeColor="accent1"/>
          <w:highlight w:val="lightGray"/>
          <w:u w:val="single"/>
        </w:rPr>
        <w:t>2.1.16</w:t>
      </w:r>
      <w:r w:rsidR="003A7431" w:rsidRPr="005647C6">
        <w:rPr>
          <w:rFonts w:eastAsia="Calibri" w:cs="Arial"/>
          <w:color w:val="4F81BD" w:themeColor="accent1"/>
        </w:rPr>
        <w:tab/>
        <w:t>Eine Sorte mit homozygotem Allel</w:t>
      </w:r>
      <w:r w:rsidR="003A7431" w:rsidRPr="005647C6">
        <w:rPr>
          <w:rFonts w:eastAsia="Calibri" w:cs="Arial"/>
          <w:i/>
          <w:color w:val="4F81BD" w:themeColor="accent1"/>
        </w:rPr>
        <w:t xml:space="preserve"> tm2</w:t>
      </w:r>
      <w:r w:rsidR="003A7431" w:rsidRPr="005647C6">
        <w:rPr>
          <w:rFonts w:eastAsia="Calibri" w:cs="Arial"/>
          <w:color w:val="4F81BD" w:themeColor="accent1"/>
        </w:rPr>
        <w:t xml:space="preserve"> wird anfällig gegen ToMV Pathotyp 0 sein, es sei denn, die Resistenz ist durch das Resistenzallel </w:t>
      </w:r>
      <w:r w:rsidR="003A7431" w:rsidRPr="005647C6">
        <w:rPr>
          <w:rFonts w:eastAsia="Calibri" w:cs="Arial"/>
          <w:i/>
          <w:color w:val="4F81BD" w:themeColor="accent1"/>
        </w:rPr>
        <w:t>Tm1</w:t>
      </w:r>
      <w:r w:rsidR="003A7431" w:rsidRPr="005647C6">
        <w:rPr>
          <w:rFonts w:eastAsia="Calibri" w:cs="Arial"/>
          <w:color w:val="4F81BD" w:themeColor="accent1"/>
        </w:rPr>
        <w:t xml:space="preserve"> codiert. In diesem Fall kann die Resistenz gegen ToMV Pathotyp 0 nicht durch einen DNS-Marker-Test beurteilt werden, da es keinen zuverlässigen Marker für das Gen </w:t>
      </w:r>
      <w:r w:rsidR="003A7431" w:rsidRPr="005647C6">
        <w:rPr>
          <w:rFonts w:eastAsia="Calibri" w:cs="Arial"/>
          <w:i/>
          <w:color w:val="4F81BD" w:themeColor="accent1"/>
        </w:rPr>
        <w:t>Tm1</w:t>
      </w:r>
      <w:r w:rsidR="003A7431" w:rsidRPr="005647C6">
        <w:rPr>
          <w:rFonts w:eastAsia="Calibri" w:cs="Arial"/>
          <w:color w:val="4F81BD" w:themeColor="accent1"/>
        </w:rPr>
        <w:t xml:space="preserve"> gibt.</w:t>
      </w:r>
    </w:p>
    <w:p w14:paraId="658F24BF" w14:textId="77777777" w:rsidR="003A7431" w:rsidRPr="005647C6" w:rsidRDefault="003A7431" w:rsidP="003A7431">
      <w:pPr>
        <w:autoSpaceDE w:val="0"/>
        <w:autoSpaceDN w:val="0"/>
        <w:adjustRightInd w:val="0"/>
        <w:rPr>
          <w:rFonts w:eastAsia="Calibri" w:cs="Arial"/>
          <w:color w:val="4F81BD" w:themeColor="accent1"/>
        </w:rPr>
      </w:pPr>
    </w:p>
    <w:p w14:paraId="3F819F82" w14:textId="77777777" w:rsidR="003A7431" w:rsidRPr="005647C6" w:rsidRDefault="003A7431" w:rsidP="00D76EB0">
      <w:pPr>
        <w:keepNext/>
        <w:autoSpaceDE w:val="0"/>
        <w:autoSpaceDN w:val="0"/>
        <w:adjustRightInd w:val="0"/>
        <w:ind w:right="-142"/>
        <w:jc w:val="center"/>
        <w:rPr>
          <w:rFonts w:eastAsia="Calibri" w:cs="Arial"/>
          <w:color w:val="4F81BD" w:themeColor="accent1"/>
        </w:rPr>
      </w:pPr>
      <w:r w:rsidRPr="005647C6">
        <w:rPr>
          <w:rFonts w:eastAsia="Calibri" w:cs="Arial"/>
          <w:color w:val="4F81BD" w:themeColor="accent1"/>
        </w:rPr>
        <w:t>Tabelle 1: Schematischer Überblick über die Resistenz gegen das Tomatenmosaikvirus und Resistenzallelen:</w:t>
      </w:r>
    </w:p>
    <w:p w14:paraId="6AD11C2F" w14:textId="77777777" w:rsidR="003A7431" w:rsidRPr="005647C6" w:rsidRDefault="003A7431" w:rsidP="003A7431">
      <w:pPr>
        <w:keepNext/>
        <w:autoSpaceDE w:val="0"/>
        <w:autoSpaceDN w:val="0"/>
        <w:adjustRightInd w:val="0"/>
        <w:rPr>
          <w:rFonts w:eastAsia="Calibri" w:cs="Arial"/>
          <w:color w:val="4F81BD" w:themeColor="accent1"/>
          <w:szCs w:val="19"/>
        </w:rPr>
      </w:pPr>
    </w:p>
    <w:tbl>
      <w:tblPr>
        <w:tblStyle w:val="TableGrid"/>
        <w:tblW w:w="9180" w:type="dxa"/>
        <w:tblInd w:w="562" w:type="dxa"/>
        <w:tblLayout w:type="fixed"/>
        <w:tblLook w:val="04A0" w:firstRow="1" w:lastRow="0" w:firstColumn="1" w:lastColumn="0" w:noHBand="0" w:noVBand="1"/>
      </w:tblPr>
      <w:tblGrid>
        <w:gridCol w:w="2376"/>
        <w:gridCol w:w="1985"/>
        <w:gridCol w:w="2977"/>
        <w:gridCol w:w="1842"/>
      </w:tblGrid>
      <w:tr w:rsidR="003A7431" w:rsidRPr="005647C6" w14:paraId="2B580CD6" w14:textId="77777777" w:rsidTr="00E966D4">
        <w:tc>
          <w:tcPr>
            <w:tcW w:w="2376" w:type="dxa"/>
            <w:vAlign w:val="center"/>
          </w:tcPr>
          <w:p w14:paraId="73332EBB" w14:textId="77777777" w:rsidR="003A7431" w:rsidRPr="005647C6" w:rsidRDefault="003A7431" w:rsidP="00E966D4">
            <w:pPr>
              <w:keepNext/>
              <w:autoSpaceDE w:val="0"/>
              <w:autoSpaceDN w:val="0"/>
              <w:adjustRightInd w:val="0"/>
              <w:ind w:left="180"/>
              <w:jc w:val="left"/>
              <w:rPr>
                <w:rFonts w:cs="Arial"/>
                <w:color w:val="4F81BD" w:themeColor="accent1"/>
                <w:szCs w:val="19"/>
              </w:rPr>
            </w:pPr>
            <w:r w:rsidRPr="005647C6">
              <w:rPr>
                <w:rFonts w:cs="Arial"/>
                <w:color w:val="4F81BD" w:themeColor="accent1"/>
                <w:szCs w:val="19"/>
              </w:rPr>
              <w:t>Genetischer Hintergrund</w:t>
            </w:r>
          </w:p>
        </w:tc>
        <w:tc>
          <w:tcPr>
            <w:tcW w:w="1985" w:type="dxa"/>
            <w:vAlign w:val="center"/>
          </w:tcPr>
          <w:p w14:paraId="0D94BF49" w14:textId="77777777" w:rsidR="003A7431" w:rsidRPr="005647C6" w:rsidRDefault="003A7431" w:rsidP="00E966D4">
            <w:pPr>
              <w:keepNext/>
              <w:autoSpaceDE w:val="0"/>
              <w:autoSpaceDN w:val="0"/>
              <w:adjustRightInd w:val="0"/>
              <w:ind w:left="36" w:right="34"/>
              <w:jc w:val="left"/>
              <w:rPr>
                <w:rFonts w:cs="Arial"/>
                <w:i/>
                <w:color w:val="4F81BD" w:themeColor="accent1"/>
                <w:szCs w:val="19"/>
              </w:rPr>
            </w:pPr>
            <w:r w:rsidRPr="005647C6">
              <w:rPr>
                <w:rFonts w:cs="Arial"/>
                <w:i/>
                <w:color w:val="4F81BD" w:themeColor="accent1"/>
                <w:szCs w:val="19"/>
              </w:rPr>
              <w:t xml:space="preserve">tm2/tm2 </w:t>
            </w:r>
          </w:p>
          <w:p w14:paraId="1E7B1708" w14:textId="77777777" w:rsidR="003A7431" w:rsidRPr="005647C6" w:rsidRDefault="003A7431" w:rsidP="00E966D4">
            <w:pPr>
              <w:keepNext/>
              <w:autoSpaceDE w:val="0"/>
              <w:autoSpaceDN w:val="0"/>
              <w:adjustRightInd w:val="0"/>
              <w:ind w:left="36" w:right="34"/>
              <w:jc w:val="left"/>
              <w:rPr>
                <w:rFonts w:cs="Arial"/>
                <w:color w:val="4F81BD" w:themeColor="accent1"/>
                <w:szCs w:val="19"/>
              </w:rPr>
            </w:pPr>
          </w:p>
          <w:p w14:paraId="732F5AA1" w14:textId="77777777" w:rsidR="003A7431" w:rsidRPr="005647C6" w:rsidRDefault="003A7431" w:rsidP="00E966D4">
            <w:pPr>
              <w:keepNext/>
              <w:autoSpaceDE w:val="0"/>
              <w:autoSpaceDN w:val="0"/>
              <w:adjustRightInd w:val="0"/>
              <w:ind w:left="36" w:right="34"/>
              <w:jc w:val="left"/>
              <w:rPr>
                <w:rFonts w:cs="Arial"/>
                <w:color w:val="4F81BD" w:themeColor="accent1"/>
                <w:szCs w:val="19"/>
              </w:rPr>
            </w:pPr>
            <w:r w:rsidRPr="005647C6">
              <w:rPr>
                <w:rFonts w:cs="Arial"/>
                <w:color w:val="4F81BD" w:themeColor="accent1"/>
                <w:szCs w:val="19"/>
              </w:rPr>
              <w:t xml:space="preserve">und </w:t>
            </w:r>
          </w:p>
          <w:p w14:paraId="7AB4D2B0" w14:textId="77777777" w:rsidR="003A7431" w:rsidRPr="005647C6" w:rsidRDefault="003A7431" w:rsidP="00E966D4">
            <w:pPr>
              <w:keepNext/>
              <w:autoSpaceDE w:val="0"/>
              <w:autoSpaceDN w:val="0"/>
              <w:adjustRightInd w:val="0"/>
              <w:ind w:left="36" w:right="34"/>
              <w:jc w:val="left"/>
              <w:rPr>
                <w:rFonts w:cs="Arial"/>
                <w:color w:val="4F81BD" w:themeColor="accent1"/>
                <w:szCs w:val="19"/>
              </w:rPr>
            </w:pPr>
          </w:p>
          <w:p w14:paraId="0603A20D" w14:textId="77777777" w:rsidR="003A7431" w:rsidRPr="005647C6" w:rsidRDefault="003A7431" w:rsidP="00E966D4">
            <w:pPr>
              <w:keepNext/>
              <w:autoSpaceDE w:val="0"/>
              <w:autoSpaceDN w:val="0"/>
              <w:adjustRightInd w:val="0"/>
              <w:ind w:left="36" w:right="34"/>
              <w:jc w:val="left"/>
              <w:rPr>
                <w:rFonts w:cs="Arial"/>
                <w:i/>
                <w:color w:val="4F81BD" w:themeColor="accent1"/>
                <w:szCs w:val="19"/>
              </w:rPr>
            </w:pPr>
            <w:r w:rsidRPr="005647C6">
              <w:rPr>
                <w:rFonts w:cs="Arial"/>
                <w:i/>
                <w:color w:val="4F81BD" w:themeColor="accent1"/>
                <w:szCs w:val="19"/>
              </w:rPr>
              <w:t>tm1/tm1</w:t>
            </w:r>
          </w:p>
          <w:p w14:paraId="546C86CB" w14:textId="77777777" w:rsidR="003A7431" w:rsidRPr="005647C6" w:rsidRDefault="003A7431" w:rsidP="00E966D4">
            <w:pPr>
              <w:keepNext/>
              <w:autoSpaceDE w:val="0"/>
              <w:autoSpaceDN w:val="0"/>
              <w:adjustRightInd w:val="0"/>
              <w:ind w:left="36" w:right="34"/>
              <w:jc w:val="left"/>
              <w:rPr>
                <w:rFonts w:cs="Arial"/>
                <w:color w:val="4F81BD" w:themeColor="accent1"/>
                <w:szCs w:val="19"/>
              </w:rPr>
            </w:pPr>
          </w:p>
        </w:tc>
        <w:tc>
          <w:tcPr>
            <w:tcW w:w="2977" w:type="dxa"/>
            <w:vAlign w:val="center"/>
          </w:tcPr>
          <w:p w14:paraId="627BEAD1" w14:textId="77777777" w:rsidR="003A7431" w:rsidRPr="005647C6" w:rsidRDefault="003A7431" w:rsidP="00E966D4">
            <w:pPr>
              <w:keepNext/>
              <w:autoSpaceDE w:val="0"/>
              <w:autoSpaceDN w:val="0"/>
              <w:adjustRightInd w:val="0"/>
              <w:ind w:left="36"/>
              <w:jc w:val="left"/>
              <w:rPr>
                <w:rFonts w:cs="Arial"/>
                <w:color w:val="4F81BD" w:themeColor="accent1"/>
                <w:szCs w:val="19"/>
              </w:rPr>
            </w:pPr>
            <w:r w:rsidRPr="005647C6">
              <w:rPr>
                <w:rFonts w:cs="Arial"/>
                <w:i/>
                <w:color w:val="4F81BD" w:themeColor="accent1"/>
                <w:szCs w:val="19"/>
              </w:rPr>
              <w:t>Tm2/Tm2 oder Tm2</w:t>
            </w:r>
            <w:r w:rsidRPr="005647C6">
              <w:rPr>
                <w:rFonts w:cs="Arial"/>
                <w:i/>
                <w:color w:val="4F81BD" w:themeColor="accent1"/>
                <w:szCs w:val="19"/>
                <w:vertAlign w:val="superscript"/>
              </w:rPr>
              <w:t>2</w:t>
            </w:r>
            <w:r w:rsidRPr="005647C6">
              <w:rPr>
                <w:rFonts w:cs="Arial"/>
                <w:i/>
                <w:color w:val="4F81BD" w:themeColor="accent1"/>
                <w:szCs w:val="19"/>
              </w:rPr>
              <w:t>/Tm2</w:t>
            </w:r>
            <w:r w:rsidRPr="005647C6">
              <w:rPr>
                <w:rFonts w:cs="Arial"/>
                <w:i/>
                <w:color w:val="4F81BD" w:themeColor="accent1"/>
                <w:szCs w:val="19"/>
                <w:vertAlign w:val="superscript"/>
              </w:rPr>
              <w:t>2</w:t>
            </w:r>
            <w:r w:rsidRPr="005647C6">
              <w:rPr>
                <w:rFonts w:cs="Arial"/>
                <w:color w:val="4F81BD" w:themeColor="accent1"/>
                <w:szCs w:val="19"/>
              </w:rPr>
              <w:t xml:space="preserve"> oder </w:t>
            </w:r>
            <w:r w:rsidRPr="005647C6">
              <w:rPr>
                <w:rFonts w:cs="Arial"/>
                <w:i/>
                <w:color w:val="4F81BD" w:themeColor="accent1"/>
                <w:szCs w:val="19"/>
              </w:rPr>
              <w:t>Tm2</w:t>
            </w:r>
            <w:r w:rsidRPr="005647C6">
              <w:rPr>
                <w:rFonts w:cs="Arial"/>
                <w:i/>
                <w:color w:val="4F81BD" w:themeColor="accent1"/>
                <w:szCs w:val="19"/>
                <w:vertAlign w:val="superscript"/>
              </w:rPr>
              <w:t>2</w:t>
            </w:r>
            <w:r w:rsidRPr="005647C6">
              <w:rPr>
                <w:rFonts w:cs="Arial"/>
                <w:i/>
                <w:color w:val="4F81BD" w:themeColor="accent1"/>
                <w:szCs w:val="19"/>
              </w:rPr>
              <w:t>/Tm2</w:t>
            </w:r>
            <w:r w:rsidRPr="005647C6">
              <w:rPr>
                <w:rFonts w:cs="Arial"/>
                <w:color w:val="4F81BD" w:themeColor="accent1"/>
                <w:szCs w:val="19"/>
              </w:rPr>
              <w:t xml:space="preserve"> oder </w:t>
            </w:r>
          </w:p>
          <w:p w14:paraId="46EC424C" w14:textId="77777777" w:rsidR="003A7431" w:rsidRPr="005647C6" w:rsidRDefault="003A7431" w:rsidP="00E966D4">
            <w:pPr>
              <w:keepNext/>
              <w:autoSpaceDE w:val="0"/>
              <w:autoSpaceDN w:val="0"/>
              <w:adjustRightInd w:val="0"/>
              <w:ind w:left="36"/>
              <w:jc w:val="left"/>
              <w:rPr>
                <w:rFonts w:cs="Arial"/>
                <w:i/>
                <w:color w:val="4F81BD" w:themeColor="accent1"/>
                <w:szCs w:val="19"/>
              </w:rPr>
            </w:pPr>
            <w:r w:rsidRPr="005647C6">
              <w:rPr>
                <w:rFonts w:cs="Arial"/>
                <w:i/>
                <w:color w:val="4F81BD" w:themeColor="accent1"/>
                <w:szCs w:val="19"/>
              </w:rPr>
              <w:t>Tm2/tm2 oder Tm2</w:t>
            </w:r>
            <w:r w:rsidRPr="005647C6">
              <w:rPr>
                <w:rFonts w:cs="Arial"/>
                <w:i/>
                <w:color w:val="4F81BD" w:themeColor="accent1"/>
                <w:szCs w:val="19"/>
                <w:vertAlign w:val="superscript"/>
              </w:rPr>
              <w:t>2</w:t>
            </w:r>
            <w:r w:rsidRPr="005647C6">
              <w:rPr>
                <w:rFonts w:cs="Arial"/>
                <w:i/>
                <w:color w:val="4F81BD" w:themeColor="accent1"/>
                <w:szCs w:val="19"/>
              </w:rPr>
              <w:t>/tm2</w:t>
            </w:r>
          </w:p>
          <w:p w14:paraId="70B82670" w14:textId="77777777" w:rsidR="003A7431" w:rsidRPr="005647C6" w:rsidRDefault="003A7431" w:rsidP="00E966D4">
            <w:pPr>
              <w:keepNext/>
              <w:autoSpaceDE w:val="0"/>
              <w:autoSpaceDN w:val="0"/>
              <w:adjustRightInd w:val="0"/>
              <w:ind w:left="36"/>
              <w:jc w:val="left"/>
              <w:rPr>
                <w:rFonts w:cs="Arial"/>
                <w:color w:val="4F81BD" w:themeColor="accent1"/>
                <w:szCs w:val="19"/>
              </w:rPr>
            </w:pPr>
          </w:p>
          <w:p w14:paraId="63A785CE" w14:textId="77777777" w:rsidR="003A7431" w:rsidRPr="005647C6" w:rsidRDefault="003A7431" w:rsidP="00E966D4">
            <w:pPr>
              <w:keepNext/>
              <w:autoSpaceDE w:val="0"/>
              <w:autoSpaceDN w:val="0"/>
              <w:adjustRightInd w:val="0"/>
              <w:ind w:left="36"/>
              <w:jc w:val="left"/>
              <w:rPr>
                <w:rFonts w:cs="Arial"/>
                <w:color w:val="4F81BD" w:themeColor="accent1"/>
                <w:szCs w:val="19"/>
              </w:rPr>
            </w:pPr>
            <w:r w:rsidRPr="005647C6">
              <w:rPr>
                <w:rFonts w:cs="Arial"/>
                <w:color w:val="4F81BD" w:themeColor="accent1"/>
                <w:szCs w:val="19"/>
              </w:rPr>
              <w:t xml:space="preserve">und </w:t>
            </w:r>
          </w:p>
          <w:p w14:paraId="2CC51810" w14:textId="77777777" w:rsidR="003A7431" w:rsidRPr="005647C6" w:rsidRDefault="003A7431" w:rsidP="00E966D4">
            <w:pPr>
              <w:keepNext/>
              <w:autoSpaceDE w:val="0"/>
              <w:autoSpaceDN w:val="0"/>
              <w:adjustRightInd w:val="0"/>
              <w:ind w:left="36"/>
              <w:jc w:val="left"/>
              <w:rPr>
                <w:rFonts w:cs="Arial"/>
                <w:color w:val="4F81BD" w:themeColor="accent1"/>
                <w:szCs w:val="19"/>
              </w:rPr>
            </w:pPr>
          </w:p>
          <w:p w14:paraId="2038EAB1" w14:textId="77777777" w:rsidR="003A7431" w:rsidRPr="005647C6" w:rsidRDefault="003A7431" w:rsidP="00E966D4">
            <w:pPr>
              <w:keepNext/>
              <w:autoSpaceDE w:val="0"/>
              <w:autoSpaceDN w:val="0"/>
              <w:adjustRightInd w:val="0"/>
              <w:spacing w:before="60"/>
              <w:ind w:left="36"/>
              <w:jc w:val="left"/>
              <w:rPr>
                <w:rFonts w:cs="Arial"/>
                <w:color w:val="4F81BD" w:themeColor="accent1"/>
                <w:szCs w:val="19"/>
              </w:rPr>
            </w:pPr>
            <w:r w:rsidRPr="005647C6">
              <w:rPr>
                <w:rFonts w:cs="Arial"/>
                <w:i/>
                <w:color w:val="4F81BD" w:themeColor="accent1"/>
                <w:szCs w:val="19"/>
              </w:rPr>
              <w:t>Tm1/Tm1</w:t>
            </w:r>
            <w:r w:rsidRPr="005647C6">
              <w:rPr>
                <w:rFonts w:cs="Arial"/>
                <w:color w:val="4F81BD" w:themeColor="accent1"/>
                <w:szCs w:val="19"/>
              </w:rPr>
              <w:t xml:space="preserve"> oder </w:t>
            </w:r>
            <w:r w:rsidRPr="005647C6">
              <w:rPr>
                <w:rFonts w:cs="Arial"/>
                <w:i/>
                <w:color w:val="4F81BD" w:themeColor="accent1"/>
                <w:szCs w:val="19"/>
              </w:rPr>
              <w:t>Tm1/tm1</w:t>
            </w:r>
            <w:r w:rsidRPr="005647C6">
              <w:rPr>
                <w:rFonts w:cs="Arial"/>
                <w:color w:val="4F81BD" w:themeColor="accent1"/>
                <w:szCs w:val="19"/>
              </w:rPr>
              <w:t xml:space="preserve"> oder </w:t>
            </w:r>
            <w:r w:rsidRPr="005647C6">
              <w:rPr>
                <w:rFonts w:cs="Arial"/>
                <w:i/>
                <w:color w:val="4F81BD" w:themeColor="accent1"/>
                <w:szCs w:val="19"/>
              </w:rPr>
              <w:t>tm1/tm1</w:t>
            </w:r>
          </w:p>
        </w:tc>
        <w:tc>
          <w:tcPr>
            <w:tcW w:w="1842" w:type="dxa"/>
            <w:vAlign w:val="center"/>
          </w:tcPr>
          <w:p w14:paraId="429049B7" w14:textId="77777777" w:rsidR="003A7431" w:rsidRPr="005647C6" w:rsidRDefault="003A7431" w:rsidP="00E966D4">
            <w:pPr>
              <w:keepNext/>
              <w:autoSpaceDE w:val="0"/>
              <w:autoSpaceDN w:val="0"/>
              <w:adjustRightInd w:val="0"/>
              <w:ind w:left="20" w:right="-108"/>
              <w:jc w:val="left"/>
              <w:rPr>
                <w:rFonts w:cs="Arial"/>
                <w:i/>
                <w:color w:val="4F81BD" w:themeColor="accent1"/>
                <w:szCs w:val="19"/>
              </w:rPr>
            </w:pPr>
            <w:r w:rsidRPr="005647C6">
              <w:rPr>
                <w:rFonts w:cs="Arial"/>
                <w:i/>
                <w:color w:val="4F81BD" w:themeColor="accent1"/>
                <w:szCs w:val="19"/>
              </w:rPr>
              <w:t xml:space="preserve">tm2/tm2 </w:t>
            </w:r>
          </w:p>
          <w:p w14:paraId="3468BAE9" w14:textId="77777777" w:rsidR="003A7431" w:rsidRPr="005647C6" w:rsidRDefault="003A7431" w:rsidP="00E966D4">
            <w:pPr>
              <w:keepNext/>
              <w:autoSpaceDE w:val="0"/>
              <w:autoSpaceDN w:val="0"/>
              <w:adjustRightInd w:val="0"/>
              <w:ind w:left="20" w:right="-108"/>
              <w:jc w:val="left"/>
              <w:rPr>
                <w:rFonts w:cs="Arial"/>
                <w:color w:val="4F81BD" w:themeColor="accent1"/>
                <w:szCs w:val="19"/>
              </w:rPr>
            </w:pPr>
          </w:p>
          <w:p w14:paraId="30D756C9" w14:textId="77777777" w:rsidR="003A7431" w:rsidRPr="005647C6" w:rsidRDefault="003A7431" w:rsidP="00E966D4">
            <w:pPr>
              <w:keepNext/>
              <w:autoSpaceDE w:val="0"/>
              <w:autoSpaceDN w:val="0"/>
              <w:adjustRightInd w:val="0"/>
              <w:ind w:left="20" w:right="-108"/>
              <w:jc w:val="left"/>
              <w:rPr>
                <w:rFonts w:cs="Arial"/>
                <w:color w:val="4F81BD" w:themeColor="accent1"/>
                <w:szCs w:val="19"/>
              </w:rPr>
            </w:pPr>
            <w:r w:rsidRPr="005647C6">
              <w:rPr>
                <w:rFonts w:cs="Arial"/>
                <w:color w:val="4F81BD" w:themeColor="accent1"/>
                <w:szCs w:val="19"/>
              </w:rPr>
              <w:t>und</w:t>
            </w:r>
          </w:p>
          <w:p w14:paraId="50292433" w14:textId="77777777" w:rsidR="003A7431" w:rsidRPr="005647C6" w:rsidRDefault="003A7431" w:rsidP="00E966D4">
            <w:pPr>
              <w:keepNext/>
              <w:autoSpaceDE w:val="0"/>
              <w:autoSpaceDN w:val="0"/>
              <w:adjustRightInd w:val="0"/>
              <w:ind w:left="20" w:right="-108"/>
              <w:jc w:val="left"/>
              <w:rPr>
                <w:rFonts w:cs="Arial"/>
                <w:color w:val="4F81BD" w:themeColor="accent1"/>
                <w:szCs w:val="19"/>
              </w:rPr>
            </w:pPr>
          </w:p>
          <w:p w14:paraId="555EA7CB" w14:textId="77777777" w:rsidR="003A7431" w:rsidRPr="005647C6" w:rsidRDefault="003A7431" w:rsidP="00E966D4">
            <w:pPr>
              <w:keepNext/>
              <w:autoSpaceDE w:val="0"/>
              <w:autoSpaceDN w:val="0"/>
              <w:adjustRightInd w:val="0"/>
              <w:ind w:left="20" w:right="-108"/>
              <w:jc w:val="left"/>
              <w:rPr>
                <w:rFonts w:cs="Arial"/>
                <w:i/>
                <w:color w:val="4F81BD" w:themeColor="accent1"/>
                <w:szCs w:val="19"/>
              </w:rPr>
            </w:pPr>
            <w:r w:rsidRPr="005647C6">
              <w:rPr>
                <w:rFonts w:cs="Arial"/>
                <w:i/>
                <w:color w:val="4F81BD" w:themeColor="accent1"/>
                <w:szCs w:val="19"/>
              </w:rPr>
              <w:t>Tm1/Tm1</w:t>
            </w:r>
            <w:r w:rsidRPr="005647C6">
              <w:rPr>
                <w:rFonts w:cs="Arial"/>
                <w:color w:val="4F81BD" w:themeColor="accent1"/>
                <w:szCs w:val="19"/>
              </w:rPr>
              <w:t xml:space="preserve"> oder </w:t>
            </w:r>
            <w:r w:rsidRPr="005647C6">
              <w:rPr>
                <w:rFonts w:cs="Arial"/>
                <w:i/>
                <w:color w:val="4F81BD" w:themeColor="accent1"/>
                <w:szCs w:val="19"/>
              </w:rPr>
              <w:t xml:space="preserve">Tm1/tm1 </w:t>
            </w:r>
          </w:p>
        </w:tc>
      </w:tr>
      <w:tr w:rsidR="003A7431" w:rsidRPr="005647C6" w14:paraId="298D3362" w14:textId="77777777" w:rsidTr="00E966D4">
        <w:trPr>
          <w:trHeight w:val="606"/>
        </w:trPr>
        <w:tc>
          <w:tcPr>
            <w:tcW w:w="2376" w:type="dxa"/>
            <w:vAlign w:val="center"/>
          </w:tcPr>
          <w:p w14:paraId="6BF12B68" w14:textId="77777777" w:rsidR="003A7431" w:rsidRPr="005647C6" w:rsidRDefault="003A7431" w:rsidP="00E966D4">
            <w:pPr>
              <w:autoSpaceDE w:val="0"/>
              <w:autoSpaceDN w:val="0"/>
              <w:adjustRightInd w:val="0"/>
              <w:ind w:left="180"/>
              <w:jc w:val="left"/>
              <w:rPr>
                <w:rFonts w:cs="Arial"/>
                <w:color w:val="4F81BD" w:themeColor="accent1"/>
                <w:szCs w:val="19"/>
              </w:rPr>
            </w:pPr>
            <w:r w:rsidRPr="005647C6">
              <w:rPr>
                <w:rFonts w:cs="Arial"/>
                <w:color w:val="4F81BD" w:themeColor="accent1"/>
                <w:szCs w:val="19"/>
              </w:rPr>
              <w:t xml:space="preserve">Marker </w:t>
            </w:r>
            <w:r w:rsidRPr="005647C6">
              <w:rPr>
                <w:rFonts w:cs="Arial"/>
                <w:i/>
                <w:color w:val="4F81BD" w:themeColor="accent1"/>
                <w:szCs w:val="19"/>
              </w:rPr>
              <w:t>Tm2/2</w:t>
            </w:r>
            <w:r w:rsidRPr="005647C6">
              <w:rPr>
                <w:rFonts w:cs="Arial"/>
                <w:i/>
                <w:color w:val="4F81BD" w:themeColor="accent1"/>
                <w:szCs w:val="19"/>
                <w:vertAlign w:val="superscript"/>
              </w:rPr>
              <w:t>2</w:t>
            </w:r>
          </w:p>
        </w:tc>
        <w:tc>
          <w:tcPr>
            <w:tcW w:w="1985" w:type="dxa"/>
            <w:vAlign w:val="center"/>
          </w:tcPr>
          <w:p w14:paraId="1E1B216E" w14:textId="77777777" w:rsidR="003A7431" w:rsidRPr="005647C6" w:rsidRDefault="003A7431" w:rsidP="00E966D4">
            <w:pPr>
              <w:autoSpaceDE w:val="0"/>
              <w:autoSpaceDN w:val="0"/>
              <w:adjustRightInd w:val="0"/>
              <w:ind w:left="36" w:right="34"/>
              <w:jc w:val="left"/>
              <w:rPr>
                <w:rFonts w:cs="Arial"/>
                <w:color w:val="4F81BD" w:themeColor="accent1"/>
                <w:szCs w:val="19"/>
              </w:rPr>
            </w:pPr>
            <w:r w:rsidRPr="005647C6">
              <w:rPr>
                <w:rFonts w:eastAsia="Calibri" w:cs="Arial"/>
                <w:color w:val="4F81BD" w:themeColor="accent1"/>
              </w:rPr>
              <w:t>Anfälligkeitsallel</w:t>
            </w:r>
          </w:p>
        </w:tc>
        <w:tc>
          <w:tcPr>
            <w:tcW w:w="2977" w:type="dxa"/>
            <w:vAlign w:val="center"/>
          </w:tcPr>
          <w:p w14:paraId="11DE3B20" w14:textId="77777777" w:rsidR="003A7431" w:rsidRPr="005647C6" w:rsidRDefault="003A7431" w:rsidP="00E966D4">
            <w:pPr>
              <w:autoSpaceDE w:val="0"/>
              <w:autoSpaceDN w:val="0"/>
              <w:adjustRightInd w:val="0"/>
              <w:ind w:left="36"/>
              <w:jc w:val="left"/>
              <w:rPr>
                <w:rFonts w:cs="Arial"/>
                <w:color w:val="4F81BD" w:themeColor="accent1"/>
                <w:szCs w:val="19"/>
              </w:rPr>
            </w:pPr>
            <w:r w:rsidRPr="005647C6">
              <w:rPr>
                <w:rFonts w:eastAsia="Calibri" w:cs="Arial"/>
                <w:color w:val="4F81BD" w:themeColor="accent1"/>
              </w:rPr>
              <w:t>Resistenzallel</w:t>
            </w:r>
          </w:p>
        </w:tc>
        <w:tc>
          <w:tcPr>
            <w:tcW w:w="1842" w:type="dxa"/>
            <w:vAlign w:val="center"/>
          </w:tcPr>
          <w:p w14:paraId="158EFD04" w14:textId="77777777" w:rsidR="003A7431" w:rsidRPr="005647C6" w:rsidRDefault="003A7431" w:rsidP="00E966D4">
            <w:pPr>
              <w:autoSpaceDE w:val="0"/>
              <w:autoSpaceDN w:val="0"/>
              <w:adjustRightInd w:val="0"/>
              <w:ind w:left="20" w:right="-108"/>
              <w:jc w:val="left"/>
              <w:rPr>
                <w:rFonts w:cs="Arial"/>
                <w:color w:val="4F81BD" w:themeColor="accent1"/>
                <w:szCs w:val="19"/>
              </w:rPr>
            </w:pPr>
            <w:r w:rsidRPr="005647C6">
              <w:rPr>
                <w:rFonts w:eastAsia="Calibri" w:cs="Arial"/>
                <w:color w:val="4F81BD" w:themeColor="accent1"/>
              </w:rPr>
              <w:t>Anfälligkeitsallel</w:t>
            </w:r>
          </w:p>
        </w:tc>
      </w:tr>
      <w:tr w:rsidR="003A7431" w:rsidRPr="005647C6" w14:paraId="00E68744" w14:textId="77777777" w:rsidTr="00E966D4">
        <w:trPr>
          <w:trHeight w:val="558"/>
        </w:trPr>
        <w:tc>
          <w:tcPr>
            <w:tcW w:w="2376" w:type="dxa"/>
            <w:vAlign w:val="center"/>
          </w:tcPr>
          <w:p w14:paraId="28F90188" w14:textId="77777777" w:rsidR="003A7431" w:rsidRPr="005647C6" w:rsidRDefault="003A7431" w:rsidP="00E966D4">
            <w:pPr>
              <w:autoSpaceDE w:val="0"/>
              <w:autoSpaceDN w:val="0"/>
              <w:adjustRightInd w:val="0"/>
              <w:spacing w:before="120" w:after="120"/>
              <w:ind w:left="180"/>
              <w:jc w:val="left"/>
              <w:rPr>
                <w:rFonts w:cs="Arial"/>
                <w:color w:val="4F81BD" w:themeColor="accent1"/>
                <w:szCs w:val="19"/>
              </w:rPr>
            </w:pPr>
            <w:r w:rsidRPr="005647C6">
              <w:rPr>
                <w:rFonts w:cs="Arial"/>
                <w:color w:val="4F81BD" w:themeColor="accent1"/>
                <w:szCs w:val="19"/>
              </w:rPr>
              <w:t>Resistenz gegen ToMV - Pathotyp 0</w:t>
            </w:r>
          </w:p>
        </w:tc>
        <w:tc>
          <w:tcPr>
            <w:tcW w:w="1985" w:type="dxa"/>
            <w:vAlign w:val="center"/>
          </w:tcPr>
          <w:p w14:paraId="73BC8A75" w14:textId="77777777" w:rsidR="003A7431" w:rsidRPr="005647C6" w:rsidRDefault="003A7431" w:rsidP="00E966D4">
            <w:pPr>
              <w:autoSpaceDE w:val="0"/>
              <w:autoSpaceDN w:val="0"/>
              <w:adjustRightInd w:val="0"/>
              <w:ind w:left="36" w:right="34"/>
              <w:jc w:val="left"/>
              <w:rPr>
                <w:rFonts w:cs="Arial"/>
                <w:color w:val="4F81BD" w:themeColor="accent1"/>
                <w:szCs w:val="19"/>
              </w:rPr>
            </w:pPr>
            <w:r w:rsidRPr="005647C6">
              <w:rPr>
                <w:rFonts w:cs="Arial"/>
                <w:color w:val="4F81BD" w:themeColor="accent1"/>
                <w:szCs w:val="19"/>
              </w:rPr>
              <w:t>fehlend</w:t>
            </w:r>
          </w:p>
        </w:tc>
        <w:tc>
          <w:tcPr>
            <w:tcW w:w="2977" w:type="dxa"/>
            <w:vAlign w:val="center"/>
          </w:tcPr>
          <w:p w14:paraId="2318925B" w14:textId="77777777" w:rsidR="003A7431" w:rsidRPr="005647C6" w:rsidRDefault="003A7431" w:rsidP="00E966D4">
            <w:pPr>
              <w:autoSpaceDE w:val="0"/>
              <w:autoSpaceDN w:val="0"/>
              <w:adjustRightInd w:val="0"/>
              <w:ind w:left="36"/>
              <w:jc w:val="left"/>
              <w:rPr>
                <w:rFonts w:cs="Arial"/>
                <w:color w:val="4F81BD" w:themeColor="accent1"/>
                <w:szCs w:val="19"/>
              </w:rPr>
            </w:pPr>
            <w:r w:rsidRPr="005647C6">
              <w:rPr>
                <w:rFonts w:cs="Arial"/>
                <w:color w:val="4F81BD" w:themeColor="accent1"/>
                <w:szCs w:val="19"/>
              </w:rPr>
              <w:t>vorhanden</w:t>
            </w:r>
          </w:p>
        </w:tc>
        <w:tc>
          <w:tcPr>
            <w:tcW w:w="1842" w:type="dxa"/>
            <w:vAlign w:val="center"/>
          </w:tcPr>
          <w:p w14:paraId="00B37D9C" w14:textId="77777777" w:rsidR="003A7431" w:rsidRPr="005647C6" w:rsidRDefault="003A7431" w:rsidP="00E966D4">
            <w:pPr>
              <w:autoSpaceDE w:val="0"/>
              <w:autoSpaceDN w:val="0"/>
              <w:adjustRightInd w:val="0"/>
              <w:ind w:left="20" w:right="-108"/>
              <w:jc w:val="left"/>
              <w:rPr>
                <w:rFonts w:cs="Arial"/>
                <w:color w:val="4F81BD" w:themeColor="accent1"/>
                <w:szCs w:val="19"/>
              </w:rPr>
            </w:pPr>
            <w:r w:rsidRPr="005647C6">
              <w:rPr>
                <w:rFonts w:cs="Arial"/>
                <w:color w:val="4F81BD" w:themeColor="accent1"/>
                <w:szCs w:val="19"/>
              </w:rPr>
              <w:t>vorhanden</w:t>
            </w:r>
          </w:p>
        </w:tc>
      </w:tr>
    </w:tbl>
    <w:p w14:paraId="26DFFB05" w14:textId="77777777" w:rsidR="003A7431" w:rsidRPr="005647C6" w:rsidRDefault="003A7431" w:rsidP="003A7431">
      <w:pPr>
        <w:autoSpaceDE w:val="0"/>
        <w:autoSpaceDN w:val="0"/>
        <w:adjustRightInd w:val="0"/>
        <w:rPr>
          <w:rFonts w:eastAsia="Calibri" w:cs="Arial"/>
          <w:color w:val="4F81BD" w:themeColor="accent1"/>
        </w:rPr>
      </w:pPr>
    </w:p>
    <w:p w14:paraId="79ADC072" w14:textId="4791B197" w:rsidR="003A7431" w:rsidRPr="005647C6" w:rsidRDefault="00E40E71" w:rsidP="003A7431">
      <w:pPr>
        <w:autoSpaceDE w:val="0"/>
        <w:autoSpaceDN w:val="0"/>
        <w:adjustRightInd w:val="0"/>
        <w:rPr>
          <w:rFonts w:eastAsia="Calibri" w:cs="Arial"/>
          <w:color w:val="4F81BD" w:themeColor="accent1"/>
        </w:rPr>
      </w:pPr>
      <w:r w:rsidRPr="005647C6">
        <w:rPr>
          <w:rFonts w:cs="Arial"/>
          <w:color w:val="4F81BD" w:themeColor="accent1"/>
          <w:highlight w:val="lightGray"/>
          <w:u w:val="single"/>
        </w:rPr>
        <w:t>2.1.17</w:t>
      </w:r>
      <w:r w:rsidR="003A7431" w:rsidRPr="005647C6">
        <w:rPr>
          <w:rFonts w:eastAsia="Calibri" w:cs="Arial"/>
          <w:color w:val="4F81BD" w:themeColor="accent1"/>
        </w:rPr>
        <w:tab/>
        <w:t xml:space="preserve">Wenn eine Sorte als resistent gegen ToMV Pathotyp 0 angegeben wird, kann der DNS-Marker-Test durchgeführt werden. In Fällen, in denen die Resistenz auf dem Vorhandensein des Allels </w:t>
      </w:r>
      <w:r w:rsidR="003A7431" w:rsidRPr="005647C6">
        <w:rPr>
          <w:rFonts w:eastAsia="Calibri" w:cs="Arial"/>
          <w:i/>
          <w:color w:val="4F81BD" w:themeColor="accent1"/>
        </w:rPr>
        <w:t>Tm2</w:t>
      </w:r>
      <w:r w:rsidR="003A7431" w:rsidRPr="005647C6">
        <w:rPr>
          <w:rFonts w:eastAsia="Calibri" w:cs="Arial"/>
          <w:color w:val="4F81BD" w:themeColor="accent1"/>
        </w:rPr>
        <w:t xml:space="preserve"> oder </w:t>
      </w:r>
      <w:r w:rsidR="003A7431" w:rsidRPr="005647C6">
        <w:rPr>
          <w:rFonts w:eastAsia="Calibri" w:cs="Arial"/>
          <w:i/>
          <w:color w:val="4F81BD" w:themeColor="accent1"/>
        </w:rPr>
        <w:t>Tm2</w:t>
      </w:r>
      <w:r w:rsidR="003A7431" w:rsidRPr="005647C6">
        <w:rPr>
          <w:rFonts w:eastAsia="Calibri" w:cs="Arial"/>
          <w:i/>
          <w:color w:val="4F81BD" w:themeColor="accent1"/>
          <w:vertAlign w:val="superscript"/>
        </w:rPr>
        <w:t>2</w:t>
      </w:r>
      <w:r w:rsidR="003A7431" w:rsidRPr="005647C6">
        <w:rPr>
          <w:rFonts w:eastAsia="Calibri" w:cs="Arial"/>
          <w:color w:val="4F81BD" w:themeColor="accent1"/>
        </w:rPr>
        <w:t xml:space="preserve"> basiert, könnte der DNS-Marker-Test den herkömmlichen Biotest ersetzen.</w:t>
      </w:r>
    </w:p>
    <w:p w14:paraId="19BCCDDD" w14:textId="77777777" w:rsidR="003A7431" w:rsidRPr="005647C6" w:rsidRDefault="003A7431" w:rsidP="003A7431">
      <w:pPr>
        <w:autoSpaceDE w:val="0"/>
        <w:autoSpaceDN w:val="0"/>
        <w:adjustRightInd w:val="0"/>
        <w:rPr>
          <w:rFonts w:eastAsia="Calibri" w:cs="Arial"/>
          <w:color w:val="4F81BD" w:themeColor="accent1"/>
        </w:rPr>
      </w:pPr>
    </w:p>
    <w:p w14:paraId="7B325D7D" w14:textId="75CA9D0F" w:rsidR="003A7431" w:rsidRPr="005647C6" w:rsidRDefault="00E40E71" w:rsidP="003A7431">
      <w:pPr>
        <w:autoSpaceDE w:val="0"/>
        <w:autoSpaceDN w:val="0"/>
        <w:adjustRightInd w:val="0"/>
        <w:rPr>
          <w:rFonts w:cs="Arial"/>
          <w:color w:val="4F81BD" w:themeColor="accent1"/>
        </w:rPr>
      </w:pPr>
      <w:r w:rsidRPr="005647C6">
        <w:rPr>
          <w:rFonts w:cs="Arial"/>
          <w:color w:val="4F81BD" w:themeColor="accent1"/>
          <w:highlight w:val="lightGray"/>
          <w:u w:val="single"/>
        </w:rPr>
        <w:t>2.1.18</w:t>
      </w:r>
      <w:r w:rsidR="003A7431" w:rsidRPr="005647C6">
        <w:rPr>
          <w:rFonts w:eastAsia="Calibri" w:cs="Arial"/>
          <w:color w:val="4F81BD" w:themeColor="accent1"/>
        </w:rPr>
        <w:tab/>
        <w:t>Wenn der DNS-Marker-Test die angegebene Resistenz nicht bestätigt oder wenn die Sorte als anfällig angegeben wird, muss ein Biotest durchgeführt werden.</w:t>
      </w:r>
    </w:p>
    <w:p w14:paraId="56398C2E" w14:textId="77777777" w:rsidR="003A7431" w:rsidRPr="005647C6" w:rsidRDefault="003A7431" w:rsidP="003A7431"/>
    <w:p w14:paraId="4E038733" w14:textId="77777777" w:rsidR="004C7034" w:rsidRPr="005647C6" w:rsidRDefault="004C7034" w:rsidP="00E306B7"/>
    <w:p w14:paraId="78669161" w14:textId="77777777" w:rsidR="00E306B7" w:rsidRPr="005647C6" w:rsidRDefault="00E306B7">
      <w:pPr>
        <w:pStyle w:val="Heading2"/>
      </w:pPr>
      <w:bookmarkStart w:id="8" w:name="_Toc311473362"/>
      <w:bookmarkStart w:id="9" w:name="_Toc242885017"/>
      <w:r w:rsidRPr="005647C6">
        <w:lastRenderedPageBreak/>
        <w:t>2.2</w:t>
      </w:r>
      <w:r w:rsidRPr="005647C6">
        <w:tab/>
      </w:r>
      <w:bookmarkEnd w:id="8"/>
      <w:r w:rsidR="00E27D04" w:rsidRPr="005647C6">
        <w:t>Kombination phänotypischer und molekularer Abstände bei der Verwaltung von Sortensammlungen</w:t>
      </w:r>
      <w:r w:rsidR="00E27D04" w:rsidRPr="005647C6">
        <w:rPr>
          <w:strike/>
        </w:rPr>
        <w:t xml:space="preserve"> </w:t>
      </w:r>
      <w:r w:rsidR="00E27D04" w:rsidRPr="005647C6">
        <w:rPr>
          <w:strike/>
          <w:highlight w:val="lightGray"/>
        </w:rPr>
        <w:t>(vergleiche Anlage II)</w:t>
      </w:r>
      <w:bookmarkEnd w:id="9"/>
    </w:p>
    <w:p w14:paraId="7C51100D" w14:textId="77777777" w:rsidR="00E05E8D" w:rsidRPr="005647C6" w:rsidRDefault="00E05E8D" w:rsidP="00E05E8D">
      <w:pPr>
        <w:pStyle w:val="Heading3"/>
      </w:pPr>
      <w:bookmarkStart w:id="10" w:name="_Toc41498954"/>
      <w:bookmarkStart w:id="11" w:name="_Toc242885018"/>
      <w:r w:rsidRPr="005647C6">
        <w:t xml:space="preserve">Beispiel 1:  </w:t>
      </w:r>
      <w:bookmarkEnd w:id="10"/>
      <w:r w:rsidRPr="005647C6">
        <w:t>Elternlinien von Mais</w:t>
      </w:r>
      <w:r w:rsidRPr="005647C6">
        <w:rPr>
          <w:strike/>
        </w:rPr>
        <w:t xml:space="preserve"> </w:t>
      </w:r>
      <w:r w:rsidRPr="005647C6">
        <w:rPr>
          <w:strike/>
          <w:highlight w:val="lightGray"/>
        </w:rPr>
        <w:t>(vergleiche Anlage II, Beispiel 1)</w:t>
      </w:r>
      <w:bookmarkEnd w:id="11"/>
    </w:p>
    <w:p w14:paraId="4CE1C001" w14:textId="77777777" w:rsidR="00E27D04" w:rsidRPr="005647C6" w:rsidRDefault="00E27D04" w:rsidP="00AF3F4B">
      <w:r w:rsidRPr="005647C6">
        <w:t>2.2.1</w:t>
      </w:r>
      <w:r w:rsidRPr="005647C6">
        <w:tab/>
        <w:t xml:space="preserve">Ein Schlüsselaspekt des Prozesses der Eliminierung allgemein bekannter Sorten vor der DUS Anbauprüfung ist, </w:t>
      </w:r>
      <w:r w:rsidR="004A5537" w:rsidRPr="005647C6">
        <w:t>dass</w:t>
      </w:r>
      <w:r w:rsidRPr="005647C6">
        <w:t xml:space="preserve"> die Schwelle mit einer angemessenen Sicherheitsmarge festgesetzt wird. Diese Schwelle wird als „Unterscheidbarkeitsschwelle plus“ bezeichnet, was bedeutet, </w:t>
      </w:r>
      <w:r w:rsidR="004A5537" w:rsidRPr="005647C6">
        <w:t>dass</w:t>
      </w:r>
      <w:r w:rsidRPr="005647C6">
        <w:t xml:space="preserve"> die Abstände zwischen einer Kandidatensorte und Sorten mit „Unterscheidbarkeit plus“ robust genug sind, um ohne direkten Vergleich in der Anbauprüfung eine Entscheidung zu treffen.</w:t>
      </w:r>
    </w:p>
    <w:p w14:paraId="0B8FB4D1" w14:textId="77777777" w:rsidR="00E27D04" w:rsidRPr="005647C6" w:rsidRDefault="00E27D04" w:rsidP="00E27D04"/>
    <w:p w14:paraId="23187039" w14:textId="77777777" w:rsidR="00E27D04" w:rsidRPr="005647C6" w:rsidRDefault="00E27D04" w:rsidP="00E27D04">
      <w:r w:rsidRPr="005647C6">
        <w:t>2.2.2</w:t>
      </w:r>
      <w:r w:rsidRPr="005647C6">
        <w:tab/>
        <w:t>Eine Kombination phänotypischer Unterschiede und molekularer Abstände kann auf folgender Grundlage verwendet werden, um innerhalb der Sortensammlung diejenigen Sorten auszuweisen, die mit Kandidatensorten verglichen werden müssen, um die Auswahl der Sorten mit „Unterscheidbarkeit plus“ zu verbessern:</w:t>
      </w:r>
    </w:p>
    <w:p w14:paraId="7B95FA51" w14:textId="77777777" w:rsidR="00E27D04" w:rsidRPr="005647C6" w:rsidRDefault="00E27D04" w:rsidP="00E27D04"/>
    <w:p w14:paraId="43B0FDCC" w14:textId="77777777" w:rsidR="00E27D04" w:rsidRPr="005647C6" w:rsidRDefault="00E27D04" w:rsidP="00B65841">
      <w:pPr>
        <w:ind w:firstLine="709"/>
      </w:pPr>
      <w:r w:rsidRPr="005647C6">
        <w:t>a)</w:t>
      </w:r>
      <w:r w:rsidRPr="005647C6">
        <w:tab/>
        <w:t xml:space="preserve">es gibt zuverlässige Information, </w:t>
      </w:r>
      <w:r w:rsidR="004A5537" w:rsidRPr="005647C6">
        <w:t>dass</w:t>
      </w:r>
      <w:r w:rsidRPr="005647C6">
        <w:t xml:space="preserve"> die molekularen Abstände in ausreichendem Bezug zu phänotypischen Unterschieden stehen, so </w:t>
      </w:r>
      <w:r w:rsidR="004A5537" w:rsidRPr="005647C6">
        <w:t>dass</w:t>
      </w:r>
    </w:p>
    <w:p w14:paraId="7805450F" w14:textId="77777777" w:rsidR="00E27D04" w:rsidRPr="005647C6" w:rsidRDefault="00E27D04" w:rsidP="00B65841">
      <w:pPr>
        <w:ind w:firstLine="709"/>
      </w:pPr>
    </w:p>
    <w:p w14:paraId="7D375B5D" w14:textId="77777777" w:rsidR="00E27D04" w:rsidRPr="005647C6" w:rsidRDefault="00E27D04" w:rsidP="00B65841">
      <w:pPr>
        <w:ind w:firstLine="709"/>
      </w:pPr>
      <w:r w:rsidRPr="005647C6">
        <w:t>b)</w:t>
      </w:r>
      <w:r w:rsidRPr="005647C6">
        <w:tab/>
        <w:t>die Methode Sorten in der Sortensammlung auswählt, die den Kandidatensorten ähnlich sind; und</w:t>
      </w:r>
    </w:p>
    <w:p w14:paraId="4FB8F5FF" w14:textId="77777777" w:rsidR="00E27D04" w:rsidRPr="005647C6" w:rsidRDefault="00E27D04" w:rsidP="00B65841">
      <w:pPr>
        <w:ind w:firstLine="709"/>
      </w:pPr>
    </w:p>
    <w:p w14:paraId="05C2112E" w14:textId="77777777" w:rsidR="00E27D04" w:rsidRPr="005647C6" w:rsidRDefault="00E27D04" w:rsidP="00B65841">
      <w:pPr>
        <w:ind w:firstLine="709"/>
      </w:pPr>
      <w:r w:rsidRPr="005647C6">
        <w:t>c)</w:t>
      </w:r>
      <w:r w:rsidRPr="005647C6">
        <w:tab/>
        <w:t xml:space="preserve">die Methode kein erhöhtes Risiko schafft, </w:t>
      </w:r>
      <w:r w:rsidR="004A5537" w:rsidRPr="005647C6">
        <w:t>dass</w:t>
      </w:r>
      <w:r w:rsidRPr="005647C6">
        <w:t xml:space="preserve"> eine Sorte in der Sortensammlung, die im Feld mit den Kandidatensorten verglichen werden </w:t>
      </w:r>
      <w:r w:rsidR="004A5537" w:rsidRPr="005647C6">
        <w:t>muss</w:t>
      </w:r>
      <w:r w:rsidRPr="005647C6">
        <w:t>, nicht ausgewählt wird.</w:t>
      </w:r>
    </w:p>
    <w:p w14:paraId="0119C783" w14:textId="77777777" w:rsidR="00E27D04" w:rsidRPr="005647C6" w:rsidRDefault="00E27D04" w:rsidP="00E27D04"/>
    <w:p w14:paraId="5507B019" w14:textId="2CE38678" w:rsidR="00552861" w:rsidRPr="005647C6" w:rsidRDefault="00E27D04" w:rsidP="00E27D04">
      <w:r w:rsidRPr="005647C6">
        <w:t>2.2.3</w:t>
      </w:r>
      <w:r w:rsidRPr="005647C6">
        <w:tab/>
      </w:r>
      <w:r w:rsidRPr="005647C6">
        <w:rPr>
          <w:strike/>
          <w:highlight w:val="lightGray"/>
        </w:rPr>
        <w:t xml:space="preserve">Anlage </w:t>
      </w:r>
      <w:r w:rsidR="00764B1B" w:rsidRPr="005647C6">
        <w:rPr>
          <w:strike/>
          <w:highlight w:val="lightGray"/>
        </w:rPr>
        <w:t>II</w:t>
      </w:r>
      <w:r w:rsidRPr="005647C6">
        <w:rPr>
          <w:strike/>
          <w:highlight w:val="lightGray"/>
        </w:rPr>
        <w:t xml:space="preserve"> dieses Dokuments „Kombination phänotypischer und molekularer Abstände bei der Verwaltung von Sortensammlungen“ gibt</w:t>
      </w:r>
      <w:r w:rsidRPr="005647C6">
        <w:rPr>
          <w:strike/>
        </w:rPr>
        <w:t xml:space="preserve"> </w:t>
      </w:r>
      <w:r w:rsidR="002F7FF2" w:rsidRPr="005647C6">
        <w:rPr>
          <w:highlight w:val="lightGray"/>
          <w:u w:val="single"/>
        </w:rPr>
        <w:t>Absätze 2.2.4 bis 2.2.16 enthalten</w:t>
      </w:r>
      <w:r w:rsidR="002F7FF2" w:rsidRPr="005647C6">
        <w:t xml:space="preserve"> </w:t>
      </w:r>
      <w:r w:rsidRPr="005647C6">
        <w:t xml:space="preserve">ein </w:t>
      </w:r>
      <w:r w:rsidR="005348E6" w:rsidRPr="005647C6">
        <w:rPr>
          <w:color w:val="4F81BD" w:themeColor="accent1"/>
          <w:highlight w:val="lightGray"/>
          <w:u w:val="single"/>
        </w:rPr>
        <w:t>von Sachverständigen aus Frankreich erstellt</w:t>
      </w:r>
      <w:r w:rsidR="005348E6" w:rsidRPr="005647C6">
        <w:rPr>
          <w:highlight w:val="lightGray"/>
          <w:u w:val="single"/>
        </w:rPr>
        <w:t>es</w:t>
      </w:r>
      <w:r w:rsidR="005348E6" w:rsidRPr="005647C6">
        <w:t xml:space="preserve"> </w:t>
      </w:r>
      <w:r w:rsidRPr="005647C6">
        <w:t>Beispiel für die Verwendung der Kombination phänotypischer Unterschiede und molekularer Abstände bei der Verwaltung von Sortensammlungen</w:t>
      </w:r>
      <w:r w:rsidR="009E03F2" w:rsidRPr="005647C6">
        <w:t>.</w:t>
      </w:r>
    </w:p>
    <w:p w14:paraId="22FBA22D" w14:textId="77777777" w:rsidR="00552861" w:rsidRPr="005647C6" w:rsidRDefault="00552861" w:rsidP="00552861"/>
    <w:p w14:paraId="53457E6F" w14:textId="31A2DB23" w:rsidR="008D3754" w:rsidRPr="005647C6" w:rsidRDefault="008D3754" w:rsidP="008D3754">
      <w:pPr>
        <w:rPr>
          <w:color w:val="4F81BD" w:themeColor="accent1"/>
        </w:rPr>
      </w:pPr>
      <w:r w:rsidRPr="005647C6">
        <w:rPr>
          <w:color w:val="4F81BD" w:themeColor="accent1"/>
          <w:u w:val="single"/>
        </w:rPr>
        <w:t>Beschreibung</w:t>
      </w:r>
    </w:p>
    <w:p w14:paraId="2C1059EB" w14:textId="77777777" w:rsidR="008D3754" w:rsidRPr="005647C6" w:rsidRDefault="008D3754" w:rsidP="008D3754">
      <w:pPr>
        <w:rPr>
          <w:rFonts w:ascii="TimesNewRoman" w:hAnsi="TimesNewRoman"/>
          <w:color w:val="4F81BD" w:themeColor="accent1"/>
        </w:rPr>
      </w:pPr>
    </w:p>
    <w:p w14:paraId="0A564DF0" w14:textId="187CED71" w:rsidR="008D3754" w:rsidRPr="005647C6" w:rsidRDefault="008D3754" w:rsidP="008D3754">
      <w:pPr>
        <w:rPr>
          <w:color w:val="4F81BD" w:themeColor="accent1"/>
        </w:rPr>
      </w:pPr>
      <w:r w:rsidRPr="005647C6">
        <w:rPr>
          <w:color w:val="4F81BD" w:themeColor="accent1"/>
          <w:highlight w:val="lightGray"/>
          <w:u w:val="single"/>
        </w:rPr>
        <w:t>2.2.4</w:t>
      </w:r>
      <w:r w:rsidRPr="005647C6">
        <w:rPr>
          <w:color w:val="4F81BD" w:themeColor="accent1"/>
        </w:rPr>
        <w:tab/>
        <w:t>Ein Schlüsselaspekt des Prozesses der Eliminierung allgemein bekannter Sorten vor der DUS-Anbauprüfung ist, dass die Schwelle für die Entscheidung, welche Sorten mit Sicherheit ausgeschlossen werden können (d. h. aufgrund der Beschreibungen unterscheidbar sind), mit einer angemessenen Sicherheitsmarge festgesetzt werden kann, weil diejenigen Sorten, die eliminiert werden, nicht in die Anbauprüfung eingeschlossen werden. Diese Schwelle mit einer Sicherheitsmarge wird als „Unterscheidbarkeitsschwelle plus“ bezeichnet, was bedeutet, dass die Abstände zwischen einer Kandidatensorte und Sorten mit „Unterscheidbarkeit plus“ robust genug sind, um ohne direkten Vergleich in der Anbauprüfung eine Entscheidung zu treffen.</w:t>
      </w:r>
    </w:p>
    <w:p w14:paraId="2BF8A131" w14:textId="77777777" w:rsidR="008D3754" w:rsidRPr="005647C6" w:rsidRDefault="008D3754" w:rsidP="008D3754">
      <w:pPr>
        <w:rPr>
          <w:color w:val="4F81BD" w:themeColor="accent1"/>
        </w:rPr>
      </w:pPr>
    </w:p>
    <w:p w14:paraId="7C4CA6B2" w14:textId="5110B53A" w:rsidR="008D3754" w:rsidRPr="005647C6" w:rsidRDefault="008D3754" w:rsidP="008D3754">
      <w:pPr>
        <w:rPr>
          <w:color w:val="4F81BD" w:themeColor="accent1"/>
        </w:rPr>
      </w:pPr>
      <w:r w:rsidRPr="005647C6">
        <w:rPr>
          <w:color w:val="4F81BD" w:themeColor="accent1"/>
          <w:highlight w:val="lightGray"/>
          <w:u w:val="single"/>
        </w:rPr>
        <w:t>2.2.5</w:t>
      </w:r>
      <w:r w:rsidRPr="005647C6">
        <w:rPr>
          <w:color w:val="4F81BD" w:themeColor="accent1"/>
        </w:rPr>
        <w:tab/>
        <w:t>Zweck dieses Beispiels ist es, ein effizientes Hilfsmittel aufgrund einer Kombination phänotypischer und molekularer Abstände zu entwickeln, um innerhalb der Sortensammlung diejenigen Sorten auszuweisen, die mit Kandidatensorten verglichen werden müssen (vergleiche Abbildung 1), um die Auswahl der Sorten mit „Unterscheidbarkeit plus“ zu verbessern und dadurch die Arbeitsbelastung zu begrenzen, ohne die Qualität der Prüfung zu verringern. Die Herausforderung besteht darin, ein sicheres System zu entwickeln, das</w:t>
      </w:r>
    </w:p>
    <w:p w14:paraId="23A3E8F6" w14:textId="77777777" w:rsidR="008D3754" w:rsidRPr="005647C6" w:rsidRDefault="008D3754" w:rsidP="008D3754">
      <w:pPr>
        <w:rPr>
          <w:color w:val="4F81BD" w:themeColor="accent1"/>
        </w:rPr>
      </w:pPr>
    </w:p>
    <w:p w14:paraId="622CE73A" w14:textId="77777777" w:rsidR="008D3754" w:rsidRPr="005647C6" w:rsidRDefault="008D3754" w:rsidP="008D3754">
      <w:pPr>
        <w:ind w:left="1276" w:hanging="567"/>
        <w:rPr>
          <w:color w:val="4F81BD" w:themeColor="accent1"/>
        </w:rPr>
      </w:pPr>
      <w:r w:rsidRPr="005647C6">
        <w:rPr>
          <w:color w:val="4F81BD" w:themeColor="accent1"/>
        </w:rPr>
        <w:t>a)</w:t>
      </w:r>
      <w:r w:rsidRPr="005647C6">
        <w:rPr>
          <w:color w:val="4F81BD" w:themeColor="accent1"/>
        </w:rPr>
        <w:tab/>
        <w:t>nur Sorten auswählt, die der Kandidatensorte ähnlich sind, und</w:t>
      </w:r>
    </w:p>
    <w:p w14:paraId="6FAF8F4F" w14:textId="77777777" w:rsidR="008D3754" w:rsidRPr="005647C6" w:rsidRDefault="008D3754" w:rsidP="008D3754">
      <w:pPr>
        <w:ind w:left="1276" w:hanging="567"/>
        <w:rPr>
          <w:color w:val="4F81BD" w:themeColor="accent1"/>
        </w:rPr>
      </w:pPr>
    </w:p>
    <w:p w14:paraId="3D19B17A" w14:textId="77777777" w:rsidR="008D3754" w:rsidRPr="005647C6" w:rsidRDefault="008D3754" w:rsidP="008D3754">
      <w:pPr>
        <w:ind w:left="1276" w:hanging="567"/>
        <w:rPr>
          <w:color w:val="4F81BD" w:themeColor="accent1"/>
        </w:rPr>
      </w:pPr>
      <w:r w:rsidRPr="005647C6">
        <w:rPr>
          <w:color w:val="4F81BD" w:themeColor="accent1"/>
        </w:rPr>
        <w:t>b)</w:t>
      </w:r>
      <w:r w:rsidRPr="005647C6">
        <w:rPr>
          <w:color w:val="4F81BD" w:themeColor="accent1"/>
        </w:rPr>
        <w:tab/>
        <w:t>das Risiko begrenzt, dass eine Sorte in der Sortensammlung, die im Feld verglichen werden muss, nicht ausgewählt wird, insbesondere wenn eine umfangreiche oder aufwendige Sortensammlung vorhanden ist.</w:t>
      </w:r>
    </w:p>
    <w:p w14:paraId="1DBA5ED4" w14:textId="77777777" w:rsidR="008D3754" w:rsidRPr="005647C6" w:rsidRDefault="008D3754" w:rsidP="008D3754">
      <w:pPr>
        <w:rPr>
          <w:color w:val="4F81BD" w:themeColor="accent1"/>
        </w:rPr>
      </w:pPr>
    </w:p>
    <w:p w14:paraId="11D4A5C3" w14:textId="77777777" w:rsidR="008D3754" w:rsidRPr="005647C6" w:rsidRDefault="008D3754" w:rsidP="008D3754">
      <w:pPr>
        <w:keepNext/>
        <w:spacing w:after="240"/>
        <w:jc w:val="center"/>
        <w:rPr>
          <w:rFonts w:cs="Arial"/>
          <w:i/>
          <w:iCs/>
          <w:snapToGrid w:val="0"/>
          <w:color w:val="4F81BD" w:themeColor="accent1"/>
        </w:rPr>
      </w:pPr>
      <w:r w:rsidRPr="005647C6">
        <w:rPr>
          <w:rFonts w:cs="Arial"/>
          <w:i/>
          <w:iCs/>
          <w:snapToGrid w:val="0"/>
          <w:color w:val="4F81BD" w:themeColor="accent1"/>
        </w:rPr>
        <w:lastRenderedPageBreak/>
        <w:t>Abbildung 1</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
      <w:tblGrid>
        <w:gridCol w:w="9071"/>
      </w:tblGrid>
      <w:tr w:rsidR="008D3754" w:rsidRPr="005647C6" w14:paraId="14EB27BB" w14:textId="77777777" w:rsidTr="00E966D4">
        <w:trPr>
          <w:jc w:val="center"/>
        </w:trPr>
        <w:tc>
          <w:tcPr>
            <w:tcW w:w="9071" w:type="dxa"/>
          </w:tcPr>
          <w:p w14:paraId="25E7ECE7" w14:textId="77777777" w:rsidR="008D3754" w:rsidRPr="005647C6" w:rsidRDefault="008D3754" w:rsidP="00E966D4">
            <w:pPr>
              <w:jc w:val="center"/>
              <w:rPr>
                <w:rFonts w:ascii="TimesNewRoman" w:hAnsi="TimesNewRoman"/>
                <w:color w:val="4F81BD" w:themeColor="accent1"/>
              </w:rPr>
            </w:pPr>
            <w:r w:rsidRPr="005647C6">
              <w:rPr>
                <w:color w:val="4F81BD" w:themeColor="accent1"/>
              </w:rPr>
              <w:object w:dxaOrig="7082" w:dyaOrig="5321" w14:anchorId="72DEF8C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336.2pt;height:251.05pt" o:ole="" o:bordertopcolor="this" o:borderleftcolor="this" o:borderbottomcolor="this" o:borderrightcolor="this">
                  <v:imagedata r:id="rId16" o:title=""/>
                  <w10:bordertop type="single" width="4"/>
                  <w10:borderleft type="single" width="4"/>
                  <w10:borderbottom type="single" width="4"/>
                  <w10:borderright type="single" width="4"/>
                </v:shape>
                <o:OLEObject Type="Embed" ProgID="PowerPoint.Slide.8" ShapeID="_x0000_i1025" DrawAspect="Content" ObjectID="_1853683325" r:id="rId17"/>
              </w:object>
            </w:r>
          </w:p>
          <w:p w14:paraId="4D782333" w14:textId="77777777" w:rsidR="008D3754" w:rsidRPr="005647C6" w:rsidRDefault="008D3754" w:rsidP="00E966D4">
            <w:pPr>
              <w:jc w:val="center"/>
              <w:rPr>
                <w:rFonts w:cs="Arial"/>
                <w:snapToGrid w:val="0"/>
                <w:color w:val="4F81BD" w:themeColor="accent1"/>
              </w:rPr>
            </w:pPr>
          </w:p>
        </w:tc>
      </w:tr>
    </w:tbl>
    <w:p w14:paraId="04F82559" w14:textId="77777777" w:rsidR="008D3754" w:rsidRPr="005647C6" w:rsidRDefault="008D3754" w:rsidP="008D3754">
      <w:pPr>
        <w:keepNext/>
        <w:rPr>
          <w:color w:val="4F81BD" w:themeColor="accent1"/>
        </w:rPr>
      </w:pPr>
    </w:p>
    <w:p w14:paraId="0598EED3" w14:textId="77777777" w:rsidR="008D3754" w:rsidRPr="005647C6" w:rsidRDefault="008D3754" w:rsidP="008D3754">
      <w:pPr>
        <w:keepNext/>
        <w:rPr>
          <w:color w:val="4F81BD" w:themeColor="accent1"/>
        </w:rPr>
      </w:pPr>
    </w:p>
    <w:p w14:paraId="1C60005C" w14:textId="1E48A506" w:rsidR="008D3754" w:rsidRPr="005647C6" w:rsidRDefault="008D3754" w:rsidP="008D3754">
      <w:pPr>
        <w:keepNext/>
        <w:rPr>
          <w:color w:val="4F81BD" w:themeColor="accent1"/>
        </w:rPr>
      </w:pPr>
      <w:r w:rsidRPr="005647C6">
        <w:rPr>
          <w:color w:val="4F81BD" w:themeColor="accent1"/>
          <w:highlight w:val="lightGray"/>
          <w:u w:val="single"/>
        </w:rPr>
        <w:t>2.2.6</w:t>
      </w:r>
      <w:r w:rsidRPr="005647C6">
        <w:rPr>
          <w:color w:val="4F81BD" w:themeColor="accent1"/>
        </w:rPr>
        <w:tab/>
        <w:t>Das neue System wurde vor nachstehendem Hintergrund ausgearbeitet:</w:t>
      </w:r>
    </w:p>
    <w:p w14:paraId="29FA9194" w14:textId="77777777" w:rsidR="008D3754" w:rsidRPr="005647C6" w:rsidRDefault="008D3754" w:rsidP="008D3754">
      <w:pPr>
        <w:rPr>
          <w:color w:val="4F81BD" w:themeColor="accent1"/>
        </w:rPr>
      </w:pPr>
    </w:p>
    <w:p w14:paraId="0CAFB189" w14:textId="77777777" w:rsidR="008D3754" w:rsidRPr="005647C6" w:rsidRDefault="008D3754" w:rsidP="008D3754">
      <w:pPr>
        <w:ind w:firstLine="709"/>
        <w:rPr>
          <w:color w:val="4F81BD" w:themeColor="accent1"/>
        </w:rPr>
      </w:pPr>
      <w:r w:rsidRPr="005647C6">
        <w:rPr>
          <w:color w:val="4F81BD" w:themeColor="accent1"/>
        </w:rPr>
        <w:t>a)</w:t>
      </w:r>
      <w:r w:rsidRPr="005647C6">
        <w:rPr>
          <w:color w:val="4F81BD" w:themeColor="accent1"/>
        </w:rPr>
        <w:tab/>
        <w:t>Studien über molekulare Abstände bei Mais für die DUS-Prüfung und die wesentliche Ableitung, die den Zusammenhang mit dem Verwandtschaftsgrad zwischen Sorten aufzeigten (vergleiche Dokumente BMT/3/6 „The Estimation of Molecular Genetic Distances in Maize or DUS and ED Protocols: Optimierung der Informationen und neue Ansätze für die Verwandtschaft“ und Dokument BMT/3/6 Add.);</w:t>
      </w:r>
    </w:p>
    <w:p w14:paraId="4B3A9548" w14:textId="77777777" w:rsidR="008D3754" w:rsidRPr="005647C6" w:rsidRDefault="008D3754" w:rsidP="008D3754">
      <w:pPr>
        <w:ind w:left="1134" w:firstLine="709"/>
        <w:rPr>
          <w:color w:val="4F81BD" w:themeColor="accent1"/>
        </w:rPr>
      </w:pPr>
    </w:p>
    <w:p w14:paraId="217DD40F" w14:textId="77777777" w:rsidR="008D3754" w:rsidRPr="005647C6" w:rsidRDefault="008D3754" w:rsidP="008D3754">
      <w:pPr>
        <w:ind w:firstLine="709"/>
        <w:rPr>
          <w:color w:val="4F81BD" w:themeColor="accent1"/>
        </w:rPr>
      </w:pPr>
      <w:r w:rsidRPr="005647C6">
        <w:rPr>
          <w:color w:val="4F81BD" w:themeColor="accent1"/>
        </w:rPr>
        <w:t>b)</w:t>
      </w:r>
      <w:r w:rsidRPr="005647C6">
        <w:rPr>
          <w:color w:val="4F81BD" w:themeColor="accent1"/>
        </w:rPr>
        <w:tab/>
        <w:t>Ein von GEVES durchgeführtes Experiment an einer Serie von Elternlinien von Mais, das aufzeigte, dass eine Verbindung zwischen der Beurteilung der Unterscheidbarkeit durch Sachverständige (globale Prüfung) und einem molekularen Abstand besteht, der anhand molekularer Daten aufgrund einfacher Sequenzwiederholungen (Simple Sequence Repeat, SSR) berechnet wird (vergleiche Abbildung 2).</w:t>
      </w:r>
    </w:p>
    <w:p w14:paraId="733D0250" w14:textId="77777777" w:rsidR="008D3754" w:rsidRPr="005647C6" w:rsidRDefault="008D3754" w:rsidP="008D3754">
      <w:pPr>
        <w:rPr>
          <w:color w:val="4F81BD" w:themeColor="accent1"/>
        </w:rPr>
      </w:pPr>
    </w:p>
    <w:p w14:paraId="068EA01E" w14:textId="55D02C23" w:rsidR="008D3754" w:rsidRPr="005647C6" w:rsidRDefault="008D3754" w:rsidP="008D3754">
      <w:pPr>
        <w:rPr>
          <w:rFonts w:cs="Arial"/>
          <w:snapToGrid w:val="0"/>
          <w:color w:val="4F81BD" w:themeColor="accent1"/>
          <w:u w:val="single"/>
        </w:rPr>
      </w:pPr>
      <w:r w:rsidRPr="005647C6">
        <w:rPr>
          <w:rFonts w:cs="Arial"/>
          <w:snapToGrid w:val="0"/>
          <w:color w:val="4F81BD" w:themeColor="accent1"/>
          <w:u w:val="single"/>
        </w:rPr>
        <w:t>Komponenten des Systems</w:t>
      </w:r>
    </w:p>
    <w:p w14:paraId="28A1457D" w14:textId="77777777" w:rsidR="008D3754" w:rsidRPr="005647C6" w:rsidRDefault="008D3754" w:rsidP="008D3754">
      <w:pPr>
        <w:rPr>
          <w:rFonts w:cs="Arial"/>
          <w:snapToGrid w:val="0"/>
          <w:color w:val="4F81BD" w:themeColor="accent1"/>
        </w:rPr>
      </w:pPr>
    </w:p>
    <w:p w14:paraId="4DF394CA" w14:textId="2E3A22CB" w:rsidR="008D3754" w:rsidRPr="005647C6" w:rsidRDefault="008D3754" w:rsidP="008D3754">
      <w:pPr>
        <w:rPr>
          <w:rFonts w:cs="Arial"/>
          <w:i/>
          <w:iCs/>
          <w:snapToGrid w:val="0"/>
          <w:color w:val="4F81BD" w:themeColor="accent1"/>
        </w:rPr>
      </w:pPr>
      <w:r w:rsidRPr="005647C6">
        <w:rPr>
          <w:rFonts w:cs="Arial"/>
          <w:i/>
          <w:iCs/>
          <w:snapToGrid w:val="0"/>
          <w:color w:val="4F81BD" w:themeColor="accent1"/>
        </w:rPr>
        <w:t>GAIA-Abstand</w:t>
      </w:r>
    </w:p>
    <w:p w14:paraId="149FF50F" w14:textId="77777777" w:rsidR="008D3754" w:rsidRPr="005647C6" w:rsidRDefault="008D3754" w:rsidP="008D3754">
      <w:pPr>
        <w:rPr>
          <w:rFonts w:cs="Arial"/>
          <w:snapToGrid w:val="0"/>
          <w:color w:val="4F81BD" w:themeColor="accent1"/>
        </w:rPr>
      </w:pPr>
    </w:p>
    <w:p w14:paraId="5788F499" w14:textId="502410E3" w:rsidR="008D3754" w:rsidRPr="005647C6" w:rsidRDefault="008D3754" w:rsidP="008D3754">
      <w:pPr>
        <w:rPr>
          <w:color w:val="4F81BD" w:themeColor="accent1"/>
        </w:rPr>
      </w:pPr>
      <w:r w:rsidRPr="005647C6">
        <w:rPr>
          <w:color w:val="4F81BD" w:themeColor="accent1"/>
          <w:highlight w:val="lightGray"/>
          <w:u w:val="single"/>
        </w:rPr>
        <w:t>2.2.7</w:t>
      </w:r>
      <w:r w:rsidRPr="005647C6">
        <w:rPr>
          <w:color w:val="4F81BD" w:themeColor="accent1"/>
        </w:rPr>
        <w:tab/>
        <w:t>Die Komponente GAIA-Abstand wird mit der von GEVES entwickelten GAIA-Software berechnet. Der GAIA-Abstand ist eine Kombination von Unterschieden, die an phänotypischen Merkmalen erfasst werden, wobei jeder Unterschied je nach Zuverlässigkeit der Merkmale, insbesondere ihrer Variabilität und Umweltanfälligkeit, zum Abstand beiträgt. Je größer der Unterschied und je größer die Zuverlässigkeit des Merkmals ist, desto stärker trägt der Unterschied zum GAIA-Abstand bei. Lediglich diejenigen Unterschiede, die gleich oder größer als der für jedes einzelne Merkmal erforderliche Mindestabstand sind, werden einbezogen.</w:t>
      </w:r>
    </w:p>
    <w:p w14:paraId="3C1C7B9B" w14:textId="77777777" w:rsidR="008D3754" w:rsidRPr="005647C6" w:rsidRDefault="008D3754" w:rsidP="008D3754">
      <w:pPr>
        <w:rPr>
          <w:snapToGrid w:val="0"/>
          <w:color w:val="4F81BD" w:themeColor="accent1"/>
        </w:rPr>
      </w:pPr>
    </w:p>
    <w:p w14:paraId="2BBEC3F9" w14:textId="12A8AC6F" w:rsidR="008D3754" w:rsidRPr="005647C6" w:rsidRDefault="008D3754" w:rsidP="008D3754">
      <w:pPr>
        <w:rPr>
          <w:rFonts w:cs="Arial"/>
          <w:i/>
          <w:iCs/>
          <w:snapToGrid w:val="0"/>
          <w:color w:val="4F81BD" w:themeColor="accent1"/>
        </w:rPr>
      </w:pPr>
      <w:r w:rsidRPr="005647C6">
        <w:rPr>
          <w:rFonts w:cs="Arial"/>
          <w:i/>
          <w:iCs/>
          <w:snapToGrid w:val="0"/>
          <w:color w:val="4F81BD" w:themeColor="accent1"/>
        </w:rPr>
        <w:t>Molekularer Abstand</w:t>
      </w:r>
    </w:p>
    <w:p w14:paraId="5070F90E" w14:textId="77777777" w:rsidR="008D3754" w:rsidRPr="005647C6" w:rsidRDefault="008D3754" w:rsidP="008D3754">
      <w:pPr>
        <w:keepNext/>
        <w:keepLines/>
        <w:rPr>
          <w:color w:val="4F81BD" w:themeColor="accent1"/>
        </w:rPr>
      </w:pPr>
    </w:p>
    <w:p w14:paraId="190F6082" w14:textId="5536F627" w:rsidR="008D3754" w:rsidRPr="005647C6" w:rsidRDefault="008D3754" w:rsidP="008D3754">
      <w:pPr>
        <w:rPr>
          <w:color w:val="4F81BD" w:themeColor="accent1"/>
        </w:rPr>
      </w:pPr>
      <w:r w:rsidRPr="005647C6">
        <w:rPr>
          <w:color w:val="4F81BD" w:themeColor="accent1"/>
          <w:highlight w:val="lightGray"/>
          <w:u w:val="single"/>
        </w:rPr>
        <w:t>2.2.8</w:t>
      </w:r>
      <w:r w:rsidRPr="005647C6">
        <w:rPr>
          <w:color w:val="4F81BD" w:themeColor="accent1"/>
        </w:rPr>
        <w:tab/>
        <w:t xml:space="preserve">Die Komponente des molekularen Abstands wird anhand der an einem Markersatz erfassten Unterschiede berechnet. Es können verschiedene Typen molekularer Marker und Abstände angewandt werden. Im Falle der in Frankreich an Mais durchgeführten Studie wurden 60 SSR-Marker und der Rogers’sche Abstand angewandt. Es ist wichtig, dass genügend Marker mit einer angemessenen Verteilung auf den Chromosomen verwendet werden. Der Typ der Marker, der Effekt der Anzahl Marker und die Verteilung der Marker müssen je nach der betreffenden Art berücksichtigt werden. </w:t>
      </w:r>
    </w:p>
    <w:p w14:paraId="7DF62D92" w14:textId="77777777" w:rsidR="008D3754" w:rsidRPr="005647C6" w:rsidRDefault="008D3754" w:rsidP="008D3754">
      <w:pPr>
        <w:rPr>
          <w:rFonts w:cs="Arial"/>
          <w:snapToGrid w:val="0"/>
          <w:color w:val="4F81BD" w:themeColor="accent1"/>
        </w:rPr>
      </w:pPr>
    </w:p>
    <w:p w14:paraId="683F2BC7" w14:textId="2DD662F1" w:rsidR="008D3754" w:rsidRPr="005647C6" w:rsidRDefault="008D3754" w:rsidP="008D3754">
      <w:pPr>
        <w:keepLines/>
        <w:rPr>
          <w:rFonts w:cs="Arial"/>
          <w:snapToGrid w:val="0"/>
          <w:color w:val="4F81BD" w:themeColor="accent1"/>
        </w:rPr>
      </w:pPr>
      <w:r w:rsidRPr="005647C6">
        <w:rPr>
          <w:color w:val="4F81BD" w:themeColor="accent1"/>
          <w:highlight w:val="lightGray"/>
          <w:u w:val="single"/>
        </w:rPr>
        <w:lastRenderedPageBreak/>
        <w:t>2.2.9</w:t>
      </w:r>
      <w:r w:rsidRPr="005647C6">
        <w:rPr>
          <w:rFonts w:cs="Arial"/>
          <w:snapToGrid w:val="0"/>
          <w:color w:val="4F81BD" w:themeColor="accent1"/>
        </w:rPr>
        <w:tab/>
      </w:r>
      <w:r w:rsidRPr="005647C6">
        <w:rPr>
          <w:color w:val="4F81BD" w:themeColor="accent1"/>
        </w:rPr>
        <w:t>Bevor diese beiden Komponenten kombiniert werden, muss eine Beurteilung des Zusammenhanges zwischen dem molekularen Abstand und einer globalen Beurteilung der Unterscheidbarkeit durch ein Gremium von Sachverständigen an einer Serie von Sortenpaaren erfolgen. Im Falle von Mais wurde diese Beurteilung auf folgender Grundlage durchgeführt:</w:t>
      </w:r>
    </w:p>
    <w:p w14:paraId="5A7F674E" w14:textId="77777777" w:rsidR="008D3754" w:rsidRPr="005647C6" w:rsidRDefault="008D3754" w:rsidP="008D3754">
      <w:pPr>
        <w:rPr>
          <w:rFonts w:cs="Arial"/>
          <w:snapToGrid w:val="0"/>
          <w:color w:val="4F81BD" w:themeColor="accent1"/>
        </w:rPr>
      </w:pPr>
    </w:p>
    <w:p w14:paraId="64AAF865" w14:textId="77777777" w:rsidR="008D3754" w:rsidRPr="005647C6" w:rsidRDefault="008D3754" w:rsidP="008D3754">
      <w:pPr>
        <w:ind w:left="709"/>
        <w:rPr>
          <w:rFonts w:cs="Arial"/>
          <w:snapToGrid w:val="0"/>
          <w:color w:val="4F81BD" w:themeColor="accent1"/>
        </w:rPr>
      </w:pPr>
      <w:r w:rsidRPr="005647C6">
        <w:rPr>
          <w:rFonts w:cs="Arial"/>
          <w:snapToGrid w:val="0"/>
          <w:color w:val="4F81BD" w:themeColor="accent1"/>
        </w:rPr>
        <w:t xml:space="preserve">Material: </w:t>
      </w:r>
      <w:r w:rsidRPr="005647C6">
        <w:rPr>
          <w:color w:val="4F81BD" w:themeColor="accent1"/>
        </w:rPr>
        <w:t>504 Sortenpaare, die parallel mit molekularen Markern geprüft wurden</w:t>
      </w:r>
    </w:p>
    <w:p w14:paraId="0E082B76" w14:textId="77777777" w:rsidR="008D3754" w:rsidRPr="005647C6" w:rsidRDefault="008D3754" w:rsidP="008D3754">
      <w:pPr>
        <w:ind w:left="709"/>
        <w:rPr>
          <w:rFonts w:cs="Arial"/>
          <w:snapToGrid w:val="0"/>
          <w:color w:val="4F81BD" w:themeColor="accent1"/>
        </w:rPr>
      </w:pPr>
    </w:p>
    <w:p w14:paraId="6A780F81" w14:textId="77777777" w:rsidR="008D3754" w:rsidRPr="005647C6" w:rsidRDefault="008D3754" w:rsidP="008D3754">
      <w:pPr>
        <w:ind w:left="709"/>
        <w:jc w:val="left"/>
        <w:rPr>
          <w:rFonts w:cs="Arial"/>
          <w:snapToGrid w:val="0"/>
          <w:color w:val="4F81BD" w:themeColor="accent1"/>
        </w:rPr>
      </w:pPr>
      <w:r w:rsidRPr="005647C6">
        <w:rPr>
          <w:rFonts w:cs="Arial"/>
          <w:snapToGrid w:val="0"/>
          <w:color w:val="4F81BD" w:themeColor="accent1"/>
        </w:rPr>
        <w:t xml:space="preserve">Feldanlage: nebeneinander angebaute Sortenpaare </w:t>
      </w:r>
    </w:p>
    <w:p w14:paraId="1AF7A633" w14:textId="77777777" w:rsidR="008D3754" w:rsidRPr="005647C6" w:rsidRDefault="008D3754" w:rsidP="008D3754">
      <w:pPr>
        <w:ind w:left="709"/>
        <w:jc w:val="left"/>
        <w:rPr>
          <w:rFonts w:cs="Arial"/>
          <w:snapToGrid w:val="0"/>
          <w:color w:val="4F81BD" w:themeColor="accent1"/>
        </w:rPr>
      </w:pPr>
      <w:r w:rsidRPr="005647C6">
        <w:rPr>
          <w:rFonts w:cs="Arial"/>
          <w:snapToGrid w:val="0"/>
          <w:color w:val="4F81BD" w:themeColor="accent1"/>
        </w:rPr>
        <w:t xml:space="preserve">(1 Parzelle = 2 Reihen mit je 15 Pflanzen) </w:t>
      </w:r>
    </w:p>
    <w:p w14:paraId="29AFC04E" w14:textId="77777777" w:rsidR="008D3754" w:rsidRPr="005647C6" w:rsidRDefault="008D3754" w:rsidP="008D3754">
      <w:pPr>
        <w:ind w:left="709"/>
        <w:jc w:val="left"/>
        <w:rPr>
          <w:rFonts w:cs="Arial"/>
          <w:snapToGrid w:val="0"/>
          <w:color w:val="4F81BD" w:themeColor="accent1"/>
        </w:rPr>
      </w:pPr>
    </w:p>
    <w:p w14:paraId="567138A4" w14:textId="77777777" w:rsidR="008D3754" w:rsidRPr="005647C6" w:rsidRDefault="008D3754" w:rsidP="008D3754">
      <w:pPr>
        <w:ind w:left="709"/>
        <w:rPr>
          <w:rFonts w:cs="Arial"/>
          <w:snapToGrid w:val="0"/>
          <w:color w:val="4F81BD" w:themeColor="accent1"/>
        </w:rPr>
      </w:pPr>
      <w:r w:rsidRPr="005647C6">
        <w:rPr>
          <w:rFonts w:cs="Arial"/>
          <w:snapToGrid w:val="0"/>
          <w:color w:val="4F81BD" w:themeColor="accent1"/>
        </w:rPr>
        <w:t>Visuelle Erfassung durch Sachverständige für Mais:</w:t>
      </w:r>
    </w:p>
    <w:p w14:paraId="5096D048" w14:textId="77777777" w:rsidR="008D3754" w:rsidRPr="005647C6" w:rsidRDefault="008D3754" w:rsidP="008D3754">
      <w:pPr>
        <w:ind w:left="709"/>
        <w:rPr>
          <w:rFonts w:cs="Arial"/>
          <w:snapToGrid w:val="0"/>
          <w:color w:val="4F81BD" w:themeColor="accent1"/>
        </w:rPr>
      </w:pPr>
    </w:p>
    <w:p w14:paraId="44C138CA" w14:textId="77777777" w:rsidR="008D3754" w:rsidRPr="005647C6" w:rsidRDefault="008D3754" w:rsidP="008D3754">
      <w:pPr>
        <w:ind w:left="709"/>
        <w:rPr>
          <w:rFonts w:cs="Arial"/>
          <w:snapToGrid w:val="0"/>
          <w:color w:val="4F81BD" w:themeColor="accent1"/>
        </w:rPr>
      </w:pPr>
      <w:r w:rsidRPr="005647C6">
        <w:rPr>
          <w:rFonts w:cs="Arial"/>
          <w:snapToGrid w:val="0"/>
          <w:color w:val="4F81BD" w:themeColor="accent1"/>
        </w:rPr>
        <w:t>Ähnlichkeitsskala:</w:t>
      </w:r>
    </w:p>
    <w:p w14:paraId="43AC8708" w14:textId="77777777" w:rsidR="008D3754" w:rsidRPr="005647C6" w:rsidRDefault="008D3754" w:rsidP="008D3754">
      <w:pPr>
        <w:ind w:left="709"/>
        <w:rPr>
          <w:rFonts w:cs="Arial"/>
          <w:snapToGrid w:val="0"/>
          <w:color w:val="4F81BD" w:themeColor="accent1"/>
        </w:rPr>
      </w:pPr>
    </w:p>
    <w:p w14:paraId="4CC51C17" w14:textId="77777777" w:rsidR="008D3754" w:rsidRPr="005647C6" w:rsidRDefault="008D3754" w:rsidP="008D3754">
      <w:pPr>
        <w:keepNext/>
        <w:ind w:left="1134" w:right="99" w:hanging="425"/>
        <w:jc w:val="left"/>
        <w:rPr>
          <w:color w:val="4F81BD" w:themeColor="accent1"/>
        </w:rPr>
      </w:pPr>
      <w:r w:rsidRPr="005647C6">
        <w:rPr>
          <w:color w:val="4F81BD" w:themeColor="accent1"/>
        </w:rPr>
        <w:t xml:space="preserve">1. </w:t>
      </w:r>
      <w:r w:rsidRPr="005647C6">
        <w:rPr>
          <w:color w:val="4F81BD" w:themeColor="accent1"/>
        </w:rPr>
        <w:tab/>
        <w:t>die beiden Sorten sind gleich oder sehr ähnlich</w:t>
      </w:r>
    </w:p>
    <w:p w14:paraId="40D3848F" w14:textId="77777777" w:rsidR="008D3754" w:rsidRPr="005647C6" w:rsidRDefault="008D3754" w:rsidP="008D3754">
      <w:pPr>
        <w:keepNext/>
        <w:ind w:left="1134" w:right="99" w:hanging="425"/>
        <w:jc w:val="left"/>
        <w:rPr>
          <w:color w:val="4F81BD" w:themeColor="accent1"/>
        </w:rPr>
      </w:pPr>
      <w:r w:rsidRPr="005647C6">
        <w:rPr>
          <w:color w:val="4F81BD" w:themeColor="accent1"/>
        </w:rPr>
        <w:t xml:space="preserve">3. </w:t>
      </w:r>
      <w:r w:rsidRPr="005647C6">
        <w:rPr>
          <w:color w:val="4F81BD" w:themeColor="accent1"/>
        </w:rPr>
        <w:tab/>
        <w:t>die beiden Sorten sind unterscheidbar, jedoch ähnlich</w:t>
      </w:r>
    </w:p>
    <w:p w14:paraId="0D913280" w14:textId="77777777" w:rsidR="008D3754" w:rsidRPr="005647C6" w:rsidRDefault="008D3754" w:rsidP="008D3754">
      <w:pPr>
        <w:keepNext/>
        <w:ind w:left="1134" w:right="99" w:hanging="425"/>
        <w:jc w:val="left"/>
        <w:rPr>
          <w:color w:val="4F81BD" w:themeColor="accent1"/>
        </w:rPr>
      </w:pPr>
      <w:r w:rsidRPr="005647C6">
        <w:rPr>
          <w:color w:val="4F81BD" w:themeColor="accent1"/>
        </w:rPr>
        <w:t xml:space="preserve">5. </w:t>
      </w:r>
      <w:r w:rsidRPr="005647C6">
        <w:rPr>
          <w:color w:val="4F81BD" w:themeColor="accent1"/>
        </w:rPr>
        <w:tab/>
        <w:t>der Vergleich war nützlich, doch die Sorten sind deutlich unterscheidbar</w:t>
      </w:r>
    </w:p>
    <w:p w14:paraId="164B1618" w14:textId="77777777" w:rsidR="008D3754" w:rsidRPr="005647C6" w:rsidRDefault="008D3754" w:rsidP="008D3754">
      <w:pPr>
        <w:keepNext/>
        <w:ind w:left="1134" w:right="99" w:hanging="425"/>
        <w:jc w:val="left"/>
        <w:rPr>
          <w:color w:val="4F81BD" w:themeColor="accent1"/>
        </w:rPr>
      </w:pPr>
      <w:r w:rsidRPr="005647C6">
        <w:rPr>
          <w:color w:val="4F81BD" w:themeColor="accent1"/>
        </w:rPr>
        <w:t xml:space="preserve">7. </w:t>
      </w:r>
      <w:r w:rsidRPr="005647C6">
        <w:rPr>
          <w:color w:val="4F81BD" w:themeColor="accent1"/>
        </w:rPr>
        <w:tab/>
        <w:t>der Vergleich hätte vermieden werden sollen, weil die Sorten stark verschieden sind</w:t>
      </w:r>
    </w:p>
    <w:p w14:paraId="599B5608" w14:textId="77777777" w:rsidR="008D3754" w:rsidRPr="005647C6" w:rsidRDefault="008D3754" w:rsidP="008D3754">
      <w:pPr>
        <w:keepNext/>
        <w:ind w:left="1134" w:right="99" w:hanging="425"/>
        <w:jc w:val="left"/>
        <w:rPr>
          <w:color w:val="4F81BD" w:themeColor="accent1"/>
        </w:rPr>
      </w:pPr>
      <w:r w:rsidRPr="005647C6">
        <w:rPr>
          <w:color w:val="4F81BD" w:themeColor="accent1"/>
        </w:rPr>
        <w:t xml:space="preserve">9. </w:t>
      </w:r>
      <w:r w:rsidRPr="005647C6">
        <w:rPr>
          <w:color w:val="4F81BD" w:themeColor="accent1"/>
        </w:rPr>
        <w:tab/>
      </w:r>
      <w:r w:rsidRPr="005647C6">
        <w:rPr>
          <w:color w:val="4F81BD" w:themeColor="accent1"/>
          <w:spacing w:val="-2"/>
        </w:rPr>
        <w:t>der Vergleich hätte vermieden werden sollen, weil die Sorten vollkommen verschieden sind</w:t>
      </w:r>
      <w:r w:rsidRPr="005647C6">
        <w:rPr>
          <w:color w:val="4F81BD" w:themeColor="accent1"/>
        </w:rPr>
        <w:t xml:space="preserve"> („gerade“ Noten werden in der Skala nicht benutzt)</w:t>
      </w:r>
    </w:p>
    <w:p w14:paraId="37405D67" w14:textId="77777777" w:rsidR="008D3754" w:rsidRPr="005647C6" w:rsidRDefault="008D3754" w:rsidP="008D3754">
      <w:pPr>
        <w:rPr>
          <w:color w:val="4F81BD" w:themeColor="accent1"/>
        </w:rPr>
      </w:pPr>
    </w:p>
    <w:p w14:paraId="3B4C12DB" w14:textId="7A40C46A" w:rsidR="008D3754" w:rsidRPr="005647C6" w:rsidRDefault="00AF7025" w:rsidP="008D3754">
      <w:pPr>
        <w:rPr>
          <w:color w:val="4F81BD" w:themeColor="accent1"/>
        </w:rPr>
      </w:pPr>
      <w:r w:rsidRPr="005647C6">
        <w:rPr>
          <w:color w:val="4F81BD" w:themeColor="accent1"/>
          <w:highlight w:val="lightGray"/>
          <w:u w:val="single"/>
        </w:rPr>
        <w:t>2.2.10</w:t>
      </w:r>
      <w:r w:rsidRPr="005647C6">
        <w:rPr>
          <w:color w:val="4F81BD" w:themeColor="accent1"/>
        </w:rPr>
        <w:tab/>
      </w:r>
      <w:r w:rsidR="008D3754" w:rsidRPr="005647C6">
        <w:rPr>
          <w:color w:val="4F81BD" w:themeColor="accent1"/>
        </w:rPr>
        <w:t>Im Falle von Mais zeigte diese Beurteilung, dass keine Elternlinien mit einem molekularen Abstand von mehr als 0,15 bei einer Beurteilung durch einen DUS-Sachverständigen als gleich oder sehr ähnlich angesehen wurden (vergleiche Abbildung 2).</w:t>
      </w:r>
    </w:p>
    <w:p w14:paraId="707C3E9C" w14:textId="77777777" w:rsidR="008D3754" w:rsidRPr="005647C6" w:rsidRDefault="008D3754" w:rsidP="008D3754">
      <w:pPr>
        <w:rPr>
          <w:color w:val="4F81BD" w:themeColor="accent1"/>
        </w:rPr>
      </w:pPr>
    </w:p>
    <w:p w14:paraId="697AEBD1" w14:textId="77777777" w:rsidR="008D3754" w:rsidRPr="005647C6" w:rsidRDefault="008D3754" w:rsidP="00AF7025">
      <w:pPr>
        <w:keepNext/>
        <w:jc w:val="center"/>
        <w:rPr>
          <w:i/>
          <w:iCs/>
          <w:color w:val="4F81BD" w:themeColor="accent1"/>
        </w:rPr>
      </w:pPr>
      <w:r w:rsidRPr="005647C6">
        <w:rPr>
          <w:i/>
          <w:iCs/>
          <w:snapToGrid w:val="0"/>
          <w:color w:val="4F81BD" w:themeColor="accent1"/>
        </w:rPr>
        <w:t>Abbildung 2</w:t>
      </w:r>
    </w:p>
    <w:p w14:paraId="2BB5A896" w14:textId="77777777" w:rsidR="008D3754" w:rsidRPr="005647C6" w:rsidRDefault="008D3754" w:rsidP="00AF7025">
      <w:pPr>
        <w:keepNext/>
        <w:jc w:val="center"/>
        <w:rPr>
          <w:snapToGrid w:val="0"/>
          <w:color w:val="4F81BD" w:themeColor="accent1"/>
          <w:shd w:val="pct15" w:color="auto" w:fill="FFFFFF"/>
        </w:rPr>
      </w:pPr>
    </w:p>
    <w:p w14:paraId="73115F67" w14:textId="77777777" w:rsidR="008D3754" w:rsidRPr="005647C6" w:rsidRDefault="008D3754" w:rsidP="008D3754">
      <w:pPr>
        <w:jc w:val="center"/>
        <w:rPr>
          <w:snapToGrid w:val="0"/>
          <w:color w:val="4F81BD" w:themeColor="accent1"/>
        </w:rPr>
      </w:pPr>
      <w:r w:rsidRPr="005647C6">
        <w:rPr>
          <w:color w:val="4F81BD" w:themeColor="accent1"/>
          <w:sz w:val="10"/>
        </w:rPr>
        <w:object w:dxaOrig="7370" w:dyaOrig="5515" w14:anchorId="6EFAE1A7">
          <v:shape id="_x0000_i1026" type="#_x0000_t75" style="width:405.1pt;height:303.05pt" o:ole="" o:bordertopcolor="this" o:borderleftcolor="this" o:borderbottomcolor="this" o:borderrightcolor="this">
            <v:imagedata r:id="rId18" o:title=""/>
            <w10:bordertop type="single" width="4"/>
            <w10:borderleft type="single" width="4"/>
            <w10:borderbottom type="single" width="4"/>
            <w10:borderright type="single" width="4"/>
          </v:shape>
          <o:OLEObject Type="Embed" ProgID="PowerPoint.Slide.8" ShapeID="_x0000_i1026" DrawAspect="Content" ObjectID="_1853683326" r:id="rId19"/>
        </w:object>
      </w:r>
    </w:p>
    <w:p w14:paraId="7C85D53F" w14:textId="77777777" w:rsidR="008D3754" w:rsidRPr="005647C6" w:rsidRDefault="008D3754" w:rsidP="008D3754">
      <w:pPr>
        <w:jc w:val="center"/>
        <w:rPr>
          <w:snapToGrid w:val="0"/>
          <w:color w:val="4F81BD" w:themeColor="accent1"/>
        </w:rPr>
      </w:pPr>
    </w:p>
    <w:p w14:paraId="3552C235" w14:textId="77777777" w:rsidR="008D3754" w:rsidRPr="005647C6" w:rsidRDefault="008D3754" w:rsidP="008D3754">
      <w:pPr>
        <w:jc w:val="center"/>
        <w:rPr>
          <w:color w:val="4F81BD" w:themeColor="accent1"/>
        </w:rPr>
      </w:pPr>
    </w:p>
    <w:p w14:paraId="42F12985" w14:textId="63228C5E" w:rsidR="008D3754" w:rsidRPr="005647C6" w:rsidRDefault="00AF7025" w:rsidP="008D3754">
      <w:pPr>
        <w:rPr>
          <w:color w:val="4F81BD" w:themeColor="accent1"/>
        </w:rPr>
      </w:pPr>
      <w:r w:rsidRPr="005647C6">
        <w:rPr>
          <w:color w:val="4F81BD" w:themeColor="accent1"/>
          <w:highlight w:val="lightGray"/>
          <w:u w:val="single"/>
        </w:rPr>
        <w:t>2.2.11</w:t>
      </w:r>
      <w:r w:rsidR="008D3754" w:rsidRPr="005647C6">
        <w:rPr>
          <w:color w:val="4F81BD" w:themeColor="accent1"/>
        </w:rPr>
        <w:tab/>
        <w:t>Aufgrund dieses Ergebnisses bietet die Kombination morphologischer und molekularer Abstände die Möglichkeit, folgendes Entscheidungsschema aufzustellen (vergleiche Abbildung 3):</w:t>
      </w:r>
    </w:p>
    <w:p w14:paraId="38D2AAFC" w14:textId="77777777" w:rsidR="008D3754" w:rsidRPr="005647C6" w:rsidRDefault="008D3754" w:rsidP="008D3754">
      <w:pPr>
        <w:rPr>
          <w:color w:val="4F81BD" w:themeColor="accent1"/>
        </w:rPr>
      </w:pPr>
    </w:p>
    <w:p w14:paraId="04F64CF5" w14:textId="3F6FEF6E" w:rsidR="008D3754" w:rsidRPr="005647C6" w:rsidRDefault="008D3754" w:rsidP="00AF7025">
      <w:pPr>
        <w:keepNext/>
        <w:jc w:val="center"/>
        <w:rPr>
          <w:color w:val="4F81BD" w:themeColor="accent1"/>
        </w:rPr>
      </w:pPr>
      <w:r w:rsidRPr="005647C6">
        <w:rPr>
          <w:color w:val="4F81BD" w:themeColor="accent1"/>
        </w:rPr>
        <w:lastRenderedPageBreak/>
        <w:t>Abbildung 3</w:t>
      </w:r>
    </w:p>
    <w:p w14:paraId="77F30A73" w14:textId="77777777" w:rsidR="008D3754" w:rsidRPr="005647C6" w:rsidRDefault="008D3754" w:rsidP="00AF7025">
      <w:pPr>
        <w:keepNext/>
        <w:jc w:val="center"/>
        <w:rPr>
          <w:color w:val="4F81BD" w:themeColor="accent1"/>
        </w:rPr>
      </w:pPr>
    </w:p>
    <w:p w14:paraId="41E4C780" w14:textId="77777777" w:rsidR="008D3754" w:rsidRPr="005647C6" w:rsidRDefault="008D3754" w:rsidP="008D3754">
      <w:pPr>
        <w:jc w:val="center"/>
        <w:rPr>
          <w:color w:val="4F81BD" w:themeColor="accent1"/>
        </w:rPr>
      </w:pPr>
      <w:r w:rsidRPr="005647C6">
        <w:rPr>
          <w:color w:val="4F81BD" w:themeColor="accent1"/>
        </w:rPr>
        <w:object w:dxaOrig="7099" w:dyaOrig="5322" w14:anchorId="29AFAB25">
          <v:shape id="_x0000_i1027" type="#_x0000_t75" style="width:391.3pt;height:291.15pt" o:ole="" o:bordertopcolor="this" o:borderleftcolor="this" o:borderbottomcolor="this" o:borderrightcolor="this">
            <v:imagedata r:id="rId20" o:title=""/>
            <w10:bordertop type="single" width="4"/>
            <w10:borderleft type="single" width="4"/>
            <w10:borderbottom type="single" width="4"/>
            <w10:borderright type="single" width="4"/>
          </v:shape>
          <o:OLEObject Type="Embed" ProgID="PowerPoint.Slide.12" ShapeID="_x0000_i1027" DrawAspect="Content" ObjectID="_1853683327" r:id="rId21"/>
        </w:object>
      </w:r>
    </w:p>
    <w:p w14:paraId="00C65EBB" w14:textId="77777777" w:rsidR="008D3754" w:rsidRPr="005647C6" w:rsidRDefault="008D3754" w:rsidP="008D3754">
      <w:pPr>
        <w:keepNext/>
        <w:ind w:left="567"/>
        <w:jc w:val="center"/>
        <w:rPr>
          <w:rFonts w:cs="Arial"/>
          <w:i/>
          <w:iCs/>
          <w:snapToGrid w:val="0"/>
          <w:color w:val="4F81BD" w:themeColor="accent1"/>
        </w:rPr>
      </w:pPr>
    </w:p>
    <w:p w14:paraId="552CEE9E" w14:textId="77777777" w:rsidR="008D3754" w:rsidRPr="005647C6" w:rsidRDefault="008D3754" w:rsidP="008D3754">
      <w:pPr>
        <w:jc w:val="center"/>
        <w:rPr>
          <w:rFonts w:cs="Arial"/>
          <w:color w:val="4F81BD" w:themeColor="accent1"/>
        </w:rPr>
      </w:pPr>
    </w:p>
    <w:p w14:paraId="37CB1691" w14:textId="599138F9" w:rsidR="008D3754" w:rsidRPr="005647C6" w:rsidRDefault="00AF7025" w:rsidP="008D3754">
      <w:pPr>
        <w:rPr>
          <w:color w:val="4F81BD" w:themeColor="accent1"/>
        </w:rPr>
      </w:pPr>
      <w:r w:rsidRPr="005647C6">
        <w:rPr>
          <w:color w:val="4F81BD" w:themeColor="accent1"/>
          <w:highlight w:val="lightGray"/>
          <w:u w:val="single"/>
        </w:rPr>
        <w:t>2.2.12</w:t>
      </w:r>
      <w:r w:rsidR="008D3754" w:rsidRPr="005647C6">
        <w:rPr>
          <w:color w:val="4F81BD" w:themeColor="accent1"/>
        </w:rPr>
        <w:tab/>
        <w:t>Alle Sortenpaare mit einem GAIA-Abstand, der gleich oder größer als 6 ist, und alle Sorten mit einem GAIA-Abstand zwischen 2 und 6 zuzüglich eines molekularen Abstandes, der gleich oder größer als 0,2 ist, werden als „unterscheidbar plus“ bezeichnet.</w:t>
      </w:r>
    </w:p>
    <w:p w14:paraId="052D7E96" w14:textId="77777777" w:rsidR="008D3754" w:rsidRPr="005647C6" w:rsidRDefault="008D3754" w:rsidP="008D3754">
      <w:pPr>
        <w:rPr>
          <w:rFonts w:cs="Arial"/>
          <w:snapToGrid w:val="0"/>
          <w:color w:val="4F81BD" w:themeColor="accent1"/>
        </w:rPr>
      </w:pPr>
    </w:p>
    <w:p w14:paraId="3D5E0607" w14:textId="5FD8176E" w:rsidR="008D3754" w:rsidRPr="005647C6" w:rsidRDefault="00AF7025" w:rsidP="008D3754">
      <w:pPr>
        <w:rPr>
          <w:rFonts w:cs="Arial"/>
          <w:snapToGrid w:val="0"/>
          <w:color w:val="4F81BD" w:themeColor="accent1"/>
        </w:rPr>
      </w:pPr>
      <w:r w:rsidRPr="005647C6">
        <w:rPr>
          <w:color w:val="4F81BD" w:themeColor="accent1"/>
          <w:highlight w:val="lightGray"/>
          <w:u w:val="single"/>
        </w:rPr>
        <w:t>2.2.13</w:t>
      </w:r>
      <w:r w:rsidR="008D3754" w:rsidRPr="005647C6">
        <w:rPr>
          <w:rFonts w:cs="Arial"/>
          <w:snapToGrid w:val="0"/>
          <w:color w:val="4F81BD" w:themeColor="accent1"/>
        </w:rPr>
        <w:tab/>
        <w:t>Dieses Schema zeigt, dass im Vergleich zu der Situation, in der lediglich ein GAIA-Abstand von 6 allein benutzt wird, weniger Elternlinien im Feld erfasst werden müssen.</w:t>
      </w:r>
    </w:p>
    <w:p w14:paraId="5B1A0399" w14:textId="77777777" w:rsidR="008D3754" w:rsidRPr="005647C6" w:rsidRDefault="008D3754" w:rsidP="008D3754">
      <w:pPr>
        <w:rPr>
          <w:rFonts w:cs="Arial"/>
          <w:snapToGrid w:val="0"/>
          <w:color w:val="4F81BD" w:themeColor="accent1"/>
        </w:rPr>
      </w:pPr>
    </w:p>
    <w:p w14:paraId="1008E23F" w14:textId="727EEB15" w:rsidR="008D3754" w:rsidRPr="005647C6" w:rsidRDefault="00AF7025" w:rsidP="008D3754">
      <w:pPr>
        <w:rPr>
          <w:rFonts w:cs="Arial"/>
          <w:snapToGrid w:val="0"/>
          <w:color w:val="4F81BD" w:themeColor="accent1"/>
        </w:rPr>
      </w:pPr>
      <w:r w:rsidRPr="005647C6">
        <w:rPr>
          <w:color w:val="4F81BD" w:themeColor="accent1"/>
          <w:highlight w:val="lightGray"/>
          <w:u w:val="single"/>
        </w:rPr>
        <w:t>2.2.14</w:t>
      </w:r>
      <w:r w:rsidR="008D3754" w:rsidRPr="005647C6">
        <w:rPr>
          <w:rFonts w:cs="Arial"/>
          <w:snapToGrid w:val="0"/>
          <w:color w:val="4F81BD" w:themeColor="accent1"/>
        </w:rPr>
        <w:tab/>
        <w:t>Die Robustheit dieses Systems wurde anhand verschiedener GAIA- und molekularer Abstände untersucht.</w:t>
      </w:r>
    </w:p>
    <w:p w14:paraId="7F9C0417" w14:textId="77777777" w:rsidR="008D3754" w:rsidRPr="005647C6" w:rsidRDefault="008D3754" w:rsidP="008D3754">
      <w:pPr>
        <w:rPr>
          <w:rFonts w:cs="Arial"/>
          <w:snapToGrid w:val="0"/>
          <w:color w:val="4F81BD" w:themeColor="accent1"/>
          <w:u w:val="single"/>
          <w:shd w:val="pct15" w:color="auto" w:fill="FFFFFF"/>
        </w:rPr>
      </w:pPr>
    </w:p>
    <w:p w14:paraId="1F55EE0E" w14:textId="567A4131" w:rsidR="008D3754" w:rsidRPr="005647C6" w:rsidRDefault="008D3754" w:rsidP="008D3754">
      <w:pPr>
        <w:keepNext/>
        <w:rPr>
          <w:rFonts w:cs="Arial"/>
          <w:snapToGrid w:val="0"/>
          <w:color w:val="4F81BD" w:themeColor="accent1"/>
        </w:rPr>
      </w:pPr>
      <w:r w:rsidRPr="005647C6">
        <w:rPr>
          <w:rFonts w:cs="Arial"/>
          <w:snapToGrid w:val="0"/>
          <w:color w:val="4F81BD" w:themeColor="accent1"/>
          <w:u w:val="single"/>
        </w:rPr>
        <w:t>Vorteile und Einschränkungen</w:t>
      </w:r>
    </w:p>
    <w:p w14:paraId="3E9A40C4" w14:textId="77777777" w:rsidR="008D3754" w:rsidRPr="005647C6" w:rsidRDefault="008D3754" w:rsidP="008D3754">
      <w:pPr>
        <w:keepNext/>
        <w:rPr>
          <w:rFonts w:cs="Arial"/>
          <w:snapToGrid w:val="0"/>
          <w:color w:val="4F81BD" w:themeColor="accent1"/>
        </w:rPr>
      </w:pPr>
    </w:p>
    <w:p w14:paraId="3EB36317" w14:textId="74941F84" w:rsidR="008D3754" w:rsidRPr="005647C6" w:rsidRDefault="008E770E" w:rsidP="008D3754">
      <w:pPr>
        <w:rPr>
          <w:i/>
          <w:iCs/>
          <w:color w:val="4F81BD" w:themeColor="accent1"/>
        </w:rPr>
      </w:pPr>
      <w:r w:rsidRPr="005647C6">
        <w:rPr>
          <w:i/>
          <w:iCs/>
          <w:color w:val="4F81BD" w:themeColor="accent1"/>
          <w:highlight w:val="lightGray"/>
          <w:u w:val="single"/>
        </w:rPr>
        <w:t>2.2.15</w:t>
      </w:r>
      <w:r w:rsidRPr="005647C6">
        <w:rPr>
          <w:i/>
          <w:iCs/>
          <w:color w:val="4F81BD" w:themeColor="accent1"/>
        </w:rPr>
        <w:tab/>
      </w:r>
      <w:r w:rsidR="008D3754" w:rsidRPr="005647C6">
        <w:rPr>
          <w:i/>
          <w:iCs/>
          <w:color w:val="4F81BD" w:themeColor="accent1"/>
        </w:rPr>
        <w:t>Vorteile</w:t>
      </w:r>
    </w:p>
    <w:p w14:paraId="02ED3291" w14:textId="77777777" w:rsidR="008D3754" w:rsidRPr="005647C6" w:rsidRDefault="008D3754" w:rsidP="008D3754">
      <w:pPr>
        <w:rPr>
          <w:color w:val="4F81BD" w:themeColor="accent1"/>
        </w:rPr>
      </w:pPr>
    </w:p>
    <w:p w14:paraId="60B9838B" w14:textId="77777777" w:rsidR="008D3754" w:rsidRPr="005647C6" w:rsidRDefault="008D3754" w:rsidP="008E770E">
      <w:pPr>
        <w:tabs>
          <w:tab w:val="left" w:pos="1276"/>
        </w:tabs>
        <w:ind w:firstLine="709"/>
        <w:rPr>
          <w:color w:val="4F81BD" w:themeColor="accent1"/>
        </w:rPr>
      </w:pPr>
      <w:r w:rsidRPr="005647C6">
        <w:rPr>
          <w:color w:val="4F81BD" w:themeColor="accent1"/>
        </w:rPr>
        <w:t>a)</w:t>
      </w:r>
      <w:r w:rsidRPr="005647C6">
        <w:rPr>
          <w:color w:val="4F81BD" w:themeColor="accent1"/>
        </w:rPr>
        <w:tab/>
        <w:t>Verbesserung der Verwaltung von Sortensammlungen, da weniger Sorten im Feld verglichen werden müssen</w:t>
      </w:r>
    </w:p>
    <w:p w14:paraId="47F86568" w14:textId="77777777" w:rsidR="008D3754" w:rsidRPr="005647C6" w:rsidRDefault="008D3754" w:rsidP="008E770E">
      <w:pPr>
        <w:tabs>
          <w:tab w:val="left" w:pos="1276"/>
        </w:tabs>
        <w:ind w:firstLine="709"/>
        <w:rPr>
          <w:color w:val="4F81BD" w:themeColor="accent1"/>
        </w:rPr>
      </w:pPr>
    </w:p>
    <w:p w14:paraId="1F572591" w14:textId="77777777" w:rsidR="008D3754" w:rsidRPr="005647C6" w:rsidRDefault="008D3754" w:rsidP="008E770E">
      <w:pPr>
        <w:tabs>
          <w:tab w:val="left" w:pos="1276"/>
        </w:tabs>
        <w:ind w:firstLine="709"/>
        <w:rPr>
          <w:color w:val="4F81BD" w:themeColor="accent1"/>
        </w:rPr>
      </w:pPr>
      <w:r w:rsidRPr="005647C6">
        <w:rPr>
          <w:color w:val="4F81BD" w:themeColor="accent1"/>
        </w:rPr>
        <w:t>b)</w:t>
      </w:r>
      <w:r w:rsidRPr="005647C6">
        <w:rPr>
          <w:color w:val="4F81BD" w:themeColor="accent1"/>
        </w:rPr>
        <w:tab/>
        <w:t>Anwendung morphologischer und molekularer Abstände mit Schwellenwerten, die von DUS-Sachverständigen festgelegt werden. GAIA wurde bei der Entwicklung durch GEVES auch gegen die Beurteilungen von DUS-Sachverständigen kalibriert;</w:t>
      </w:r>
    </w:p>
    <w:p w14:paraId="6D48FCE5" w14:textId="77777777" w:rsidR="008D3754" w:rsidRPr="005647C6" w:rsidRDefault="008D3754" w:rsidP="008E770E">
      <w:pPr>
        <w:tabs>
          <w:tab w:val="left" w:pos="1276"/>
        </w:tabs>
        <w:ind w:firstLine="709"/>
        <w:rPr>
          <w:color w:val="4F81BD" w:themeColor="accent1"/>
        </w:rPr>
      </w:pPr>
    </w:p>
    <w:p w14:paraId="241AD980" w14:textId="77777777" w:rsidR="008D3754" w:rsidRPr="005647C6" w:rsidRDefault="008D3754" w:rsidP="008E770E">
      <w:pPr>
        <w:tabs>
          <w:tab w:val="left" w:pos="1276"/>
        </w:tabs>
        <w:ind w:firstLine="709"/>
        <w:rPr>
          <w:color w:val="4F81BD" w:themeColor="accent1"/>
        </w:rPr>
      </w:pPr>
      <w:r w:rsidRPr="005647C6">
        <w:rPr>
          <w:color w:val="4F81BD" w:themeColor="accent1"/>
        </w:rPr>
        <w:t>c)</w:t>
      </w:r>
      <w:r w:rsidRPr="005647C6">
        <w:rPr>
          <w:color w:val="4F81BD" w:themeColor="accent1"/>
        </w:rPr>
        <w:tab/>
        <w:t>Verwendung molekularer Daten, die nicht umweltanfällig sind; der Markersatz und das Laborprotokoll sind gut definiert;</w:t>
      </w:r>
    </w:p>
    <w:p w14:paraId="3516C42A" w14:textId="77777777" w:rsidR="008D3754" w:rsidRPr="005647C6" w:rsidRDefault="008D3754" w:rsidP="008E770E">
      <w:pPr>
        <w:tabs>
          <w:tab w:val="left" w:pos="1276"/>
        </w:tabs>
        <w:ind w:firstLine="709"/>
        <w:rPr>
          <w:color w:val="4F81BD" w:themeColor="accent1"/>
        </w:rPr>
      </w:pPr>
    </w:p>
    <w:p w14:paraId="45704FBB" w14:textId="77777777" w:rsidR="008D3754" w:rsidRPr="005647C6" w:rsidRDefault="008D3754" w:rsidP="008E770E">
      <w:pPr>
        <w:tabs>
          <w:tab w:val="left" w:pos="1276"/>
        </w:tabs>
        <w:ind w:firstLine="709"/>
        <w:rPr>
          <w:color w:val="4F81BD" w:themeColor="accent1"/>
        </w:rPr>
      </w:pPr>
      <w:r w:rsidRPr="005647C6">
        <w:rPr>
          <w:color w:val="4F81BD" w:themeColor="accent1"/>
        </w:rPr>
        <w:t>d)</w:t>
      </w:r>
      <w:r w:rsidRPr="005647C6">
        <w:rPr>
          <w:color w:val="4F81BD" w:themeColor="accent1"/>
        </w:rPr>
        <w:tab/>
        <w:t>nur Verwendung phänotypischer Merkmale mit einer angemessenen Robustheit und Möglichkeit, Beschreibungen zu verwenden, die verschiedener Herkunft sind und aus enger Zusammenarbeit stammen (die Maisdatenbank, die in Zusammenarbeit zwischen Deutschland, Frankreich, Spanien und dem Gemeinschaftlichen Sortenamt der Europäischen Union (CPVO) entwickelt wurde, ist ein gutes Beispiel, um den Nutzen dieses Ansatzes bei einer Sortensammlung, die von verschiedenen Ämtern gemeinsam genutzt wird, zu verdeutlichen);</w:t>
      </w:r>
    </w:p>
    <w:p w14:paraId="00AF95EC" w14:textId="77777777" w:rsidR="008D3754" w:rsidRPr="005647C6" w:rsidRDefault="008D3754" w:rsidP="008E770E">
      <w:pPr>
        <w:tabs>
          <w:tab w:val="left" w:pos="1276"/>
        </w:tabs>
        <w:ind w:firstLine="709"/>
        <w:rPr>
          <w:color w:val="4F81BD" w:themeColor="accent1"/>
        </w:rPr>
      </w:pPr>
    </w:p>
    <w:p w14:paraId="6B17422B" w14:textId="77777777" w:rsidR="008D3754" w:rsidRPr="005647C6" w:rsidRDefault="008D3754" w:rsidP="008E770E">
      <w:pPr>
        <w:tabs>
          <w:tab w:val="left" w:pos="1276"/>
        </w:tabs>
        <w:ind w:firstLine="709"/>
        <w:rPr>
          <w:color w:val="4F81BD" w:themeColor="accent1"/>
        </w:rPr>
      </w:pPr>
      <w:r w:rsidRPr="005647C6">
        <w:rPr>
          <w:color w:val="4F81BD" w:themeColor="accent1"/>
        </w:rPr>
        <w:t>e)</w:t>
      </w:r>
      <w:r w:rsidRPr="005647C6">
        <w:rPr>
          <w:color w:val="4F81BD" w:themeColor="accent1"/>
        </w:rPr>
        <w:tab/>
        <w:t>Elektrophoresemerkmale können auch ersetzt werden, und</w:t>
      </w:r>
    </w:p>
    <w:p w14:paraId="765257BE" w14:textId="77777777" w:rsidR="008D3754" w:rsidRPr="005647C6" w:rsidRDefault="008D3754" w:rsidP="008E770E">
      <w:pPr>
        <w:tabs>
          <w:tab w:val="left" w:pos="1276"/>
        </w:tabs>
        <w:ind w:firstLine="709"/>
        <w:rPr>
          <w:color w:val="4F81BD" w:themeColor="accent1"/>
        </w:rPr>
      </w:pPr>
    </w:p>
    <w:p w14:paraId="4FFCFD99" w14:textId="77777777" w:rsidR="008D3754" w:rsidRPr="005647C6" w:rsidRDefault="008D3754" w:rsidP="008E770E">
      <w:pPr>
        <w:tabs>
          <w:tab w:val="left" w:pos="1276"/>
        </w:tabs>
        <w:ind w:firstLine="709"/>
        <w:rPr>
          <w:color w:val="4F81BD" w:themeColor="accent1"/>
        </w:rPr>
      </w:pPr>
      <w:r w:rsidRPr="005647C6">
        <w:rPr>
          <w:color w:val="4F81BD" w:themeColor="accent1"/>
        </w:rPr>
        <w:lastRenderedPageBreak/>
        <w:t>f)</w:t>
      </w:r>
      <w:r w:rsidRPr="005647C6">
        <w:rPr>
          <w:color w:val="4F81BD" w:themeColor="accent1"/>
        </w:rPr>
        <w:tab/>
        <w:t>fehlende Homogenität bei molekularen Profilen übt keinen Einfluss aus, sofern genügend Marker verwendet werden und die Zahl der Varianten gering ist. Im Falle von Elternlinien von Mais ist das Niveau der molekularen Homogenität hoch; dies könnte bei anderen Pflanzen jedoch ein Problem sein.</w:t>
      </w:r>
    </w:p>
    <w:p w14:paraId="3799ADE0" w14:textId="77777777" w:rsidR="008D3754" w:rsidRPr="005647C6" w:rsidRDefault="008D3754" w:rsidP="008D3754">
      <w:pPr>
        <w:rPr>
          <w:color w:val="4F81BD" w:themeColor="accent1"/>
        </w:rPr>
      </w:pPr>
    </w:p>
    <w:p w14:paraId="1DB0354E" w14:textId="57EAE252" w:rsidR="008D3754" w:rsidRPr="005647C6" w:rsidRDefault="008E770E" w:rsidP="008D3754">
      <w:pPr>
        <w:rPr>
          <w:i/>
          <w:iCs/>
          <w:color w:val="4F81BD" w:themeColor="accent1"/>
        </w:rPr>
      </w:pPr>
      <w:r w:rsidRPr="005647C6">
        <w:rPr>
          <w:i/>
          <w:iCs/>
          <w:color w:val="4F81BD" w:themeColor="accent1"/>
          <w:highlight w:val="lightGray"/>
          <w:u w:val="single"/>
        </w:rPr>
        <w:t>2.2.</w:t>
      </w:r>
      <w:r w:rsidR="00AF07E7" w:rsidRPr="005647C6">
        <w:rPr>
          <w:i/>
          <w:iCs/>
          <w:color w:val="4F81BD" w:themeColor="accent1"/>
          <w:highlight w:val="lightGray"/>
          <w:u w:val="single"/>
        </w:rPr>
        <w:t>16</w:t>
      </w:r>
      <w:r w:rsidR="008D3754" w:rsidRPr="005647C6">
        <w:rPr>
          <w:i/>
          <w:iCs/>
          <w:color w:val="4F81BD" w:themeColor="accent1"/>
        </w:rPr>
        <w:tab/>
        <w:t>Einschränkungen</w:t>
      </w:r>
    </w:p>
    <w:p w14:paraId="0BF9BD64" w14:textId="77777777" w:rsidR="008D3754" w:rsidRPr="005647C6" w:rsidRDefault="008D3754" w:rsidP="008D3754">
      <w:pPr>
        <w:rPr>
          <w:color w:val="4F81BD" w:themeColor="accent1"/>
        </w:rPr>
      </w:pPr>
    </w:p>
    <w:p w14:paraId="06E366D2" w14:textId="77777777" w:rsidR="008D3754" w:rsidRPr="005647C6" w:rsidRDefault="008D3754" w:rsidP="00AF07E7">
      <w:pPr>
        <w:tabs>
          <w:tab w:val="left" w:pos="1276"/>
        </w:tabs>
        <w:ind w:firstLine="709"/>
        <w:rPr>
          <w:color w:val="4F81BD" w:themeColor="accent1"/>
        </w:rPr>
      </w:pPr>
      <w:r w:rsidRPr="005647C6">
        <w:rPr>
          <w:color w:val="4F81BD" w:themeColor="accent1"/>
        </w:rPr>
        <w:t>a)</w:t>
      </w:r>
      <w:r w:rsidRPr="005647C6">
        <w:rPr>
          <w:color w:val="4F81BD" w:themeColor="accent1"/>
        </w:rPr>
        <w:tab/>
        <w:t>Nicht oder weniger effizient für Arten mit synthetischen Sorten oder Populationen;</w:t>
      </w:r>
    </w:p>
    <w:p w14:paraId="5CEC3053" w14:textId="77777777" w:rsidR="008D3754" w:rsidRPr="005647C6" w:rsidRDefault="008D3754" w:rsidP="00AF07E7">
      <w:pPr>
        <w:tabs>
          <w:tab w:val="left" w:pos="1276"/>
        </w:tabs>
        <w:ind w:firstLine="709"/>
        <w:rPr>
          <w:color w:val="4F81BD" w:themeColor="accent1"/>
        </w:rPr>
      </w:pPr>
    </w:p>
    <w:p w14:paraId="6C06B62B" w14:textId="77777777" w:rsidR="008D3754" w:rsidRPr="005647C6" w:rsidRDefault="008D3754" w:rsidP="00AF07E7">
      <w:pPr>
        <w:tabs>
          <w:tab w:val="left" w:pos="1276"/>
        </w:tabs>
        <w:ind w:firstLine="709"/>
        <w:rPr>
          <w:color w:val="4F81BD" w:themeColor="accent1"/>
        </w:rPr>
      </w:pPr>
      <w:r w:rsidRPr="005647C6">
        <w:rPr>
          <w:color w:val="4F81BD" w:themeColor="accent1"/>
        </w:rPr>
        <w:t>b)</w:t>
      </w:r>
      <w:r w:rsidRPr="005647C6">
        <w:rPr>
          <w:color w:val="4F81BD" w:themeColor="accent1"/>
        </w:rPr>
        <w:tab/>
        <w:t>es ist notwendig, über hinreichend gute DNS-Marker und genügend phänotypische Merkmale mit geringer Umweltanfälligkeit zu verfügen, und</w:t>
      </w:r>
    </w:p>
    <w:p w14:paraId="58877D8A" w14:textId="77777777" w:rsidR="008D3754" w:rsidRPr="005647C6" w:rsidRDefault="008D3754" w:rsidP="00AF07E7">
      <w:pPr>
        <w:tabs>
          <w:tab w:val="left" w:pos="1276"/>
        </w:tabs>
        <w:ind w:firstLine="709"/>
        <w:rPr>
          <w:color w:val="4F81BD" w:themeColor="accent1"/>
        </w:rPr>
      </w:pPr>
    </w:p>
    <w:p w14:paraId="60E802F4" w14:textId="77777777" w:rsidR="008D3754" w:rsidRPr="005647C6" w:rsidRDefault="008D3754" w:rsidP="00AF07E7">
      <w:pPr>
        <w:tabs>
          <w:tab w:val="left" w:pos="1276"/>
        </w:tabs>
        <w:ind w:firstLine="709"/>
        <w:rPr>
          <w:color w:val="4F81BD" w:themeColor="accent1"/>
        </w:rPr>
      </w:pPr>
      <w:r w:rsidRPr="005647C6">
        <w:rPr>
          <w:color w:val="4F81BD" w:themeColor="accent1"/>
        </w:rPr>
        <w:t>c)</w:t>
      </w:r>
      <w:r w:rsidRPr="005647C6">
        <w:rPr>
          <w:color w:val="4F81BD" w:themeColor="accent1"/>
        </w:rPr>
        <w:tab/>
        <w:t>vorherige Arbeit mit der Kalibrierung im Vergleich zur Beurteilung der Unterscheidbarkeit durch DUS-Sachverständige.</w:t>
      </w:r>
    </w:p>
    <w:p w14:paraId="2A89574A" w14:textId="77777777" w:rsidR="004C7034" w:rsidRPr="005647C6" w:rsidRDefault="004C7034" w:rsidP="00552861"/>
    <w:p w14:paraId="71E67B89" w14:textId="77777777" w:rsidR="00AF3F4B" w:rsidRPr="005647C6" w:rsidRDefault="00AC081C" w:rsidP="00AC081C">
      <w:pPr>
        <w:pStyle w:val="Heading3"/>
      </w:pPr>
      <w:bookmarkStart w:id="12" w:name="_Toc242885019"/>
      <w:r w:rsidRPr="005647C6">
        <w:rPr>
          <w:rFonts w:cs="Arial"/>
        </w:rPr>
        <w:t xml:space="preserve">Beispiel 2: </w:t>
      </w:r>
      <w:r w:rsidR="00AF3F4B" w:rsidRPr="005647C6">
        <w:t>Genetische Auswahl von ähnlichen Sorten für die erste Wachstumsperiode</w:t>
      </w:r>
      <w:r w:rsidR="00AF3F4B" w:rsidRPr="005647C6">
        <w:rPr>
          <w:strike/>
        </w:rPr>
        <w:t xml:space="preserve"> </w:t>
      </w:r>
      <w:r w:rsidRPr="005647C6">
        <w:rPr>
          <w:rFonts w:cs="Arial"/>
          <w:strike/>
          <w:highlight w:val="lightGray"/>
        </w:rPr>
        <w:t>(vergleiche Anlage II, Beispiel 2)</w:t>
      </w:r>
      <w:bookmarkEnd w:id="12"/>
    </w:p>
    <w:p w14:paraId="321E25D0" w14:textId="2380BD52" w:rsidR="00650758" w:rsidRPr="005647C6" w:rsidRDefault="00650758" w:rsidP="00650758">
      <w:pPr>
        <w:rPr>
          <w:rFonts w:cs="Arial"/>
        </w:rPr>
      </w:pPr>
      <w:r w:rsidRPr="005647C6">
        <w:rPr>
          <w:rFonts w:cs="Arial"/>
        </w:rPr>
        <w:t>2.2.</w:t>
      </w:r>
      <w:r w:rsidR="00831548" w:rsidRPr="005647C6">
        <w:rPr>
          <w:rFonts w:cs="Arial"/>
          <w:highlight w:val="lightGray"/>
          <w:u w:val="single"/>
        </w:rPr>
        <w:t>17</w:t>
      </w:r>
      <w:r w:rsidRPr="005647C6">
        <w:rPr>
          <w:rFonts w:cs="Arial"/>
        </w:rPr>
        <w:t xml:space="preserve"> </w:t>
      </w:r>
      <w:r w:rsidRPr="005647C6">
        <w:rPr>
          <w:rFonts w:cs="Arial"/>
        </w:rPr>
        <w:tab/>
        <w:t>Dieser Ansatz beinhaltet einen Schritt zur Prüfung auf genetische Ähnlichkeit vor der ersten Wachstumsperiode.</w:t>
      </w:r>
    </w:p>
    <w:p w14:paraId="499D7DE5" w14:textId="77777777" w:rsidR="00650758" w:rsidRPr="005647C6" w:rsidRDefault="00650758" w:rsidP="00650758">
      <w:pPr>
        <w:rPr>
          <w:rFonts w:cs="Arial"/>
        </w:rPr>
      </w:pPr>
    </w:p>
    <w:p w14:paraId="39F39228" w14:textId="08C9787D" w:rsidR="00650758" w:rsidRPr="005647C6" w:rsidRDefault="00650758" w:rsidP="00650758">
      <w:pPr>
        <w:rPr>
          <w:rFonts w:cs="Arial"/>
        </w:rPr>
      </w:pPr>
      <w:r w:rsidRPr="005647C6">
        <w:rPr>
          <w:rFonts w:cs="Arial"/>
        </w:rPr>
        <w:t>2.2.</w:t>
      </w:r>
      <w:r w:rsidR="00831548" w:rsidRPr="005647C6">
        <w:rPr>
          <w:rFonts w:cs="Arial"/>
          <w:highlight w:val="lightGray"/>
          <w:u w:val="single"/>
        </w:rPr>
        <w:t>18</w:t>
      </w:r>
      <w:r w:rsidRPr="005647C6">
        <w:rPr>
          <w:rFonts w:cs="Arial"/>
        </w:rPr>
        <w:tab/>
        <w:t>In Fällen, in denen die Mindestprüfungsdauer normalerweise zwei Wachstumsperioden beträgt, wird eine Auswahl ähnlicher Sorten in der Sortensammlung für den Vergleich mit Kandidatensorten in der ersten Wachstumsperiode gemäß genetischer Ähnlichkeit vorgenommen. Im nächsten Schritt wird anhand der Angaben des Antragstellers im Technischen Fragebogen (TQ) geprüft, ob einige der genetisch ähnlichen Sorten aufgrund von Unterschieden bei den DUS-Merkmalen nicht in einer Anbauprüfung verglichen werden müssen.</w:t>
      </w:r>
    </w:p>
    <w:p w14:paraId="503AEBD0" w14:textId="77777777" w:rsidR="00650758" w:rsidRPr="005647C6" w:rsidRDefault="00650758" w:rsidP="00650758">
      <w:pPr>
        <w:rPr>
          <w:rFonts w:cs="Arial"/>
        </w:rPr>
      </w:pPr>
    </w:p>
    <w:p w14:paraId="7F7557E3" w14:textId="670A4C25" w:rsidR="00650758" w:rsidRPr="005647C6" w:rsidRDefault="00650758" w:rsidP="00650758">
      <w:pPr>
        <w:rPr>
          <w:rFonts w:cs="Arial"/>
        </w:rPr>
      </w:pPr>
      <w:r w:rsidRPr="005647C6">
        <w:rPr>
          <w:rFonts w:cs="Arial"/>
        </w:rPr>
        <w:t>2.2.</w:t>
      </w:r>
      <w:r w:rsidR="00831548" w:rsidRPr="005647C6">
        <w:rPr>
          <w:rFonts w:cs="Arial"/>
          <w:highlight w:val="lightGray"/>
          <w:u w:val="single"/>
        </w:rPr>
        <w:t>19</w:t>
      </w:r>
      <w:r w:rsidRPr="005647C6">
        <w:rPr>
          <w:rFonts w:cs="Arial"/>
        </w:rPr>
        <w:tab/>
        <w:t>Auf der Grundlage der in der ersten Wachstumsperiode erstellten Sortenbeschreibung von DUS</w:t>
      </w:r>
      <w:r w:rsidRPr="005647C6">
        <w:rPr>
          <w:rFonts w:cs="Arial"/>
        </w:rPr>
        <w:noBreakHyphen/>
        <w:t>Merkmalen wird unter den</w:t>
      </w:r>
      <w:r w:rsidRPr="005647C6" w:rsidDel="00250BCC">
        <w:rPr>
          <w:rFonts w:cs="Arial"/>
        </w:rPr>
        <w:t xml:space="preserve"> </w:t>
      </w:r>
      <w:r w:rsidRPr="005647C6">
        <w:rPr>
          <w:rFonts w:cs="Arial"/>
        </w:rPr>
        <w:t xml:space="preserve">Sorten in der Sortensammlung weiter nach ähnlichen Sorten gesucht, die in der ersten Wachstumsperiode nicht verglichen wurden und die in der zweiten Wachstumsperiode mit der Kandidatensorte verglichen werden sollten. </w:t>
      </w:r>
    </w:p>
    <w:p w14:paraId="53B98AB0" w14:textId="77777777" w:rsidR="00650758" w:rsidRPr="005647C6" w:rsidRDefault="00650758" w:rsidP="00650758">
      <w:pPr>
        <w:rPr>
          <w:rFonts w:cs="Arial"/>
        </w:rPr>
      </w:pPr>
    </w:p>
    <w:p w14:paraId="100A5915" w14:textId="0DEF425D" w:rsidR="00650758" w:rsidRPr="005647C6" w:rsidRDefault="00650758" w:rsidP="00650758">
      <w:pPr>
        <w:rPr>
          <w:rFonts w:cs="Arial"/>
        </w:rPr>
      </w:pPr>
      <w:r w:rsidRPr="005647C6">
        <w:rPr>
          <w:rFonts w:cs="Arial"/>
        </w:rPr>
        <w:t>2.2.</w:t>
      </w:r>
      <w:r w:rsidR="00831548" w:rsidRPr="005647C6">
        <w:rPr>
          <w:rFonts w:cs="Arial"/>
          <w:highlight w:val="lightGray"/>
          <w:u w:val="single"/>
        </w:rPr>
        <w:t>20</w:t>
      </w:r>
      <w:r w:rsidRPr="005647C6">
        <w:rPr>
          <w:rFonts w:cs="Arial"/>
        </w:rPr>
        <w:tab/>
      </w:r>
      <w:r w:rsidR="001F780E" w:rsidRPr="005647C6">
        <w:rPr>
          <w:rFonts w:cs="Arial"/>
          <w:strike/>
          <w:highlight w:val="lightGray"/>
        </w:rPr>
        <w:t>Beispiel 2 in A</w:t>
      </w:r>
      <w:r w:rsidRPr="005647C6">
        <w:rPr>
          <w:rFonts w:cs="Arial"/>
          <w:strike/>
          <w:highlight w:val="lightGray"/>
        </w:rPr>
        <w:t>nlage II</w:t>
      </w:r>
      <w:r w:rsidR="001F780E" w:rsidRPr="005647C6">
        <w:rPr>
          <w:rFonts w:cs="Arial"/>
          <w:strike/>
          <w:highlight w:val="lightGray"/>
        </w:rPr>
        <w:t xml:space="preserve"> dieses Dokuments</w:t>
      </w:r>
      <w:r w:rsidRPr="005647C6">
        <w:rPr>
          <w:rFonts w:cs="Arial"/>
          <w:strike/>
          <w:highlight w:val="lightGray"/>
        </w:rPr>
        <w:t xml:space="preserve"> enthält</w:t>
      </w:r>
      <w:r w:rsidRPr="005647C6">
        <w:rPr>
          <w:rFonts w:cs="Arial"/>
          <w:strike/>
        </w:rPr>
        <w:t xml:space="preserve"> </w:t>
      </w:r>
      <w:r w:rsidR="000822FB" w:rsidRPr="005647C6">
        <w:rPr>
          <w:rFonts w:cs="Arial"/>
          <w:highlight w:val="lightGray"/>
          <w:u w:val="single"/>
        </w:rPr>
        <w:t>Absätze 2.2.21 bis 2.2.31 enthalten</w:t>
      </w:r>
      <w:r w:rsidR="000822FB" w:rsidRPr="005647C6">
        <w:rPr>
          <w:rFonts w:cs="Arial"/>
        </w:rPr>
        <w:t xml:space="preserve"> </w:t>
      </w:r>
      <w:r w:rsidRPr="005647C6">
        <w:rPr>
          <w:rFonts w:cs="Arial"/>
        </w:rPr>
        <w:t xml:space="preserve">ein </w:t>
      </w:r>
      <w:r w:rsidR="000822FB" w:rsidRPr="005647C6">
        <w:rPr>
          <w:color w:val="4F81BD" w:themeColor="accent1"/>
          <w:highlight w:val="lightGray"/>
          <w:u w:val="single"/>
        </w:rPr>
        <w:t>von Sachverständigen aus dem Königreich der Niederlanden erstellt</w:t>
      </w:r>
      <w:r w:rsidR="000822FB" w:rsidRPr="005647C6">
        <w:rPr>
          <w:highlight w:val="lightGray"/>
          <w:u w:val="single"/>
        </w:rPr>
        <w:t>es</w:t>
      </w:r>
      <w:r w:rsidR="000822FB" w:rsidRPr="005647C6">
        <w:rPr>
          <w:rFonts w:cs="Arial"/>
        </w:rPr>
        <w:t xml:space="preserve"> </w:t>
      </w:r>
      <w:r w:rsidRPr="005647C6">
        <w:rPr>
          <w:rFonts w:cs="Arial"/>
        </w:rPr>
        <w:t>Beispiel für die genetische Auswahl ähnlicher Sorten für die erste Wachstumsperiode</w:t>
      </w:r>
      <w:r w:rsidR="005C7AAB" w:rsidRPr="005647C6">
        <w:rPr>
          <w:rFonts w:cs="Arial"/>
        </w:rPr>
        <w:t xml:space="preserve"> </w:t>
      </w:r>
      <w:r w:rsidR="005C7AAB" w:rsidRPr="005647C6">
        <w:rPr>
          <w:rFonts w:cs="Arial"/>
          <w:highlight w:val="lightGray"/>
          <w:u w:val="single"/>
        </w:rPr>
        <w:t xml:space="preserve">bei </w:t>
      </w:r>
      <w:r w:rsidR="00B3294D" w:rsidRPr="005647C6">
        <w:rPr>
          <w:rFonts w:cs="Arial"/>
          <w:color w:val="4F81BD" w:themeColor="accent1"/>
          <w:highlight w:val="lightGray"/>
          <w:u w:val="single"/>
        </w:rPr>
        <w:t>Gartenbohne</w:t>
      </w:r>
      <w:r w:rsidRPr="005647C6">
        <w:rPr>
          <w:rFonts w:cs="Arial"/>
        </w:rPr>
        <w:t>.</w:t>
      </w:r>
    </w:p>
    <w:p w14:paraId="7808379E" w14:textId="77777777" w:rsidR="00E306B7" w:rsidRPr="005647C6" w:rsidRDefault="00E306B7" w:rsidP="00AF3F4B"/>
    <w:p w14:paraId="4CB48B11" w14:textId="010E2651" w:rsidR="00082907" w:rsidRPr="005647C6" w:rsidRDefault="00082907" w:rsidP="00082907">
      <w:pPr>
        <w:rPr>
          <w:color w:val="4F81BD" w:themeColor="accent1"/>
          <w:u w:val="single"/>
        </w:rPr>
      </w:pPr>
      <w:r w:rsidRPr="005647C6">
        <w:rPr>
          <w:color w:val="4F81BD" w:themeColor="accent1"/>
          <w:u w:val="single"/>
        </w:rPr>
        <w:t>Einleitung</w:t>
      </w:r>
    </w:p>
    <w:p w14:paraId="4547E9E3" w14:textId="77777777" w:rsidR="00082907" w:rsidRPr="005647C6" w:rsidRDefault="00082907" w:rsidP="00082907">
      <w:pPr>
        <w:rPr>
          <w:color w:val="4F81BD" w:themeColor="accent1"/>
        </w:rPr>
      </w:pPr>
    </w:p>
    <w:p w14:paraId="72E473B7" w14:textId="2170E26B" w:rsidR="00082907" w:rsidRPr="005647C6" w:rsidRDefault="00082907" w:rsidP="00082907">
      <w:pPr>
        <w:rPr>
          <w:color w:val="4F81BD" w:themeColor="accent1"/>
        </w:rPr>
      </w:pPr>
      <w:r w:rsidRPr="005647C6">
        <w:rPr>
          <w:color w:val="4F81BD" w:themeColor="accent1"/>
          <w:highlight w:val="lightGray"/>
          <w:u w:val="single"/>
        </w:rPr>
        <w:t>2.2.21</w:t>
      </w:r>
      <w:r w:rsidRPr="005647C6">
        <w:rPr>
          <w:color w:val="4F81BD" w:themeColor="accent1"/>
        </w:rPr>
        <w:tab/>
        <w:t xml:space="preserve">Dieser Ansatz beinhaltet einen Schritt zur Prüfung auf genetische Ähnlichkeit vor der ersten Wachstumsperiode. </w:t>
      </w:r>
    </w:p>
    <w:p w14:paraId="413833E8" w14:textId="77777777" w:rsidR="00082907" w:rsidRPr="005647C6" w:rsidRDefault="00082907" w:rsidP="00082907">
      <w:pPr>
        <w:rPr>
          <w:color w:val="4F81BD" w:themeColor="accent1"/>
        </w:rPr>
      </w:pPr>
    </w:p>
    <w:p w14:paraId="242C3203" w14:textId="38C17216" w:rsidR="00082907" w:rsidRPr="005647C6" w:rsidRDefault="00082907" w:rsidP="00082907">
      <w:pPr>
        <w:rPr>
          <w:color w:val="4F81BD" w:themeColor="accent1"/>
        </w:rPr>
      </w:pPr>
      <w:r w:rsidRPr="005647C6">
        <w:rPr>
          <w:color w:val="4F81BD" w:themeColor="accent1"/>
          <w:highlight w:val="lightGray"/>
          <w:u w:val="single"/>
        </w:rPr>
        <w:t>2.2.22</w:t>
      </w:r>
      <w:r w:rsidRPr="005647C6">
        <w:rPr>
          <w:color w:val="4F81BD" w:themeColor="accent1"/>
        </w:rPr>
        <w:tab/>
        <w:t xml:space="preserve">In Fällen, in denen die Mindestprüfungsdauer normalerweise zwei Wachstumsperioden beträgt, wird eine Auswahl ähnlicher Sorten in der Sortensammlung für den Vergleich mit Kandidatensorten in der ersten Wachstumsperiode gemäß genetischer Ähnlichkeit vorgenommen. Im nächsten Schritt wird anhand der Angaben des Antragstellers im Technischen Fragebogen (TQ) geprüft, ob einige der genetisch ähnlichen Sorten aufgrund unterschiedlicher DUS-Merkmale nicht in einer Anbauprüfung verglichen werden müssen. </w:t>
      </w:r>
    </w:p>
    <w:p w14:paraId="4E8751B0" w14:textId="77777777" w:rsidR="00082907" w:rsidRPr="005647C6" w:rsidRDefault="00082907" w:rsidP="00082907">
      <w:pPr>
        <w:rPr>
          <w:color w:val="4F81BD" w:themeColor="accent1"/>
        </w:rPr>
      </w:pPr>
    </w:p>
    <w:p w14:paraId="3855BA69" w14:textId="227EC4CA" w:rsidR="00082907" w:rsidRPr="005647C6" w:rsidRDefault="00082907" w:rsidP="00082907">
      <w:pPr>
        <w:rPr>
          <w:color w:val="4F81BD" w:themeColor="accent1"/>
        </w:rPr>
      </w:pPr>
      <w:r w:rsidRPr="005647C6">
        <w:rPr>
          <w:color w:val="4F81BD" w:themeColor="accent1"/>
          <w:highlight w:val="lightGray"/>
          <w:u w:val="single"/>
        </w:rPr>
        <w:t>2.2.23</w:t>
      </w:r>
      <w:r w:rsidRPr="005647C6">
        <w:rPr>
          <w:color w:val="4F81BD" w:themeColor="accent1"/>
        </w:rPr>
        <w:tab/>
        <w:t xml:space="preserve">Auf der Grundlage einer in der ersten Wachstumsperiode erstellten Sortenbeschreibung von DUS-Merkmalen wird unter den Sorten in der Sortensammlung weiter nach ähnlichen Sorten gesucht, die in der ersten Wachstumsperiode nicht verglichen wurden und die in der zweiten Wachstumsperiode mit der Kandidatensorte verglichen werden sollten. </w:t>
      </w:r>
    </w:p>
    <w:p w14:paraId="4BDD1015" w14:textId="77777777" w:rsidR="00082907" w:rsidRPr="005647C6" w:rsidRDefault="00082907" w:rsidP="00082907">
      <w:pPr>
        <w:rPr>
          <w:color w:val="4F81BD" w:themeColor="accent1"/>
        </w:rPr>
      </w:pPr>
    </w:p>
    <w:p w14:paraId="7ABEC978" w14:textId="49351CB9" w:rsidR="00082907" w:rsidRPr="005647C6" w:rsidRDefault="00082907" w:rsidP="00082907">
      <w:pPr>
        <w:keepNext/>
        <w:outlineLvl w:val="1"/>
        <w:rPr>
          <w:color w:val="4F81BD" w:themeColor="accent1"/>
          <w:u w:val="single"/>
        </w:rPr>
      </w:pPr>
      <w:r w:rsidRPr="005647C6">
        <w:rPr>
          <w:color w:val="4F81BD" w:themeColor="accent1"/>
          <w:u w:val="single"/>
        </w:rPr>
        <w:t>Verfahren</w:t>
      </w:r>
    </w:p>
    <w:p w14:paraId="04440A9E" w14:textId="77777777" w:rsidR="00082907" w:rsidRPr="005647C6" w:rsidRDefault="00082907" w:rsidP="00082907">
      <w:pPr>
        <w:keepNext/>
        <w:outlineLvl w:val="2"/>
        <w:rPr>
          <w:i/>
          <w:color w:val="4F81BD" w:themeColor="accent1"/>
        </w:rPr>
      </w:pPr>
    </w:p>
    <w:p w14:paraId="4157F2FD" w14:textId="77777777" w:rsidR="00082907" w:rsidRPr="005647C6" w:rsidRDefault="00082907" w:rsidP="00082907">
      <w:pPr>
        <w:keepNext/>
        <w:outlineLvl w:val="2"/>
        <w:rPr>
          <w:i/>
          <w:color w:val="4F81BD" w:themeColor="accent1"/>
        </w:rPr>
      </w:pPr>
      <w:r w:rsidRPr="005647C6">
        <w:rPr>
          <w:i/>
          <w:color w:val="4F81BD" w:themeColor="accent1"/>
        </w:rPr>
        <w:t>Bestimmung genetischer Ähnlichkeit</w:t>
      </w:r>
    </w:p>
    <w:p w14:paraId="6611B876" w14:textId="77777777" w:rsidR="00082907" w:rsidRPr="005647C6" w:rsidRDefault="00082907" w:rsidP="00082907">
      <w:pPr>
        <w:rPr>
          <w:color w:val="4F81BD" w:themeColor="accent1"/>
        </w:rPr>
      </w:pPr>
    </w:p>
    <w:p w14:paraId="50DE7DED" w14:textId="594EBCEB" w:rsidR="00082907" w:rsidRPr="005647C6" w:rsidRDefault="00082907" w:rsidP="00082907">
      <w:pPr>
        <w:rPr>
          <w:color w:val="4F81BD" w:themeColor="accent1"/>
        </w:rPr>
      </w:pPr>
      <w:r w:rsidRPr="005647C6">
        <w:rPr>
          <w:color w:val="4F81BD" w:themeColor="accent1"/>
          <w:highlight w:val="lightGray"/>
          <w:u w:val="single"/>
        </w:rPr>
        <w:t>2.2.24</w:t>
      </w:r>
      <w:r w:rsidRPr="005647C6">
        <w:rPr>
          <w:color w:val="4F81BD" w:themeColor="accent1"/>
        </w:rPr>
        <w:tab/>
        <w:t>Das DNS-Profil der Kandidatensorte wird erstellt, sobald das Pflanzenmaterial eingetroffen ist.</w:t>
      </w:r>
    </w:p>
    <w:p w14:paraId="0291DEFE" w14:textId="77777777" w:rsidR="00082907" w:rsidRPr="005647C6" w:rsidRDefault="00082907" w:rsidP="00082907">
      <w:pPr>
        <w:rPr>
          <w:color w:val="4F81BD" w:themeColor="accent1"/>
        </w:rPr>
      </w:pPr>
    </w:p>
    <w:p w14:paraId="31246D59" w14:textId="741A717C" w:rsidR="00082907" w:rsidRPr="005647C6" w:rsidRDefault="00082907" w:rsidP="00082907">
      <w:pPr>
        <w:rPr>
          <w:color w:val="4F81BD" w:themeColor="accent1"/>
        </w:rPr>
      </w:pPr>
      <w:r w:rsidRPr="005647C6">
        <w:rPr>
          <w:color w:val="4F81BD" w:themeColor="accent1"/>
          <w:highlight w:val="lightGray"/>
          <w:u w:val="single"/>
        </w:rPr>
        <w:t>2.2.25</w:t>
      </w:r>
      <w:r w:rsidRPr="005647C6">
        <w:rPr>
          <w:color w:val="4F81BD" w:themeColor="accent1"/>
        </w:rPr>
        <w:tab/>
        <w:t xml:space="preserve">Das DNS-Profil wird mit den Profilen aller Sorten in der Sortensammlung verglichen und genetisch ähnliche Sorten werden ermittelt. </w:t>
      </w:r>
    </w:p>
    <w:p w14:paraId="5D83B637" w14:textId="77777777" w:rsidR="00082907" w:rsidRPr="005647C6" w:rsidRDefault="00082907" w:rsidP="00082907">
      <w:pPr>
        <w:rPr>
          <w:color w:val="4F81BD" w:themeColor="accent1"/>
        </w:rPr>
      </w:pPr>
    </w:p>
    <w:p w14:paraId="20F24662" w14:textId="77777777" w:rsidR="00082907" w:rsidRPr="005647C6" w:rsidRDefault="00082907" w:rsidP="00082907">
      <w:pPr>
        <w:keepNext/>
        <w:rPr>
          <w:i/>
          <w:color w:val="4F81BD" w:themeColor="accent1"/>
        </w:rPr>
      </w:pPr>
      <w:r w:rsidRPr="005647C6">
        <w:rPr>
          <w:i/>
          <w:color w:val="4F81BD" w:themeColor="accent1"/>
        </w:rPr>
        <w:lastRenderedPageBreak/>
        <w:t>Angaben im Technischen Fragebogen</w:t>
      </w:r>
    </w:p>
    <w:p w14:paraId="0982CE62" w14:textId="77777777" w:rsidR="00082907" w:rsidRPr="005647C6" w:rsidRDefault="00082907" w:rsidP="00082907">
      <w:pPr>
        <w:keepNext/>
        <w:rPr>
          <w:color w:val="4F81BD" w:themeColor="accent1"/>
        </w:rPr>
      </w:pPr>
    </w:p>
    <w:p w14:paraId="7A344297" w14:textId="40C591C1" w:rsidR="00082907" w:rsidRPr="005647C6" w:rsidRDefault="005903B1" w:rsidP="00082907">
      <w:pPr>
        <w:rPr>
          <w:color w:val="4F81BD" w:themeColor="accent1"/>
        </w:rPr>
      </w:pPr>
      <w:r w:rsidRPr="005647C6">
        <w:rPr>
          <w:color w:val="4F81BD" w:themeColor="accent1"/>
          <w:highlight w:val="lightGray"/>
          <w:u w:val="single"/>
        </w:rPr>
        <w:t>2.2.26</w:t>
      </w:r>
      <w:r w:rsidR="00082907" w:rsidRPr="005647C6">
        <w:rPr>
          <w:color w:val="4F81BD" w:themeColor="accent1"/>
        </w:rPr>
        <w:tab/>
        <w:t xml:space="preserve">Dann wird anhand der vom Antragsteller im Technischen Fragebogen (TQ) gemachten Angaben geprüft, ob es bei den DUS-Merkmalen klare Unterschiede von einigen der genetisch ähnlichen Sorten gibt, so dass sie nicht mit den Kandidatensorten in einer Anbauprüfung verglichen werden müssen. </w:t>
      </w:r>
    </w:p>
    <w:p w14:paraId="41EB9583" w14:textId="77777777" w:rsidR="00082907" w:rsidRPr="005647C6" w:rsidRDefault="00082907" w:rsidP="00082907">
      <w:pPr>
        <w:rPr>
          <w:color w:val="4F81BD" w:themeColor="accent1"/>
        </w:rPr>
      </w:pPr>
    </w:p>
    <w:p w14:paraId="05D3A9C5" w14:textId="77777777" w:rsidR="00082907" w:rsidRPr="005647C6" w:rsidRDefault="00082907" w:rsidP="00082907">
      <w:pPr>
        <w:keepNext/>
        <w:outlineLvl w:val="2"/>
        <w:rPr>
          <w:i/>
          <w:color w:val="4F81BD" w:themeColor="accent1"/>
        </w:rPr>
      </w:pPr>
      <w:r w:rsidRPr="005647C6">
        <w:rPr>
          <w:i/>
          <w:color w:val="4F81BD" w:themeColor="accent1"/>
        </w:rPr>
        <w:t>Anbauprüfung:</w:t>
      </w:r>
    </w:p>
    <w:p w14:paraId="2424A29D" w14:textId="77777777" w:rsidR="00082907" w:rsidRPr="005647C6" w:rsidRDefault="00082907" w:rsidP="00082907">
      <w:pPr>
        <w:rPr>
          <w:color w:val="4F81BD" w:themeColor="accent1"/>
        </w:rPr>
      </w:pPr>
    </w:p>
    <w:p w14:paraId="2C7F35C8" w14:textId="77777777" w:rsidR="00082907" w:rsidRPr="005647C6" w:rsidRDefault="00082907" w:rsidP="00082907">
      <w:pPr>
        <w:ind w:left="567"/>
        <w:rPr>
          <w:color w:val="4F81BD" w:themeColor="accent1"/>
          <w:u w:val="single"/>
        </w:rPr>
      </w:pPr>
      <w:r w:rsidRPr="005647C6">
        <w:rPr>
          <w:color w:val="4F81BD" w:themeColor="accent1"/>
          <w:u w:val="single"/>
        </w:rPr>
        <w:t>Erste Wachstumsperiode</w:t>
      </w:r>
    </w:p>
    <w:p w14:paraId="273EFDD8" w14:textId="77777777" w:rsidR="00082907" w:rsidRPr="005647C6" w:rsidRDefault="00082907" w:rsidP="00082907">
      <w:pPr>
        <w:rPr>
          <w:color w:val="4F81BD" w:themeColor="accent1"/>
        </w:rPr>
      </w:pPr>
    </w:p>
    <w:p w14:paraId="369D062F" w14:textId="54A4459C" w:rsidR="00082907" w:rsidRPr="005647C6" w:rsidRDefault="005903B1" w:rsidP="00082907">
      <w:pPr>
        <w:rPr>
          <w:color w:val="4F81BD" w:themeColor="accent1"/>
        </w:rPr>
      </w:pPr>
      <w:r w:rsidRPr="005647C6">
        <w:rPr>
          <w:color w:val="4F81BD" w:themeColor="accent1"/>
          <w:highlight w:val="lightGray"/>
          <w:u w:val="single"/>
        </w:rPr>
        <w:t>2.2.27</w:t>
      </w:r>
      <w:r w:rsidR="00082907" w:rsidRPr="005647C6">
        <w:rPr>
          <w:color w:val="4F81BD" w:themeColor="accent1"/>
        </w:rPr>
        <w:tab/>
        <w:t>Die Kandidatensorte und die mittels des oben beschriebenen Verfahrens ausgewählten genetisch ähnlichen Sorten werden in derselben Prüfung angebaut. Eine vollständige Beschreibung der DUS</w:t>
      </w:r>
      <w:r w:rsidR="00082907" w:rsidRPr="005647C6">
        <w:rPr>
          <w:color w:val="4F81BD" w:themeColor="accent1"/>
        </w:rPr>
        <w:noBreakHyphen/>
        <w:t xml:space="preserve">Merkmale der Kandidatensorte wird erstellt und mit den Beschreibungen aller Sorten in der Sortensammlung anhand einer Datenbank, die in den Vorjahren am selben Ort erstellte Beschreibungen enthält, verglichen. </w:t>
      </w:r>
    </w:p>
    <w:p w14:paraId="41031430" w14:textId="77777777" w:rsidR="00082907" w:rsidRPr="005647C6" w:rsidRDefault="00082907" w:rsidP="00082907">
      <w:pPr>
        <w:rPr>
          <w:color w:val="4F81BD" w:themeColor="accent1"/>
        </w:rPr>
      </w:pPr>
    </w:p>
    <w:p w14:paraId="2E2A4A7C" w14:textId="77777777" w:rsidR="00082907" w:rsidRPr="005647C6" w:rsidRDefault="00082907" w:rsidP="00082907">
      <w:pPr>
        <w:ind w:left="567"/>
        <w:rPr>
          <w:i/>
          <w:color w:val="4F81BD" w:themeColor="accent1"/>
        </w:rPr>
      </w:pPr>
      <w:r w:rsidRPr="005647C6">
        <w:rPr>
          <w:i/>
          <w:color w:val="4F81BD" w:themeColor="accent1"/>
        </w:rPr>
        <w:t xml:space="preserve">Mögliche Ergebnisse: </w:t>
      </w:r>
    </w:p>
    <w:p w14:paraId="277830BE" w14:textId="77777777" w:rsidR="00082907" w:rsidRPr="005647C6" w:rsidRDefault="00082907" w:rsidP="00082907">
      <w:pPr>
        <w:rPr>
          <w:color w:val="4F81BD" w:themeColor="accent1"/>
        </w:rPr>
      </w:pPr>
    </w:p>
    <w:p w14:paraId="48F2BD9E" w14:textId="3BB65AF3" w:rsidR="00082907" w:rsidRPr="005647C6" w:rsidRDefault="005903B1" w:rsidP="00082907">
      <w:pPr>
        <w:rPr>
          <w:color w:val="4F81BD" w:themeColor="accent1"/>
        </w:rPr>
      </w:pPr>
      <w:r w:rsidRPr="005647C6">
        <w:rPr>
          <w:color w:val="4F81BD" w:themeColor="accent1"/>
          <w:highlight w:val="lightGray"/>
          <w:u w:val="single"/>
        </w:rPr>
        <w:t>2.2.28</w:t>
      </w:r>
      <w:r w:rsidR="00082907" w:rsidRPr="005647C6">
        <w:rPr>
          <w:color w:val="4F81BD" w:themeColor="accent1"/>
        </w:rPr>
        <w:tab/>
        <w:t xml:space="preserve">Ist die Kandidatensorte aufgrund von DUS-Merkmalen nicht von den genetisch ähnlichen Sorten unterscheidbar, wird die Prüfung für eine weitere Wachstumsperiode fortgesetzt. </w:t>
      </w:r>
    </w:p>
    <w:p w14:paraId="23613303" w14:textId="77777777" w:rsidR="00082907" w:rsidRPr="005647C6" w:rsidRDefault="00082907" w:rsidP="00082907">
      <w:pPr>
        <w:rPr>
          <w:color w:val="4F81BD" w:themeColor="accent1"/>
        </w:rPr>
      </w:pPr>
    </w:p>
    <w:p w14:paraId="62EEC10C" w14:textId="4128BB00" w:rsidR="00082907" w:rsidRPr="005647C6" w:rsidRDefault="005903B1" w:rsidP="00082907">
      <w:pPr>
        <w:rPr>
          <w:color w:val="4F81BD" w:themeColor="accent1"/>
        </w:rPr>
      </w:pPr>
      <w:r w:rsidRPr="005647C6">
        <w:rPr>
          <w:color w:val="4F81BD" w:themeColor="accent1"/>
          <w:highlight w:val="lightGray"/>
          <w:u w:val="single"/>
        </w:rPr>
        <w:t>2.2.29</w:t>
      </w:r>
      <w:r w:rsidR="00082907" w:rsidRPr="005647C6">
        <w:rPr>
          <w:color w:val="4F81BD" w:themeColor="accent1"/>
        </w:rPr>
        <w:tab/>
        <w:t xml:space="preserve">Auf jeden Fall wird die in der ersten Wachstumsperiode von der Kandidatensorte erstellte Beschreibung anhand einer Datenbank, die am selben Ort erstellte Beschreibungen enthält, mit den Beschreibungen der Sorten in der Sortensammlung verglichen. </w:t>
      </w:r>
    </w:p>
    <w:p w14:paraId="7C70C3B8" w14:textId="77777777" w:rsidR="00082907" w:rsidRPr="005647C6" w:rsidRDefault="00082907" w:rsidP="00082907">
      <w:pPr>
        <w:rPr>
          <w:color w:val="4F81BD" w:themeColor="accent1"/>
        </w:rPr>
      </w:pPr>
    </w:p>
    <w:p w14:paraId="0D116C4C" w14:textId="77777777" w:rsidR="00082907" w:rsidRPr="005647C6" w:rsidRDefault="00082907" w:rsidP="00082907">
      <w:pPr>
        <w:rPr>
          <w:color w:val="4F81BD" w:themeColor="accent1"/>
        </w:rPr>
      </w:pPr>
      <w:r w:rsidRPr="005647C6">
        <w:rPr>
          <w:color w:val="4F81BD" w:themeColor="accent1"/>
        </w:rPr>
        <w:tab/>
        <w:t>a)</w:t>
      </w:r>
      <w:r w:rsidRPr="005647C6">
        <w:rPr>
          <w:color w:val="4F81BD" w:themeColor="accent1"/>
        </w:rPr>
        <w:tab/>
        <w:t>Wird festgestellt, dass sich die Kandidatensorte am Ende der ersten Wachstumsperiode von allen Sorten, die in der ersten Wachstumsperiode angebaut wurden, und von allen anderen Sorten in der Sortensammlung unterscheidet und sie die Anforderungen der Homogenität und Beständigkeit erfüllt, kann die DUS-Prüfung nach der ersten Wachstumsperiode beendet werden.</w:t>
      </w:r>
    </w:p>
    <w:p w14:paraId="70745C39" w14:textId="77777777" w:rsidR="00082907" w:rsidRPr="005647C6" w:rsidRDefault="00082907" w:rsidP="00082907">
      <w:pPr>
        <w:rPr>
          <w:color w:val="4F81BD" w:themeColor="accent1"/>
        </w:rPr>
      </w:pPr>
    </w:p>
    <w:p w14:paraId="3B02F4E3" w14:textId="77777777" w:rsidR="00082907" w:rsidRPr="005647C6" w:rsidRDefault="00082907" w:rsidP="00082907">
      <w:pPr>
        <w:rPr>
          <w:color w:val="4F81BD" w:themeColor="accent1"/>
        </w:rPr>
      </w:pPr>
      <w:r w:rsidRPr="005647C6">
        <w:rPr>
          <w:color w:val="4F81BD" w:themeColor="accent1"/>
        </w:rPr>
        <w:tab/>
        <w:t>b)</w:t>
      </w:r>
      <w:r w:rsidRPr="005647C6">
        <w:rPr>
          <w:color w:val="4F81BD" w:themeColor="accent1"/>
        </w:rPr>
        <w:tab/>
        <w:t xml:space="preserve">In allen anderen Fällen wird eine zweite Wachstumsperiode durchgeführt. </w:t>
      </w:r>
    </w:p>
    <w:p w14:paraId="7B797DCE" w14:textId="77777777" w:rsidR="00082907" w:rsidRPr="005647C6" w:rsidRDefault="00082907" w:rsidP="00082907">
      <w:pPr>
        <w:rPr>
          <w:color w:val="4F81BD" w:themeColor="accent1"/>
        </w:rPr>
      </w:pPr>
    </w:p>
    <w:p w14:paraId="7EDC43C4" w14:textId="77777777" w:rsidR="00082907" w:rsidRPr="005647C6" w:rsidRDefault="00082907" w:rsidP="00082907">
      <w:pPr>
        <w:keepNext/>
        <w:ind w:left="567"/>
        <w:outlineLvl w:val="3"/>
        <w:rPr>
          <w:color w:val="4F81BD" w:themeColor="accent1"/>
          <w:u w:val="single"/>
        </w:rPr>
      </w:pPr>
      <w:r w:rsidRPr="005647C6">
        <w:rPr>
          <w:color w:val="4F81BD" w:themeColor="accent1"/>
          <w:u w:val="single"/>
        </w:rPr>
        <w:t>Zweite Wachstumsperiode</w:t>
      </w:r>
    </w:p>
    <w:p w14:paraId="6320A0D3" w14:textId="77777777" w:rsidR="00082907" w:rsidRPr="005647C6" w:rsidRDefault="00082907" w:rsidP="00082907">
      <w:pPr>
        <w:rPr>
          <w:color w:val="4F81BD" w:themeColor="accent1"/>
        </w:rPr>
      </w:pPr>
    </w:p>
    <w:p w14:paraId="75C6AAC5" w14:textId="71078A7E" w:rsidR="00082907" w:rsidRPr="005647C6" w:rsidRDefault="005903B1" w:rsidP="00082907">
      <w:pPr>
        <w:rPr>
          <w:color w:val="4F81BD" w:themeColor="accent1"/>
        </w:rPr>
      </w:pPr>
      <w:r w:rsidRPr="005647C6">
        <w:rPr>
          <w:color w:val="4F81BD" w:themeColor="accent1"/>
          <w:highlight w:val="lightGray"/>
          <w:u w:val="single"/>
        </w:rPr>
        <w:t>2.2.30</w:t>
      </w:r>
      <w:r w:rsidR="00082907" w:rsidRPr="005647C6">
        <w:rPr>
          <w:color w:val="4F81BD" w:themeColor="accent1"/>
        </w:rPr>
        <w:tab/>
        <w:t xml:space="preserve">In der zweiten Wachstumsperiode wird die Kandidatensorte mit allen Sorten in der Sortensammlung, von denen sie am Ende der ersten Wachstumsperiode als nicht unterscheidbar befunden wurde, angebaut. </w:t>
      </w:r>
    </w:p>
    <w:p w14:paraId="61924BE3" w14:textId="77777777" w:rsidR="00082907" w:rsidRPr="005647C6" w:rsidRDefault="00082907" w:rsidP="00082907">
      <w:pPr>
        <w:rPr>
          <w:color w:val="4F81BD" w:themeColor="accent1"/>
        </w:rPr>
      </w:pPr>
    </w:p>
    <w:p w14:paraId="44763B46" w14:textId="40416ECF" w:rsidR="00082907" w:rsidRPr="005647C6" w:rsidRDefault="007416C9" w:rsidP="00082907">
      <w:pPr>
        <w:rPr>
          <w:color w:val="4F81BD" w:themeColor="accent1"/>
        </w:rPr>
      </w:pPr>
      <w:r w:rsidRPr="005647C6">
        <w:rPr>
          <w:color w:val="4F81BD" w:themeColor="accent1"/>
          <w:highlight w:val="lightGray"/>
          <w:u w:val="single"/>
        </w:rPr>
        <w:t>2.2.31</w:t>
      </w:r>
      <w:r w:rsidR="00082907" w:rsidRPr="005647C6">
        <w:rPr>
          <w:color w:val="4F81BD" w:themeColor="accent1"/>
        </w:rPr>
        <w:tab/>
        <w:t>Am Ende der zweiten Wachstumsperiode wird eine DUS-Bewertung vorgenommen. Ist es nicht möglich, am Ende der zweiten Wachstumsperiode eine Entscheidung über DUS zu treffen, kann eine weitere Wachstumsperiode durchgeführt werden.</w:t>
      </w:r>
    </w:p>
    <w:p w14:paraId="476429E4" w14:textId="77777777" w:rsidR="00596724" w:rsidRDefault="00596724" w:rsidP="00AF3F4B"/>
    <w:p w14:paraId="54752484" w14:textId="77777777" w:rsidR="008832F5" w:rsidRPr="005647C6" w:rsidRDefault="008832F5" w:rsidP="00AF3F4B"/>
    <w:p w14:paraId="405E3743" w14:textId="77777777" w:rsidR="00E054E2" w:rsidRPr="005647C6" w:rsidRDefault="00E054E2" w:rsidP="00AF3F4B"/>
    <w:p w14:paraId="74501D8D" w14:textId="3B53BF51" w:rsidR="005647C6" w:rsidRPr="005647C6" w:rsidRDefault="005647C6" w:rsidP="005647C6">
      <w:pPr>
        <w:pStyle w:val="Heading1"/>
        <w:rPr>
          <w:lang w:val="de-DE"/>
        </w:rPr>
      </w:pPr>
      <w:bookmarkStart w:id="13" w:name="_Toc238476931"/>
      <w:bookmarkStart w:id="14" w:name="_Toc242885020"/>
      <w:r w:rsidRPr="008832F5">
        <w:rPr>
          <w:rStyle w:val="TitleofDocChar"/>
          <w:highlight w:val="yellow"/>
          <w:lang w:val="de-DE"/>
        </w:rPr>
        <w:t>3.</w:t>
      </w:r>
      <w:r w:rsidRPr="008832F5">
        <w:rPr>
          <w:rStyle w:val="TitleofDocChar"/>
          <w:highlight w:val="yellow"/>
          <w:lang w:val="de-DE"/>
        </w:rPr>
        <w:tab/>
      </w:r>
      <w:r w:rsidRPr="008832F5">
        <w:rPr>
          <w:highlight w:val="yellow"/>
          <w:lang w:val="de-DE"/>
        </w:rPr>
        <w:t>RICHTLINIEN FÜR DIE VALIDIERUNG EINES NEUEN M</w:t>
      </w:r>
      <w:r w:rsidR="00D70C3F" w:rsidRPr="008832F5">
        <w:rPr>
          <w:highlight w:val="yellow"/>
          <w:lang w:val="de-DE"/>
        </w:rPr>
        <w:t>e</w:t>
      </w:r>
      <w:r w:rsidRPr="008832F5">
        <w:rPr>
          <w:highlight w:val="yellow"/>
          <w:lang w:val="de-DE"/>
        </w:rPr>
        <w:t>RKMALSPEZIFISCHEN PROTOKOLLS FÜR MOLEKULARE MARKER ALS EINE ALTERNATIVE ERFASSUNGSMETHODE</w:t>
      </w:r>
      <w:bookmarkEnd w:id="13"/>
      <w:bookmarkEnd w:id="14"/>
    </w:p>
    <w:p w14:paraId="4E95B0B0" w14:textId="77777777" w:rsidR="008A1059" w:rsidRPr="005647C6" w:rsidRDefault="008A1059" w:rsidP="008A1059">
      <w:pPr>
        <w:pStyle w:val="Heading2"/>
      </w:pPr>
      <w:bookmarkStart w:id="15" w:name="_Toc189576552"/>
      <w:bookmarkStart w:id="16" w:name="_Toc210139331"/>
      <w:bookmarkStart w:id="17" w:name="_Toc238476932"/>
      <w:bookmarkStart w:id="18" w:name="_Toc238638309"/>
      <w:bookmarkStart w:id="19" w:name="_Toc242885021"/>
      <w:r w:rsidRPr="005647C6">
        <w:t>3.1</w:t>
      </w:r>
      <w:r w:rsidRPr="005647C6">
        <w:tab/>
        <w:t>Ziel dieser Richtlinien</w:t>
      </w:r>
      <w:bookmarkEnd w:id="15"/>
      <w:bookmarkEnd w:id="16"/>
      <w:bookmarkEnd w:id="17"/>
      <w:bookmarkEnd w:id="18"/>
      <w:bookmarkEnd w:id="19"/>
    </w:p>
    <w:p w14:paraId="5FA8364A" w14:textId="77777777" w:rsidR="008A1059" w:rsidRPr="005647C6" w:rsidRDefault="008A1059" w:rsidP="008A1059">
      <w:pPr>
        <w:rPr>
          <w:lang w:eastAsia="fr-FR"/>
        </w:rPr>
      </w:pPr>
      <w:r w:rsidRPr="005647C6">
        <w:t>3.1.1</w:t>
      </w:r>
      <w:r w:rsidRPr="005647C6">
        <w:tab/>
        <w:t xml:space="preserve">Ziel dieser Richtlinien ist es, praktische Anleitung für die harmonisierte Prüfung einer neuen Methode auf der Grundlage </w:t>
      </w:r>
      <w:r>
        <w:t>des Anwendungsmodells „</w:t>
      </w:r>
      <w:r w:rsidRPr="005647C6">
        <w:t>merkmalsspezifischer molekularer Marker</w:t>
      </w:r>
      <w:r>
        <w:t>“</w:t>
      </w:r>
      <w:r w:rsidRPr="005647C6">
        <w:t xml:space="preserve"> umzusetzen, bevor diese als alternative Prüfmethode eingesetzt wird</w:t>
      </w:r>
      <w:r>
        <w:t xml:space="preserve"> (siehe Abschnitt 2.1 dieses Dokuments)</w:t>
      </w:r>
      <w:r w:rsidRPr="005647C6">
        <w:t xml:space="preserve">. </w:t>
      </w:r>
      <w:r>
        <w:t xml:space="preserve">Die </w:t>
      </w:r>
      <w:r w:rsidRPr="005647C6">
        <w:t>für die Validierung erforderlichen Leistungskriterien sowie Anleitungen für deren Prüfung</w:t>
      </w:r>
      <w:r>
        <w:t xml:space="preserve"> werden beschrieben</w:t>
      </w:r>
      <w:r w:rsidRPr="005647C6">
        <w:t xml:space="preserve">. Die Richtlinien beschreiben außerdem ein Standardprotokoll und </w:t>
      </w:r>
      <w:r>
        <w:t>die Überwachung</w:t>
      </w:r>
      <w:r w:rsidRPr="005647C6">
        <w:t>.</w:t>
      </w:r>
    </w:p>
    <w:p w14:paraId="5337935E" w14:textId="77777777" w:rsidR="008A1059" w:rsidRPr="005647C6" w:rsidRDefault="008A1059" w:rsidP="008A1059">
      <w:pPr>
        <w:rPr>
          <w:lang w:eastAsia="fr-FR"/>
        </w:rPr>
      </w:pPr>
    </w:p>
    <w:p w14:paraId="161D58DD" w14:textId="77777777" w:rsidR="008A1059" w:rsidRPr="005647C6" w:rsidRDefault="008A1059" w:rsidP="008A1059">
      <w:pPr>
        <w:rPr>
          <w:lang w:eastAsia="fr-FR"/>
        </w:rPr>
      </w:pPr>
      <w:r w:rsidRPr="005647C6">
        <w:t>3.1.2</w:t>
      </w:r>
      <w:r w:rsidRPr="005647C6">
        <w:tab/>
        <w:t>Wird ein anderes Verfahren angewendet, sollte das Labor seine Methode im Vergleich zur Referenzmethode validieren</w:t>
      </w:r>
      <w:r>
        <w:t>,</w:t>
      </w:r>
      <w:r w:rsidRPr="005647C6">
        <w:t xml:space="preserve"> um nachzuweisen, dass das alternative Verfahren zu denselben Ergebnissen führt.</w:t>
      </w:r>
    </w:p>
    <w:p w14:paraId="7EE6D658" w14:textId="77777777" w:rsidR="008A1059" w:rsidRPr="005647C6" w:rsidRDefault="008A1059" w:rsidP="008A1059">
      <w:pPr>
        <w:rPr>
          <w:lang w:eastAsia="fr-FR"/>
        </w:rPr>
      </w:pPr>
    </w:p>
    <w:p w14:paraId="78B9F9C8" w14:textId="77777777" w:rsidR="008A1059" w:rsidRPr="005647C6" w:rsidRDefault="008A1059" w:rsidP="008A1059">
      <w:pPr>
        <w:rPr>
          <w:lang w:eastAsia="fr-FR"/>
        </w:rPr>
      </w:pPr>
    </w:p>
    <w:p w14:paraId="11B06BC4" w14:textId="77777777" w:rsidR="008A1059" w:rsidRPr="005647C6" w:rsidRDefault="008A1059" w:rsidP="008A1059">
      <w:pPr>
        <w:pStyle w:val="Heading2"/>
      </w:pPr>
      <w:bookmarkStart w:id="20" w:name="_Toc189576553"/>
      <w:bookmarkStart w:id="21" w:name="_Toc210139332"/>
      <w:bookmarkStart w:id="22" w:name="_Toc238476933"/>
      <w:bookmarkStart w:id="23" w:name="_Toc238638310"/>
      <w:bookmarkStart w:id="24" w:name="_Toc242885022"/>
      <w:r w:rsidRPr="005647C6">
        <w:t>3.2</w:t>
      </w:r>
      <w:r w:rsidRPr="005647C6">
        <w:tab/>
        <w:t>Anwendung dieser Richtlinien</w:t>
      </w:r>
      <w:bookmarkEnd w:id="20"/>
      <w:bookmarkEnd w:id="21"/>
      <w:bookmarkEnd w:id="22"/>
      <w:bookmarkEnd w:id="23"/>
      <w:bookmarkEnd w:id="24"/>
    </w:p>
    <w:p w14:paraId="3822E64A" w14:textId="77777777" w:rsidR="008A1059" w:rsidRPr="005647C6" w:rsidRDefault="008A1059" w:rsidP="008A1059">
      <w:pPr>
        <w:keepNext/>
        <w:ind w:left="567"/>
        <w:rPr>
          <w:lang w:eastAsia="fr-FR"/>
        </w:rPr>
      </w:pPr>
      <w:r>
        <w:t xml:space="preserve">- </w:t>
      </w:r>
      <w:r w:rsidRPr="005647C6">
        <w:t>Alle Pflanzen</w:t>
      </w:r>
      <w:r>
        <w:t>arten</w:t>
      </w:r>
    </w:p>
    <w:p w14:paraId="2DE9858B" w14:textId="77777777" w:rsidR="008A1059" w:rsidRPr="005647C6" w:rsidRDefault="008A1059" w:rsidP="008A1059">
      <w:pPr>
        <w:keepNext/>
        <w:ind w:left="567"/>
        <w:rPr>
          <w:lang w:eastAsia="fr-FR"/>
        </w:rPr>
      </w:pPr>
      <w:r>
        <w:t xml:space="preserve">- </w:t>
      </w:r>
      <w:r w:rsidRPr="005647C6">
        <w:t>Merkmalsspezifische molekulare Marker</w:t>
      </w:r>
    </w:p>
    <w:p w14:paraId="72B4E51C" w14:textId="77777777" w:rsidR="008A1059" w:rsidRPr="005647C6" w:rsidRDefault="008A1059" w:rsidP="008A1059">
      <w:pPr>
        <w:ind w:left="567"/>
        <w:rPr>
          <w:lang w:eastAsia="fr-FR"/>
        </w:rPr>
      </w:pPr>
      <w:r>
        <w:t xml:space="preserve">- </w:t>
      </w:r>
      <w:r w:rsidRPr="005647C6">
        <w:t>Für die Prüfung der Unterscheidbarkeit, Homogenität und Beständigkeit (DUS).</w:t>
      </w:r>
    </w:p>
    <w:p w14:paraId="74BDC14F" w14:textId="77777777" w:rsidR="008A1059" w:rsidRPr="005647C6" w:rsidRDefault="008A1059" w:rsidP="008A1059">
      <w:pPr>
        <w:pStyle w:val="Heading2"/>
      </w:pPr>
      <w:bookmarkStart w:id="25" w:name="_Toc189576554"/>
      <w:bookmarkStart w:id="26" w:name="_Toc210139333"/>
      <w:bookmarkStart w:id="27" w:name="_Toc238476934"/>
      <w:bookmarkStart w:id="28" w:name="_Toc238638311"/>
      <w:bookmarkStart w:id="29" w:name="_Toc242885023"/>
      <w:r w:rsidRPr="005647C6">
        <w:lastRenderedPageBreak/>
        <w:t>3.3</w:t>
      </w:r>
      <w:r w:rsidRPr="005647C6">
        <w:tab/>
        <w:t>Leistungskriterien für ein neues Protokoll auf der Grundlage von molekularen Markern</w:t>
      </w:r>
      <w:bookmarkEnd w:id="25"/>
      <w:bookmarkEnd w:id="26"/>
      <w:bookmarkEnd w:id="27"/>
      <w:bookmarkEnd w:id="28"/>
      <w:bookmarkEnd w:id="29"/>
    </w:p>
    <w:p w14:paraId="2EADEAE9" w14:textId="77777777" w:rsidR="008A1059" w:rsidRPr="005647C6" w:rsidRDefault="008A1059" w:rsidP="008A1059">
      <w:pPr>
        <w:pStyle w:val="Heading3"/>
      </w:pPr>
      <w:bookmarkStart w:id="30" w:name="_Toc242885024"/>
      <w:r>
        <w:t>Spezifität</w:t>
      </w:r>
      <w:bookmarkEnd w:id="30"/>
    </w:p>
    <w:p w14:paraId="6119C62F" w14:textId="77777777" w:rsidR="008A1059" w:rsidRPr="005647C6" w:rsidRDefault="008A1059" w:rsidP="008A1059">
      <w:pPr>
        <w:pStyle w:val="Heading4"/>
        <w:rPr>
          <w:lang w:val="de-DE"/>
        </w:rPr>
      </w:pPr>
      <w:bookmarkStart w:id="31" w:name="_Toc189576556"/>
      <w:bookmarkStart w:id="32" w:name="_Toc210139335"/>
      <w:r w:rsidRPr="005647C6">
        <w:rPr>
          <w:lang w:val="de-DE"/>
        </w:rPr>
        <w:t>Definition</w:t>
      </w:r>
      <w:bookmarkEnd w:id="31"/>
      <w:bookmarkEnd w:id="32"/>
    </w:p>
    <w:p w14:paraId="34D4D53D" w14:textId="77777777" w:rsidR="008A1059" w:rsidRPr="005647C6" w:rsidRDefault="008A1059" w:rsidP="008A1059">
      <w:pPr>
        <w:rPr>
          <w:lang w:eastAsia="fr-FR"/>
        </w:rPr>
      </w:pPr>
      <w:r w:rsidRPr="005647C6">
        <w:t>3.3.1</w:t>
      </w:r>
      <w:r w:rsidRPr="005647C6">
        <w:tab/>
      </w:r>
      <w:r>
        <w:t xml:space="preserve">Unter Spezifität versteht man die </w:t>
      </w:r>
      <w:r w:rsidRPr="005647C6">
        <w:t xml:space="preserve">Korrelation zwischen dem Genotyp und dem Phänotyp, </w:t>
      </w:r>
      <w:r w:rsidRPr="005647C6">
        <w:rPr>
          <w:i/>
          <w:iCs/>
        </w:rPr>
        <w:t>d.h.</w:t>
      </w:r>
      <w:r w:rsidRPr="00E36519">
        <w:t xml:space="preserve"> die </w:t>
      </w:r>
      <w:r w:rsidRPr="005647C6">
        <w:t>Zuverlässigkeit der Kopplung zwischen dem Marker und dem Merkmal.</w:t>
      </w:r>
    </w:p>
    <w:p w14:paraId="640548AB" w14:textId="77777777" w:rsidR="008A1059" w:rsidRPr="005647C6" w:rsidRDefault="008A1059" w:rsidP="008A1059">
      <w:pPr>
        <w:rPr>
          <w:lang w:eastAsia="fr-FR"/>
        </w:rPr>
      </w:pPr>
    </w:p>
    <w:p w14:paraId="39C1BB36" w14:textId="77777777" w:rsidR="008A1059" w:rsidRPr="005647C6" w:rsidRDefault="008A1059" w:rsidP="008A1059">
      <w:pPr>
        <w:pStyle w:val="Heading4"/>
        <w:rPr>
          <w:lang w:val="de-DE"/>
        </w:rPr>
      </w:pPr>
      <w:bookmarkStart w:id="33" w:name="_Toc189576557"/>
      <w:bookmarkStart w:id="34" w:name="_Toc210139336"/>
      <w:r w:rsidRPr="005647C6">
        <w:rPr>
          <w:lang w:val="de-DE"/>
        </w:rPr>
        <w:t>Anforderung</w:t>
      </w:r>
      <w:bookmarkEnd w:id="33"/>
      <w:bookmarkEnd w:id="34"/>
    </w:p>
    <w:p w14:paraId="5837E074" w14:textId="1B93DA07" w:rsidR="008A1059" w:rsidRPr="005647C6" w:rsidRDefault="008A1059" w:rsidP="008A1059">
      <w:pPr>
        <w:rPr>
          <w:lang w:eastAsia="fr-FR"/>
        </w:rPr>
      </w:pPr>
      <w:r w:rsidRPr="005647C6">
        <w:t>3.3.</w:t>
      </w:r>
      <w:r w:rsidR="006B3A6E">
        <w:t>2</w:t>
      </w:r>
      <w:r w:rsidRPr="005647C6">
        <w:tab/>
      </w:r>
      <w:r>
        <w:t>Die</w:t>
      </w:r>
      <w:r w:rsidRPr="005647C6">
        <w:t xml:space="preserve"> Korrelation zwischen Genotyp und Phänotyp</w:t>
      </w:r>
      <w:r>
        <w:t xml:space="preserve"> sollte 100% betragen</w:t>
      </w:r>
      <w:r w:rsidRPr="005647C6">
        <w:t>. Liegt die Korrelation unter 100 %, sollten weitere Prüfungen durchgeführt werden, um die Zuverlässigkeit der Ergebnisse sicherzustellen. In diesem Fall kann eine Entscheidungsregel verwendet werden. Eine Korrelation von unter 100 % kann durch andere genetische Faktoren verursacht werden.</w:t>
      </w:r>
    </w:p>
    <w:p w14:paraId="72AABA2C" w14:textId="77777777" w:rsidR="008A1059" w:rsidRPr="005647C6" w:rsidRDefault="008A1059" w:rsidP="008A1059">
      <w:pPr>
        <w:rPr>
          <w:lang w:eastAsia="ja-JP"/>
        </w:rPr>
      </w:pPr>
    </w:p>
    <w:p w14:paraId="1AB529BD" w14:textId="77777777" w:rsidR="008A1059" w:rsidRPr="005647C6" w:rsidRDefault="008A1059" w:rsidP="008A1059">
      <w:pPr>
        <w:pStyle w:val="Heading4"/>
        <w:rPr>
          <w:lang w:val="de-DE"/>
        </w:rPr>
      </w:pPr>
      <w:bookmarkStart w:id="35" w:name="_Toc210139337"/>
      <w:r w:rsidRPr="005647C6">
        <w:rPr>
          <w:lang w:val="de-DE"/>
        </w:rPr>
        <w:t>Wie lässt sich dies beurteilen?</w:t>
      </w:r>
      <w:bookmarkEnd w:id="35"/>
    </w:p>
    <w:p w14:paraId="330F05F6" w14:textId="6E581E34" w:rsidR="008A1059" w:rsidRPr="005647C6" w:rsidRDefault="008A1059" w:rsidP="008A1059">
      <w:pPr>
        <w:rPr>
          <w:lang w:eastAsia="fr-FR"/>
        </w:rPr>
      </w:pPr>
      <w:r w:rsidRPr="005647C6">
        <w:t>3.3.</w:t>
      </w:r>
      <w:r w:rsidR="006B3A6E">
        <w:t>3</w:t>
      </w:r>
      <w:r w:rsidRPr="005647C6">
        <w:tab/>
        <w:t xml:space="preserve">Anzahl der Sorten: </w:t>
      </w:r>
      <w:r>
        <w:t>Zum Beginn</w:t>
      </w:r>
      <w:r w:rsidRPr="005647C6">
        <w:t xml:space="preserve"> des Markerauswahlverfahrens wird eine geeignete Anzahl von Sorten benötigt (Entwicklungsserie), um die Vielfalt widerzuspiegeln, die innerhalb der Gruppe</w:t>
      </w:r>
      <w:r>
        <w:t xml:space="preserve">, der </w:t>
      </w:r>
      <w:r w:rsidRPr="005647C6">
        <w:t>Pflanze</w:t>
      </w:r>
      <w:r>
        <w:t xml:space="preserve">nart </w:t>
      </w:r>
      <w:r w:rsidRPr="005647C6">
        <w:t xml:space="preserve">bzw. des Typs beobachtet wird, für die bzw. den die Marker unterscheidend sein sollen. </w:t>
      </w:r>
    </w:p>
    <w:p w14:paraId="62648116" w14:textId="77777777" w:rsidR="008A1059" w:rsidRPr="005647C6" w:rsidRDefault="008A1059" w:rsidP="008A1059">
      <w:pPr>
        <w:rPr>
          <w:lang w:eastAsia="fr-FR"/>
        </w:rPr>
      </w:pPr>
    </w:p>
    <w:p w14:paraId="44B91736" w14:textId="16BD4971" w:rsidR="008A1059" w:rsidRPr="005647C6" w:rsidRDefault="008A1059" w:rsidP="008A1059">
      <w:pPr>
        <w:keepLines/>
        <w:rPr>
          <w:lang w:eastAsia="fr-FR"/>
        </w:rPr>
      </w:pPr>
      <w:r w:rsidRPr="005647C6">
        <w:t>3.3.</w:t>
      </w:r>
      <w:r w:rsidR="006B3A6E">
        <w:t>4</w:t>
      </w:r>
      <w:r w:rsidRPr="005647C6">
        <w:tab/>
        <w:t>Die Sorten sollten die verschiedenen Ausprägungsstufen repräsentieren (sofern bekannt</w:t>
      </w:r>
      <w:r>
        <w:t>,</w:t>
      </w:r>
      <w:r w:rsidRPr="005647C6">
        <w:t xml:space="preserve"> heterozygote und homozygote Sorten), von verschiedenen </w:t>
      </w:r>
      <w:r>
        <w:t>Z</w:t>
      </w:r>
      <w:r w:rsidRPr="005647C6">
        <w:t>üchtern stammen, einen unterschiedlichen genetischen Hintergrund hinsichtlich des Merkmals aufweisen und verschiedenen Typen angehören. Sofern verfügbar, sollten Sorten verwendet werden, die hinsichtlich des relevanten Merkmals phänotypisch gut beschrieben sind.</w:t>
      </w:r>
    </w:p>
    <w:p w14:paraId="0BBC53E1" w14:textId="77777777" w:rsidR="008A1059" w:rsidRPr="005647C6" w:rsidRDefault="008A1059" w:rsidP="008A1059">
      <w:pPr>
        <w:rPr>
          <w:lang w:eastAsia="fr-FR"/>
        </w:rPr>
      </w:pPr>
    </w:p>
    <w:p w14:paraId="52EA895F" w14:textId="6EAD3299" w:rsidR="008A1059" w:rsidRPr="005647C6" w:rsidRDefault="008A1059" w:rsidP="008A1059">
      <w:pPr>
        <w:rPr>
          <w:lang w:eastAsia="fr-FR"/>
        </w:rPr>
      </w:pPr>
      <w:r w:rsidRPr="005647C6">
        <w:t>3.3.</w:t>
      </w:r>
      <w:r w:rsidR="006B3A6E">
        <w:t>5</w:t>
      </w:r>
      <w:r w:rsidRPr="005647C6">
        <w:tab/>
        <w:t xml:space="preserve">Anzahl der Pflanzen pro Sorte: </w:t>
      </w:r>
      <w:r>
        <w:t>Es sollte m</w:t>
      </w:r>
      <w:r w:rsidRPr="005647C6">
        <w:t>indestens eine Pflanze pro Sorte</w:t>
      </w:r>
      <w:r>
        <w:t xml:space="preserve"> evaluiert werden</w:t>
      </w:r>
      <w:r w:rsidRPr="005647C6">
        <w:t>, sofern die verfügbaren Sorten phänotypisch gut beschrieben sind. Ist dies nicht der Fall, sollte die Anzahl der Pflanzen derjenigen entsprechen, die für die in den UPOV-Prüfungsrichtlinien beschriebene morphologische Erfassung vorgesehen ist.</w:t>
      </w:r>
    </w:p>
    <w:p w14:paraId="0AA4E8EB" w14:textId="77777777" w:rsidR="008A1059" w:rsidRPr="005647C6" w:rsidRDefault="008A1059" w:rsidP="008A1059">
      <w:pPr>
        <w:rPr>
          <w:lang w:eastAsia="fr-FR"/>
        </w:rPr>
      </w:pPr>
    </w:p>
    <w:p w14:paraId="738825F5" w14:textId="59784360" w:rsidR="008A1059" w:rsidRPr="005647C6" w:rsidRDefault="008A1059" w:rsidP="008A1059">
      <w:pPr>
        <w:rPr>
          <w:lang w:eastAsia="fr-FR"/>
        </w:rPr>
      </w:pPr>
      <w:r w:rsidRPr="005647C6">
        <w:t>3.3.</w:t>
      </w:r>
      <w:r w:rsidR="006B3A6E">
        <w:t>6</w:t>
      </w:r>
      <w:r w:rsidRPr="005647C6">
        <w:tab/>
        <w:t xml:space="preserve">Die </w:t>
      </w:r>
      <w:r>
        <w:t>Spezifität</w:t>
      </w:r>
      <w:r w:rsidRPr="005647C6">
        <w:t xml:space="preserve"> kann in einem Labor geprüft werden.</w:t>
      </w:r>
    </w:p>
    <w:p w14:paraId="492516BF" w14:textId="77777777" w:rsidR="008A1059" w:rsidRPr="005647C6" w:rsidRDefault="008A1059" w:rsidP="008A1059">
      <w:pPr>
        <w:rPr>
          <w:lang w:eastAsia="fr-FR"/>
        </w:rPr>
      </w:pPr>
    </w:p>
    <w:p w14:paraId="2EE68936" w14:textId="77777777" w:rsidR="008A1059" w:rsidRPr="005647C6" w:rsidRDefault="008A1059" w:rsidP="008A1059">
      <w:pPr>
        <w:pStyle w:val="Heading3"/>
      </w:pPr>
      <w:bookmarkStart w:id="36" w:name="_Toc189576558"/>
      <w:bookmarkStart w:id="37" w:name="_Toc210139338"/>
      <w:bookmarkStart w:id="38" w:name="_Toc238476936"/>
      <w:bookmarkStart w:id="39" w:name="_Toc238638313"/>
      <w:bookmarkStart w:id="40" w:name="_Toc242885025"/>
      <w:r w:rsidRPr="005647C6">
        <w:t>Empfindlichkeit und Nachweisgrenze</w:t>
      </w:r>
      <w:bookmarkEnd w:id="36"/>
      <w:bookmarkEnd w:id="37"/>
      <w:bookmarkEnd w:id="38"/>
      <w:bookmarkEnd w:id="39"/>
      <w:bookmarkEnd w:id="40"/>
    </w:p>
    <w:p w14:paraId="5D2A9EB4" w14:textId="77777777" w:rsidR="008A1059" w:rsidRPr="005647C6" w:rsidRDefault="008A1059" w:rsidP="008A1059">
      <w:pPr>
        <w:pStyle w:val="Heading4"/>
        <w:rPr>
          <w:lang w:val="de-DE"/>
        </w:rPr>
      </w:pPr>
      <w:bookmarkStart w:id="41" w:name="_Toc189576559"/>
      <w:bookmarkStart w:id="42" w:name="_Toc210139339"/>
      <w:r w:rsidRPr="005647C6">
        <w:rPr>
          <w:lang w:val="de-DE"/>
        </w:rPr>
        <w:t>Definition</w:t>
      </w:r>
      <w:bookmarkEnd w:id="41"/>
      <w:bookmarkEnd w:id="42"/>
    </w:p>
    <w:p w14:paraId="4717412C" w14:textId="06EC6D3B" w:rsidR="008A1059" w:rsidRPr="005647C6" w:rsidRDefault="008A1059" w:rsidP="008A1059">
      <w:pPr>
        <w:rPr>
          <w:lang w:eastAsia="fr-FR"/>
        </w:rPr>
      </w:pPr>
      <w:r w:rsidRPr="005647C6">
        <w:t>3.3.</w:t>
      </w:r>
      <w:r w:rsidR="006B3A6E">
        <w:t>7</w:t>
      </w:r>
      <w:r w:rsidRPr="005647C6">
        <w:tab/>
        <w:t>Die Nachweisgrenze ist definiert als die geringste Menge de</w:t>
      </w:r>
      <w:r>
        <w:t>r</w:t>
      </w:r>
      <w:r w:rsidRPr="005647C6">
        <w:t xml:space="preserve"> Ziels</w:t>
      </w:r>
      <w:r>
        <w:t>ubstanz</w:t>
      </w:r>
      <w:r w:rsidRPr="005647C6">
        <w:t>, die zuverlässig nachgewiesen werden kann.</w:t>
      </w:r>
    </w:p>
    <w:p w14:paraId="622C1065" w14:textId="77777777" w:rsidR="008A1059" w:rsidRPr="005647C6" w:rsidRDefault="008A1059" w:rsidP="008A1059">
      <w:pPr>
        <w:rPr>
          <w:lang w:eastAsia="fr-FR"/>
        </w:rPr>
      </w:pPr>
    </w:p>
    <w:p w14:paraId="4F7DE39C" w14:textId="396A9541" w:rsidR="008A1059" w:rsidRPr="005647C6" w:rsidRDefault="008A1059" w:rsidP="008A1059">
      <w:pPr>
        <w:rPr>
          <w:lang w:eastAsia="fr-FR"/>
        </w:rPr>
      </w:pPr>
      <w:r w:rsidRPr="005647C6">
        <w:t>3.3.</w:t>
      </w:r>
      <w:r w:rsidR="006B3A6E">
        <w:t>8</w:t>
      </w:r>
      <w:r>
        <w:tab/>
      </w:r>
      <w:r w:rsidRPr="005647C6">
        <w:t xml:space="preserve">Bei Analysen von </w:t>
      </w:r>
      <w:r>
        <w:t>Misch</w:t>
      </w:r>
      <w:r w:rsidRPr="005647C6">
        <w:t>proben (</w:t>
      </w:r>
      <w:r w:rsidRPr="005647C6">
        <w:rPr>
          <w:i/>
          <w:iCs/>
        </w:rPr>
        <w:t>z. B.</w:t>
      </w:r>
      <w:r w:rsidRPr="005647C6">
        <w:t xml:space="preserve"> eine </w:t>
      </w:r>
      <w:r>
        <w:t>Mischprobe aus</w:t>
      </w:r>
      <w:r w:rsidRPr="005647C6">
        <w:t xml:space="preserve"> verschiedener Pflanzen derselben Sorte) ist die Empfindlichkeit von entscheidender Bedeutung und sollte </w:t>
      </w:r>
      <w:r>
        <w:t>bestimmt</w:t>
      </w:r>
      <w:r w:rsidRPr="005647C6">
        <w:t xml:space="preserve"> werden. Bei der </w:t>
      </w:r>
      <w:r>
        <w:t>Untersuchung von Einzelpflanzen</w:t>
      </w:r>
      <w:r w:rsidRPr="005647C6">
        <w:t xml:space="preserve"> ist die Menge der Zielsubstanz nicht entscheidend, sodass dieses Leistungskriterium fakultativ ist.</w:t>
      </w:r>
    </w:p>
    <w:p w14:paraId="2B91A73F" w14:textId="77777777" w:rsidR="008A1059" w:rsidRPr="005647C6" w:rsidRDefault="008A1059" w:rsidP="008A1059">
      <w:pPr>
        <w:rPr>
          <w:lang w:eastAsia="fr-FR"/>
        </w:rPr>
      </w:pPr>
    </w:p>
    <w:p w14:paraId="0DC9F1FC" w14:textId="77777777" w:rsidR="008A1059" w:rsidRPr="005647C6" w:rsidRDefault="008A1059" w:rsidP="008A1059">
      <w:pPr>
        <w:pStyle w:val="Heading4"/>
        <w:rPr>
          <w:lang w:val="de-DE"/>
        </w:rPr>
      </w:pPr>
      <w:bookmarkStart w:id="43" w:name="_Toc189576560"/>
      <w:bookmarkStart w:id="44" w:name="_Toc210139340"/>
      <w:r w:rsidRPr="005647C6">
        <w:rPr>
          <w:lang w:val="de-DE"/>
        </w:rPr>
        <w:t>Anforderung</w:t>
      </w:r>
      <w:bookmarkEnd w:id="43"/>
      <w:bookmarkEnd w:id="44"/>
    </w:p>
    <w:p w14:paraId="1754F8B6" w14:textId="229367FE" w:rsidR="008A1059" w:rsidRPr="005647C6" w:rsidRDefault="008A1059" w:rsidP="008A1059">
      <w:pPr>
        <w:rPr>
          <w:lang w:eastAsia="fr-FR"/>
        </w:rPr>
      </w:pPr>
      <w:r w:rsidRPr="005647C6">
        <w:t>3.3.</w:t>
      </w:r>
      <w:r w:rsidR="006B3A6E">
        <w:t>9</w:t>
      </w:r>
      <w:r>
        <w:tab/>
      </w:r>
      <w:r w:rsidRPr="005647C6">
        <w:t xml:space="preserve">Im Falle </w:t>
      </w:r>
      <w:r>
        <w:t>von Mischproben</w:t>
      </w:r>
      <w:r w:rsidRPr="005647C6">
        <w:t xml:space="preserve"> müsste </w:t>
      </w:r>
      <w:r w:rsidR="00480ACE">
        <w:t xml:space="preserve">jeder </w:t>
      </w:r>
      <w:r w:rsidRPr="005647C6">
        <w:t xml:space="preserve">Abweicher </w:t>
      </w:r>
      <w:r>
        <w:t>in der Mischung nachweisbar sein</w:t>
      </w:r>
      <w:r w:rsidRPr="005647C6">
        <w:t>.</w:t>
      </w:r>
    </w:p>
    <w:p w14:paraId="31D61F62" w14:textId="77777777" w:rsidR="008A1059" w:rsidRPr="005647C6" w:rsidRDefault="008A1059" w:rsidP="008A1059">
      <w:pPr>
        <w:rPr>
          <w:lang w:eastAsia="fr-FR"/>
        </w:rPr>
      </w:pPr>
    </w:p>
    <w:p w14:paraId="7E7EAE17" w14:textId="77777777" w:rsidR="008A1059" w:rsidRPr="005647C6" w:rsidRDefault="008A1059" w:rsidP="008A1059">
      <w:pPr>
        <w:pStyle w:val="Heading4"/>
        <w:rPr>
          <w:lang w:val="de-DE"/>
        </w:rPr>
      </w:pPr>
      <w:bookmarkStart w:id="45" w:name="_Toc189576561"/>
      <w:bookmarkStart w:id="46" w:name="_Toc210139341"/>
      <w:r w:rsidRPr="005647C6">
        <w:rPr>
          <w:lang w:val="de-DE"/>
        </w:rPr>
        <w:t>Wie lässt sich dies beurteilen?</w:t>
      </w:r>
      <w:bookmarkEnd w:id="45"/>
      <w:bookmarkEnd w:id="46"/>
    </w:p>
    <w:p w14:paraId="5CE9B119" w14:textId="58086546" w:rsidR="008A1059" w:rsidRPr="005647C6" w:rsidRDefault="008A1059" w:rsidP="008A1059">
      <w:pPr>
        <w:rPr>
          <w:lang w:eastAsia="fr-FR"/>
        </w:rPr>
      </w:pPr>
      <w:r w:rsidRPr="005647C6">
        <w:t>3.3.1</w:t>
      </w:r>
      <w:r w:rsidR="006B3A6E">
        <w:t>0</w:t>
      </w:r>
      <w:r>
        <w:tab/>
        <w:t xml:space="preserve">Die </w:t>
      </w:r>
      <w:r w:rsidRPr="005647C6">
        <w:t>Nachweisempfindlichkeit sollte</w:t>
      </w:r>
      <w:r>
        <w:t xml:space="preserve"> anhand</w:t>
      </w:r>
      <w:r w:rsidRPr="005647C6">
        <w:t xml:space="preserve"> künstliche</w:t>
      </w:r>
      <w:r>
        <w:t>r</w:t>
      </w:r>
      <w:r w:rsidRPr="005647C6">
        <w:t xml:space="preserve"> </w:t>
      </w:r>
      <w:r>
        <w:t>Mischp</w:t>
      </w:r>
      <w:r w:rsidRPr="005647C6">
        <w:t xml:space="preserve">roben </w:t>
      </w:r>
      <w:r>
        <w:t xml:space="preserve">überprüft </w:t>
      </w:r>
      <w:r w:rsidRPr="005647C6">
        <w:t xml:space="preserve">werden, </w:t>
      </w:r>
      <w:r>
        <w:t xml:space="preserve">die durch Beimischung </w:t>
      </w:r>
      <w:r w:rsidRPr="00534A4B">
        <w:t>eine</w:t>
      </w:r>
      <w:r>
        <w:t>s</w:t>
      </w:r>
      <w:r w:rsidRPr="00534A4B">
        <w:t xml:space="preserve"> </w:t>
      </w:r>
      <w:r>
        <w:t>Abweichers hergestellt wurden.</w:t>
      </w:r>
      <w:r w:rsidRPr="005647C6">
        <w:t xml:space="preserve"> </w:t>
      </w:r>
    </w:p>
    <w:p w14:paraId="0C3BF8F5" w14:textId="77777777" w:rsidR="008A1059" w:rsidRPr="005647C6" w:rsidRDefault="008A1059" w:rsidP="008A1059">
      <w:pPr>
        <w:rPr>
          <w:lang w:eastAsia="fr-FR"/>
        </w:rPr>
      </w:pPr>
    </w:p>
    <w:p w14:paraId="73CA7F8E" w14:textId="77777777" w:rsidR="008A1059" w:rsidRPr="005647C6" w:rsidRDefault="008A1059" w:rsidP="008A1059">
      <w:pPr>
        <w:pStyle w:val="Heading3"/>
      </w:pPr>
      <w:bookmarkStart w:id="47" w:name="_Toc189576562"/>
      <w:bookmarkStart w:id="48" w:name="_Toc210139342"/>
      <w:bookmarkStart w:id="49" w:name="_Toc238476937"/>
      <w:bookmarkStart w:id="50" w:name="_Toc238638314"/>
      <w:bookmarkStart w:id="51" w:name="_Toc242885026"/>
      <w:r w:rsidRPr="005647C6">
        <w:t>Wiederholbarkeit</w:t>
      </w:r>
      <w:bookmarkEnd w:id="47"/>
      <w:bookmarkEnd w:id="48"/>
      <w:bookmarkEnd w:id="49"/>
      <w:bookmarkEnd w:id="50"/>
      <w:bookmarkEnd w:id="51"/>
    </w:p>
    <w:p w14:paraId="3A8C5F66" w14:textId="77777777" w:rsidR="008A1059" w:rsidRPr="005647C6" w:rsidRDefault="008A1059" w:rsidP="008A1059">
      <w:pPr>
        <w:pStyle w:val="Heading4"/>
        <w:rPr>
          <w:lang w:val="de-DE"/>
        </w:rPr>
      </w:pPr>
      <w:bookmarkStart w:id="52" w:name="_Toc189576563"/>
      <w:bookmarkStart w:id="53" w:name="_Toc210139343"/>
      <w:r w:rsidRPr="005647C6">
        <w:rPr>
          <w:lang w:val="de-DE"/>
        </w:rPr>
        <w:t xml:space="preserve">Definition (basierend auf ISO 16 577:2016; Verweis auf </w:t>
      </w:r>
      <w:r>
        <w:rPr>
          <w:lang w:val="de-DE"/>
        </w:rPr>
        <w:t xml:space="preserve">Dokument </w:t>
      </w:r>
      <w:r w:rsidRPr="005647C6">
        <w:rPr>
          <w:lang w:val="de-DE"/>
        </w:rPr>
        <w:t>UPOV/INF/17)</w:t>
      </w:r>
      <w:bookmarkEnd w:id="52"/>
      <w:bookmarkEnd w:id="53"/>
    </w:p>
    <w:p w14:paraId="3634ACCA" w14:textId="16E8E221" w:rsidR="008A1059" w:rsidRPr="005647C6" w:rsidRDefault="008A1059" w:rsidP="008A1059">
      <w:pPr>
        <w:rPr>
          <w:lang w:eastAsia="fr-FR"/>
        </w:rPr>
      </w:pPr>
      <w:r w:rsidRPr="005647C6">
        <w:t>3.3.1</w:t>
      </w:r>
      <w:r w:rsidR="006B3A6E">
        <w:t>1</w:t>
      </w:r>
      <w:r>
        <w:tab/>
        <w:t xml:space="preserve">Unter </w:t>
      </w:r>
      <w:r w:rsidRPr="005647C6">
        <w:t>Wiederholbarkeit</w:t>
      </w:r>
      <w:r>
        <w:t xml:space="preserve"> versteht man</w:t>
      </w:r>
      <w:r w:rsidRPr="005647C6">
        <w:t xml:space="preserve"> identische Prüfungsergebnisse</w:t>
      </w:r>
      <w:r>
        <w:t>, die</w:t>
      </w:r>
      <w:r w:rsidRPr="005647C6">
        <w:t xml:space="preserve"> anhand desselben Verfahrens, an identischen Testgegenständen, im gleichen Labor, durch denselben Prüfer, unter Verwendung der gleichen Ausrüstung innerhalb kurzer Zeitintervalle erzielt werden.“</w:t>
      </w:r>
    </w:p>
    <w:p w14:paraId="1DD587F8" w14:textId="77777777" w:rsidR="008A1059" w:rsidRPr="005647C6" w:rsidRDefault="008A1059" w:rsidP="008A1059">
      <w:pPr>
        <w:rPr>
          <w:lang w:eastAsia="fr-FR"/>
        </w:rPr>
      </w:pPr>
    </w:p>
    <w:p w14:paraId="23CDEC9E" w14:textId="17DBB3DD" w:rsidR="008A1059" w:rsidRPr="005647C6" w:rsidRDefault="008A1059" w:rsidP="008A1059">
      <w:pPr>
        <w:rPr>
          <w:lang w:eastAsia="fr-FR"/>
        </w:rPr>
      </w:pPr>
      <w:r w:rsidRPr="005647C6">
        <w:t>3.3.1</w:t>
      </w:r>
      <w:r w:rsidR="006B3A6E">
        <w:t>2</w:t>
      </w:r>
      <w:r>
        <w:tab/>
        <w:t>„Accordance“ b</w:t>
      </w:r>
      <w:r w:rsidRPr="005647C6">
        <w:t xml:space="preserve">ei qualitativen Methoden entspricht der Wiederholbarkeit </w:t>
      </w:r>
      <w:r>
        <w:t xml:space="preserve">bei </w:t>
      </w:r>
      <w:r w:rsidRPr="005647C6">
        <w:t>quantitative</w:t>
      </w:r>
      <w:r>
        <w:t>n</w:t>
      </w:r>
      <w:r w:rsidRPr="005647C6">
        <w:t xml:space="preserve"> Methoden (Langton </w:t>
      </w:r>
      <w:r w:rsidRPr="005647C6">
        <w:rPr>
          <w:i/>
          <w:iCs/>
        </w:rPr>
        <w:t>et al</w:t>
      </w:r>
      <w:r w:rsidRPr="005647C6">
        <w:t>., 2002).</w:t>
      </w:r>
    </w:p>
    <w:p w14:paraId="2DFB33BB" w14:textId="77777777" w:rsidR="008A1059" w:rsidRPr="005647C6" w:rsidRDefault="008A1059" w:rsidP="008A1059">
      <w:pPr>
        <w:rPr>
          <w:lang w:eastAsia="fr-FR"/>
        </w:rPr>
      </w:pPr>
    </w:p>
    <w:p w14:paraId="18FC479B" w14:textId="77777777" w:rsidR="008A1059" w:rsidRPr="005647C6" w:rsidRDefault="008A1059" w:rsidP="008A1059">
      <w:pPr>
        <w:pStyle w:val="Heading4"/>
        <w:rPr>
          <w:lang w:val="de-DE"/>
        </w:rPr>
      </w:pPr>
      <w:bookmarkStart w:id="54" w:name="_Toc189576564"/>
      <w:bookmarkStart w:id="55" w:name="_Toc210139344"/>
      <w:r w:rsidRPr="005647C6">
        <w:rPr>
          <w:lang w:val="de-DE"/>
        </w:rPr>
        <w:t>Anforderung</w:t>
      </w:r>
      <w:bookmarkEnd w:id="54"/>
      <w:bookmarkEnd w:id="55"/>
    </w:p>
    <w:p w14:paraId="2153C167" w14:textId="44FCB12F" w:rsidR="008A1059" w:rsidRPr="005647C6" w:rsidRDefault="008A1059" w:rsidP="008A1059">
      <w:pPr>
        <w:rPr>
          <w:lang w:eastAsia="fr-FR"/>
        </w:rPr>
      </w:pPr>
      <w:r w:rsidRPr="005647C6">
        <w:t>3.3.1</w:t>
      </w:r>
      <w:r w:rsidR="006B3A6E">
        <w:t>3</w:t>
      </w:r>
      <w:r>
        <w:tab/>
      </w:r>
      <w:r w:rsidRPr="005647C6">
        <w:t xml:space="preserve">Idealerweise </w:t>
      </w:r>
      <w:r>
        <w:t xml:space="preserve">sollte eine Wiederholbarkeit von </w:t>
      </w:r>
      <w:r w:rsidRPr="005647C6">
        <w:t>100 %</w:t>
      </w:r>
      <w:r>
        <w:t xml:space="preserve"> erreicht werden, aber</w:t>
      </w:r>
      <w:r w:rsidRPr="005647C6">
        <w:t xml:space="preserve"> ein Wert von ≥ 90 % wird allgemein als akzeptabel angesehen. Ist die Wiederholbarkeit der Referenzmethode veröffentlicht, sollte die Wiederholbarkeit der alternativen Methode mindestens gleichwertig sein. </w:t>
      </w:r>
    </w:p>
    <w:p w14:paraId="252F59D2" w14:textId="77777777" w:rsidR="008A1059" w:rsidRPr="005647C6" w:rsidRDefault="008A1059" w:rsidP="008A1059">
      <w:pPr>
        <w:rPr>
          <w:lang w:eastAsia="fr-FR"/>
        </w:rPr>
      </w:pPr>
    </w:p>
    <w:p w14:paraId="2495991E" w14:textId="77777777" w:rsidR="008A1059" w:rsidRPr="005647C6" w:rsidRDefault="008A1059" w:rsidP="008A1059">
      <w:pPr>
        <w:pStyle w:val="Heading4"/>
        <w:rPr>
          <w:lang w:val="de-DE"/>
        </w:rPr>
      </w:pPr>
      <w:bookmarkStart w:id="56" w:name="_Toc189576565"/>
      <w:bookmarkStart w:id="57" w:name="_Toc210139345"/>
      <w:r w:rsidRPr="005647C6">
        <w:rPr>
          <w:lang w:val="de-DE"/>
        </w:rPr>
        <w:t>Wie lässt sich dies beurteilen?</w:t>
      </w:r>
      <w:bookmarkEnd w:id="56"/>
      <w:bookmarkEnd w:id="57"/>
    </w:p>
    <w:p w14:paraId="1A1FE6D9" w14:textId="2AFFCA95" w:rsidR="008A1059" w:rsidRPr="005647C6" w:rsidRDefault="008A1059" w:rsidP="008A1059">
      <w:pPr>
        <w:rPr>
          <w:lang w:eastAsia="fr-FR"/>
        </w:rPr>
      </w:pPr>
      <w:r w:rsidRPr="005647C6">
        <w:t>3.3.1</w:t>
      </w:r>
      <w:r w:rsidR="006B3A6E">
        <w:t>4</w:t>
      </w:r>
      <w:r>
        <w:tab/>
      </w:r>
      <w:r w:rsidRPr="005647C6">
        <w:t>Die Wiederholbarkeit kann in einem Labor geprüft werden.</w:t>
      </w:r>
    </w:p>
    <w:p w14:paraId="54E7C93B" w14:textId="77777777" w:rsidR="008A1059" w:rsidRPr="005647C6" w:rsidRDefault="008A1059" w:rsidP="008A1059">
      <w:pPr>
        <w:rPr>
          <w:lang w:eastAsia="fr-FR"/>
        </w:rPr>
      </w:pPr>
    </w:p>
    <w:p w14:paraId="5B1FB153" w14:textId="7CC7DAFE" w:rsidR="008A1059" w:rsidRPr="005647C6" w:rsidRDefault="008A1059" w:rsidP="008A1059">
      <w:pPr>
        <w:rPr>
          <w:lang w:eastAsia="fr-FR"/>
        </w:rPr>
      </w:pPr>
      <w:r w:rsidRPr="005647C6">
        <w:t>3.3.1</w:t>
      </w:r>
      <w:r w:rsidR="006B3A6E">
        <w:t>5</w:t>
      </w:r>
      <w:r>
        <w:tab/>
        <w:t>Es sollen m</w:t>
      </w:r>
      <w:r w:rsidRPr="005647C6">
        <w:t>indestens drei technische Wiederholungen von derselben Pflanze (drei unabhängige DNA-Extraktionen)</w:t>
      </w:r>
      <w:r>
        <w:t xml:space="preserve"> analysiert werden</w:t>
      </w:r>
      <w:r w:rsidRPr="005647C6">
        <w:t xml:space="preserve">. </w:t>
      </w:r>
      <w:r>
        <w:t>Es sollten</w:t>
      </w:r>
      <w:r w:rsidRPr="005647C6">
        <w:t xml:space="preserve"> </w:t>
      </w:r>
      <w:r>
        <w:t xml:space="preserve">mindestens </w:t>
      </w:r>
      <w:r w:rsidRPr="005647C6">
        <w:t>alle erwarteten Genotypen berücksichtig</w:t>
      </w:r>
      <w:r>
        <w:t>t werden</w:t>
      </w:r>
      <w:r w:rsidRPr="005647C6">
        <w:t>.</w:t>
      </w:r>
    </w:p>
    <w:p w14:paraId="69E2B5A3" w14:textId="77777777" w:rsidR="008A1059" w:rsidRPr="005647C6" w:rsidRDefault="008A1059" w:rsidP="008A1059">
      <w:pPr>
        <w:rPr>
          <w:lang w:eastAsia="fr-FR"/>
        </w:rPr>
      </w:pPr>
    </w:p>
    <w:p w14:paraId="395F0B0D" w14:textId="77777777" w:rsidR="008A1059" w:rsidRPr="005647C6" w:rsidRDefault="008A1059" w:rsidP="008A1059">
      <w:pPr>
        <w:pStyle w:val="Heading3"/>
      </w:pPr>
      <w:bookmarkStart w:id="58" w:name="_Toc189576566"/>
      <w:bookmarkStart w:id="59" w:name="_Toc210139346"/>
      <w:bookmarkStart w:id="60" w:name="_Toc238476938"/>
      <w:bookmarkStart w:id="61" w:name="_Toc238638315"/>
      <w:bookmarkStart w:id="62" w:name="_Toc242885027"/>
      <w:r w:rsidRPr="005647C6">
        <w:t>Reproduzierbarkeit</w:t>
      </w:r>
      <w:bookmarkEnd w:id="58"/>
      <w:bookmarkEnd w:id="59"/>
      <w:bookmarkEnd w:id="60"/>
      <w:bookmarkEnd w:id="61"/>
      <w:bookmarkEnd w:id="62"/>
    </w:p>
    <w:p w14:paraId="0E37CD97" w14:textId="77777777" w:rsidR="008A1059" w:rsidRPr="005647C6" w:rsidRDefault="008A1059" w:rsidP="008A1059">
      <w:pPr>
        <w:pStyle w:val="Heading4"/>
        <w:rPr>
          <w:lang w:val="de-DE"/>
        </w:rPr>
      </w:pPr>
      <w:bookmarkStart w:id="63" w:name="_Toc189576567"/>
      <w:bookmarkStart w:id="64" w:name="_Toc210139347"/>
      <w:r w:rsidRPr="005647C6">
        <w:rPr>
          <w:lang w:val="de-DE"/>
        </w:rPr>
        <w:t>Definition (basierend auf ISO 16 577:2016; Verweis auf UPOV/INF/17)</w:t>
      </w:r>
      <w:bookmarkEnd w:id="63"/>
      <w:bookmarkEnd w:id="64"/>
    </w:p>
    <w:p w14:paraId="0DD6C17F" w14:textId="3A55A62C" w:rsidR="008A1059" w:rsidRPr="005647C6" w:rsidRDefault="008A1059" w:rsidP="008A1059">
      <w:pPr>
        <w:rPr>
          <w:lang w:eastAsia="fr-FR"/>
        </w:rPr>
      </w:pPr>
      <w:r w:rsidRPr="005647C6">
        <w:t>3.3.1</w:t>
      </w:r>
      <w:r w:rsidR="006B3A6E">
        <w:t>6</w:t>
      </w:r>
      <w:r>
        <w:tab/>
        <w:t xml:space="preserve">Unter </w:t>
      </w:r>
      <w:r w:rsidRPr="005647C6">
        <w:t>Reproduzierbarkeit</w:t>
      </w:r>
      <w:r>
        <w:t xml:space="preserve"> versteht man identische Prüfungsergebnisse, die </w:t>
      </w:r>
      <w:r w:rsidRPr="005647C6">
        <w:t xml:space="preserve">anhand desselben Verfahrens, an identischen Testgegenständen, im gleichen Labor oder zwischen verschiedenen Laboren, durch verschiedene Prüfer, unter Verwendung unterschiedlicher Ausrüstungen </w:t>
      </w:r>
      <w:r w:rsidRPr="00515D60">
        <w:t>und zu unterschiedlichen Zeitpunkten</w:t>
      </w:r>
      <w:r>
        <w:t xml:space="preserve"> </w:t>
      </w:r>
      <w:r w:rsidRPr="005647C6">
        <w:t>erzielt werden.</w:t>
      </w:r>
    </w:p>
    <w:p w14:paraId="02C9DBFD" w14:textId="77777777" w:rsidR="008A1059" w:rsidRPr="005647C6" w:rsidRDefault="008A1059" w:rsidP="008A1059">
      <w:pPr>
        <w:rPr>
          <w:lang w:eastAsia="fr-FR"/>
        </w:rPr>
      </w:pPr>
    </w:p>
    <w:p w14:paraId="15092AE4" w14:textId="3803657D" w:rsidR="008A1059" w:rsidRPr="005647C6" w:rsidRDefault="008A1059" w:rsidP="008A1059">
      <w:pPr>
        <w:rPr>
          <w:lang w:eastAsia="fr-FR"/>
        </w:rPr>
      </w:pPr>
      <w:r w:rsidRPr="005647C6">
        <w:t>3.3.1</w:t>
      </w:r>
      <w:r w:rsidR="006B3A6E">
        <w:t>7</w:t>
      </w:r>
      <w:r>
        <w:tab/>
        <w:t>„Concordance“ b</w:t>
      </w:r>
      <w:r w:rsidRPr="005647C6">
        <w:t xml:space="preserve">ei qualitativen Methoden entspricht der Reproduzierbarkeit </w:t>
      </w:r>
      <w:r>
        <w:t xml:space="preserve">bei </w:t>
      </w:r>
      <w:r w:rsidRPr="005647C6">
        <w:t xml:space="preserve">quantitativer Methoden (Langton </w:t>
      </w:r>
      <w:r w:rsidRPr="005647C6">
        <w:rPr>
          <w:i/>
          <w:iCs/>
        </w:rPr>
        <w:t>et al</w:t>
      </w:r>
      <w:r w:rsidRPr="005647C6">
        <w:t>., 2002).</w:t>
      </w:r>
    </w:p>
    <w:p w14:paraId="1BBF263A" w14:textId="77777777" w:rsidR="008A1059" w:rsidRPr="005647C6" w:rsidRDefault="008A1059" w:rsidP="008A1059">
      <w:pPr>
        <w:rPr>
          <w:lang w:eastAsia="fr-FR"/>
        </w:rPr>
      </w:pPr>
    </w:p>
    <w:p w14:paraId="0F2A4ECC" w14:textId="77777777" w:rsidR="008A1059" w:rsidRPr="005647C6" w:rsidRDefault="008A1059" w:rsidP="008A1059">
      <w:pPr>
        <w:pStyle w:val="Heading4"/>
        <w:rPr>
          <w:lang w:val="de-DE"/>
        </w:rPr>
      </w:pPr>
      <w:bookmarkStart w:id="65" w:name="_Toc189576568"/>
      <w:bookmarkStart w:id="66" w:name="_Toc210139348"/>
      <w:r w:rsidRPr="005647C6">
        <w:rPr>
          <w:lang w:val="de-DE"/>
        </w:rPr>
        <w:t>Anforderung</w:t>
      </w:r>
      <w:bookmarkEnd w:id="65"/>
      <w:bookmarkEnd w:id="66"/>
    </w:p>
    <w:p w14:paraId="651DA5C6" w14:textId="6A598B10" w:rsidR="008A1059" w:rsidRPr="005647C6" w:rsidRDefault="008A1059" w:rsidP="008A1059">
      <w:pPr>
        <w:keepNext/>
        <w:rPr>
          <w:lang w:eastAsia="fr-FR"/>
        </w:rPr>
      </w:pPr>
      <w:r w:rsidRPr="005647C6">
        <w:t>3.3.</w:t>
      </w:r>
      <w:r w:rsidR="00B12BE8">
        <w:t>18</w:t>
      </w:r>
      <w:r>
        <w:tab/>
      </w:r>
      <w:r w:rsidRPr="005647C6">
        <w:t xml:space="preserve">Idealerweise </w:t>
      </w:r>
      <w:r>
        <w:t xml:space="preserve">sollte eine Reproduzierbarkeit von </w:t>
      </w:r>
      <w:r w:rsidRPr="005647C6">
        <w:t>100 %</w:t>
      </w:r>
      <w:r>
        <w:t xml:space="preserve"> erreicht werden, aber</w:t>
      </w:r>
      <w:r w:rsidRPr="005647C6">
        <w:t xml:space="preserve"> ein Wert von ≥ 90 % wird allgemein als akzeptabel angesehen. Ist die Reproduzierbarkeit der Referenzmethode veröffentlicht, sollte die Reproduzierbarkeit der alternativen Methode mindestens gleichwertig sein. </w:t>
      </w:r>
    </w:p>
    <w:p w14:paraId="3D6D8994" w14:textId="77777777" w:rsidR="008A1059" w:rsidRPr="005647C6" w:rsidRDefault="008A1059" w:rsidP="008A1059">
      <w:pPr>
        <w:rPr>
          <w:lang w:eastAsia="fr-FR"/>
        </w:rPr>
      </w:pPr>
    </w:p>
    <w:p w14:paraId="2E43B4C7" w14:textId="77777777" w:rsidR="008A1059" w:rsidRPr="005647C6" w:rsidRDefault="008A1059" w:rsidP="008A1059">
      <w:pPr>
        <w:pStyle w:val="Heading4"/>
        <w:rPr>
          <w:lang w:val="de-DE"/>
        </w:rPr>
      </w:pPr>
      <w:bookmarkStart w:id="67" w:name="_Toc189576569"/>
      <w:bookmarkStart w:id="68" w:name="_Toc210139349"/>
      <w:r w:rsidRPr="005647C6">
        <w:rPr>
          <w:lang w:val="de-DE"/>
        </w:rPr>
        <w:t>Wie lässt sich dies beurteilen?</w:t>
      </w:r>
      <w:bookmarkEnd w:id="67"/>
      <w:bookmarkEnd w:id="68"/>
    </w:p>
    <w:p w14:paraId="767B111A" w14:textId="1A3C8129" w:rsidR="008A1059" w:rsidRPr="005647C6" w:rsidRDefault="008A1059" w:rsidP="008A1059">
      <w:pPr>
        <w:rPr>
          <w:lang w:eastAsia="fr-FR"/>
        </w:rPr>
      </w:pPr>
      <w:r w:rsidRPr="005647C6">
        <w:t>3.3.</w:t>
      </w:r>
      <w:r w:rsidR="00B12BE8">
        <w:t>19</w:t>
      </w:r>
      <w:r>
        <w:tab/>
      </w:r>
      <w:r w:rsidRPr="005647C6">
        <w:t>Die Reproduzierbarkeit sollte zwischen verschiedenen Laboren im Rahmen einer laborübergreifenden Validierungsstudie (Ringprüfung) mit kodierten Proben bekannter Genotypen geprüft werden. Dabei sind alle erwarteten Genotypen zu berücksichtigen.</w:t>
      </w:r>
    </w:p>
    <w:p w14:paraId="6A4C1857" w14:textId="77777777" w:rsidR="008A1059" w:rsidRPr="005647C6" w:rsidRDefault="008A1059" w:rsidP="008A1059">
      <w:pPr>
        <w:rPr>
          <w:lang w:eastAsia="fr-FR"/>
        </w:rPr>
      </w:pPr>
    </w:p>
    <w:p w14:paraId="044EB23A" w14:textId="41E9E1DD" w:rsidR="008A1059" w:rsidRPr="005647C6" w:rsidRDefault="008A1059" w:rsidP="008A1059">
      <w:pPr>
        <w:rPr>
          <w:lang w:eastAsia="fr-FR"/>
        </w:rPr>
      </w:pPr>
      <w:r w:rsidRPr="005647C6">
        <w:t>3.3.2</w:t>
      </w:r>
      <w:r w:rsidR="00B12BE8">
        <w:t>0</w:t>
      </w:r>
      <w:r>
        <w:tab/>
      </w:r>
      <w:r w:rsidRPr="005647C6">
        <w:t xml:space="preserve">An </w:t>
      </w:r>
      <w:r>
        <w:t>den Ringtests</w:t>
      </w:r>
      <w:r w:rsidRPr="005647C6">
        <w:t xml:space="preserve"> sollten mindestens drei verschiedene Labore beteiligt sein, darunter mindestens zwei verschiedene </w:t>
      </w:r>
      <w:r>
        <w:t>Prüfungsämter</w:t>
      </w:r>
      <w:r w:rsidRPr="005647C6">
        <w:t xml:space="preserve">. Nach Möglichkeit sollten erfahrene Labore einbezogen werden, die mit der Art und dem Verfahren vertraut sind. Ist dies nicht der Fall, kann vor </w:t>
      </w:r>
      <w:r>
        <w:t>dem Ringtest</w:t>
      </w:r>
      <w:r w:rsidRPr="005647C6">
        <w:t xml:space="preserve"> eine Schulung mit nichtkodierten Proben organisiert werden. Labore können auf freiwilliger Basis an </w:t>
      </w:r>
      <w:r>
        <w:t>einem Ringtest</w:t>
      </w:r>
      <w:r w:rsidRPr="005647C6">
        <w:t xml:space="preserve"> teilnehmen. Falls </w:t>
      </w:r>
      <w:r>
        <w:t>es nicht genügend teilnehmende Labore gibt</w:t>
      </w:r>
      <w:r w:rsidRPr="005647C6">
        <w:t>, ist eine Prüfung der Reproduzierbarkeit zwischen verschiedenen Laboren mit verschiedenen Prüfern möglich.</w:t>
      </w:r>
    </w:p>
    <w:p w14:paraId="5A180EC5" w14:textId="77777777" w:rsidR="008A1059" w:rsidRPr="005647C6" w:rsidRDefault="008A1059" w:rsidP="008A1059">
      <w:pPr>
        <w:rPr>
          <w:lang w:eastAsia="nl-NL"/>
        </w:rPr>
      </w:pPr>
    </w:p>
    <w:p w14:paraId="67FB8224" w14:textId="17E34358" w:rsidR="008A1059" w:rsidRPr="005647C6" w:rsidRDefault="008A1059" w:rsidP="008A1059">
      <w:pPr>
        <w:rPr>
          <w:lang w:eastAsia="fr-FR"/>
        </w:rPr>
      </w:pPr>
      <w:r w:rsidRPr="005647C6">
        <w:t>3.3.2</w:t>
      </w:r>
      <w:r w:rsidR="00B12BE8">
        <w:t>1</w:t>
      </w:r>
      <w:r>
        <w:tab/>
      </w:r>
      <w:r w:rsidRPr="005647C6">
        <w:t xml:space="preserve">Alle Labore sollten das zu validierende Protokoll befolgen. Im Protokoll können vom Validierungsteam standardmäßige und optionale Teile festgelegt werden. Labore können auf freiwilliger Basis an </w:t>
      </w:r>
      <w:r>
        <w:t>einem Ringtest</w:t>
      </w:r>
      <w:r w:rsidRPr="005647C6">
        <w:t xml:space="preserve"> teilnehmen. Falls sich </w:t>
      </w:r>
      <w:r>
        <w:t>es nicht genügend teilnehmende Labore gibt</w:t>
      </w:r>
      <w:r w:rsidRPr="005647C6">
        <w:t>, ist eine Prüfung der Reproduzierbarkeit in einem Labor möglich.</w:t>
      </w:r>
    </w:p>
    <w:p w14:paraId="36BC9278" w14:textId="77777777" w:rsidR="008A1059" w:rsidRPr="005647C6" w:rsidRDefault="008A1059" w:rsidP="008A1059">
      <w:pPr>
        <w:rPr>
          <w:lang w:eastAsia="fr-FR"/>
        </w:rPr>
      </w:pPr>
    </w:p>
    <w:p w14:paraId="7B4BD4F1" w14:textId="53238D51" w:rsidR="008A1059" w:rsidRPr="005647C6" w:rsidRDefault="008A1059" w:rsidP="008A1059">
      <w:pPr>
        <w:rPr>
          <w:lang w:eastAsia="fr-FR"/>
        </w:rPr>
      </w:pPr>
      <w:r w:rsidRPr="005647C6">
        <w:t>3.3.2</w:t>
      </w:r>
      <w:r w:rsidR="00B12BE8">
        <w:t>2</w:t>
      </w:r>
      <w:r>
        <w:tab/>
      </w:r>
      <w:r w:rsidRPr="005647C6">
        <w:t xml:space="preserve">Anzahl der Sorten: </w:t>
      </w:r>
      <w:r>
        <w:t>Es sollten</w:t>
      </w:r>
      <w:r w:rsidRPr="005647C6">
        <w:t xml:space="preserve"> </w:t>
      </w:r>
      <w:r>
        <w:t xml:space="preserve">mindestens </w:t>
      </w:r>
      <w:r w:rsidRPr="005647C6">
        <w:t>alle erwarteten Genotypen berücksichtig</w:t>
      </w:r>
      <w:r>
        <w:t>t werden</w:t>
      </w:r>
      <w:r w:rsidRPr="005647C6">
        <w:t>.</w:t>
      </w:r>
    </w:p>
    <w:p w14:paraId="2735091B" w14:textId="77777777" w:rsidR="008A1059" w:rsidRPr="005647C6" w:rsidRDefault="008A1059" w:rsidP="008A1059">
      <w:pPr>
        <w:rPr>
          <w:rFonts w:cs="Arial"/>
          <w:lang w:eastAsia="fr-FR"/>
        </w:rPr>
      </w:pPr>
    </w:p>
    <w:p w14:paraId="38AB057C" w14:textId="62F4F247" w:rsidR="008A1059" w:rsidRPr="005647C6" w:rsidRDefault="008A1059" w:rsidP="008A1059">
      <w:pPr>
        <w:rPr>
          <w:rFonts w:cs="Arial"/>
          <w:lang w:eastAsia="fr-FR"/>
        </w:rPr>
      </w:pPr>
      <w:r w:rsidRPr="005647C6">
        <w:t>3.3.2</w:t>
      </w:r>
      <w:r w:rsidR="00B12BE8">
        <w:t>3</w:t>
      </w:r>
      <w:r>
        <w:tab/>
      </w:r>
      <w:r w:rsidRPr="005647C6">
        <w:rPr>
          <w:rFonts w:cs="Arial"/>
        </w:rPr>
        <w:t xml:space="preserve">Es können Richtlinien/Normen für laborübergreifende Untersuchungen </w:t>
      </w:r>
      <w:r>
        <w:rPr>
          <w:rFonts w:cs="Arial"/>
        </w:rPr>
        <w:t>angewendet</w:t>
      </w:r>
      <w:r w:rsidRPr="005647C6">
        <w:rPr>
          <w:rFonts w:cs="Arial"/>
        </w:rPr>
        <w:t xml:space="preserve"> werden</w:t>
      </w:r>
      <w:r>
        <w:rPr>
          <w:rFonts w:cs="Arial"/>
        </w:rPr>
        <w:t>, z.B.</w:t>
      </w:r>
      <w:r w:rsidRPr="005647C6">
        <w:rPr>
          <w:rFonts w:cs="Arial"/>
        </w:rPr>
        <w:t xml:space="preserve"> ISO</w:t>
      </w:r>
      <w:r>
        <w:rPr>
          <w:rFonts w:cs="Arial"/>
        </w:rPr>
        <w:t> </w:t>
      </w:r>
      <w:r w:rsidRPr="005647C6">
        <w:rPr>
          <w:rFonts w:cs="Arial"/>
        </w:rPr>
        <w:t xml:space="preserve">3495 </w:t>
      </w:r>
      <w:r w:rsidRPr="005647C6">
        <w:rPr>
          <w:rFonts w:cs="Arial"/>
          <w:i/>
          <w:iCs/>
        </w:rPr>
        <w:t>Foodstuffs - Principles of selection and criteria of validation for varietal identification methods using specific nucleic acid</w:t>
      </w:r>
      <w:r w:rsidRPr="005647C6">
        <w:rPr>
          <w:rFonts w:cs="Arial"/>
        </w:rPr>
        <w:t xml:space="preserve">, ISO 17043 </w:t>
      </w:r>
      <w:r w:rsidRPr="005647C6">
        <w:rPr>
          <w:rFonts w:cs="Arial"/>
          <w:i/>
          <w:iCs/>
        </w:rPr>
        <w:t>Conformity assessment - General requirements for proficiency testing</w:t>
      </w:r>
      <w:r w:rsidRPr="005647C6">
        <w:rPr>
          <w:rFonts w:cs="Arial"/>
        </w:rPr>
        <w:t xml:space="preserve">, EPPO pm7-122-2 </w:t>
      </w:r>
      <w:r w:rsidRPr="005647C6">
        <w:rPr>
          <w:rFonts w:cs="Arial"/>
          <w:i/>
          <w:iCs/>
        </w:rPr>
        <w:t>Guidelines for the organization of interlaboratory comparisons by plant pest diagnostic laboratories</w:t>
      </w:r>
      <w:r w:rsidRPr="005647C6">
        <w:rPr>
          <w:rFonts w:cs="Arial"/>
        </w:rPr>
        <w:t>, ISTA TCOM-P-10-</w:t>
      </w:r>
      <w:r w:rsidRPr="005647C6">
        <w:rPr>
          <w:rFonts w:cs="Arial"/>
          <w:i/>
          <w:iCs/>
        </w:rPr>
        <w:t>Validation of seed health methods and organization and analysis of interlaboratory comparative tests (CT)</w:t>
      </w:r>
      <w:r w:rsidRPr="005647C6">
        <w:rPr>
          <w:rFonts w:cs="Arial"/>
        </w:rPr>
        <w:t xml:space="preserve">… </w:t>
      </w:r>
      <w:r w:rsidRPr="005647C6">
        <w:t xml:space="preserve">Das Validierungsteam </w:t>
      </w:r>
      <w:r>
        <w:t>soll</w:t>
      </w:r>
      <w:r w:rsidRPr="005647C6">
        <w:t xml:space="preserve"> in seinem Bericht auf die befolgten Richtlinien verweisen</w:t>
      </w:r>
      <w:r w:rsidRPr="005647C6">
        <w:rPr>
          <w:rFonts w:cs="Arial"/>
        </w:rPr>
        <w:t>.</w:t>
      </w:r>
    </w:p>
    <w:p w14:paraId="13FE3420" w14:textId="77777777" w:rsidR="008A1059" w:rsidRPr="005647C6" w:rsidRDefault="008A1059" w:rsidP="008A1059">
      <w:pPr>
        <w:rPr>
          <w:lang w:eastAsia="fr-FR"/>
        </w:rPr>
      </w:pPr>
    </w:p>
    <w:p w14:paraId="1A226D72" w14:textId="77777777" w:rsidR="008A1059" w:rsidRPr="005647C6" w:rsidRDefault="008A1059" w:rsidP="008A1059">
      <w:pPr>
        <w:pStyle w:val="Heading3"/>
      </w:pPr>
      <w:bookmarkStart w:id="69" w:name="_Toc189576570"/>
      <w:bookmarkStart w:id="70" w:name="_Toc210139350"/>
      <w:bookmarkStart w:id="71" w:name="_Toc238476939"/>
      <w:bookmarkStart w:id="72" w:name="_Toc238638316"/>
      <w:bookmarkStart w:id="73" w:name="_Toc242885028"/>
      <w:r w:rsidRPr="005647C6">
        <w:lastRenderedPageBreak/>
        <w:t>Robustheit</w:t>
      </w:r>
      <w:bookmarkEnd w:id="69"/>
      <w:bookmarkEnd w:id="70"/>
      <w:bookmarkEnd w:id="71"/>
      <w:bookmarkEnd w:id="72"/>
      <w:bookmarkEnd w:id="73"/>
    </w:p>
    <w:p w14:paraId="35CD5C45" w14:textId="77777777" w:rsidR="008A1059" w:rsidRPr="005647C6" w:rsidRDefault="008A1059" w:rsidP="008A1059">
      <w:pPr>
        <w:pStyle w:val="Heading4"/>
        <w:rPr>
          <w:lang w:val="de-DE"/>
        </w:rPr>
      </w:pPr>
      <w:bookmarkStart w:id="74" w:name="_Toc189576571"/>
      <w:bookmarkStart w:id="75" w:name="_Toc210139351"/>
      <w:r w:rsidRPr="005647C6">
        <w:rPr>
          <w:lang w:val="de-DE"/>
        </w:rPr>
        <w:t>Definition</w:t>
      </w:r>
      <w:bookmarkEnd w:id="74"/>
      <w:r w:rsidRPr="005647C6">
        <w:rPr>
          <w:lang w:val="de-DE"/>
        </w:rPr>
        <w:t xml:space="preserve"> (basierend auf ISO 16 577:2016; Verweis auf UPOV/INF/17)</w:t>
      </w:r>
      <w:bookmarkEnd w:id="75"/>
    </w:p>
    <w:p w14:paraId="2259A334" w14:textId="07D29109" w:rsidR="008A1059" w:rsidRPr="005647C6" w:rsidRDefault="008A1059" w:rsidP="008A1059">
      <w:pPr>
        <w:rPr>
          <w:lang w:eastAsia="fr-FR"/>
        </w:rPr>
      </w:pPr>
      <w:r w:rsidRPr="005647C6">
        <w:t>3.3.2</w:t>
      </w:r>
      <w:r w:rsidR="00B12BE8">
        <w:t>4</w:t>
      </w:r>
      <w:r>
        <w:tab/>
      </w:r>
      <w:r w:rsidRPr="005647C6">
        <w:t>Robustheit</w:t>
      </w:r>
      <w:r>
        <w:t xml:space="preserve"> ist</w:t>
      </w:r>
      <w:r w:rsidRPr="005647C6">
        <w:t xml:space="preserve"> ein Maß für </w:t>
      </w:r>
      <w:r>
        <w:t xml:space="preserve">die </w:t>
      </w:r>
      <w:r w:rsidRPr="005647C6">
        <w:t>Fähigkeit, von kleinen, aber absichtlichen Abweichungen von den in den Verfahrensparametern beschriebenen Versuchsbedingungen unbeeinflusst zu bleiben</w:t>
      </w:r>
      <w:r>
        <w:t>. Die Robustheit liefert</w:t>
      </w:r>
      <w:r w:rsidRPr="005647C6">
        <w:t xml:space="preserve"> auch einen Hinweis auf </w:t>
      </w:r>
      <w:r>
        <w:t>die</w:t>
      </w:r>
      <w:r w:rsidRPr="005647C6">
        <w:t xml:space="preserve"> Zuverlässigkeit</w:t>
      </w:r>
      <w:r>
        <w:t xml:space="preserve"> der Methode</w:t>
      </w:r>
      <w:r w:rsidRPr="005647C6">
        <w:t xml:space="preserve"> bei normaler Verwendung (</w:t>
      </w:r>
      <w:r>
        <w:rPr>
          <w:i/>
          <w:iCs/>
        </w:rPr>
        <w:t>z.B</w:t>
      </w:r>
      <w:r w:rsidRPr="005647C6">
        <w:rPr>
          <w:i/>
          <w:iCs/>
        </w:rPr>
        <w:t>.</w:t>
      </w:r>
      <w:r w:rsidRPr="005647C6">
        <w:t xml:space="preserve"> Änderung der DNA-Extraktionsmethode oder Änderung des Real-Time-Geräts).</w:t>
      </w:r>
    </w:p>
    <w:p w14:paraId="63D6B716" w14:textId="77777777" w:rsidR="008A1059" w:rsidRPr="005647C6" w:rsidRDefault="008A1059" w:rsidP="008A1059">
      <w:pPr>
        <w:rPr>
          <w:lang w:eastAsia="fr-FR"/>
        </w:rPr>
      </w:pPr>
    </w:p>
    <w:p w14:paraId="3F3AC5D9" w14:textId="77777777" w:rsidR="008A1059" w:rsidRPr="005647C6" w:rsidRDefault="008A1059" w:rsidP="008A1059">
      <w:pPr>
        <w:pStyle w:val="Heading4"/>
        <w:rPr>
          <w:lang w:val="de-DE"/>
        </w:rPr>
      </w:pPr>
      <w:bookmarkStart w:id="76" w:name="_Toc189576572"/>
      <w:bookmarkStart w:id="77" w:name="_Toc210139352"/>
      <w:r w:rsidRPr="005647C6">
        <w:rPr>
          <w:lang w:val="de-DE"/>
        </w:rPr>
        <w:t>Anforderung</w:t>
      </w:r>
      <w:bookmarkEnd w:id="76"/>
      <w:bookmarkEnd w:id="77"/>
    </w:p>
    <w:p w14:paraId="4CC4DD2A" w14:textId="4B479EC2" w:rsidR="008A1059" w:rsidRPr="005647C6" w:rsidRDefault="008A1059" w:rsidP="008A1059">
      <w:pPr>
        <w:rPr>
          <w:lang w:eastAsia="fr-FR"/>
        </w:rPr>
      </w:pPr>
      <w:r w:rsidRPr="005647C6">
        <w:t>3.3.2</w:t>
      </w:r>
      <w:r w:rsidR="00B12BE8">
        <w:t>5</w:t>
      </w:r>
      <w:r>
        <w:tab/>
      </w:r>
      <w:r w:rsidRPr="005647C6">
        <w:t xml:space="preserve">Idealerweise </w:t>
      </w:r>
      <w:r>
        <w:t xml:space="preserve">sollte die Robustheit </w:t>
      </w:r>
      <w:r w:rsidRPr="005647C6">
        <w:t>100 %</w:t>
      </w:r>
      <w:r>
        <w:t xml:space="preserve"> betragen.</w:t>
      </w:r>
      <w:r w:rsidRPr="005647C6">
        <w:t xml:space="preserve"> </w:t>
      </w:r>
      <w:r>
        <w:t xml:space="preserve">Weniger als 100% </w:t>
      </w:r>
      <w:r w:rsidRPr="005647C6">
        <w:t>bedeutet, dass das Verfahren gegenüber einer Änderung eines Parameters nicht robust ist, und dies sollte im Protokoll als obligatorischer Schritt vermerkt werden (</w:t>
      </w:r>
      <w:r>
        <w:t xml:space="preserve">z. B. </w:t>
      </w:r>
      <w:r w:rsidRPr="005647C6">
        <w:t>eine Änderung des Mastermixes</w:t>
      </w:r>
      <w:r>
        <w:t>, die kritisch</w:t>
      </w:r>
      <w:r w:rsidRPr="005647C6">
        <w:t xml:space="preserve"> wäre).</w:t>
      </w:r>
    </w:p>
    <w:p w14:paraId="37656B1A" w14:textId="77777777" w:rsidR="008A1059" w:rsidRPr="005647C6" w:rsidRDefault="008A1059" w:rsidP="008A1059">
      <w:pPr>
        <w:rPr>
          <w:lang w:eastAsia="fr-FR"/>
        </w:rPr>
      </w:pPr>
    </w:p>
    <w:p w14:paraId="48CA8BED" w14:textId="77777777" w:rsidR="008A1059" w:rsidRPr="005647C6" w:rsidRDefault="008A1059" w:rsidP="008A1059">
      <w:pPr>
        <w:pStyle w:val="Heading4"/>
        <w:rPr>
          <w:lang w:val="de-DE"/>
        </w:rPr>
      </w:pPr>
      <w:bookmarkStart w:id="78" w:name="_Toc189576573"/>
      <w:bookmarkStart w:id="79" w:name="_Toc210139353"/>
      <w:r w:rsidRPr="005647C6">
        <w:rPr>
          <w:lang w:val="de-DE"/>
        </w:rPr>
        <w:t>Wie lässt sich dies beurteilen?</w:t>
      </w:r>
      <w:bookmarkEnd w:id="78"/>
      <w:bookmarkEnd w:id="79"/>
    </w:p>
    <w:p w14:paraId="1D66E7E1" w14:textId="12253D9B" w:rsidR="008A1059" w:rsidRPr="005647C6" w:rsidRDefault="008A1059" w:rsidP="008A1059">
      <w:pPr>
        <w:rPr>
          <w:lang w:eastAsia="fr-FR"/>
        </w:rPr>
      </w:pPr>
      <w:r w:rsidRPr="005647C6">
        <w:t>3.3.2</w:t>
      </w:r>
      <w:r w:rsidR="00B12BE8">
        <w:t>6</w:t>
      </w:r>
      <w:r>
        <w:tab/>
      </w:r>
      <w:r w:rsidRPr="005647C6">
        <w:t xml:space="preserve">Die </w:t>
      </w:r>
      <w:r>
        <w:t xml:space="preserve">spezifische </w:t>
      </w:r>
      <w:r w:rsidRPr="005647C6">
        <w:t xml:space="preserve">Prüfung </w:t>
      </w:r>
      <w:r>
        <w:t xml:space="preserve">der Robustheit </w:t>
      </w:r>
      <w:r w:rsidRPr="005647C6">
        <w:t>ist fakultativ</w:t>
      </w:r>
      <w:r>
        <w:t>.</w:t>
      </w:r>
      <w:r w:rsidRPr="005647C6">
        <w:t xml:space="preserve"> </w:t>
      </w:r>
      <w:r>
        <w:t>D</w:t>
      </w:r>
      <w:r w:rsidRPr="005647C6">
        <w:t>ie Robustheit wird teilweise im Rahmen der Ring</w:t>
      </w:r>
      <w:r>
        <w:t>tests</w:t>
      </w:r>
      <w:r w:rsidRPr="005647C6">
        <w:t xml:space="preserve"> (Reproduzierbarkeit) bewertet (unterschiedliche Labore, Geräte, Maschinen usw.).</w:t>
      </w:r>
    </w:p>
    <w:p w14:paraId="0FDA61FB" w14:textId="77777777" w:rsidR="008A1059" w:rsidRPr="005647C6" w:rsidRDefault="008A1059" w:rsidP="008A1059">
      <w:pPr>
        <w:rPr>
          <w:lang w:eastAsia="fr-FR"/>
        </w:rPr>
      </w:pPr>
    </w:p>
    <w:p w14:paraId="47ED9959" w14:textId="77777777" w:rsidR="008A1059" w:rsidRPr="005647C6" w:rsidRDefault="008A1059" w:rsidP="008A1059">
      <w:pPr>
        <w:rPr>
          <w:lang w:eastAsia="fr-FR"/>
        </w:rPr>
      </w:pPr>
    </w:p>
    <w:p w14:paraId="0120C9E5" w14:textId="77777777" w:rsidR="008A1059" w:rsidRPr="005647C6" w:rsidRDefault="008A1059" w:rsidP="008A1059">
      <w:pPr>
        <w:pStyle w:val="Heading2"/>
      </w:pPr>
      <w:bookmarkStart w:id="80" w:name="_Toc189576574"/>
      <w:bookmarkStart w:id="81" w:name="_Toc210139354"/>
      <w:bookmarkStart w:id="82" w:name="_Toc238476940"/>
      <w:bookmarkStart w:id="83" w:name="_Toc238638317"/>
      <w:bookmarkStart w:id="84" w:name="_Toc242885029"/>
      <w:r w:rsidRPr="005647C6">
        <w:t>3.4</w:t>
      </w:r>
      <w:r w:rsidRPr="005647C6">
        <w:tab/>
        <w:t>Prüfbericht</w:t>
      </w:r>
      <w:bookmarkEnd w:id="80"/>
      <w:bookmarkEnd w:id="81"/>
      <w:bookmarkEnd w:id="82"/>
      <w:bookmarkEnd w:id="83"/>
      <w:bookmarkEnd w:id="84"/>
    </w:p>
    <w:p w14:paraId="61EE1282" w14:textId="77777777" w:rsidR="008A1059" w:rsidRPr="005647C6" w:rsidRDefault="008A1059" w:rsidP="008A1059">
      <w:pPr>
        <w:rPr>
          <w:rFonts w:eastAsia="Arial"/>
        </w:rPr>
      </w:pPr>
      <w:r w:rsidRPr="005647C6">
        <w:rPr>
          <w:szCs w:val="24"/>
        </w:rPr>
        <w:t>3.4.1</w:t>
      </w:r>
      <w:r w:rsidRPr="005647C6">
        <w:rPr>
          <w:szCs w:val="24"/>
        </w:rPr>
        <w:tab/>
        <w:t>Der Prüfbericht</w:t>
      </w:r>
      <w:r w:rsidRPr="005647C6">
        <w:rPr>
          <w:rFonts w:eastAsia="Arial"/>
        </w:rPr>
        <w:t xml:space="preserve"> und die Ergebnisse sollten von zwei (vorzugsweise drei, falls die Reproduzierbarkeit innerhalb eines Labors geprüft wurde) der zuständigen Stellen einer Begutachtung unterzogen werden („peer-reviewed</w:t>
      </w:r>
      <w:r>
        <w:rPr>
          <w:rFonts w:eastAsia="Arial"/>
        </w:rPr>
        <w:t>“</w:t>
      </w:r>
      <w:r w:rsidRPr="005647C6">
        <w:rPr>
          <w:rFonts w:eastAsia="Arial"/>
        </w:rPr>
        <w:t>). Die Prüfung erfolgt auf freiwilliger Basis, sollte jedoch vorzugsweise von einem Labor durchgeführt werden, das mit der Art und dem Verfahren vertraut ist.</w:t>
      </w:r>
    </w:p>
    <w:p w14:paraId="0548E78A" w14:textId="77777777" w:rsidR="008A1059" w:rsidRPr="005647C6" w:rsidRDefault="008A1059" w:rsidP="008A1059">
      <w:pPr>
        <w:rPr>
          <w:rFonts w:eastAsia="Arial"/>
        </w:rPr>
      </w:pPr>
    </w:p>
    <w:p w14:paraId="58E73DB2" w14:textId="77777777" w:rsidR="008A1059" w:rsidRPr="005647C6" w:rsidRDefault="008A1059" w:rsidP="008A1059">
      <w:pPr>
        <w:rPr>
          <w:rFonts w:eastAsia="Arial"/>
        </w:rPr>
      </w:pPr>
      <w:r w:rsidRPr="005647C6">
        <w:rPr>
          <w:szCs w:val="24"/>
        </w:rPr>
        <w:t>3.4.2</w:t>
      </w:r>
      <w:r w:rsidRPr="005647C6">
        <w:rPr>
          <w:rFonts w:eastAsia="Arial"/>
        </w:rPr>
        <w:tab/>
        <w:t>Während des Prüfungsverfahrens können die Prüfer in Absprache mit dem Validierungsteam weitere Validierungsdaten anfordern.</w:t>
      </w:r>
    </w:p>
    <w:p w14:paraId="3A36C815" w14:textId="77777777" w:rsidR="008A1059" w:rsidRPr="005647C6" w:rsidRDefault="008A1059" w:rsidP="008A1059">
      <w:pPr>
        <w:rPr>
          <w:szCs w:val="24"/>
          <w:lang w:eastAsia="fr-FR"/>
        </w:rPr>
      </w:pPr>
    </w:p>
    <w:p w14:paraId="62A68F1D" w14:textId="77777777" w:rsidR="008A1059" w:rsidRPr="005647C6" w:rsidRDefault="008A1059" w:rsidP="008A1059">
      <w:pPr>
        <w:pStyle w:val="Heading3"/>
      </w:pPr>
      <w:bookmarkStart w:id="85" w:name="_Toc210139355"/>
      <w:bookmarkStart w:id="86" w:name="_Toc238476941"/>
      <w:bookmarkStart w:id="87" w:name="_Toc238638318"/>
      <w:bookmarkStart w:id="88" w:name="_Toc242885030"/>
      <w:r w:rsidRPr="005647C6">
        <w:t>Inhalt des Prüfberichts</w:t>
      </w:r>
      <w:bookmarkEnd w:id="85"/>
      <w:bookmarkEnd w:id="86"/>
      <w:bookmarkEnd w:id="87"/>
      <w:bookmarkEnd w:id="88"/>
    </w:p>
    <w:p w14:paraId="2ACD424C" w14:textId="77777777" w:rsidR="008A1059" w:rsidRPr="005647C6" w:rsidRDefault="008A1059" w:rsidP="008A1059">
      <w:pPr>
        <w:keepNext/>
        <w:numPr>
          <w:ilvl w:val="0"/>
          <w:numId w:val="26"/>
        </w:numPr>
        <w:spacing w:after="200" w:line="276" w:lineRule="auto"/>
        <w:contextualSpacing/>
        <w:rPr>
          <w:rFonts w:eastAsia="Calibri" w:cs="Arial"/>
        </w:rPr>
      </w:pPr>
      <w:r w:rsidRPr="005647C6">
        <w:rPr>
          <w:rFonts w:eastAsia="Calibri" w:cs="Arial"/>
        </w:rPr>
        <w:t>Rohdaten, die während der verschiedenen Schritte des Prüfverfahrens generiert wurden</w:t>
      </w:r>
    </w:p>
    <w:p w14:paraId="1F7533A1" w14:textId="77777777" w:rsidR="008A1059" w:rsidRPr="005647C6" w:rsidRDefault="008A1059" w:rsidP="008A1059">
      <w:pPr>
        <w:keepNext/>
        <w:numPr>
          <w:ilvl w:val="0"/>
          <w:numId w:val="26"/>
        </w:numPr>
        <w:spacing w:after="200" w:line="276" w:lineRule="auto"/>
        <w:contextualSpacing/>
        <w:rPr>
          <w:rFonts w:eastAsia="Calibri" w:cs="Arial"/>
        </w:rPr>
      </w:pPr>
      <w:r w:rsidRPr="005647C6">
        <w:rPr>
          <w:rFonts w:eastAsia="Calibri" w:cs="Arial"/>
        </w:rPr>
        <w:t>Detailliertes Protokoll mit definierten Standard- und optionalen Schritten</w:t>
      </w:r>
    </w:p>
    <w:p w14:paraId="6E4A6F0B" w14:textId="77777777" w:rsidR="008A1059" w:rsidRPr="005647C6" w:rsidRDefault="008A1059" w:rsidP="008A1059">
      <w:pPr>
        <w:keepNext/>
        <w:numPr>
          <w:ilvl w:val="0"/>
          <w:numId w:val="26"/>
        </w:numPr>
        <w:spacing w:after="200" w:line="276" w:lineRule="auto"/>
        <w:contextualSpacing/>
        <w:rPr>
          <w:rFonts w:eastAsia="Calibri" w:cs="Arial"/>
        </w:rPr>
      </w:pPr>
      <w:r w:rsidRPr="005647C6">
        <w:rPr>
          <w:rFonts w:eastAsia="Calibri" w:cs="Arial"/>
        </w:rPr>
        <w:t>Beurteilung der Leistungskriterien</w:t>
      </w:r>
    </w:p>
    <w:p w14:paraId="3892E4BE" w14:textId="77777777" w:rsidR="008A1059" w:rsidRPr="005647C6" w:rsidRDefault="008A1059" w:rsidP="008A1059">
      <w:pPr>
        <w:numPr>
          <w:ilvl w:val="0"/>
          <w:numId w:val="26"/>
        </w:numPr>
        <w:spacing w:after="200" w:line="276" w:lineRule="auto"/>
        <w:contextualSpacing/>
        <w:rPr>
          <w:rFonts w:eastAsia="Calibri" w:cs="Arial"/>
        </w:rPr>
      </w:pPr>
      <w:r w:rsidRPr="005647C6">
        <w:rPr>
          <w:rFonts w:eastAsia="Calibri" w:cs="Arial"/>
        </w:rPr>
        <w:t>Schlussfolgerung</w:t>
      </w:r>
    </w:p>
    <w:p w14:paraId="765E2EA7" w14:textId="77777777" w:rsidR="008A1059" w:rsidRPr="005647C6" w:rsidRDefault="008A1059" w:rsidP="008A1059">
      <w:pPr>
        <w:rPr>
          <w:rFonts w:eastAsia="Calibri"/>
        </w:rPr>
      </w:pPr>
    </w:p>
    <w:p w14:paraId="1630B083" w14:textId="77777777" w:rsidR="008A1059" w:rsidRPr="005647C6" w:rsidRDefault="008A1059" w:rsidP="008A1059">
      <w:pPr>
        <w:pStyle w:val="Heading3"/>
      </w:pPr>
      <w:bookmarkStart w:id="89" w:name="_Toc210139356"/>
      <w:bookmarkStart w:id="90" w:name="_Toc238476942"/>
      <w:bookmarkStart w:id="91" w:name="_Toc238638319"/>
      <w:bookmarkStart w:id="92" w:name="_Toc242885031"/>
      <w:r w:rsidRPr="005647C6">
        <w:t>Veröffentlichung</w:t>
      </w:r>
      <w:bookmarkEnd w:id="89"/>
      <w:bookmarkEnd w:id="90"/>
      <w:bookmarkEnd w:id="91"/>
      <w:bookmarkEnd w:id="92"/>
    </w:p>
    <w:p w14:paraId="64F03E2C" w14:textId="77777777" w:rsidR="008A1059" w:rsidRPr="005647C6" w:rsidRDefault="008A1059" w:rsidP="008A1059">
      <w:pPr>
        <w:rPr>
          <w:lang w:eastAsia="fr-FR"/>
        </w:rPr>
      </w:pPr>
      <w:r w:rsidRPr="005647C6">
        <w:rPr>
          <w:szCs w:val="24"/>
        </w:rPr>
        <w:t>3.4.3</w:t>
      </w:r>
      <w:r w:rsidRPr="005647C6">
        <w:tab/>
        <w:t xml:space="preserve">Der Prüfbericht sollte auf Anfrage zur Verfügung gestellt werden. Im neuen Protokoll sollte das Prüfverfahren unter Angabe des zuständigen Prüfungsamts angegeben werden. </w:t>
      </w:r>
    </w:p>
    <w:p w14:paraId="6F8DFABE" w14:textId="77777777" w:rsidR="008A1059" w:rsidRPr="005647C6" w:rsidRDefault="008A1059" w:rsidP="008A1059">
      <w:pPr>
        <w:rPr>
          <w:lang w:eastAsia="fr-FR"/>
        </w:rPr>
      </w:pPr>
    </w:p>
    <w:p w14:paraId="34D94648" w14:textId="77777777" w:rsidR="008A1059" w:rsidRPr="005647C6" w:rsidRDefault="008A1059" w:rsidP="008A1059">
      <w:pPr>
        <w:rPr>
          <w:lang w:eastAsia="fr-FR"/>
        </w:rPr>
      </w:pPr>
    </w:p>
    <w:p w14:paraId="0E6A0A5B" w14:textId="77777777" w:rsidR="008A1059" w:rsidRPr="005647C6" w:rsidRDefault="008A1059" w:rsidP="008A1059">
      <w:pPr>
        <w:pStyle w:val="Heading2"/>
      </w:pPr>
      <w:bookmarkStart w:id="93" w:name="_Toc210139357"/>
      <w:bookmarkStart w:id="94" w:name="_Toc238476943"/>
      <w:bookmarkStart w:id="95" w:name="_Toc238638320"/>
      <w:bookmarkStart w:id="96" w:name="_Toc242885032"/>
      <w:bookmarkStart w:id="97" w:name="_Toc189576575"/>
      <w:r w:rsidRPr="005647C6">
        <w:t>3.5</w:t>
      </w:r>
      <w:r w:rsidRPr="005647C6">
        <w:tab/>
        <w:t>Standardprotokoll für merkmalsspezifische molekulare Marker</w:t>
      </w:r>
      <w:bookmarkEnd w:id="93"/>
      <w:bookmarkEnd w:id="94"/>
      <w:bookmarkEnd w:id="95"/>
      <w:bookmarkEnd w:id="96"/>
      <w:r w:rsidRPr="005647C6">
        <w:t xml:space="preserve"> </w:t>
      </w:r>
      <w:bookmarkEnd w:id="97"/>
    </w:p>
    <w:p w14:paraId="151C0281" w14:textId="77777777" w:rsidR="008A1059" w:rsidRPr="005647C6" w:rsidRDefault="008A1059" w:rsidP="008A1059">
      <w:pPr>
        <w:rPr>
          <w:lang w:eastAsia="fr-FR"/>
        </w:rPr>
      </w:pPr>
      <w:r w:rsidRPr="005647C6">
        <w:rPr>
          <w:szCs w:val="24"/>
        </w:rPr>
        <w:t>3.5.1</w:t>
      </w:r>
      <w:r w:rsidRPr="005647C6">
        <w:tab/>
        <w:t xml:space="preserve">Standardelemente sind in der Spalte „wesentliche Informationen“ aufgeführt; die übrigen Elemente können je nach </w:t>
      </w:r>
      <w:r>
        <w:t xml:space="preserve">Merkmal, auf welches sich das </w:t>
      </w:r>
      <w:r w:rsidRPr="005647C6">
        <w:t xml:space="preserve">Prüfprotokoll </w:t>
      </w:r>
      <w:r>
        <w:t xml:space="preserve">bezieht, </w:t>
      </w:r>
      <w:r w:rsidRPr="005647C6">
        <w:t>verwendet werden. Möchte ein Labor ein Standardkapitel abändern, sollte es sein Verfahren im Vergleich zum Referenzverfahren validieren.</w:t>
      </w:r>
    </w:p>
    <w:p w14:paraId="6E98C03D" w14:textId="77777777" w:rsidR="008A1059" w:rsidRPr="005647C6" w:rsidRDefault="008A1059" w:rsidP="008A1059">
      <w:pPr>
        <w:rPr>
          <w:lang w:eastAsia="fr-FR"/>
        </w:rPr>
      </w:pPr>
    </w:p>
    <w:p w14:paraId="7513D8E5" w14:textId="77777777" w:rsidR="008A1059" w:rsidRPr="005647C6" w:rsidRDefault="008A1059" w:rsidP="008A1059">
      <w:pPr>
        <w:keepNext/>
        <w:rPr>
          <w:u w:val="single"/>
          <w:lang w:eastAsia="fr-FR"/>
        </w:rPr>
      </w:pPr>
      <w:r w:rsidRPr="005647C6">
        <w:rPr>
          <w:rFonts w:eastAsia="Calibri" w:cs="Arial"/>
          <w:u w:val="single"/>
        </w:rPr>
        <w:t>Table 1</w:t>
      </w:r>
      <w:r w:rsidRPr="005647C6">
        <w:rPr>
          <w:u w:val="single"/>
        </w:rPr>
        <w:t xml:space="preserve">: </w:t>
      </w:r>
      <w:bookmarkStart w:id="98" w:name="_Hlk219710831"/>
      <w:bookmarkStart w:id="99" w:name="_Hlk219712976"/>
      <w:r w:rsidRPr="005647C6">
        <w:rPr>
          <w:u w:val="single"/>
        </w:rPr>
        <w:t xml:space="preserve">Standardprotokoll für merkmalsspezifische molekulare Marker </w:t>
      </w:r>
      <w:bookmarkEnd w:id="98"/>
      <w:r w:rsidRPr="005647C6">
        <w:rPr>
          <w:u w:val="single"/>
        </w:rPr>
        <w:t xml:space="preserve">als eine alternative Erfassungsmethode </w:t>
      </w:r>
      <w:bookmarkEnd w:id="99"/>
    </w:p>
    <w:p w14:paraId="1574C966" w14:textId="77777777" w:rsidR="008A1059" w:rsidRPr="005647C6" w:rsidRDefault="008A1059" w:rsidP="008A1059">
      <w:pPr>
        <w:keepNext/>
        <w:rPr>
          <w:lang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28" w:type="dxa"/>
          <w:bottom w:w="113" w:type="dxa"/>
          <w:right w:w="28" w:type="dxa"/>
        </w:tblCellMar>
        <w:tblLook w:val="04A0" w:firstRow="1" w:lastRow="0" w:firstColumn="1" w:lastColumn="0" w:noHBand="0" w:noVBand="1"/>
      </w:tblPr>
      <w:tblGrid>
        <w:gridCol w:w="699"/>
        <w:gridCol w:w="1849"/>
        <w:gridCol w:w="1415"/>
        <w:gridCol w:w="5666"/>
      </w:tblGrid>
      <w:tr w:rsidR="008A1059" w:rsidRPr="005647C6" w14:paraId="0CA76AE2" w14:textId="77777777" w:rsidTr="00A146B8">
        <w:trPr>
          <w:cantSplit/>
          <w:tblHeader/>
        </w:trPr>
        <w:tc>
          <w:tcPr>
            <w:tcW w:w="363" w:type="pct"/>
            <w:shd w:val="clear" w:color="auto" w:fill="F2F2F2" w:themeFill="background1" w:themeFillShade="F2"/>
            <w:vAlign w:val="center"/>
            <w:hideMark/>
          </w:tcPr>
          <w:p w14:paraId="3C5EF970"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Kapitel</w:t>
            </w:r>
          </w:p>
        </w:tc>
        <w:tc>
          <w:tcPr>
            <w:tcW w:w="960" w:type="pct"/>
            <w:shd w:val="clear" w:color="auto" w:fill="F2F2F2" w:themeFill="background1" w:themeFillShade="F2"/>
            <w:vAlign w:val="center"/>
            <w:hideMark/>
          </w:tcPr>
          <w:p w14:paraId="22941E0C"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Elemente eines Standardprotokolls für merkmalsspezifische molekulare Marker</w:t>
            </w:r>
          </w:p>
        </w:tc>
        <w:tc>
          <w:tcPr>
            <w:tcW w:w="735" w:type="pct"/>
            <w:shd w:val="clear" w:color="auto" w:fill="F2F2F2" w:themeFill="background1" w:themeFillShade="F2"/>
            <w:vAlign w:val="center"/>
          </w:tcPr>
          <w:p w14:paraId="27517C77"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Unerlässliche Informationen zur Harmonisierung</w:t>
            </w:r>
          </w:p>
        </w:tc>
        <w:tc>
          <w:tcPr>
            <w:tcW w:w="2942" w:type="pct"/>
            <w:shd w:val="clear" w:color="auto" w:fill="F2F2F2" w:themeFill="background1" w:themeFillShade="F2"/>
            <w:vAlign w:val="center"/>
          </w:tcPr>
          <w:p w14:paraId="7C20AD5B"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Anmerkung</w:t>
            </w:r>
          </w:p>
        </w:tc>
      </w:tr>
      <w:tr w:rsidR="008A1059" w:rsidRPr="005647C6" w14:paraId="762973A5" w14:textId="77777777" w:rsidTr="00A146B8">
        <w:trPr>
          <w:cantSplit/>
        </w:trPr>
        <w:tc>
          <w:tcPr>
            <w:tcW w:w="363" w:type="pct"/>
            <w:vAlign w:val="center"/>
            <w:hideMark/>
          </w:tcPr>
          <w:p w14:paraId="0DBC0618"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1</w:t>
            </w:r>
          </w:p>
        </w:tc>
        <w:tc>
          <w:tcPr>
            <w:tcW w:w="960" w:type="pct"/>
            <w:vAlign w:val="center"/>
            <w:hideMark/>
          </w:tcPr>
          <w:p w14:paraId="01427DB8"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Merkmal</w:t>
            </w:r>
          </w:p>
        </w:tc>
        <w:tc>
          <w:tcPr>
            <w:tcW w:w="735" w:type="pct"/>
            <w:vAlign w:val="center"/>
          </w:tcPr>
          <w:p w14:paraId="6EDDBBC1"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4B78D8FE"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Die Bezeichnung des Merkmals.</w:t>
            </w:r>
          </w:p>
        </w:tc>
      </w:tr>
      <w:tr w:rsidR="008A1059" w:rsidRPr="005647C6" w14:paraId="5FE83DF5" w14:textId="77777777" w:rsidTr="00A146B8">
        <w:trPr>
          <w:cantSplit/>
        </w:trPr>
        <w:tc>
          <w:tcPr>
            <w:tcW w:w="363" w:type="pct"/>
            <w:vAlign w:val="center"/>
            <w:hideMark/>
          </w:tcPr>
          <w:p w14:paraId="2F4665F2"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2</w:t>
            </w:r>
          </w:p>
        </w:tc>
        <w:tc>
          <w:tcPr>
            <w:tcW w:w="960" w:type="pct"/>
            <w:vAlign w:val="center"/>
            <w:hideMark/>
          </w:tcPr>
          <w:p w14:paraId="3AC1C90F"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Gene und Allele</w:t>
            </w:r>
          </w:p>
        </w:tc>
        <w:tc>
          <w:tcPr>
            <w:tcW w:w="735" w:type="pct"/>
            <w:vAlign w:val="center"/>
          </w:tcPr>
          <w:p w14:paraId="374B1D9D"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57BBEFB8" w14:textId="77777777" w:rsidR="008A1059" w:rsidRPr="005647C6" w:rsidRDefault="008A1059" w:rsidP="00A146B8">
            <w:pPr>
              <w:jc w:val="left"/>
              <w:rPr>
                <w:rFonts w:cs="Arial"/>
                <w:i/>
                <w:iCs/>
                <w:color w:val="000000"/>
                <w:sz w:val="18"/>
                <w:szCs w:val="18"/>
                <w:lang w:eastAsia="fr-FR"/>
              </w:rPr>
            </w:pPr>
            <w:r w:rsidRPr="005647C6">
              <w:rPr>
                <w:rFonts w:cs="Arial"/>
                <w:color w:val="000000"/>
                <w:sz w:val="18"/>
                <w:szCs w:val="18"/>
              </w:rPr>
              <w:t>Dominante Marker oder Vorhanden/Fehlen-Marker sind zu vermeiden; andernfalls sollte die Robustheit bewertet werden.</w:t>
            </w:r>
          </w:p>
        </w:tc>
      </w:tr>
      <w:tr w:rsidR="008A1059" w:rsidRPr="005647C6" w14:paraId="37B114D9" w14:textId="77777777" w:rsidTr="00A146B8">
        <w:trPr>
          <w:cantSplit/>
        </w:trPr>
        <w:tc>
          <w:tcPr>
            <w:tcW w:w="363" w:type="pct"/>
            <w:vAlign w:val="center"/>
            <w:hideMark/>
          </w:tcPr>
          <w:p w14:paraId="6B9DD138"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lastRenderedPageBreak/>
              <w:t>2.1</w:t>
            </w:r>
          </w:p>
        </w:tc>
        <w:tc>
          <w:tcPr>
            <w:tcW w:w="960" w:type="pct"/>
            <w:vAlign w:val="center"/>
            <w:hideMark/>
          </w:tcPr>
          <w:p w14:paraId="20703CCB" w14:textId="77777777" w:rsidR="008A1059" w:rsidRPr="005647C6" w:rsidRDefault="008A1059" w:rsidP="00A146B8">
            <w:pPr>
              <w:jc w:val="left"/>
              <w:rPr>
                <w:rFonts w:cs="Arial"/>
                <w:color w:val="000000"/>
                <w:sz w:val="18"/>
                <w:szCs w:val="18"/>
                <w:lang w:eastAsia="fr-FR"/>
              </w:rPr>
            </w:pPr>
            <w:r>
              <w:rPr>
                <w:rFonts w:cs="Arial"/>
                <w:color w:val="000000"/>
                <w:sz w:val="18"/>
                <w:szCs w:val="18"/>
              </w:rPr>
              <w:t>Target-</w:t>
            </w:r>
            <w:r w:rsidRPr="005647C6">
              <w:rPr>
                <w:rFonts w:cs="Arial"/>
                <w:color w:val="000000"/>
                <w:sz w:val="18"/>
                <w:szCs w:val="18"/>
              </w:rPr>
              <w:t>Gen(e)</w:t>
            </w:r>
          </w:p>
        </w:tc>
        <w:tc>
          <w:tcPr>
            <w:tcW w:w="735" w:type="pct"/>
            <w:vAlign w:val="center"/>
          </w:tcPr>
          <w:p w14:paraId="0CD8FD82"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7B821BD2"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a) Datei(en), die die DNA-Sequenzinformationen (Reihenfolge der Nukleotide) enthalten.</w:t>
            </w:r>
          </w:p>
          <w:p w14:paraId="49723EF3" w14:textId="77777777" w:rsidR="008A1059" w:rsidRPr="005647C6" w:rsidRDefault="008A1059" w:rsidP="00A146B8">
            <w:pPr>
              <w:jc w:val="left"/>
              <w:rPr>
                <w:rFonts w:cs="Arial"/>
                <w:color w:val="000000"/>
                <w:sz w:val="18"/>
                <w:szCs w:val="18"/>
                <w:lang w:eastAsia="nl-NL"/>
              </w:rPr>
            </w:pPr>
          </w:p>
          <w:p w14:paraId="3EE5CD44"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b) Verweis auf DNA-Informationen in öffentlichen Datenbanken (z. B. GenBank).</w:t>
            </w:r>
          </w:p>
          <w:p w14:paraId="11006D24" w14:textId="77777777" w:rsidR="008A1059" w:rsidRPr="005647C6" w:rsidRDefault="008A1059" w:rsidP="00A146B8">
            <w:pPr>
              <w:jc w:val="left"/>
              <w:rPr>
                <w:rFonts w:cs="Arial"/>
                <w:color w:val="000000"/>
                <w:sz w:val="18"/>
                <w:szCs w:val="18"/>
                <w:lang w:eastAsia="fr-FR"/>
              </w:rPr>
            </w:pPr>
          </w:p>
          <w:p w14:paraId="5867C3D6"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c) Verweis auf Veröffentlichungen, in denen die DNA-Sequenzinformationen zu den Ausprägungsstufen des Merkmals offengelegt werden.</w:t>
            </w:r>
          </w:p>
          <w:p w14:paraId="1FD0C6B4" w14:textId="77777777" w:rsidR="008A1059" w:rsidRPr="005647C6" w:rsidRDefault="008A1059" w:rsidP="00A146B8">
            <w:pPr>
              <w:jc w:val="left"/>
              <w:rPr>
                <w:rFonts w:cs="Arial"/>
                <w:i/>
                <w:iCs/>
                <w:color w:val="000000"/>
                <w:sz w:val="18"/>
                <w:szCs w:val="18"/>
                <w:lang w:eastAsia="nl-NL"/>
              </w:rPr>
            </w:pPr>
          </w:p>
          <w:p w14:paraId="2763B8B1"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d) Verweis auf eine bestimmte Position in der veröffentlichten Referenzgenomversion.</w:t>
            </w:r>
          </w:p>
        </w:tc>
      </w:tr>
      <w:tr w:rsidR="008A1059" w:rsidRPr="005647C6" w14:paraId="0D374965" w14:textId="77777777" w:rsidTr="00A146B8">
        <w:trPr>
          <w:cantSplit/>
        </w:trPr>
        <w:tc>
          <w:tcPr>
            <w:tcW w:w="363" w:type="pct"/>
            <w:vAlign w:val="center"/>
            <w:hideMark/>
          </w:tcPr>
          <w:p w14:paraId="1F79ABAA"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2.2</w:t>
            </w:r>
          </w:p>
        </w:tc>
        <w:tc>
          <w:tcPr>
            <w:tcW w:w="960" w:type="pct"/>
            <w:vAlign w:val="center"/>
            <w:hideMark/>
          </w:tcPr>
          <w:p w14:paraId="19BB62A4"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 xml:space="preserve">Allel </w:t>
            </w:r>
            <w:r>
              <w:rPr>
                <w:rFonts w:cs="Arial"/>
                <w:color w:val="000000"/>
                <w:sz w:val="18"/>
                <w:szCs w:val="18"/>
              </w:rPr>
              <w:t xml:space="preserve">für </w:t>
            </w:r>
            <w:r w:rsidRPr="005647C6">
              <w:rPr>
                <w:rFonts w:cs="Arial"/>
                <w:color w:val="000000"/>
                <w:sz w:val="18"/>
                <w:szCs w:val="18"/>
              </w:rPr>
              <w:t xml:space="preserve">Ausprägungsstufe 1 </w:t>
            </w:r>
          </w:p>
        </w:tc>
        <w:tc>
          <w:tcPr>
            <w:tcW w:w="735" w:type="pct"/>
            <w:vAlign w:val="center"/>
          </w:tcPr>
          <w:p w14:paraId="44C3E4CD"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2A2D614B"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 xml:space="preserve">a) Datei(en), die die DNA-Sequenzinformationen (Reihenfolge der Nukleotide) enthalten. </w:t>
            </w:r>
          </w:p>
          <w:p w14:paraId="29FA4567" w14:textId="77777777" w:rsidR="008A1059" w:rsidRPr="005647C6" w:rsidRDefault="008A1059" w:rsidP="00A146B8">
            <w:pPr>
              <w:jc w:val="left"/>
              <w:rPr>
                <w:rFonts w:cs="Arial"/>
                <w:i/>
                <w:color w:val="000000"/>
                <w:sz w:val="18"/>
                <w:szCs w:val="18"/>
                <w:lang w:eastAsia="nl-NL"/>
              </w:rPr>
            </w:pPr>
          </w:p>
          <w:p w14:paraId="01453B04"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b) Verweis auf DNA-Informationen in öffentlichen Datenbanken (z. B. GenBank).</w:t>
            </w:r>
          </w:p>
          <w:p w14:paraId="57F5BD93" w14:textId="77777777" w:rsidR="008A1059" w:rsidRPr="005647C6" w:rsidRDefault="008A1059" w:rsidP="00A146B8">
            <w:pPr>
              <w:jc w:val="left"/>
              <w:rPr>
                <w:rFonts w:cs="Arial"/>
                <w:color w:val="000000"/>
                <w:sz w:val="18"/>
                <w:szCs w:val="18"/>
                <w:lang w:eastAsia="fr-FR"/>
              </w:rPr>
            </w:pPr>
          </w:p>
          <w:p w14:paraId="0976A84B"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c) Verweis auf Veröffentlichungen, in denen die DNA-Sequenzinformationen zu den Ausprägungsstufen des Merkmals offengelegt werden.</w:t>
            </w:r>
          </w:p>
          <w:p w14:paraId="2822F5CD" w14:textId="77777777" w:rsidR="008A1059" w:rsidRPr="005647C6" w:rsidRDefault="008A1059" w:rsidP="00A146B8">
            <w:pPr>
              <w:jc w:val="left"/>
              <w:rPr>
                <w:rFonts w:cs="Arial"/>
                <w:color w:val="000000"/>
                <w:sz w:val="18"/>
                <w:szCs w:val="18"/>
                <w:lang w:eastAsia="nl-NL"/>
              </w:rPr>
            </w:pPr>
          </w:p>
          <w:p w14:paraId="603C87EC" w14:textId="77777777" w:rsidR="008A1059" w:rsidRPr="005647C6" w:rsidRDefault="008A1059" w:rsidP="00A146B8">
            <w:pPr>
              <w:jc w:val="left"/>
              <w:rPr>
                <w:rFonts w:cs="Arial"/>
                <w:i/>
                <w:color w:val="000000"/>
                <w:sz w:val="18"/>
                <w:szCs w:val="18"/>
                <w:lang w:eastAsia="nl-NL"/>
              </w:rPr>
            </w:pPr>
            <w:r w:rsidRPr="005647C6">
              <w:rPr>
                <w:rFonts w:cs="Arial"/>
                <w:color w:val="000000"/>
                <w:sz w:val="18"/>
                <w:szCs w:val="18"/>
              </w:rPr>
              <w:t>d) Verweis auf eine bestimmte Position in der veröffentlichten Referenzgenomversion in Verbindung mit dem SNP oder INDEL, das für die Ausprägungsform verantwortlich ist.</w:t>
            </w:r>
          </w:p>
        </w:tc>
      </w:tr>
      <w:tr w:rsidR="008A1059" w:rsidRPr="005647C6" w14:paraId="6F45DBCD" w14:textId="77777777" w:rsidTr="00A146B8">
        <w:trPr>
          <w:cantSplit/>
        </w:trPr>
        <w:tc>
          <w:tcPr>
            <w:tcW w:w="363" w:type="pct"/>
            <w:vAlign w:val="center"/>
            <w:hideMark/>
          </w:tcPr>
          <w:p w14:paraId="1D07674F" w14:textId="77777777" w:rsidR="008A1059" w:rsidRPr="005647C6" w:rsidRDefault="008A1059" w:rsidP="00A146B8">
            <w:pPr>
              <w:keepNext/>
              <w:jc w:val="left"/>
              <w:rPr>
                <w:rFonts w:cs="Arial"/>
                <w:color w:val="000000"/>
                <w:sz w:val="18"/>
                <w:szCs w:val="18"/>
                <w:lang w:eastAsia="fr-FR"/>
              </w:rPr>
            </w:pPr>
            <w:r w:rsidRPr="005647C6">
              <w:rPr>
                <w:rFonts w:cs="Arial"/>
                <w:color w:val="000000"/>
                <w:sz w:val="18"/>
                <w:szCs w:val="18"/>
              </w:rPr>
              <w:t>2.3</w:t>
            </w:r>
          </w:p>
        </w:tc>
        <w:tc>
          <w:tcPr>
            <w:tcW w:w="960" w:type="pct"/>
            <w:vAlign w:val="center"/>
            <w:hideMark/>
          </w:tcPr>
          <w:p w14:paraId="4012FD58" w14:textId="77777777" w:rsidR="008A1059" w:rsidRPr="005647C6" w:rsidRDefault="008A1059" w:rsidP="00A146B8">
            <w:pPr>
              <w:keepNext/>
              <w:jc w:val="left"/>
              <w:rPr>
                <w:rFonts w:cs="Arial"/>
                <w:color w:val="000000"/>
                <w:sz w:val="18"/>
                <w:szCs w:val="18"/>
                <w:lang w:eastAsia="fr-FR"/>
              </w:rPr>
            </w:pPr>
            <w:r w:rsidRPr="005647C6">
              <w:rPr>
                <w:rFonts w:cs="Arial"/>
                <w:color w:val="000000"/>
                <w:sz w:val="18"/>
                <w:szCs w:val="18"/>
              </w:rPr>
              <w:t xml:space="preserve">Allel </w:t>
            </w:r>
            <w:r>
              <w:rPr>
                <w:rFonts w:cs="Arial"/>
                <w:color w:val="000000"/>
                <w:sz w:val="18"/>
                <w:szCs w:val="18"/>
              </w:rPr>
              <w:t xml:space="preserve">für </w:t>
            </w:r>
            <w:r w:rsidRPr="005647C6">
              <w:rPr>
                <w:rFonts w:cs="Arial"/>
                <w:color w:val="000000"/>
                <w:sz w:val="18"/>
                <w:szCs w:val="18"/>
              </w:rPr>
              <w:t xml:space="preserve">Ausprägungsstufe n </w:t>
            </w:r>
          </w:p>
        </w:tc>
        <w:tc>
          <w:tcPr>
            <w:tcW w:w="735" w:type="pct"/>
            <w:vAlign w:val="center"/>
          </w:tcPr>
          <w:p w14:paraId="338DE2ED" w14:textId="77777777" w:rsidR="008A1059" w:rsidRPr="005647C6" w:rsidRDefault="008A1059" w:rsidP="00A146B8">
            <w:pPr>
              <w:keepNext/>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65475C49" w14:textId="77777777" w:rsidR="008A1059" w:rsidRPr="005647C6" w:rsidRDefault="008A1059" w:rsidP="00A146B8">
            <w:pPr>
              <w:keepNext/>
              <w:jc w:val="left"/>
              <w:rPr>
                <w:rFonts w:cs="Arial"/>
                <w:color w:val="000000"/>
                <w:sz w:val="18"/>
                <w:szCs w:val="18"/>
                <w:lang w:eastAsia="nl-NL"/>
              </w:rPr>
            </w:pPr>
            <w:r w:rsidRPr="005647C6">
              <w:rPr>
                <w:rFonts w:cs="Arial"/>
                <w:color w:val="000000"/>
                <w:sz w:val="18"/>
                <w:szCs w:val="18"/>
              </w:rPr>
              <w:t>a) Datei(en), die die DNA-Sequenzinformationen (Reihenfolge der Nukleotide) enthalten.</w:t>
            </w:r>
          </w:p>
          <w:p w14:paraId="7DAC5394" w14:textId="77777777" w:rsidR="008A1059" w:rsidRPr="005647C6" w:rsidRDefault="008A1059" w:rsidP="00A146B8">
            <w:pPr>
              <w:keepNext/>
              <w:jc w:val="left"/>
              <w:rPr>
                <w:rFonts w:cs="Arial"/>
                <w:i/>
                <w:color w:val="000000"/>
                <w:sz w:val="18"/>
                <w:szCs w:val="18"/>
                <w:lang w:eastAsia="nl-NL"/>
              </w:rPr>
            </w:pPr>
          </w:p>
          <w:p w14:paraId="570F46A8" w14:textId="77777777" w:rsidR="008A1059" w:rsidRPr="005647C6" w:rsidRDefault="008A1059" w:rsidP="00A146B8">
            <w:pPr>
              <w:keepNext/>
              <w:jc w:val="left"/>
              <w:rPr>
                <w:rFonts w:cs="Arial"/>
                <w:color w:val="000000"/>
                <w:sz w:val="18"/>
                <w:szCs w:val="18"/>
                <w:lang w:eastAsia="nl-NL"/>
              </w:rPr>
            </w:pPr>
            <w:r w:rsidRPr="005647C6">
              <w:rPr>
                <w:rFonts w:cs="Arial"/>
                <w:color w:val="000000"/>
                <w:sz w:val="18"/>
                <w:szCs w:val="18"/>
              </w:rPr>
              <w:t>b) Verweis auf DNA-Informationen in öffentlichen Datenbanken (z. B. GenBank).</w:t>
            </w:r>
          </w:p>
          <w:p w14:paraId="00167879" w14:textId="77777777" w:rsidR="008A1059" w:rsidRPr="005647C6" w:rsidRDefault="008A1059" w:rsidP="00A146B8">
            <w:pPr>
              <w:keepNext/>
              <w:jc w:val="left"/>
              <w:rPr>
                <w:rFonts w:cs="Arial"/>
                <w:color w:val="000000"/>
                <w:sz w:val="18"/>
                <w:szCs w:val="18"/>
                <w:lang w:eastAsia="fr-FR"/>
              </w:rPr>
            </w:pPr>
          </w:p>
          <w:p w14:paraId="79185A79" w14:textId="77777777" w:rsidR="008A1059" w:rsidRPr="005647C6" w:rsidRDefault="008A1059" w:rsidP="00A146B8">
            <w:pPr>
              <w:keepNext/>
              <w:jc w:val="left"/>
              <w:rPr>
                <w:rFonts w:cs="Arial"/>
                <w:color w:val="000000"/>
                <w:sz w:val="18"/>
                <w:szCs w:val="18"/>
                <w:lang w:eastAsia="nl-NL"/>
              </w:rPr>
            </w:pPr>
            <w:r w:rsidRPr="005647C6">
              <w:rPr>
                <w:rFonts w:cs="Arial"/>
                <w:color w:val="000000"/>
                <w:sz w:val="18"/>
                <w:szCs w:val="18"/>
              </w:rPr>
              <w:t>c) Verweis auf Veröffentlichungen, in denen die DNA-Sequenzinformationen zu den Ausprägungsstufen des Merkmals offengelegt werden.</w:t>
            </w:r>
          </w:p>
          <w:p w14:paraId="3653CDB8" w14:textId="77777777" w:rsidR="008A1059" w:rsidRPr="005647C6" w:rsidRDefault="008A1059" w:rsidP="00A146B8">
            <w:pPr>
              <w:keepNext/>
              <w:jc w:val="left"/>
              <w:rPr>
                <w:rFonts w:cs="Arial"/>
                <w:color w:val="000000"/>
                <w:sz w:val="18"/>
                <w:szCs w:val="18"/>
                <w:lang w:eastAsia="nl-NL"/>
              </w:rPr>
            </w:pPr>
          </w:p>
          <w:p w14:paraId="4807D366" w14:textId="77777777" w:rsidR="008A1059" w:rsidRPr="005647C6" w:rsidRDefault="008A1059" w:rsidP="00A146B8">
            <w:pPr>
              <w:jc w:val="left"/>
              <w:rPr>
                <w:rFonts w:cs="Arial"/>
                <w:i/>
                <w:color w:val="000000"/>
                <w:sz w:val="18"/>
                <w:szCs w:val="18"/>
                <w:lang w:eastAsia="nl-NL"/>
              </w:rPr>
            </w:pPr>
            <w:r w:rsidRPr="005647C6">
              <w:rPr>
                <w:rFonts w:cs="Arial"/>
                <w:color w:val="000000"/>
                <w:sz w:val="18"/>
                <w:szCs w:val="18"/>
              </w:rPr>
              <w:t>d) Verweis auf eine bestimmte Position in der veröffentlichten Referenzgenomversion in Verbindung mit dem SNP oder INDEL, das für die Ausprägungsform verantwortlich ist.</w:t>
            </w:r>
          </w:p>
        </w:tc>
      </w:tr>
      <w:tr w:rsidR="008A1059" w:rsidRPr="005647C6" w14:paraId="1AA6D0DA" w14:textId="77777777" w:rsidTr="00A146B8">
        <w:trPr>
          <w:cantSplit/>
        </w:trPr>
        <w:tc>
          <w:tcPr>
            <w:tcW w:w="363" w:type="pct"/>
            <w:vAlign w:val="center"/>
            <w:hideMark/>
          </w:tcPr>
          <w:p w14:paraId="660E28F4"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3</w:t>
            </w:r>
          </w:p>
        </w:tc>
        <w:tc>
          <w:tcPr>
            <w:tcW w:w="960" w:type="pct"/>
            <w:vAlign w:val="center"/>
            <w:hideMark/>
          </w:tcPr>
          <w:p w14:paraId="4845FE9E" w14:textId="77777777" w:rsidR="008A1059" w:rsidRPr="005647C6" w:rsidRDefault="008A1059" w:rsidP="00A146B8">
            <w:pPr>
              <w:jc w:val="left"/>
              <w:rPr>
                <w:rFonts w:cs="Arial"/>
                <w:color w:val="000000"/>
                <w:sz w:val="18"/>
                <w:szCs w:val="18"/>
                <w:lang w:eastAsia="fr-FR"/>
              </w:rPr>
            </w:pPr>
            <w:r w:rsidRPr="005647C6">
              <w:rPr>
                <w:rFonts w:cs="Arial"/>
                <w:color w:val="000000" w:themeColor="text1"/>
                <w:sz w:val="18"/>
                <w:szCs w:val="18"/>
              </w:rPr>
              <w:t>Primer (und Sonden)</w:t>
            </w:r>
          </w:p>
        </w:tc>
        <w:tc>
          <w:tcPr>
            <w:tcW w:w="735" w:type="pct"/>
            <w:vAlign w:val="center"/>
          </w:tcPr>
          <w:p w14:paraId="4045D568"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5218C0BC" w14:textId="77777777" w:rsidR="008A1059" w:rsidRPr="005647C6" w:rsidRDefault="008A1059" w:rsidP="00A146B8">
            <w:pPr>
              <w:jc w:val="left"/>
              <w:rPr>
                <w:rFonts w:cs="Arial"/>
                <w:i/>
                <w:iCs/>
                <w:color w:val="000000"/>
                <w:sz w:val="18"/>
                <w:szCs w:val="18"/>
                <w:lang w:eastAsia="fr-FR"/>
              </w:rPr>
            </w:pPr>
            <w:r w:rsidRPr="005647C6">
              <w:rPr>
                <w:rFonts w:cs="Arial"/>
                <w:color w:val="000000"/>
                <w:sz w:val="18"/>
                <w:szCs w:val="18"/>
              </w:rPr>
              <w:t>Primer- und Sondensequenzen, Verweise auf Einträge und Sequenzen in öffentlichen Datenbanken (Gen</w:t>
            </w:r>
            <w:r>
              <w:rPr>
                <w:rFonts w:cs="Arial"/>
                <w:color w:val="000000"/>
                <w:sz w:val="18"/>
                <w:szCs w:val="18"/>
              </w:rPr>
              <w:t>B</w:t>
            </w:r>
            <w:r w:rsidRPr="005647C6">
              <w:rPr>
                <w:rFonts w:cs="Arial"/>
                <w:color w:val="000000"/>
                <w:sz w:val="18"/>
                <w:szCs w:val="18"/>
              </w:rPr>
              <w:t>ank-Nummern), Literatur.</w:t>
            </w:r>
          </w:p>
        </w:tc>
      </w:tr>
      <w:tr w:rsidR="008A1059" w:rsidRPr="005647C6" w14:paraId="032F56FA" w14:textId="77777777" w:rsidTr="00A146B8">
        <w:trPr>
          <w:cantSplit/>
        </w:trPr>
        <w:tc>
          <w:tcPr>
            <w:tcW w:w="363" w:type="pct"/>
            <w:vAlign w:val="center"/>
            <w:hideMark/>
          </w:tcPr>
          <w:p w14:paraId="0CA70BE6"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3.1</w:t>
            </w:r>
          </w:p>
        </w:tc>
        <w:tc>
          <w:tcPr>
            <w:tcW w:w="960" w:type="pct"/>
            <w:vAlign w:val="center"/>
            <w:hideMark/>
          </w:tcPr>
          <w:p w14:paraId="7F801BB7" w14:textId="77777777" w:rsidR="008A1059" w:rsidRPr="005647C6" w:rsidRDefault="008A1059" w:rsidP="00A146B8">
            <w:pPr>
              <w:jc w:val="left"/>
              <w:rPr>
                <w:rFonts w:cs="Arial"/>
                <w:color w:val="000000"/>
                <w:sz w:val="18"/>
                <w:szCs w:val="18"/>
                <w:lang w:eastAsia="fr-FR"/>
              </w:rPr>
            </w:pPr>
            <w:r w:rsidRPr="005647C6">
              <w:rPr>
                <w:rFonts w:cs="Arial"/>
                <w:color w:val="000000" w:themeColor="text1"/>
                <w:sz w:val="18"/>
                <w:szCs w:val="18"/>
              </w:rPr>
              <w:t>Primer (und Sonden) zum Nachweis des Allels '9'</w:t>
            </w:r>
          </w:p>
        </w:tc>
        <w:tc>
          <w:tcPr>
            <w:tcW w:w="735" w:type="pct"/>
            <w:vAlign w:val="center"/>
          </w:tcPr>
          <w:p w14:paraId="70B43F47"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4DEC741D"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Primersequenzen, die dem/den Allel(en) für die Ausdrucksweise '9' (Resistenz) entsprechen.</w:t>
            </w:r>
          </w:p>
        </w:tc>
      </w:tr>
      <w:tr w:rsidR="008A1059" w:rsidRPr="005647C6" w14:paraId="2A807F91" w14:textId="77777777" w:rsidTr="00A146B8">
        <w:trPr>
          <w:cantSplit/>
        </w:trPr>
        <w:tc>
          <w:tcPr>
            <w:tcW w:w="363" w:type="pct"/>
            <w:vAlign w:val="center"/>
            <w:hideMark/>
          </w:tcPr>
          <w:p w14:paraId="4A287183"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3.2</w:t>
            </w:r>
          </w:p>
        </w:tc>
        <w:tc>
          <w:tcPr>
            <w:tcW w:w="960" w:type="pct"/>
            <w:vAlign w:val="center"/>
            <w:hideMark/>
          </w:tcPr>
          <w:p w14:paraId="0C978D61" w14:textId="77777777" w:rsidR="008A1059" w:rsidRPr="005647C6" w:rsidRDefault="008A1059" w:rsidP="00A146B8">
            <w:pPr>
              <w:jc w:val="left"/>
              <w:rPr>
                <w:rFonts w:cs="Arial"/>
                <w:color w:val="000000"/>
                <w:sz w:val="18"/>
                <w:szCs w:val="18"/>
                <w:lang w:eastAsia="fr-FR"/>
              </w:rPr>
            </w:pPr>
            <w:r w:rsidRPr="005647C6">
              <w:rPr>
                <w:rFonts w:cs="Arial"/>
                <w:color w:val="000000" w:themeColor="text1"/>
                <w:sz w:val="18"/>
                <w:szCs w:val="18"/>
              </w:rPr>
              <w:t>Primer (und Sonden) zum Nachweis des Allels '1'</w:t>
            </w:r>
          </w:p>
        </w:tc>
        <w:tc>
          <w:tcPr>
            <w:tcW w:w="735" w:type="pct"/>
            <w:vAlign w:val="center"/>
          </w:tcPr>
          <w:p w14:paraId="2D17841A"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7A33A652"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Primersequenzen, die dem/den Allel(en) für die Ausdrucksweise '1' (Anfälligkeit) entsprechen.</w:t>
            </w:r>
          </w:p>
        </w:tc>
      </w:tr>
      <w:tr w:rsidR="008A1059" w:rsidRPr="005647C6" w14:paraId="4712D706" w14:textId="77777777" w:rsidTr="00A146B8">
        <w:trPr>
          <w:cantSplit/>
        </w:trPr>
        <w:tc>
          <w:tcPr>
            <w:tcW w:w="363" w:type="pct"/>
            <w:vAlign w:val="center"/>
            <w:hideMark/>
          </w:tcPr>
          <w:p w14:paraId="1EAAA72F"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3.3</w:t>
            </w:r>
          </w:p>
        </w:tc>
        <w:tc>
          <w:tcPr>
            <w:tcW w:w="960" w:type="pct"/>
            <w:vAlign w:val="center"/>
            <w:hideMark/>
          </w:tcPr>
          <w:p w14:paraId="13DC70D2" w14:textId="77777777" w:rsidR="008A1059" w:rsidRPr="005647C6" w:rsidRDefault="008A1059" w:rsidP="00A146B8">
            <w:pPr>
              <w:jc w:val="left"/>
              <w:rPr>
                <w:rFonts w:cs="Arial"/>
                <w:color w:val="000000"/>
                <w:sz w:val="18"/>
                <w:szCs w:val="18"/>
                <w:lang w:eastAsia="fr-FR"/>
              </w:rPr>
            </w:pPr>
            <w:r w:rsidRPr="005647C6">
              <w:rPr>
                <w:rFonts w:cs="Arial"/>
                <w:color w:val="000000" w:themeColor="text1"/>
                <w:sz w:val="18"/>
                <w:szCs w:val="18"/>
              </w:rPr>
              <w:t>Primer (und Sonden) zum Nachweis des Allels 'X'</w:t>
            </w:r>
          </w:p>
        </w:tc>
        <w:tc>
          <w:tcPr>
            <w:tcW w:w="735" w:type="pct"/>
            <w:vAlign w:val="center"/>
          </w:tcPr>
          <w:p w14:paraId="0AE0EB5A"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71B1A4F9"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Primersequenzen, die dem/den Allel(en) für die Ausdrucksweise 'X' entsprechen.</w:t>
            </w:r>
          </w:p>
        </w:tc>
      </w:tr>
      <w:tr w:rsidR="008A1059" w:rsidRPr="005647C6" w14:paraId="6B910802" w14:textId="77777777" w:rsidTr="00A146B8">
        <w:trPr>
          <w:cantSplit/>
        </w:trPr>
        <w:tc>
          <w:tcPr>
            <w:tcW w:w="363" w:type="pct"/>
            <w:vAlign w:val="center"/>
            <w:hideMark/>
          </w:tcPr>
          <w:p w14:paraId="38CFD0AE"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4</w:t>
            </w:r>
          </w:p>
        </w:tc>
        <w:tc>
          <w:tcPr>
            <w:tcW w:w="960" w:type="pct"/>
            <w:vAlign w:val="center"/>
            <w:hideMark/>
          </w:tcPr>
          <w:p w14:paraId="17857257" w14:textId="77777777" w:rsidR="008A1059" w:rsidRPr="005647C6" w:rsidRDefault="008A1059" w:rsidP="00A146B8">
            <w:pPr>
              <w:jc w:val="left"/>
              <w:rPr>
                <w:rFonts w:cs="Arial"/>
                <w:color w:val="000000"/>
                <w:sz w:val="18"/>
                <w:szCs w:val="18"/>
                <w:lang w:eastAsia="fr-FR"/>
              </w:rPr>
            </w:pPr>
            <w:r w:rsidRPr="005647C6">
              <w:rPr>
                <w:rFonts w:cs="Arial"/>
                <w:color w:val="000000" w:themeColor="text1"/>
                <w:sz w:val="18"/>
                <w:szCs w:val="18"/>
              </w:rPr>
              <w:t>Prüfungsanlage</w:t>
            </w:r>
          </w:p>
        </w:tc>
        <w:tc>
          <w:tcPr>
            <w:tcW w:w="735" w:type="pct"/>
            <w:vAlign w:val="center"/>
          </w:tcPr>
          <w:p w14:paraId="75801FE3"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lang w:eastAsia="nl-NL"/>
              </w:rPr>
              <w:t> </w:t>
            </w:r>
          </w:p>
        </w:tc>
        <w:tc>
          <w:tcPr>
            <w:tcW w:w="2942" w:type="pct"/>
            <w:vAlign w:val="center"/>
          </w:tcPr>
          <w:p w14:paraId="4F542EB7"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lang w:eastAsia="nl-NL"/>
              </w:rPr>
              <w:t> </w:t>
            </w:r>
          </w:p>
        </w:tc>
      </w:tr>
      <w:tr w:rsidR="008A1059" w:rsidRPr="005647C6" w14:paraId="62872ABA" w14:textId="77777777" w:rsidTr="00A146B8">
        <w:trPr>
          <w:cantSplit/>
        </w:trPr>
        <w:tc>
          <w:tcPr>
            <w:tcW w:w="363" w:type="pct"/>
            <w:vAlign w:val="center"/>
            <w:hideMark/>
          </w:tcPr>
          <w:p w14:paraId="35ED1349"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4.1</w:t>
            </w:r>
          </w:p>
        </w:tc>
        <w:tc>
          <w:tcPr>
            <w:tcW w:w="960" w:type="pct"/>
            <w:vAlign w:val="center"/>
            <w:hideMark/>
          </w:tcPr>
          <w:p w14:paraId="6309BA59" w14:textId="77777777" w:rsidR="008A1059" w:rsidRPr="005647C6" w:rsidRDefault="008A1059" w:rsidP="00A146B8">
            <w:pPr>
              <w:jc w:val="left"/>
              <w:rPr>
                <w:rFonts w:cs="Arial"/>
                <w:color w:val="000000"/>
                <w:sz w:val="18"/>
                <w:szCs w:val="18"/>
                <w:lang w:eastAsia="fr-FR"/>
              </w:rPr>
            </w:pPr>
            <w:r w:rsidRPr="005647C6">
              <w:rPr>
                <w:rFonts w:cs="Arial"/>
                <w:color w:val="000000" w:themeColor="text1"/>
                <w:sz w:val="18"/>
                <w:szCs w:val="18"/>
              </w:rPr>
              <w:t>Anzahl Pflanzen pro Genotyp</w:t>
            </w:r>
          </w:p>
        </w:tc>
        <w:tc>
          <w:tcPr>
            <w:tcW w:w="735" w:type="pct"/>
            <w:vAlign w:val="center"/>
          </w:tcPr>
          <w:p w14:paraId="073ED894"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11075CFE"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 xml:space="preserve">Erforderliche Mindestanzahl an Einzelpflanzen: die Prüfung des Markers wird für die gleiche Anzahl Einzelpflanzen mit den gleichen Kriterien für die Unterscheidbarkeit, die Homogenität und die Beständigkeit durchgeführt wie bei der Prüfung des Merkmals durch </w:t>
            </w:r>
            <w:r>
              <w:rPr>
                <w:rFonts w:cs="Arial"/>
                <w:color w:val="000000"/>
                <w:sz w:val="18"/>
                <w:szCs w:val="18"/>
              </w:rPr>
              <w:t>direkte</w:t>
            </w:r>
            <w:r w:rsidRPr="005647C6">
              <w:rPr>
                <w:rFonts w:cs="Arial"/>
                <w:color w:val="000000"/>
                <w:sz w:val="18"/>
                <w:szCs w:val="18"/>
              </w:rPr>
              <w:t xml:space="preserve"> Erfassung (Dokumente TGP/9 und TGP/10).</w:t>
            </w:r>
          </w:p>
        </w:tc>
      </w:tr>
      <w:tr w:rsidR="008A1059" w:rsidRPr="005647C6" w14:paraId="79DD7ACD" w14:textId="77777777" w:rsidTr="00A146B8">
        <w:trPr>
          <w:cantSplit/>
        </w:trPr>
        <w:tc>
          <w:tcPr>
            <w:tcW w:w="363" w:type="pct"/>
            <w:vAlign w:val="center"/>
            <w:hideMark/>
          </w:tcPr>
          <w:p w14:paraId="767F1315"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lastRenderedPageBreak/>
              <w:t>4.2</w:t>
            </w:r>
          </w:p>
        </w:tc>
        <w:tc>
          <w:tcPr>
            <w:tcW w:w="960" w:type="pct"/>
            <w:vAlign w:val="center"/>
            <w:hideMark/>
          </w:tcPr>
          <w:p w14:paraId="040C13F4"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Kontrollsorten</w:t>
            </w:r>
          </w:p>
        </w:tc>
        <w:tc>
          <w:tcPr>
            <w:tcW w:w="735" w:type="pct"/>
            <w:vAlign w:val="center"/>
          </w:tcPr>
          <w:p w14:paraId="5E662CEA" w14:textId="77777777" w:rsidR="008A1059" w:rsidRPr="005647C6" w:rsidRDefault="008A1059" w:rsidP="00A146B8">
            <w:pPr>
              <w:jc w:val="left"/>
              <w:rPr>
                <w:rFonts w:cs="Arial"/>
                <w:color w:val="000000" w:themeColor="text1"/>
                <w:sz w:val="18"/>
                <w:szCs w:val="18"/>
                <w:lang w:eastAsia="nl-NL"/>
              </w:rPr>
            </w:pPr>
            <w:r w:rsidRPr="005647C6">
              <w:rPr>
                <w:rFonts w:cs="Arial"/>
                <w:color w:val="000000"/>
                <w:sz w:val="18"/>
                <w:szCs w:val="18"/>
              </w:rPr>
              <w:t>JA</w:t>
            </w:r>
          </w:p>
        </w:tc>
        <w:tc>
          <w:tcPr>
            <w:tcW w:w="2942" w:type="pct"/>
            <w:vAlign w:val="center"/>
          </w:tcPr>
          <w:p w14:paraId="10D5EC78" w14:textId="77777777" w:rsidR="008A1059" w:rsidRPr="005647C6" w:rsidRDefault="008A1059" w:rsidP="00A146B8">
            <w:pPr>
              <w:jc w:val="left"/>
              <w:rPr>
                <w:rFonts w:cs="Arial"/>
                <w:i/>
                <w:iCs/>
                <w:color w:val="000000"/>
                <w:sz w:val="18"/>
                <w:szCs w:val="18"/>
                <w:lang w:eastAsia="fr-FR"/>
              </w:rPr>
            </w:pPr>
            <w:r w:rsidRPr="005647C6">
              <w:rPr>
                <w:rFonts w:cs="Arial"/>
                <w:color w:val="000000" w:themeColor="text1"/>
                <w:sz w:val="18"/>
                <w:szCs w:val="18"/>
              </w:rPr>
              <w:t xml:space="preserve">Kontrollsorten (wie </w:t>
            </w:r>
            <w:r>
              <w:rPr>
                <w:rFonts w:cs="Arial"/>
                <w:color w:val="000000" w:themeColor="text1"/>
                <w:sz w:val="18"/>
                <w:szCs w:val="18"/>
              </w:rPr>
              <w:t>bei</w:t>
            </w:r>
            <w:r w:rsidRPr="005647C6">
              <w:rPr>
                <w:rFonts w:cs="Arial"/>
                <w:color w:val="000000" w:themeColor="text1"/>
                <w:sz w:val="18"/>
                <w:szCs w:val="18"/>
              </w:rPr>
              <w:t xml:space="preserve"> der </w:t>
            </w:r>
            <w:r>
              <w:rPr>
                <w:rFonts w:cs="Arial"/>
                <w:color w:val="000000" w:themeColor="text1"/>
                <w:sz w:val="18"/>
                <w:szCs w:val="18"/>
              </w:rPr>
              <w:t>direkten Merkmalse</w:t>
            </w:r>
            <w:r w:rsidRPr="005647C6">
              <w:rPr>
                <w:rFonts w:cs="Arial"/>
                <w:color w:val="000000" w:themeColor="text1"/>
                <w:sz w:val="18"/>
                <w:szCs w:val="18"/>
              </w:rPr>
              <w:t>rfassungsprüfung) als Standards, die alle relevanten Allelkombinationen repräsentieren. Beispielsweise homozygot für das Allel, das der Ausprägungsform 9 (vorhanden) entspricht, homozygot für das Allel, das der Ausprägungsform 1 (</w:t>
            </w:r>
            <w:r>
              <w:rPr>
                <w:rFonts w:cs="Arial"/>
                <w:color w:val="000000" w:themeColor="text1"/>
                <w:sz w:val="18"/>
                <w:szCs w:val="18"/>
              </w:rPr>
              <w:t>fehlend</w:t>
            </w:r>
            <w:r w:rsidRPr="005647C6">
              <w:rPr>
                <w:rFonts w:cs="Arial"/>
                <w:color w:val="000000" w:themeColor="text1"/>
                <w:sz w:val="18"/>
                <w:szCs w:val="18"/>
              </w:rPr>
              <w:t>) entspricht, und heterozygot (beide Allele sind vorhanden), was je nach Genfunktion</w:t>
            </w:r>
            <w:r>
              <w:rPr>
                <w:rFonts w:cs="Arial"/>
                <w:color w:val="000000" w:themeColor="text1"/>
                <w:sz w:val="18"/>
                <w:szCs w:val="18"/>
              </w:rPr>
              <w:t xml:space="preserve"> z.B.</w:t>
            </w:r>
            <w:r w:rsidRPr="005647C6">
              <w:rPr>
                <w:rFonts w:cs="Arial"/>
                <w:color w:val="000000" w:themeColor="text1"/>
                <w:sz w:val="18"/>
                <w:szCs w:val="18"/>
              </w:rPr>
              <w:t xml:space="preserve"> einer Resistenz, Anfälligkeit oder intermediären Resistenz der Sorte entspricht (dominant – rezessiv). DNA-Kontrollen können direkt verwendet werden.</w:t>
            </w:r>
          </w:p>
        </w:tc>
      </w:tr>
      <w:tr w:rsidR="008A1059" w:rsidRPr="005647C6" w14:paraId="7C1677BB" w14:textId="77777777" w:rsidTr="00A146B8">
        <w:trPr>
          <w:cantSplit/>
        </w:trPr>
        <w:tc>
          <w:tcPr>
            <w:tcW w:w="363" w:type="pct"/>
            <w:vAlign w:val="center"/>
          </w:tcPr>
          <w:p w14:paraId="40BD080E"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4.3</w:t>
            </w:r>
          </w:p>
        </w:tc>
        <w:tc>
          <w:tcPr>
            <w:tcW w:w="960" w:type="pct"/>
            <w:vAlign w:val="center"/>
          </w:tcPr>
          <w:p w14:paraId="2EEAC50C" w14:textId="77777777" w:rsidR="008A1059" w:rsidRPr="005647C6" w:rsidRDefault="008A1059" w:rsidP="00A146B8">
            <w:pPr>
              <w:jc w:val="left"/>
              <w:rPr>
                <w:rFonts w:cs="Arial"/>
                <w:color w:val="000000"/>
                <w:sz w:val="18"/>
                <w:szCs w:val="18"/>
                <w:lang w:eastAsia="nl-NL"/>
              </w:rPr>
            </w:pPr>
            <w:r w:rsidRPr="005647C6">
              <w:rPr>
                <w:rFonts w:cs="Arial"/>
                <w:color w:val="000000" w:themeColor="text1"/>
                <w:sz w:val="18"/>
                <w:szCs w:val="18"/>
              </w:rPr>
              <w:t>Verfahrenskontrollen</w:t>
            </w:r>
          </w:p>
        </w:tc>
        <w:tc>
          <w:tcPr>
            <w:tcW w:w="735" w:type="pct"/>
            <w:vAlign w:val="center"/>
          </w:tcPr>
          <w:p w14:paraId="7F962D87" w14:textId="77777777" w:rsidR="008A1059" w:rsidRPr="005647C6" w:rsidRDefault="008A1059" w:rsidP="00A146B8">
            <w:pPr>
              <w:spacing w:after="200" w:line="276" w:lineRule="auto"/>
              <w:contextualSpacing/>
              <w:jc w:val="left"/>
              <w:rPr>
                <w:rFonts w:eastAsia="Calibri" w:cs="Arial"/>
                <w:color w:val="000000" w:themeColor="text1"/>
                <w:sz w:val="18"/>
                <w:szCs w:val="18"/>
                <w:lang w:eastAsia="nl-NL"/>
              </w:rPr>
            </w:pPr>
            <w:r w:rsidRPr="005647C6">
              <w:rPr>
                <w:rFonts w:cs="Arial"/>
                <w:color w:val="000000" w:themeColor="text1"/>
                <w:sz w:val="18"/>
                <w:szCs w:val="18"/>
              </w:rPr>
              <w:t>JA</w:t>
            </w:r>
          </w:p>
        </w:tc>
        <w:tc>
          <w:tcPr>
            <w:tcW w:w="2942" w:type="pct"/>
            <w:vAlign w:val="center"/>
          </w:tcPr>
          <w:p w14:paraId="3F5DA1E2" w14:textId="77777777" w:rsidR="008A1059" w:rsidRPr="005647C6" w:rsidRDefault="008A1059" w:rsidP="00A146B8">
            <w:pPr>
              <w:numPr>
                <w:ilvl w:val="0"/>
                <w:numId w:val="27"/>
              </w:numPr>
              <w:tabs>
                <w:tab w:val="left" w:pos="257"/>
              </w:tabs>
              <w:spacing w:after="200" w:line="276" w:lineRule="auto"/>
              <w:ind w:left="0" w:firstLine="0"/>
              <w:contextualSpacing/>
              <w:jc w:val="left"/>
              <w:rPr>
                <w:rFonts w:eastAsia="Calibri" w:cs="Arial"/>
                <w:color w:val="000000"/>
                <w:sz w:val="18"/>
                <w:szCs w:val="18"/>
                <w:lang w:eastAsia="nl-NL"/>
              </w:rPr>
            </w:pPr>
            <w:r w:rsidRPr="005647C6">
              <w:rPr>
                <w:rFonts w:eastAsia="Calibri" w:cs="Arial"/>
                <w:color w:val="000000" w:themeColor="text1"/>
                <w:sz w:val="18"/>
                <w:szCs w:val="18"/>
              </w:rPr>
              <w:t>Negative Verfahrenskontrolle(n).</w:t>
            </w:r>
          </w:p>
          <w:p w14:paraId="06182F1A" w14:textId="77777777" w:rsidR="008A1059" w:rsidRPr="005647C6" w:rsidRDefault="008A1059" w:rsidP="00A146B8">
            <w:pPr>
              <w:tabs>
                <w:tab w:val="left" w:pos="257"/>
              </w:tabs>
              <w:spacing w:after="200" w:line="276" w:lineRule="auto"/>
              <w:contextualSpacing/>
              <w:jc w:val="left"/>
              <w:rPr>
                <w:rFonts w:eastAsia="Calibri" w:cs="Arial"/>
                <w:color w:val="000000"/>
                <w:sz w:val="18"/>
                <w:szCs w:val="18"/>
                <w:lang w:eastAsia="nl-NL"/>
              </w:rPr>
            </w:pPr>
          </w:p>
          <w:p w14:paraId="68D39D4F" w14:textId="77777777" w:rsidR="008A1059" w:rsidRPr="005647C6" w:rsidRDefault="008A1059" w:rsidP="00A146B8">
            <w:pPr>
              <w:numPr>
                <w:ilvl w:val="0"/>
                <w:numId w:val="27"/>
              </w:numPr>
              <w:tabs>
                <w:tab w:val="left" w:pos="257"/>
              </w:tabs>
              <w:spacing w:after="200" w:line="276" w:lineRule="auto"/>
              <w:ind w:left="0" w:firstLine="0"/>
              <w:contextualSpacing/>
              <w:jc w:val="left"/>
              <w:rPr>
                <w:rFonts w:eastAsia="Calibri" w:cs="Arial"/>
                <w:color w:val="000000"/>
                <w:sz w:val="18"/>
                <w:szCs w:val="18"/>
                <w:lang w:eastAsia="nl-NL"/>
              </w:rPr>
            </w:pPr>
            <w:r w:rsidRPr="005647C6">
              <w:rPr>
                <w:rFonts w:eastAsia="Calibri" w:cs="Arial"/>
                <w:color w:val="000000" w:themeColor="text1"/>
                <w:sz w:val="18"/>
                <w:szCs w:val="18"/>
              </w:rPr>
              <w:t>Positive DNA-Kontrolle(n), bei denen es sich um die Kontrollsorten handeln kann.</w:t>
            </w:r>
          </w:p>
          <w:p w14:paraId="1946C7A1" w14:textId="77777777" w:rsidR="008A1059" w:rsidRPr="005647C6" w:rsidRDefault="008A1059" w:rsidP="00A146B8">
            <w:pPr>
              <w:tabs>
                <w:tab w:val="left" w:pos="257"/>
              </w:tabs>
              <w:spacing w:after="200" w:line="276" w:lineRule="auto"/>
              <w:contextualSpacing/>
              <w:jc w:val="left"/>
              <w:rPr>
                <w:rFonts w:eastAsia="Calibri" w:cs="Arial"/>
                <w:color w:val="000000"/>
                <w:sz w:val="18"/>
                <w:szCs w:val="18"/>
                <w:lang w:eastAsia="nl-NL"/>
              </w:rPr>
            </w:pPr>
          </w:p>
          <w:p w14:paraId="4B651C7E" w14:textId="77777777" w:rsidR="008A1059" w:rsidRPr="005647C6" w:rsidRDefault="008A1059" w:rsidP="00A146B8">
            <w:pPr>
              <w:numPr>
                <w:ilvl w:val="0"/>
                <w:numId w:val="27"/>
              </w:numPr>
              <w:tabs>
                <w:tab w:val="left" w:pos="257"/>
              </w:tabs>
              <w:spacing w:after="200" w:line="276" w:lineRule="auto"/>
              <w:ind w:left="0" w:firstLine="0"/>
              <w:contextualSpacing/>
              <w:jc w:val="left"/>
              <w:rPr>
                <w:rFonts w:eastAsia="Calibri" w:cs="Arial"/>
                <w:color w:val="000000"/>
                <w:sz w:val="18"/>
                <w:szCs w:val="18"/>
                <w:lang w:eastAsia="nl-NL"/>
              </w:rPr>
            </w:pPr>
            <w:r w:rsidRPr="005647C6">
              <w:rPr>
                <w:rFonts w:eastAsia="Calibri" w:cs="Arial"/>
                <w:color w:val="000000" w:themeColor="text1"/>
                <w:sz w:val="18"/>
                <w:szCs w:val="18"/>
              </w:rPr>
              <w:t xml:space="preserve"> </w:t>
            </w:r>
            <w:r w:rsidRPr="005647C6">
              <w:rPr>
                <w:rFonts w:cs="Arial"/>
                <w:sz w:val="18"/>
                <w:szCs w:val="18"/>
              </w:rPr>
              <w:t>Interne Amplifikationskontrolle im Falle eines Vorhanden/Fehlen-Markers (ein Marker, der auf das Cytochrom-Oxidase-Gen abzielt und als interner Amplifikationsmarker dient).</w:t>
            </w:r>
          </w:p>
          <w:p w14:paraId="0102DFAD" w14:textId="77777777" w:rsidR="008A1059" w:rsidRPr="005647C6" w:rsidRDefault="008A1059" w:rsidP="00A146B8">
            <w:pPr>
              <w:tabs>
                <w:tab w:val="left" w:pos="257"/>
              </w:tabs>
              <w:spacing w:after="200" w:line="276" w:lineRule="auto"/>
              <w:contextualSpacing/>
              <w:jc w:val="left"/>
              <w:rPr>
                <w:rFonts w:eastAsia="Calibri" w:cs="Arial"/>
                <w:color w:val="000000"/>
                <w:sz w:val="18"/>
                <w:szCs w:val="18"/>
                <w:lang w:eastAsia="nl-NL"/>
              </w:rPr>
            </w:pPr>
          </w:p>
          <w:p w14:paraId="664B916A" w14:textId="77777777" w:rsidR="008A1059" w:rsidRPr="005647C6" w:rsidRDefault="008A1059" w:rsidP="00A146B8">
            <w:pPr>
              <w:numPr>
                <w:ilvl w:val="0"/>
                <w:numId w:val="27"/>
              </w:numPr>
              <w:tabs>
                <w:tab w:val="left" w:pos="257"/>
              </w:tabs>
              <w:spacing w:after="200" w:line="276" w:lineRule="auto"/>
              <w:ind w:left="0" w:firstLine="0"/>
              <w:contextualSpacing/>
              <w:jc w:val="left"/>
              <w:rPr>
                <w:rFonts w:cs="Arial"/>
                <w:sz w:val="18"/>
                <w:szCs w:val="18"/>
              </w:rPr>
            </w:pPr>
            <w:r w:rsidRPr="005647C6">
              <w:rPr>
                <w:rFonts w:cs="Arial"/>
                <w:sz w:val="18"/>
                <w:szCs w:val="18"/>
              </w:rPr>
              <w:t>Für die Extraktion verwendeter Puffer.</w:t>
            </w:r>
          </w:p>
        </w:tc>
      </w:tr>
      <w:tr w:rsidR="008A1059" w:rsidRPr="005647C6" w14:paraId="03582B7D" w14:textId="77777777" w:rsidTr="00A146B8">
        <w:trPr>
          <w:cantSplit/>
        </w:trPr>
        <w:tc>
          <w:tcPr>
            <w:tcW w:w="363" w:type="pct"/>
            <w:vAlign w:val="center"/>
            <w:hideMark/>
          </w:tcPr>
          <w:p w14:paraId="04FC3FA4"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5</w:t>
            </w:r>
          </w:p>
        </w:tc>
        <w:tc>
          <w:tcPr>
            <w:tcW w:w="960" w:type="pct"/>
            <w:vAlign w:val="center"/>
            <w:hideMark/>
          </w:tcPr>
          <w:p w14:paraId="5C22300C"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Vorbereitungen</w:t>
            </w:r>
          </w:p>
        </w:tc>
        <w:tc>
          <w:tcPr>
            <w:tcW w:w="735" w:type="pct"/>
            <w:vAlign w:val="center"/>
          </w:tcPr>
          <w:p w14:paraId="269A226A"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NEIN</w:t>
            </w:r>
          </w:p>
        </w:tc>
        <w:tc>
          <w:tcPr>
            <w:tcW w:w="2942" w:type="pct"/>
            <w:vAlign w:val="center"/>
          </w:tcPr>
          <w:p w14:paraId="0226FF20"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Abhängig vo</w:t>
            </w:r>
            <w:r>
              <w:rPr>
                <w:rFonts w:cs="Arial"/>
                <w:color w:val="000000"/>
                <w:sz w:val="18"/>
                <w:szCs w:val="18"/>
              </w:rPr>
              <w:t>m</w:t>
            </w:r>
            <w:r w:rsidRPr="005647C6">
              <w:rPr>
                <w:rFonts w:cs="Arial"/>
                <w:color w:val="000000"/>
                <w:sz w:val="18"/>
                <w:szCs w:val="18"/>
              </w:rPr>
              <w:t xml:space="preserve"> angewandte</w:t>
            </w:r>
            <w:r>
              <w:rPr>
                <w:rFonts w:cs="Arial"/>
                <w:color w:val="000000"/>
                <w:sz w:val="18"/>
                <w:szCs w:val="18"/>
              </w:rPr>
              <w:t>n</w:t>
            </w:r>
            <w:r w:rsidRPr="005647C6">
              <w:rPr>
                <w:rFonts w:cs="Arial"/>
                <w:color w:val="000000"/>
                <w:sz w:val="18"/>
                <w:szCs w:val="18"/>
              </w:rPr>
              <w:t xml:space="preserve"> Verfahren. Nicht in den Prüfungsrichtlinien enthalten. Detaillierte Protokolle können als Beispiel in der Anlage beigefügt werden oder sind auf Anfrage bei der Organisation erhältlich, die den Marker entwickelt hat.</w:t>
            </w:r>
          </w:p>
          <w:p w14:paraId="2D160E19" w14:textId="77777777" w:rsidR="008A1059" w:rsidRPr="005647C6" w:rsidRDefault="008A1059" w:rsidP="00A146B8">
            <w:pPr>
              <w:jc w:val="left"/>
              <w:rPr>
                <w:rFonts w:cs="Arial"/>
                <w:color w:val="000000"/>
                <w:sz w:val="18"/>
                <w:szCs w:val="18"/>
                <w:lang w:eastAsia="nl-NL"/>
              </w:rPr>
            </w:pPr>
          </w:p>
          <w:p w14:paraId="422793A6"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In den meisten Fällen erfolgt die Probenahme an Sämlingen, gefolgt von einer DNA-Extraktion nach der CTAB-Methode.</w:t>
            </w:r>
          </w:p>
        </w:tc>
      </w:tr>
      <w:tr w:rsidR="008A1059" w:rsidRPr="005647C6" w14:paraId="2195A117" w14:textId="77777777" w:rsidTr="00A146B8">
        <w:trPr>
          <w:cantSplit/>
        </w:trPr>
        <w:tc>
          <w:tcPr>
            <w:tcW w:w="363" w:type="pct"/>
            <w:vAlign w:val="center"/>
            <w:hideMark/>
          </w:tcPr>
          <w:p w14:paraId="68890844"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6</w:t>
            </w:r>
          </w:p>
        </w:tc>
        <w:tc>
          <w:tcPr>
            <w:tcW w:w="960" w:type="pct"/>
            <w:vAlign w:val="center"/>
            <w:hideMark/>
          </w:tcPr>
          <w:p w14:paraId="6C0EF8D5" w14:textId="77777777" w:rsidR="008A1059" w:rsidRPr="005647C6" w:rsidRDefault="008A1059" w:rsidP="00A146B8">
            <w:pPr>
              <w:jc w:val="left"/>
              <w:rPr>
                <w:rFonts w:cs="Arial"/>
                <w:color w:val="000000"/>
                <w:sz w:val="18"/>
                <w:szCs w:val="18"/>
                <w:lang w:eastAsia="fr-FR"/>
              </w:rPr>
            </w:pPr>
            <w:r>
              <w:rPr>
                <w:rFonts w:cs="Arial"/>
                <w:color w:val="000000"/>
                <w:sz w:val="18"/>
                <w:szCs w:val="18"/>
              </w:rPr>
              <w:t>Technik</w:t>
            </w:r>
            <w:r w:rsidRPr="005647C6">
              <w:rPr>
                <w:rFonts w:cs="Arial"/>
                <w:color w:val="000000"/>
                <w:sz w:val="18"/>
                <w:szCs w:val="18"/>
              </w:rPr>
              <w:t xml:space="preserve"> der Methode</w:t>
            </w:r>
          </w:p>
        </w:tc>
        <w:tc>
          <w:tcPr>
            <w:tcW w:w="735" w:type="pct"/>
            <w:vAlign w:val="center"/>
          </w:tcPr>
          <w:p w14:paraId="156D054F" w14:textId="77777777" w:rsidR="008A1059" w:rsidRPr="005647C6" w:rsidRDefault="008A1059" w:rsidP="00A146B8">
            <w:pPr>
              <w:jc w:val="left"/>
              <w:rPr>
                <w:rFonts w:cs="Arial"/>
                <w:color w:val="000000"/>
                <w:sz w:val="18"/>
                <w:szCs w:val="18"/>
                <w:lang w:eastAsia="nl-NL"/>
              </w:rPr>
            </w:pPr>
            <w:r w:rsidRPr="005647C6">
              <w:rPr>
                <w:rFonts w:cs="Arial"/>
                <w:color w:val="000000" w:themeColor="text1"/>
                <w:sz w:val="18"/>
                <w:szCs w:val="18"/>
              </w:rPr>
              <w:t>JA</w:t>
            </w:r>
          </w:p>
        </w:tc>
        <w:tc>
          <w:tcPr>
            <w:tcW w:w="2942" w:type="pct"/>
            <w:vAlign w:val="center"/>
          </w:tcPr>
          <w:p w14:paraId="127159FB" w14:textId="77777777" w:rsidR="008A1059" w:rsidRPr="005647C6" w:rsidRDefault="008A1059" w:rsidP="00A146B8">
            <w:pPr>
              <w:jc w:val="left"/>
              <w:rPr>
                <w:rFonts w:cs="Arial"/>
                <w:i/>
                <w:color w:val="000000" w:themeColor="text1"/>
                <w:sz w:val="18"/>
                <w:szCs w:val="18"/>
                <w:lang w:eastAsia="nl-NL"/>
              </w:rPr>
            </w:pPr>
            <w:r w:rsidRPr="005647C6">
              <w:rPr>
                <w:rFonts w:cs="Arial"/>
                <w:color w:val="000000" w:themeColor="text1"/>
                <w:sz w:val="18"/>
                <w:szCs w:val="18"/>
              </w:rPr>
              <w:t>Herkömmliche PCR, TETRA-ARMS, qPCR, KASP, Amplikonsequenzierung.</w:t>
            </w:r>
          </w:p>
        </w:tc>
      </w:tr>
      <w:tr w:rsidR="008A1059" w:rsidRPr="005647C6" w14:paraId="4C19B6F6" w14:textId="77777777" w:rsidTr="00A146B8">
        <w:trPr>
          <w:cantSplit/>
        </w:trPr>
        <w:tc>
          <w:tcPr>
            <w:tcW w:w="363" w:type="pct"/>
            <w:vAlign w:val="center"/>
            <w:hideMark/>
          </w:tcPr>
          <w:p w14:paraId="0451BDF6"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6.1</w:t>
            </w:r>
          </w:p>
        </w:tc>
        <w:tc>
          <w:tcPr>
            <w:tcW w:w="960" w:type="pct"/>
            <w:vAlign w:val="center"/>
            <w:hideMark/>
          </w:tcPr>
          <w:p w14:paraId="4EF1283C"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Besondere Bedingungen</w:t>
            </w:r>
          </w:p>
        </w:tc>
        <w:tc>
          <w:tcPr>
            <w:tcW w:w="735" w:type="pct"/>
            <w:vAlign w:val="center"/>
          </w:tcPr>
          <w:p w14:paraId="14A16389"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NEIN</w:t>
            </w:r>
          </w:p>
        </w:tc>
        <w:tc>
          <w:tcPr>
            <w:tcW w:w="2942" w:type="pct"/>
            <w:vAlign w:val="center"/>
          </w:tcPr>
          <w:p w14:paraId="0E743B2A"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Abhängig vo</w:t>
            </w:r>
            <w:r>
              <w:rPr>
                <w:rFonts w:cs="Arial"/>
                <w:color w:val="000000"/>
                <w:sz w:val="18"/>
                <w:szCs w:val="18"/>
              </w:rPr>
              <w:t>m</w:t>
            </w:r>
            <w:r w:rsidRPr="005647C6">
              <w:rPr>
                <w:rFonts w:cs="Arial"/>
                <w:color w:val="000000"/>
                <w:sz w:val="18"/>
                <w:szCs w:val="18"/>
              </w:rPr>
              <w:t xml:space="preserve"> angewandte</w:t>
            </w:r>
            <w:r>
              <w:rPr>
                <w:rFonts w:cs="Arial"/>
                <w:color w:val="000000"/>
                <w:sz w:val="18"/>
                <w:szCs w:val="18"/>
              </w:rPr>
              <w:t>n</w:t>
            </w:r>
            <w:r w:rsidRPr="005647C6">
              <w:rPr>
                <w:rFonts w:cs="Arial"/>
                <w:color w:val="000000"/>
                <w:sz w:val="18"/>
                <w:szCs w:val="18"/>
              </w:rPr>
              <w:t xml:space="preserve"> Verfahren. Nicht in den Prüfungsrichtlinien enthalten. Detaillierte Protokolle können als Beispiel in der Anlage beigefügt werden oder sind auf Anfrage bei dem Institut erhältlich, das den Marker entwickelt hat.</w:t>
            </w:r>
          </w:p>
          <w:p w14:paraId="1C0E7D2C" w14:textId="77777777" w:rsidR="008A1059" w:rsidRPr="005647C6" w:rsidRDefault="008A1059" w:rsidP="00A146B8">
            <w:pPr>
              <w:jc w:val="left"/>
              <w:rPr>
                <w:rFonts w:cs="Arial"/>
                <w:color w:val="000000"/>
                <w:sz w:val="18"/>
                <w:szCs w:val="18"/>
                <w:lang w:eastAsia="nl-NL"/>
              </w:rPr>
            </w:pPr>
          </w:p>
          <w:p w14:paraId="72E4BC53" w14:textId="77777777" w:rsidR="008A1059" w:rsidRPr="005647C6" w:rsidRDefault="008A1059" w:rsidP="00A146B8">
            <w:pPr>
              <w:jc w:val="left"/>
              <w:rPr>
                <w:rFonts w:cs="Arial"/>
                <w:i/>
                <w:color w:val="000000"/>
                <w:sz w:val="18"/>
                <w:szCs w:val="18"/>
                <w:lang w:eastAsia="nl-NL"/>
              </w:rPr>
            </w:pPr>
            <w:r w:rsidRPr="005647C6">
              <w:rPr>
                <w:rFonts w:cs="Arial"/>
                <w:color w:val="000000"/>
                <w:sz w:val="18"/>
                <w:szCs w:val="18"/>
              </w:rPr>
              <w:t>PCR-Protokoll mit Angaben zu Primern, Enzymen, dNTP-Konzentrationen und dem Ablauf der PCR-Zyklen.</w:t>
            </w:r>
          </w:p>
        </w:tc>
      </w:tr>
      <w:tr w:rsidR="008A1059" w:rsidRPr="005647C6" w14:paraId="2858EA90" w14:textId="77777777" w:rsidTr="00A146B8">
        <w:trPr>
          <w:cantSplit/>
        </w:trPr>
        <w:tc>
          <w:tcPr>
            <w:tcW w:w="363" w:type="pct"/>
            <w:vAlign w:val="center"/>
            <w:hideMark/>
          </w:tcPr>
          <w:p w14:paraId="118CCA1F" w14:textId="77777777" w:rsidR="008A1059" w:rsidRPr="005647C6" w:rsidRDefault="008A1059" w:rsidP="00A146B8">
            <w:pPr>
              <w:keepNext/>
              <w:jc w:val="left"/>
              <w:rPr>
                <w:rFonts w:cs="Arial"/>
                <w:color w:val="000000"/>
                <w:sz w:val="18"/>
                <w:szCs w:val="18"/>
                <w:lang w:eastAsia="fr-FR"/>
              </w:rPr>
            </w:pPr>
            <w:r w:rsidRPr="005647C6">
              <w:rPr>
                <w:rFonts w:cs="Arial"/>
                <w:color w:val="000000"/>
                <w:sz w:val="18"/>
                <w:szCs w:val="18"/>
              </w:rPr>
              <w:t>6.2</w:t>
            </w:r>
          </w:p>
        </w:tc>
        <w:tc>
          <w:tcPr>
            <w:tcW w:w="960" w:type="pct"/>
            <w:vAlign w:val="center"/>
            <w:hideMark/>
          </w:tcPr>
          <w:p w14:paraId="6132B710" w14:textId="77777777" w:rsidR="008A1059" w:rsidRPr="005647C6" w:rsidRDefault="008A1059" w:rsidP="00A146B8">
            <w:pPr>
              <w:keepNext/>
              <w:jc w:val="left"/>
              <w:rPr>
                <w:rFonts w:cs="Arial"/>
                <w:color w:val="000000"/>
                <w:sz w:val="18"/>
                <w:szCs w:val="18"/>
                <w:lang w:eastAsia="fr-FR"/>
              </w:rPr>
            </w:pPr>
            <w:r w:rsidRPr="005647C6">
              <w:rPr>
                <w:rFonts w:cs="Arial"/>
                <w:color w:val="000000"/>
                <w:sz w:val="18"/>
                <w:szCs w:val="18"/>
              </w:rPr>
              <w:t>Spezifische Hardware oder Infrastruktur</w:t>
            </w:r>
          </w:p>
        </w:tc>
        <w:tc>
          <w:tcPr>
            <w:tcW w:w="735" w:type="pct"/>
            <w:vAlign w:val="center"/>
          </w:tcPr>
          <w:p w14:paraId="71A5DCAB" w14:textId="77777777" w:rsidR="008A1059" w:rsidRPr="005647C6" w:rsidRDefault="008A1059" w:rsidP="00A146B8">
            <w:pPr>
              <w:keepNext/>
              <w:jc w:val="left"/>
              <w:rPr>
                <w:rFonts w:cs="Arial"/>
                <w:color w:val="000000"/>
                <w:sz w:val="18"/>
                <w:szCs w:val="18"/>
                <w:lang w:eastAsia="nl-NL"/>
              </w:rPr>
            </w:pPr>
            <w:r w:rsidRPr="005647C6">
              <w:rPr>
                <w:rFonts w:cs="Arial"/>
                <w:color w:val="000000"/>
                <w:sz w:val="18"/>
                <w:szCs w:val="18"/>
              </w:rPr>
              <w:t>NEIN</w:t>
            </w:r>
          </w:p>
        </w:tc>
        <w:tc>
          <w:tcPr>
            <w:tcW w:w="2942" w:type="pct"/>
            <w:vAlign w:val="center"/>
          </w:tcPr>
          <w:p w14:paraId="030F6FA1" w14:textId="77777777" w:rsidR="008A1059" w:rsidRPr="005647C6" w:rsidRDefault="008A1059" w:rsidP="00A146B8">
            <w:pPr>
              <w:keepNext/>
              <w:jc w:val="left"/>
              <w:rPr>
                <w:rFonts w:cs="Arial"/>
                <w:color w:val="000000"/>
                <w:sz w:val="18"/>
                <w:szCs w:val="18"/>
                <w:lang w:eastAsia="nl-NL"/>
              </w:rPr>
            </w:pPr>
            <w:r w:rsidRPr="005647C6">
              <w:rPr>
                <w:rFonts w:cs="Arial"/>
                <w:color w:val="000000"/>
                <w:sz w:val="18"/>
                <w:szCs w:val="18"/>
              </w:rPr>
              <w:t>Abhängig vo</w:t>
            </w:r>
            <w:r>
              <w:rPr>
                <w:rFonts w:cs="Arial"/>
                <w:color w:val="000000"/>
                <w:sz w:val="18"/>
                <w:szCs w:val="18"/>
              </w:rPr>
              <w:t>m</w:t>
            </w:r>
            <w:r w:rsidRPr="005647C6">
              <w:rPr>
                <w:rFonts w:cs="Arial"/>
                <w:color w:val="000000"/>
                <w:sz w:val="18"/>
                <w:szCs w:val="18"/>
              </w:rPr>
              <w:t xml:space="preserve"> angewandte</w:t>
            </w:r>
            <w:r>
              <w:rPr>
                <w:rFonts w:cs="Arial"/>
                <w:color w:val="000000"/>
                <w:sz w:val="18"/>
                <w:szCs w:val="18"/>
              </w:rPr>
              <w:t>n</w:t>
            </w:r>
            <w:r w:rsidRPr="005647C6">
              <w:rPr>
                <w:rFonts w:cs="Arial"/>
                <w:color w:val="000000"/>
                <w:sz w:val="18"/>
                <w:szCs w:val="18"/>
              </w:rPr>
              <w:t xml:space="preserve"> Verfahren. Nicht in den Prüfungsrichtlinien enthalten. Detaillierte Protokolle können als Beispiel in der Anlage beigefügt werden oder sind auf Anfrage bei dem Institut erhältlich, das den Marker entwickelt hat.</w:t>
            </w:r>
          </w:p>
          <w:p w14:paraId="023A2F5C" w14:textId="77777777" w:rsidR="008A1059" w:rsidRPr="005647C6" w:rsidRDefault="008A1059" w:rsidP="00A146B8">
            <w:pPr>
              <w:keepNext/>
              <w:jc w:val="left"/>
              <w:rPr>
                <w:rFonts w:cs="Arial"/>
                <w:color w:val="000000"/>
                <w:sz w:val="18"/>
                <w:szCs w:val="18"/>
                <w:lang w:eastAsia="nl-NL"/>
              </w:rPr>
            </w:pPr>
          </w:p>
          <w:p w14:paraId="0D3794EC" w14:textId="77777777" w:rsidR="008A1059" w:rsidRPr="005647C6" w:rsidRDefault="008A1059" w:rsidP="00A146B8">
            <w:pPr>
              <w:keepNext/>
              <w:jc w:val="left"/>
              <w:rPr>
                <w:rFonts w:cs="Arial"/>
                <w:i/>
                <w:color w:val="000000"/>
                <w:sz w:val="18"/>
                <w:szCs w:val="18"/>
                <w:lang w:eastAsia="nl-NL"/>
              </w:rPr>
            </w:pPr>
            <w:r w:rsidRPr="005647C6">
              <w:rPr>
                <w:rFonts w:cs="Arial"/>
                <w:color w:val="000000"/>
                <w:sz w:val="18"/>
                <w:szCs w:val="18"/>
              </w:rPr>
              <w:t>Maschinen, handelsübliche Bausätze, Hersteller von Bauteilen, Chargennummern von Chemikalien.</w:t>
            </w:r>
          </w:p>
        </w:tc>
      </w:tr>
      <w:tr w:rsidR="008A1059" w:rsidRPr="005647C6" w14:paraId="074CBFF9" w14:textId="77777777" w:rsidTr="00A146B8">
        <w:trPr>
          <w:cantSplit/>
        </w:trPr>
        <w:tc>
          <w:tcPr>
            <w:tcW w:w="363" w:type="pct"/>
            <w:vAlign w:val="center"/>
            <w:hideMark/>
          </w:tcPr>
          <w:p w14:paraId="762B5771"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7</w:t>
            </w:r>
          </w:p>
        </w:tc>
        <w:tc>
          <w:tcPr>
            <w:tcW w:w="960" w:type="pct"/>
            <w:vAlign w:val="center"/>
            <w:hideMark/>
          </w:tcPr>
          <w:p w14:paraId="77C67C77" w14:textId="77777777" w:rsidR="008A1059" w:rsidRPr="005647C6" w:rsidRDefault="008A1059" w:rsidP="00A146B8">
            <w:pPr>
              <w:jc w:val="left"/>
              <w:rPr>
                <w:rFonts w:cs="Arial"/>
                <w:color w:val="000000"/>
                <w:sz w:val="18"/>
                <w:szCs w:val="18"/>
                <w:lang w:eastAsia="fr-FR"/>
              </w:rPr>
            </w:pPr>
            <w:r w:rsidRPr="005647C6">
              <w:rPr>
                <w:rFonts w:cs="Arial"/>
                <w:color w:val="000000"/>
                <w:sz w:val="18"/>
                <w:szCs w:val="18"/>
              </w:rPr>
              <w:t>Beobachtungen</w:t>
            </w:r>
          </w:p>
        </w:tc>
        <w:tc>
          <w:tcPr>
            <w:tcW w:w="735" w:type="pct"/>
            <w:vAlign w:val="center"/>
          </w:tcPr>
          <w:p w14:paraId="14A1C929"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NEIN</w:t>
            </w:r>
          </w:p>
        </w:tc>
        <w:tc>
          <w:tcPr>
            <w:tcW w:w="2942" w:type="pct"/>
            <w:vAlign w:val="center"/>
          </w:tcPr>
          <w:p w14:paraId="1DAEDAFA"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Abhängig vo</w:t>
            </w:r>
            <w:r>
              <w:rPr>
                <w:rFonts w:cs="Arial"/>
                <w:color w:val="000000"/>
                <w:sz w:val="18"/>
                <w:szCs w:val="18"/>
              </w:rPr>
              <w:t>m</w:t>
            </w:r>
            <w:r w:rsidRPr="005647C6">
              <w:rPr>
                <w:rFonts w:cs="Arial"/>
                <w:color w:val="000000"/>
                <w:sz w:val="18"/>
                <w:szCs w:val="18"/>
              </w:rPr>
              <w:t xml:space="preserve"> angewandte</w:t>
            </w:r>
            <w:r>
              <w:rPr>
                <w:rFonts w:cs="Arial"/>
                <w:color w:val="000000"/>
                <w:sz w:val="18"/>
                <w:szCs w:val="18"/>
              </w:rPr>
              <w:t>n</w:t>
            </w:r>
            <w:r w:rsidRPr="005647C6">
              <w:rPr>
                <w:rFonts w:cs="Arial"/>
                <w:color w:val="000000"/>
                <w:sz w:val="18"/>
                <w:szCs w:val="18"/>
              </w:rPr>
              <w:t xml:space="preserve"> Verfahren. Nicht in den Prüfungsrichtlinien enthalten. Detaillierte Protokolle können als Beispiel in der Anlage beigefügt werden oder sind auf Anfrage bei dem Institut erhältlich, das den Marker entwickelt hat.</w:t>
            </w:r>
          </w:p>
          <w:p w14:paraId="58135B52" w14:textId="77777777" w:rsidR="008A1059" w:rsidRPr="005647C6" w:rsidRDefault="008A1059" w:rsidP="00A146B8">
            <w:pPr>
              <w:jc w:val="left"/>
              <w:rPr>
                <w:rFonts w:cs="Arial"/>
                <w:color w:val="000000"/>
                <w:sz w:val="18"/>
                <w:szCs w:val="18"/>
                <w:lang w:eastAsia="nl-NL"/>
              </w:rPr>
            </w:pPr>
          </w:p>
          <w:p w14:paraId="79A342F6" w14:textId="77777777" w:rsidR="008A1059" w:rsidRPr="005647C6" w:rsidRDefault="008A1059" w:rsidP="00A146B8">
            <w:pPr>
              <w:jc w:val="left"/>
              <w:rPr>
                <w:rFonts w:cs="Arial"/>
                <w:i/>
                <w:color w:val="000000"/>
                <w:sz w:val="18"/>
                <w:szCs w:val="18"/>
                <w:lang w:eastAsia="nl-NL"/>
              </w:rPr>
            </w:pPr>
            <w:r w:rsidRPr="005647C6">
              <w:rPr>
                <w:rFonts w:cs="Arial"/>
                <w:color w:val="000000"/>
                <w:sz w:val="18"/>
                <w:szCs w:val="18"/>
              </w:rPr>
              <w:t>Banden auf Agarose-Gel (herkömmliche PCR), Ct-Werte (qPCR), Variantenbestimmung auf Grundlage von Sequenzierungs-Reads.</w:t>
            </w:r>
          </w:p>
        </w:tc>
      </w:tr>
      <w:tr w:rsidR="008A1059" w:rsidRPr="005647C6" w14:paraId="31F3AD36" w14:textId="77777777" w:rsidTr="00A146B8">
        <w:trPr>
          <w:cantSplit/>
        </w:trPr>
        <w:tc>
          <w:tcPr>
            <w:tcW w:w="363" w:type="pct"/>
            <w:vAlign w:val="center"/>
          </w:tcPr>
          <w:p w14:paraId="266D5673" w14:textId="77777777" w:rsidR="008A1059" w:rsidRPr="005647C6" w:rsidRDefault="008A1059" w:rsidP="00A146B8">
            <w:pPr>
              <w:jc w:val="left"/>
              <w:rPr>
                <w:rFonts w:cs="Arial"/>
                <w:color w:val="000000"/>
                <w:sz w:val="18"/>
                <w:szCs w:val="18"/>
                <w:lang w:eastAsia="nl-NL"/>
              </w:rPr>
            </w:pPr>
            <w:r w:rsidRPr="005647C6">
              <w:rPr>
                <w:rFonts w:cs="Arial"/>
                <w:color w:val="000000" w:themeColor="text1"/>
                <w:sz w:val="18"/>
                <w:szCs w:val="18"/>
              </w:rPr>
              <w:lastRenderedPageBreak/>
              <w:t>7.1</w:t>
            </w:r>
          </w:p>
        </w:tc>
        <w:tc>
          <w:tcPr>
            <w:tcW w:w="960" w:type="pct"/>
            <w:vAlign w:val="center"/>
          </w:tcPr>
          <w:p w14:paraId="4B9A4CF3" w14:textId="77777777" w:rsidR="008A1059" w:rsidRPr="005647C6" w:rsidRDefault="008A1059" w:rsidP="00A146B8">
            <w:pPr>
              <w:jc w:val="left"/>
              <w:rPr>
                <w:rFonts w:cs="Arial"/>
                <w:color w:val="000000"/>
                <w:sz w:val="18"/>
                <w:szCs w:val="18"/>
                <w:lang w:eastAsia="nl-NL"/>
              </w:rPr>
            </w:pPr>
            <w:r>
              <w:rPr>
                <w:rFonts w:cs="Arial"/>
                <w:color w:val="000000" w:themeColor="text1"/>
                <w:sz w:val="18"/>
                <w:szCs w:val="18"/>
              </w:rPr>
              <w:t>Wertbarkeit</w:t>
            </w:r>
            <w:r w:rsidRPr="005647C6">
              <w:rPr>
                <w:rFonts w:cs="Arial"/>
                <w:color w:val="000000" w:themeColor="text1"/>
                <w:sz w:val="18"/>
                <w:szCs w:val="18"/>
              </w:rPr>
              <w:t xml:space="preserve"> der Ergebnisse</w:t>
            </w:r>
          </w:p>
        </w:tc>
        <w:tc>
          <w:tcPr>
            <w:tcW w:w="735" w:type="pct"/>
            <w:vAlign w:val="center"/>
          </w:tcPr>
          <w:p w14:paraId="7986D194" w14:textId="77777777" w:rsidR="008A1059" w:rsidRPr="005647C6" w:rsidRDefault="008A1059" w:rsidP="00A146B8">
            <w:pPr>
              <w:jc w:val="left"/>
              <w:rPr>
                <w:rFonts w:cs="Arial"/>
                <w:color w:val="000000" w:themeColor="text1"/>
                <w:sz w:val="18"/>
                <w:szCs w:val="18"/>
                <w:lang w:eastAsia="nl-NL"/>
              </w:rPr>
            </w:pPr>
            <w:r w:rsidRPr="005647C6">
              <w:rPr>
                <w:rFonts w:cs="Arial"/>
                <w:color w:val="000000" w:themeColor="text1"/>
                <w:sz w:val="18"/>
                <w:szCs w:val="18"/>
              </w:rPr>
              <w:t>JA</w:t>
            </w:r>
          </w:p>
        </w:tc>
        <w:tc>
          <w:tcPr>
            <w:tcW w:w="2942" w:type="pct"/>
            <w:vAlign w:val="center"/>
          </w:tcPr>
          <w:p w14:paraId="442309A9" w14:textId="77777777" w:rsidR="008A1059" w:rsidRPr="005647C6" w:rsidRDefault="008A1059" w:rsidP="00A146B8">
            <w:pPr>
              <w:jc w:val="left"/>
              <w:rPr>
                <w:rFonts w:cs="Arial"/>
                <w:color w:val="000000" w:themeColor="text1"/>
                <w:sz w:val="18"/>
                <w:szCs w:val="18"/>
                <w:lang w:eastAsia="nl-NL"/>
              </w:rPr>
            </w:pPr>
            <w:r w:rsidRPr="005647C6">
              <w:rPr>
                <w:rFonts w:cs="Arial"/>
                <w:color w:val="000000" w:themeColor="text1"/>
                <w:sz w:val="18"/>
                <w:szCs w:val="18"/>
              </w:rPr>
              <w:t>Abhängig vo</w:t>
            </w:r>
            <w:r>
              <w:rPr>
                <w:rFonts w:cs="Arial"/>
                <w:color w:val="000000" w:themeColor="text1"/>
                <w:sz w:val="18"/>
                <w:szCs w:val="18"/>
              </w:rPr>
              <w:t>m</w:t>
            </w:r>
            <w:r w:rsidRPr="005647C6">
              <w:rPr>
                <w:rFonts w:cs="Arial"/>
                <w:color w:val="000000" w:themeColor="text1"/>
                <w:sz w:val="18"/>
                <w:szCs w:val="18"/>
              </w:rPr>
              <w:t xml:space="preserve"> angewandte</w:t>
            </w:r>
            <w:r>
              <w:rPr>
                <w:rFonts w:cs="Arial"/>
                <w:color w:val="000000" w:themeColor="text1"/>
                <w:sz w:val="18"/>
                <w:szCs w:val="18"/>
              </w:rPr>
              <w:t>n</w:t>
            </w:r>
            <w:r w:rsidRPr="005647C6">
              <w:rPr>
                <w:rFonts w:cs="Arial"/>
                <w:color w:val="000000" w:themeColor="text1"/>
                <w:sz w:val="18"/>
                <w:szCs w:val="18"/>
              </w:rPr>
              <w:t xml:space="preserve"> Verfahren. </w:t>
            </w:r>
          </w:p>
          <w:p w14:paraId="0F366BA5" w14:textId="77777777" w:rsidR="008A1059" w:rsidRPr="005647C6" w:rsidRDefault="008A1059" w:rsidP="00A146B8">
            <w:pPr>
              <w:jc w:val="left"/>
              <w:rPr>
                <w:rFonts w:cs="Arial"/>
                <w:color w:val="000000" w:themeColor="text1"/>
                <w:sz w:val="18"/>
                <w:szCs w:val="18"/>
                <w:lang w:eastAsia="nl-NL"/>
              </w:rPr>
            </w:pPr>
          </w:p>
          <w:p w14:paraId="35CC44DA" w14:textId="77777777" w:rsidR="008A1059" w:rsidRPr="005647C6" w:rsidRDefault="008A1059" w:rsidP="00A146B8">
            <w:pPr>
              <w:jc w:val="left"/>
              <w:rPr>
                <w:rFonts w:cs="Arial"/>
                <w:color w:val="000000" w:themeColor="text1"/>
                <w:sz w:val="18"/>
                <w:szCs w:val="18"/>
                <w:lang w:eastAsia="fr-FR"/>
              </w:rPr>
            </w:pPr>
            <w:r w:rsidRPr="005647C6">
              <w:rPr>
                <w:rFonts w:cs="Arial"/>
                <w:color w:val="000000" w:themeColor="text1"/>
                <w:sz w:val="18"/>
                <w:szCs w:val="18"/>
              </w:rPr>
              <w:t>Überprüfen</w:t>
            </w:r>
            <w:r>
              <w:rPr>
                <w:rFonts w:cs="Arial"/>
                <w:color w:val="000000" w:themeColor="text1"/>
                <w:sz w:val="18"/>
                <w:szCs w:val="18"/>
              </w:rPr>
              <w:t>, ob</w:t>
            </w:r>
            <w:r w:rsidRPr="005647C6">
              <w:rPr>
                <w:rFonts w:cs="Arial"/>
                <w:color w:val="000000" w:themeColor="text1"/>
                <w:sz w:val="18"/>
                <w:szCs w:val="18"/>
              </w:rPr>
              <w:t xml:space="preserve"> bei der qPCR typische exponentielle Amplifikationskurven vorliegen. </w:t>
            </w:r>
          </w:p>
          <w:p w14:paraId="787A239A" w14:textId="77777777" w:rsidR="008A1059" w:rsidRPr="005647C6" w:rsidRDefault="008A1059" w:rsidP="00A146B8">
            <w:pPr>
              <w:jc w:val="left"/>
              <w:rPr>
                <w:rFonts w:cs="Arial"/>
                <w:color w:val="000000" w:themeColor="text1"/>
                <w:sz w:val="18"/>
                <w:szCs w:val="18"/>
                <w:lang w:eastAsia="fr-FR"/>
              </w:rPr>
            </w:pPr>
          </w:p>
          <w:p w14:paraId="00B4C4EF" w14:textId="77777777" w:rsidR="008A1059" w:rsidRPr="005647C6" w:rsidRDefault="008A1059" w:rsidP="00A146B8">
            <w:pPr>
              <w:jc w:val="left"/>
              <w:rPr>
                <w:rFonts w:cs="Arial"/>
                <w:i/>
                <w:color w:val="000000" w:themeColor="text1"/>
                <w:sz w:val="18"/>
                <w:szCs w:val="18"/>
                <w:lang w:eastAsia="fr-FR"/>
              </w:rPr>
            </w:pPr>
            <w:r w:rsidRPr="005647C6">
              <w:rPr>
                <w:rFonts w:cs="Arial"/>
                <w:color w:val="000000" w:themeColor="text1"/>
                <w:sz w:val="18"/>
                <w:szCs w:val="18"/>
              </w:rPr>
              <w:t>Überprüfen, ob die Kontrollsorten den Erwartungen entsprechen (negative Kontrollsorten = zeigen kein Signal; positive Kontrollsorten = zeigen für alle Fluorophore die erwarteten Signale).</w:t>
            </w:r>
          </w:p>
        </w:tc>
      </w:tr>
      <w:tr w:rsidR="008A1059" w:rsidRPr="005647C6" w14:paraId="32807772" w14:textId="77777777" w:rsidTr="00A146B8">
        <w:trPr>
          <w:cantSplit/>
        </w:trPr>
        <w:tc>
          <w:tcPr>
            <w:tcW w:w="363" w:type="pct"/>
            <w:vAlign w:val="center"/>
          </w:tcPr>
          <w:p w14:paraId="6C48C6C9"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8</w:t>
            </w:r>
          </w:p>
        </w:tc>
        <w:tc>
          <w:tcPr>
            <w:tcW w:w="960" w:type="pct"/>
            <w:vAlign w:val="center"/>
          </w:tcPr>
          <w:p w14:paraId="3EFEEE04"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 xml:space="preserve">Auswertung der </w:t>
            </w:r>
            <w:r>
              <w:rPr>
                <w:rFonts w:cs="Arial"/>
                <w:color w:val="000000"/>
                <w:sz w:val="18"/>
                <w:szCs w:val="18"/>
              </w:rPr>
              <w:t>E</w:t>
            </w:r>
            <w:r w:rsidRPr="005647C6">
              <w:rPr>
                <w:rFonts w:cs="Arial"/>
                <w:color w:val="000000"/>
                <w:sz w:val="18"/>
                <w:szCs w:val="18"/>
              </w:rPr>
              <w:t>rgebnisse</w:t>
            </w:r>
          </w:p>
        </w:tc>
        <w:tc>
          <w:tcPr>
            <w:tcW w:w="735" w:type="pct"/>
            <w:vAlign w:val="center"/>
          </w:tcPr>
          <w:p w14:paraId="54FDDB5B"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JA</w:t>
            </w:r>
          </w:p>
        </w:tc>
        <w:tc>
          <w:tcPr>
            <w:tcW w:w="2942" w:type="pct"/>
            <w:vAlign w:val="center"/>
          </w:tcPr>
          <w:p w14:paraId="29D50BF9"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Beziehung zwischen Allelen und Ausprägungsform (mit entsprechenden Anmerkungen).</w:t>
            </w:r>
          </w:p>
          <w:p w14:paraId="6D392818" w14:textId="77777777" w:rsidR="008A1059" w:rsidRPr="005647C6" w:rsidRDefault="008A1059" w:rsidP="00A146B8">
            <w:pPr>
              <w:jc w:val="left"/>
              <w:rPr>
                <w:rFonts w:cs="Arial"/>
                <w:color w:val="000000"/>
                <w:sz w:val="18"/>
                <w:szCs w:val="18"/>
                <w:lang w:eastAsia="nl-NL"/>
              </w:rPr>
            </w:pPr>
          </w:p>
          <w:p w14:paraId="44C41C5A" w14:textId="77777777" w:rsidR="008A1059" w:rsidRPr="005647C6" w:rsidRDefault="008A1059" w:rsidP="00A146B8">
            <w:pPr>
              <w:jc w:val="left"/>
              <w:rPr>
                <w:rFonts w:cs="Arial"/>
                <w:i/>
                <w:iCs/>
                <w:color w:val="000000"/>
                <w:sz w:val="18"/>
                <w:szCs w:val="18"/>
                <w:lang w:eastAsia="fr-FR"/>
              </w:rPr>
            </w:pPr>
            <w:r w:rsidRPr="005647C6">
              <w:rPr>
                <w:rFonts w:cs="Arial"/>
                <w:color w:val="000000"/>
                <w:sz w:val="18"/>
                <w:szCs w:val="18"/>
              </w:rPr>
              <w:t>Falls das Ergebnis des DNA-Markertests die Angaben im technischen Fragebogen nicht bestätigt, sollte eine Feldprüfung oder ein Bioassay durchgeführt werden.</w:t>
            </w:r>
          </w:p>
        </w:tc>
      </w:tr>
      <w:tr w:rsidR="008A1059" w:rsidRPr="005647C6" w14:paraId="2530BBAF" w14:textId="77777777" w:rsidTr="00A146B8">
        <w:trPr>
          <w:cantSplit/>
        </w:trPr>
        <w:tc>
          <w:tcPr>
            <w:tcW w:w="363" w:type="pct"/>
            <w:vAlign w:val="center"/>
          </w:tcPr>
          <w:p w14:paraId="05732696"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9</w:t>
            </w:r>
          </w:p>
        </w:tc>
        <w:tc>
          <w:tcPr>
            <w:tcW w:w="960" w:type="pct"/>
            <w:vAlign w:val="center"/>
          </w:tcPr>
          <w:p w14:paraId="2D9BF7A0" w14:textId="77777777" w:rsidR="008A1059" w:rsidRPr="005647C6" w:rsidRDefault="008A1059" w:rsidP="00A146B8">
            <w:pPr>
              <w:jc w:val="left"/>
              <w:rPr>
                <w:rFonts w:cs="Arial"/>
                <w:color w:val="000000"/>
                <w:sz w:val="18"/>
                <w:szCs w:val="18"/>
                <w:lang w:eastAsia="nl-NL"/>
              </w:rPr>
            </w:pPr>
            <w:r w:rsidRPr="005647C6">
              <w:rPr>
                <w:rFonts w:cs="Arial"/>
                <w:color w:val="000000"/>
                <w:sz w:val="18"/>
                <w:szCs w:val="18"/>
              </w:rPr>
              <w:t xml:space="preserve">Validierung des Protokolls </w:t>
            </w:r>
          </w:p>
        </w:tc>
        <w:tc>
          <w:tcPr>
            <w:tcW w:w="735" w:type="pct"/>
            <w:vAlign w:val="center"/>
          </w:tcPr>
          <w:p w14:paraId="53777244" w14:textId="77777777" w:rsidR="008A1059" w:rsidRPr="005647C6" w:rsidDel="009133BE" w:rsidRDefault="008A1059" w:rsidP="00A146B8">
            <w:pPr>
              <w:jc w:val="left"/>
              <w:rPr>
                <w:rFonts w:cs="Arial"/>
                <w:color w:val="000000"/>
                <w:sz w:val="18"/>
                <w:szCs w:val="18"/>
                <w:lang w:eastAsia="fr-FR"/>
              </w:rPr>
            </w:pPr>
            <w:r w:rsidRPr="005647C6">
              <w:rPr>
                <w:rFonts w:cs="Arial"/>
                <w:color w:val="000000"/>
                <w:sz w:val="18"/>
                <w:szCs w:val="18"/>
              </w:rPr>
              <w:t>JA</w:t>
            </w:r>
          </w:p>
        </w:tc>
        <w:tc>
          <w:tcPr>
            <w:tcW w:w="2942" w:type="pct"/>
            <w:vAlign w:val="center"/>
          </w:tcPr>
          <w:p w14:paraId="28677CF0" w14:textId="77777777" w:rsidR="008A1059" w:rsidRPr="005647C6" w:rsidDel="00A75E69" w:rsidRDefault="008A1059" w:rsidP="00A146B8">
            <w:pPr>
              <w:jc w:val="left"/>
              <w:rPr>
                <w:rFonts w:cs="Arial"/>
                <w:color w:val="000000"/>
                <w:sz w:val="18"/>
                <w:szCs w:val="18"/>
                <w:lang w:eastAsia="fr-FR"/>
              </w:rPr>
            </w:pPr>
            <w:r>
              <w:rPr>
                <w:rFonts w:cs="Arial"/>
                <w:color w:val="000000"/>
                <w:sz w:val="18"/>
                <w:szCs w:val="18"/>
              </w:rPr>
              <w:t>Kontaktieren des Prüfungsamtes f</w:t>
            </w:r>
            <w:r w:rsidRPr="005647C6">
              <w:rPr>
                <w:rFonts w:cs="Arial"/>
                <w:color w:val="000000"/>
                <w:sz w:val="18"/>
                <w:szCs w:val="18"/>
              </w:rPr>
              <w:t>ür Auskünfte zur Validierung des Protokolls oder für weitere Informationen.</w:t>
            </w:r>
          </w:p>
        </w:tc>
      </w:tr>
      <w:tr w:rsidR="008A1059" w:rsidRPr="005647C6" w14:paraId="55EC4AFE" w14:textId="77777777" w:rsidTr="00A146B8">
        <w:trPr>
          <w:cantSplit/>
        </w:trPr>
        <w:tc>
          <w:tcPr>
            <w:tcW w:w="363" w:type="pct"/>
            <w:vAlign w:val="center"/>
          </w:tcPr>
          <w:p w14:paraId="599D00C3" w14:textId="77777777" w:rsidR="008A1059" w:rsidRPr="005647C6" w:rsidRDefault="008A1059" w:rsidP="00A146B8">
            <w:pPr>
              <w:jc w:val="left"/>
              <w:rPr>
                <w:rFonts w:cs="Arial"/>
                <w:color w:val="000000"/>
                <w:sz w:val="18"/>
                <w:szCs w:val="18"/>
                <w:lang w:eastAsia="fr-FR"/>
              </w:rPr>
            </w:pPr>
            <w:r w:rsidRPr="005647C6">
              <w:rPr>
                <w:rFonts w:cs="Arial"/>
                <w:color w:val="000000" w:themeColor="text1"/>
                <w:sz w:val="18"/>
                <w:szCs w:val="18"/>
              </w:rPr>
              <w:t>9.1</w:t>
            </w:r>
          </w:p>
        </w:tc>
        <w:tc>
          <w:tcPr>
            <w:tcW w:w="960" w:type="pct"/>
            <w:vAlign w:val="center"/>
          </w:tcPr>
          <w:p w14:paraId="77333106" w14:textId="77777777" w:rsidR="008A1059" w:rsidRPr="005647C6" w:rsidRDefault="008A1059" w:rsidP="00A146B8">
            <w:pPr>
              <w:jc w:val="left"/>
              <w:rPr>
                <w:rFonts w:cs="Arial"/>
                <w:color w:val="000000"/>
                <w:sz w:val="18"/>
                <w:szCs w:val="18"/>
                <w:lang w:eastAsia="fr-FR"/>
              </w:rPr>
            </w:pPr>
            <w:r w:rsidRPr="005647C6">
              <w:rPr>
                <w:rFonts w:cs="Arial"/>
                <w:color w:val="000000" w:themeColor="text1"/>
                <w:sz w:val="18"/>
                <w:szCs w:val="18"/>
              </w:rPr>
              <w:t>Kontakt zum Prüfungsamt</w:t>
            </w:r>
          </w:p>
        </w:tc>
        <w:tc>
          <w:tcPr>
            <w:tcW w:w="735" w:type="pct"/>
            <w:vAlign w:val="center"/>
          </w:tcPr>
          <w:p w14:paraId="01EC9A83" w14:textId="77777777" w:rsidR="008A1059" w:rsidRPr="005647C6" w:rsidRDefault="008A1059" w:rsidP="00A146B8">
            <w:pPr>
              <w:jc w:val="left"/>
              <w:rPr>
                <w:rFonts w:cs="Arial"/>
                <w:color w:val="000000" w:themeColor="text1"/>
                <w:sz w:val="18"/>
                <w:szCs w:val="18"/>
                <w:lang w:eastAsia="fr-FR"/>
              </w:rPr>
            </w:pPr>
            <w:r w:rsidRPr="005647C6">
              <w:rPr>
                <w:rFonts w:cs="Arial"/>
                <w:color w:val="000000" w:themeColor="text1"/>
                <w:sz w:val="18"/>
                <w:szCs w:val="18"/>
              </w:rPr>
              <w:t>JA</w:t>
            </w:r>
          </w:p>
        </w:tc>
        <w:tc>
          <w:tcPr>
            <w:tcW w:w="2942" w:type="pct"/>
            <w:vAlign w:val="center"/>
          </w:tcPr>
          <w:p w14:paraId="6CF03348" w14:textId="77777777" w:rsidR="008A1059" w:rsidRPr="005647C6" w:rsidRDefault="008A1059" w:rsidP="00A146B8">
            <w:pPr>
              <w:jc w:val="left"/>
              <w:rPr>
                <w:rFonts w:cs="Arial"/>
                <w:i/>
                <w:color w:val="000000" w:themeColor="text1"/>
                <w:sz w:val="18"/>
                <w:szCs w:val="18"/>
                <w:lang w:eastAsia="fr-FR"/>
              </w:rPr>
            </w:pPr>
            <w:r w:rsidRPr="005647C6">
              <w:rPr>
                <w:rFonts w:cs="Arial"/>
                <w:color w:val="000000" w:themeColor="text1"/>
                <w:sz w:val="18"/>
                <w:szCs w:val="18"/>
              </w:rPr>
              <w:t>Kontaktdaten de</w:t>
            </w:r>
            <w:r>
              <w:rPr>
                <w:rFonts w:cs="Arial"/>
                <w:color w:val="000000" w:themeColor="text1"/>
                <w:sz w:val="18"/>
                <w:szCs w:val="18"/>
              </w:rPr>
              <w:t>r</w:t>
            </w:r>
            <w:r w:rsidRPr="005647C6">
              <w:rPr>
                <w:rFonts w:cs="Arial"/>
                <w:color w:val="000000" w:themeColor="text1"/>
                <w:sz w:val="18"/>
                <w:szCs w:val="18"/>
              </w:rPr>
              <w:t xml:space="preserve"> Institut</w:t>
            </w:r>
            <w:r>
              <w:rPr>
                <w:rFonts w:cs="Arial"/>
                <w:color w:val="000000" w:themeColor="text1"/>
                <w:sz w:val="18"/>
                <w:szCs w:val="18"/>
              </w:rPr>
              <w:t>ion</w:t>
            </w:r>
            <w:r w:rsidRPr="005647C6">
              <w:rPr>
                <w:rFonts w:cs="Arial"/>
                <w:color w:val="000000" w:themeColor="text1"/>
                <w:sz w:val="18"/>
                <w:szCs w:val="18"/>
              </w:rPr>
              <w:t xml:space="preserve">, </w:t>
            </w:r>
            <w:r>
              <w:rPr>
                <w:rFonts w:cs="Arial"/>
                <w:color w:val="000000" w:themeColor="text1"/>
                <w:sz w:val="18"/>
                <w:szCs w:val="18"/>
              </w:rPr>
              <w:t>die</w:t>
            </w:r>
            <w:r w:rsidRPr="005647C6">
              <w:rPr>
                <w:rFonts w:cs="Arial"/>
                <w:color w:val="000000" w:themeColor="text1"/>
                <w:sz w:val="18"/>
                <w:szCs w:val="18"/>
              </w:rPr>
              <w:t xml:space="preserve"> das Protokoll entwickelt hat, Name der Dienststelle.</w:t>
            </w:r>
          </w:p>
        </w:tc>
      </w:tr>
    </w:tbl>
    <w:p w14:paraId="6505CA2A" w14:textId="77777777" w:rsidR="008A1059" w:rsidRPr="005647C6" w:rsidRDefault="008A1059" w:rsidP="008A1059">
      <w:pPr>
        <w:rPr>
          <w:lang w:eastAsia="fr-FR"/>
        </w:rPr>
      </w:pPr>
    </w:p>
    <w:p w14:paraId="2A298992" w14:textId="77777777" w:rsidR="008A1059" w:rsidRPr="005647C6" w:rsidRDefault="008A1059" w:rsidP="008A1059">
      <w:pPr>
        <w:rPr>
          <w:lang w:eastAsia="fr-FR"/>
        </w:rPr>
      </w:pPr>
    </w:p>
    <w:p w14:paraId="168F777D" w14:textId="77777777" w:rsidR="008A1059" w:rsidRPr="005647C6" w:rsidRDefault="008A1059" w:rsidP="008A1059">
      <w:r w:rsidRPr="005647C6">
        <w:rPr>
          <w:szCs w:val="24"/>
        </w:rPr>
        <w:t>3.5.2</w:t>
      </w:r>
      <w:r w:rsidRPr="005647C6">
        <w:tab/>
        <w:t xml:space="preserve">Ein Beispiel für ein „merkmalsspezifisches Protokoll für molekulare Marker als alternative Erfassungsmethode“ ist enthalten in den Prüfungsrichtlinien für Tomate (TG/44/12), unter dem Merkmal „Resistenz gegen das Tomatenmosaikvirus“ (ToMV) (vergleiche Ad. 59(ii), „DNS-Marker-Test“). Obwohl es der vorliegenden Anleitung entspricht, wurde es vor der Einführung des in Tabelle 1 dargestellten Standarddarstellungsformats angenommen und wird daher in einem anderen Format dargestellt.  Der Bericht über den von drei Laboren durchgeführten Vergleichstest ist auf Anfrage erhältlich unter </w:t>
      </w:r>
      <w:hyperlink r:id="rId22" w:history="1">
        <w:r w:rsidRPr="005647C6">
          <w:rPr>
            <w:rStyle w:val="Hyperlink"/>
          </w:rPr>
          <w:t>info@naktuinbouw.nl</w:t>
        </w:r>
      </w:hyperlink>
      <w:r w:rsidRPr="005647C6">
        <w:t>.</w:t>
      </w:r>
    </w:p>
    <w:p w14:paraId="18E7BAE6" w14:textId="77777777" w:rsidR="008A1059" w:rsidRPr="005647C6" w:rsidRDefault="008A1059" w:rsidP="008A1059">
      <w:pPr>
        <w:rPr>
          <w:lang w:eastAsia="fr-FR"/>
        </w:rPr>
      </w:pPr>
    </w:p>
    <w:p w14:paraId="0CF9BDC8" w14:textId="77777777" w:rsidR="008A1059" w:rsidRPr="005647C6" w:rsidRDefault="008A1059" w:rsidP="008A1059">
      <w:pPr>
        <w:rPr>
          <w:lang w:eastAsia="fr-FR"/>
        </w:rPr>
      </w:pPr>
    </w:p>
    <w:p w14:paraId="63F26C48" w14:textId="77777777" w:rsidR="008A1059" w:rsidRPr="005647C6" w:rsidRDefault="008A1059" w:rsidP="008A1059">
      <w:pPr>
        <w:pStyle w:val="Heading2"/>
      </w:pPr>
      <w:bookmarkStart w:id="100" w:name="_Toc189576576"/>
      <w:bookmarkStart w:id="101" w:name="_Toc210139358"/>
      <w:bookmarkStart w:id="102" w:name="_Toc238476944"/>
      <w:bookmarkStart w:id="103" w:name="_Toc238638321"/>
      <w:bookmarkStart w:id="104" w:name="_Toc242885033"/>
      <w:r w:rsidRPr="005647C6">
        <w:t>3.6</w:t>
      </w:r>
      <w:r w:rsidRPr="005647C6">
        <w:tab/>
      </w:r>
      <w:bookmarkEnd w:id="100"/>
      <w:bookmarkEnd w:id="101"/>
      <w:bookmarkEnd w:id="102"/>
      <w:bookmarkEnd w:id="103"/>
      <w:r>
        <w:t>Überwachung nach Annahme des Markerprotokolls</w:t>
      </w:r>
      <w:bookmarkEnd w:id="104"/>
    </w:p>
    <w:p w14:paraId="6631030F" w14:textId="77777777" w:rsidR="008A1059" w:rsidRPr="005647C6" w:rsidRDefault="008A1059" w:rsidP="008A1059">
      <w:pPr>
        <w:rPr>
          <w:lang w:eastAsia="fr-FR"/>
        </w:rPr>
      </w:pPr>
      <w:r w:rsidRPr="005647C6">
        <w:t>3.6.1</w:t>
      </w:r>
      <w:r w:rsidRPr="005647C6">
        <w:tab/>
        <w:t xml:space="preserve">Die Validierung des Markers ist nicht festgeschrieben, da auf dem Markt neue genetische </w:t>
      </w:r>
      <w:r>
        <w:t>Kombinationen</w:t>
      </w:r>
      <w:r w:rsidRPr="005647C6">
        <w:t xml:space="preserve"> auftreten können. Dieser </w:t>
      </w:r>
      <w:r>
        <w:t>Evaluierungs</w:t>
      </w:r>
      <w:r w:rsidRPr="005647C6">
        <w:t xml:space="preserve">prozess </w:t>
      </w:r>
      <w:r>
        <w:t>ist</w:t>
      </w:r>
      <w:r w:rsidRPr="005647C6">
        <w:t xml:space="preserve"> kontinuierlich weiter</w:t>
      </w:r>
      <w:r>
        <w:t>zuführen</w:t>
      </w:r>
      <w:r w:rsidRPr="005647C6">
        <w:t xml:space="preserve">. Die Spezifität sollte nach der Validierungsabnahme durch Paralleltests </w:t>
      </w:r>
      <w:r>
        <w:t xml:space="preserve">mit der direkten Merkmalserfassung </w:t>
      </w:r>
      <w:r w:rsidRPr="005647C6">
        <w:t>(Marker</w:t>
      </w:r>
      <w:r>
        <w:t>test</w:t>
      </w:r>
      <w:r w:rsidRPr="005647C6">
        <w:t xml:space="preserve"> und Bioassay) mindestens während des ersten Jahres erneut geprüft werden. </w:t>
      </w:r>
    </w:p>
    <w:p w14:paraId="014F4ECA" w14:textId="77777777" w:rsidR="008A1059" w:rsidRPr="005647C6" w:rsidRDefault="008A1059" w:rsidP="008A1059">
      <w:pPr>
        <w:rPr>
          <w:lang w:eastAsia="fr-FR"/>
        </w:rPr>
      </w:pPr>
    </w:p>
    <w:p w14:paraId="5A8E43EB" w14:textId="77777777" w:rsidR="008A1059" w:rsidRPr="005647C6" w:rsidRDefault="008A1059" w:rsidP="008A1059">
      <w:pPr>
        <w:rPr>
          <w:lang w:eastAsia="fr-FR"/>
        </w:rPr>
      </w:pPr>
      <w:r w:rsidRPr="005647C6">
        <w:t>3.6.2</w:t>
      </w:r>
      <w:r w:rsidRPr="005647C6">
        <w:tab/>
        <w:t xml:space="preserve">Nach dem ersten Jahr der </w:t>
      </w:r>
      <w:r>
        <w:t>Annahme</w:t>
      </w:r>
      <w:r w:rsidRPr="005647C6">
        <w:t xml:space="preserve"> des Protokolls sollten morphologische Prüfungen an etwa 10 % der neuen Sorten durchgeführt werden.</w:t>
      </w:r>
    </w:p>
    <w:p w14:paraId="1ED0727B" w14:textId="77777777" w:rsidR="008A1059" w:rsidRPr="005647C6" w:rsidRDefault="008A1059" w:rsidP="008A1059">
      <w:pPr>
        <w:jc w:val="left"/>
      </w:pPr>
    </w:p>
    <w:p w14:paraId="3DC48B09" w14:textId="77777777" w:rsidR="008A1059" w:rsidRPr="005647C6" w:rsidRDefault="008A1059" w:rsidP="008A1059">
      <w:pPr>
        <w:jc w:val="left"/>
      </w:pPr>
    </w:p>
    <w:p w14:paraId="3816B482" w14:textId="77777777" w:rsidR="008A1059" w:rsidRPr="005647C6" w:rsidRDefault="008A1059" w:rsidP="008A1059">
      <w:pPr>
        <w:pStyle w:val="Heading2"/>
      </w:pPr>
      <w:bookmarkStart w:id="105" w:name="_Toc210139359"/>
      <w:bookmarkStart w:id="106" w:name="_Toc238476945"/>
      <w:bookmarkStart w:id="107" w:name="_Toc238638322"/>
      <w:bookmarkStart w:id="108" w:name="_Toc242885034"/>
      <w:r w:rsidRPr="005647C6">
        <w:t>3.7</w:t>
      </w:r>
      <w:r w:rsidRPr="005647C6">
        <w:tab/>
        <w:t>Literatur</w:t>
      </w:r>
      <w:bookmarkEnd w:id="105"/>
      <w:bookmarkEnd w:id="106"/>
      <w:bookmarkEnd w:id="107"/>
      <w:bookmarkEnd w:id="108"/>
    </w:p>
    <w:p w14:paraId="5A17A9B4" w14:textId="77777777" w:rsidR="008A1059" w:rsidRPr="005647C6" w:rsidRDefault="008A1059" w:rsidP="008A1059">
      <w:r w:rsidRPr="005647C6">
        <w:t xml:space="preserve">Arens P., Mansilla C., Deinum D., Cavellini L., Moretti A., Rolland S., van der Schoot H., Calvache D., Ponz F., Collonnier C., Mathis R., Smilde D., Caranta C.; Vosman B., 2010: Development and evaluation of robust molecular markers linked to disease resistance in tomato for distinctness, uniformity and stability testing. </w:t>
      </w:r>
    </w:p>
    <w:p w14:paraId="58D64D5C" w14:textId="77777777" w:rsidR="008A1059" w:rsidRPr="005647C6" w:rsidRDefault="008A1059" w:rsidP="008A1059">
      <w:pPr>
        <w:jc w:val="left"/>
      </w:pPr>
      <w:r w:rsidRPr="005647C6">
        <w:t>Theoretical and applied genetics 120(3). pp. 655-64</w:t>
      </w:r>
    </w:p>
    <w:p w14:paraId="30629CA3" w14:textId="77777777" w:rsidR="008A1059" w:rsidRPr="005647C6" w:rsidRDefault="008A1059" w:rsidP="008A1059"/>
    <w:p w14:paraId="521FE75D" w14:textId="77777777" w:rsidR="008A1059" w:rsidRPr="005647C6" w:rsidRDefault="008A1059" w:rsidP="008A1059">
      <w:r w:rsidRPr="005647C6">
        <w:t>Langton, S.D., Chevennement, R., Nagelkerke, N. und Lombard, B. (2002). Analyse von gemeinsamen Anbauprüfungen zu qualitativen mikrobiologischen Methoden: Übereinstimmung und Konkordanz. International Journal of Food Microbiology, 79, 175-181</w:t>
      </w:r>
    </w:p>
    <w:p w14:paraId="6E2B226C" w14:textId="77777777" w:rsidR="005647C6" w:rsidRPr="005647C6" w:rsidRDefault="005647C6" w:rsidP="005647C6">
      <w:pPr>
        <w:jc w:val="left"/>
      </w:pPr>
    </w:p>
    <w:p w14:paraId="3E74CE73" w14:textId="77777777" w:rsidR="001312BB" w:rsidRPr="005647C6" w:rsidRDefault="001312BB" w:rsidP="00AF3F4B"/>
    <w:p w14:paraId="52E9B891" w14:textId="77777777" w:rsidR="007416C9" w:rsidRPr="005647C6" w:rsidRDefault="007416C9" w:rsidP="00AF3F4B"/>
    <w:p w14:paraId="797AE3D2" w14:textId="77777777" w:rsidR="00E306B7" w:rsidRPr="005647C6" w:rsidRDefault="00F47866" w:rsidP="00F47866">
      <w:pPr>
        <w:jc w:val="right"/>
        <w:rPr>
          <w:strike/>
        </w:rPr>
      </w:pPr>
      <w:r w:rsidRPr="005647C6">
        <w:rPr>
          <w:strike/>
          <w:highlight w:val="lightGray"/>
        </w:rPr>
        <w:t>[Anlagen folgen]</w:t>
      </w:r>
    </w:p>
    <w:p w14:paraId="05C5EE24" w14:textId="77777777" w:rsidR="00FD0176" w:rsidRPr="005647C6" w:rsidRDefault="00FD0176" w:rsidP="00F47866">
      <w:pPr>
        <w:jc w:val="right"/>
      </w:pPr>
    </w:p>
    <w:p w14:paraId="5977255F" w14:textId="57020527" w:rsidR="00FD0176" w:rsidRPr="005647C6" w:rsidRDefault="00FD0176" w:rsidP="00F47866">
      <w:pPr>
        <w:jc w:val="right"/>
        <w:rPr>
          <w:u w:val="single"/>
        </w:rPr>
      </w:pPr>
      <w:r w:rsidRPr="005647C6">
        <w:rPr>
          <w:highlight w:val="lightGray"/>
          <w:u w:val="single"/>
        </w:rPr>
        <w:t>[Ende des Dokuments]</w:t>
      </w:r>
    </w:p>
    <w:p w14:paraId="4B2061B3" w14:textId="77777777" w:rsidR="00FD0176" w:rsidRPr="005647C6" w:rsidRDefault="00FD0176" w:rsidP="00FD0176"/>
    <w:p w14:paraId="7A82F15C" w14:textId="77777777" w:rsidR="00E306B7" w:rsidRPr="005647C6" w:rsidRDefault="00E306B7" w:rsidP="00737147">
      <w:pPr>
        <w:pStyle w:val="Header"/>
        <w:rPr>
          <w:lang w:val="de-DE"/>
        </w:rPr>
        <w:sectPr w:rsidR="00E306B7" w:rsidRPr="005647C6" w:rsidSect="003D4112">
          <w:headerReference w:type="default" r:id="rId23"/>
          <w:pgSz w:w="11907" w:h="16840" w:code="9"/>
          <w:pgMar w:top="510" w:right="1134" w:bottom="851" w:left="1134" w:header="510" w:footer="680" w:gutter="0"/>
          <w:cols w:space="720"/>
          <w:titlePg/>
        </w:sectPr>
      </w:pPr>
    </w:p>
    <w:p w14:paraId="0C726337" w14:textId="77777777" w:rsidR="00E306B7" w:rsidRPr="005647C6" w:rsidRDefault="00F47866" w:rsidP="00E306B7">
      <w:pPr>
        <w:jc w:val="center"/>
        <w:rPr>
          <w:strike/>
          <w:highlight w:val="lightGray"/>
        </w:rPr>
      </w:pPr>
      <w:bookmarkStart w:id="109" w:name="_Toc311473363"/>
      <w:r w:rsidRPr="005647C6">
        <w:rPr>
          <w:strike/>
          <w:highlight w:val="lightGray"/>
        </w:rPr>
        <w:lastRenderedPageBreak/>
        <w:t>ANLAGE</w:t>
      </w:r>
      <w:r w:rsidR="00E306B7" w:rsidRPr="005647C6">
        <w:rPr>
          <w:strike/>
          <w:highlight w:val="lightGray"/>
        </w:rPr>
        <w:t xml:space="preserve"> </w:t>
      </w:r>
      <w:bookmarkEnd w:id="109"/>
      <w:r w:rsidR="00207199" w:rsidRPr="005647C6">
        <w:rPr>
          <w:strike/>
          <w:highlight w:val="lightGray"/>
        </w:rPr>
        <w:t>I</w:t>
      </w:r>
    </w:p>
    <w:p w14:paraId="1B54F426" w14:textId="77777777" w:rsidR="00E306B7" w:rsidRPr="005647C6" w:rsidRDefault="00E306B7" w:rsidP="00E306B7">
      <w:pPr>
        <w:jc w:val="center"/>
        <w:rPr>
          <w:strike/>
          <w:highlight w:val="lightGray"/>
        </w:rPr>
      </w:pPr>
    </w:p>
    <w:p w14:paraId="25270E01" w14:textId="77777777" w:rsidR="00E306B7" w:rsidRPr="005647C6" w:rsidRDefault="00E306B7" w:rsidP="00E306B7">
      <w:pPr>
        <w:jc w:val="center"/>
        <w:rPr>
          <w:strike/>
          <w:highlight w:val="lightGray"/>
        </w:rPr>
      </w:pPr>
    </w:p>
    <w:p w14:paraId="6650F8AE" w14:textId="77777777" w:rsidR="00E306B7" w:rsidRPr="005647C6" w:rsidRDefault="00F47866" w:rsidP="00E306B7">
      <w:pPr>
        <w:pBdr>
          <w:top w:val="single" w:sz="4" w:space="1" w:color="auto"/>
          <w:left w:val="single" w:sz="4" w:space="4" w:color="auto"/>
          <w:bottom w:val="single" w:sz="4" w:space="1" w:color="auto"/>
          <w:right w:val="single" w:sz="4" w:space="4" w:color="auto"/>
        </w:pBdr>
        <w:jc w:val="center"/>
        <w:rPr>
          <w:strike/>
          <w:snapToGrid w:val="0"/>
          <w:color w:val="000000"/>
        </w:rPr>
      </w:pPr>
      <w:bookmarkStart w:id="110" w:name="_Toc285523706"/>
      <w:bookmarkStart w:id="111" w:name="_Toc311473364"/>
      <w:r w:rsidRPr="005647C6">
        <w:rPr>
          <w:strike/>
          <w:snapToGrid w:val="0"/>
          <w:highlight w:val="lightGray"/>
        </w:rPr>
        <w:t>MODELL: MERKMALS</w:t>
      </w:r>
      <w:r w:rsidR="00421E78" w:rsidRPr="005647C6">
        <w:rPr>
          <w:strike/>
          <w:snapToGrid w:val="0"/>
          <w:highlight w:val="lightGray"/>
        </w:rPr>
        <w:t>S</w:t>
      </w:r>
      <w:r w:rsidRPr="005647C6">
        <w:rPr>
          <w:strike/>
          <w:snapToGrid w:val="0"/>
          <w:highlight w:val="lightGray"/>
        </w:rPr>
        <w:t>PEZIFISCHE MOLEKULARE MARKER</w:t>
      </w:r>
      <w:bookmarkEnd w:id="110"/>
      <w:bookmarkEnd w:id="111"/>
    </w:p>
    <w:p w14:paraId="4B610D84" w14:textId="77777777" w:rsidR="00E306B7" w:rsidRPr="005647C6" w:rsidRDefault="00E306B7" w:rsidP="00E306B7">
      <w:pPr>
        <w:jc w:val="center"/>
      </w:pPr>
      <w:bookmarkStart w:id="112" w:name="_Toc311473365"/>
    </w:p>
    <w:p w14:paraId="655066C7" w14:textId="77777777" w:rsidR="00E306B7" w:rsidRPr="005647C6" w:rsidRDefault="00E306B7" w:rsidP="00E306B7">
      <w:pPr>
        <w:jc w:val="center"/>
      </w:pPr>
    </w:p>
    <w:p w14:paraId="5883DABA" w14:textId="77777777" w:rsidR="00E306B7" w:rsidRPr="005647C6" w:rsidRDefault="00F47866" w:rsidP="00E306B7">
      <w:pPr>
        <w:jc w:val="center"/>
        <w:rPr>
          <w:strike/>
          <w:color w:val="4F81BD" w:themeColor="accent1"/>
        </w:rPr>
      </w:pPr>
      <w:r w:rsidRPr="005647C6">
        <w:rPr>
          <w:strike/>
          <w:color w:val="4F81BD" w:themeColor="accent1"/>
        </w:rPr>
        <w:t>BEISPIEL</w:t>
      </w:r>
      <w:r w:rsidR="00520102" w:rsidRPr="005647C6">
        <w:rPr>
          <w:strike/>
          <w:color w:val="4F81BD" w:themeColor="accent1"/>
        </w:rPr>
        <w:t xml:space="preserve"> 1</w:t>
      </w:r>
      <w:r w:rsidRPr="005647C6">
        <w:rPr>
          <w:strike/>
          <w:color w:val="4F81BD" w:themeColor="accent1"/>
        </w:rPr>
        <w:t>: GENSPEZIFISCHE MARKER FÜR HERBIZIDTOLERANZ</w:t>
      </w:r>
      <w:bookmarkEnd w:id="112"/>
    </w:p>
    <w:p w14:paraId="556AE3C4" w14:textId="77777777" w:rsidR="00E306B7" w:rsidRPr="005647C6" w:rsidRDefault="00E306B7" w:rsidP="00E306B7">
      <w:pPr>
        <w:jc w:val="center"/>
        <w:rPr>
          <w:strike/>
          <w:color w:val="4F81BD" w:themeColor="accent1"/>
        </w:rPr>
      </w:pPr>
    </w:p>
    <w:p w14:paraId="00B0BA03" w14:textId="77777777" w:rsidR="00E306B7" w:rsidRPr="005647C6" w:rsidRDefault="00E306B7" w:rsidP="00E306B7">
      <w:pPr>
        <w:jc w:val="center"/>
        <w:rPr>
          <w:strike/>
          <w:color w:val="4F81BD" w:themeColor="accent1"/>
        </w:rPr>
      </w:pPr>
    </w:p>
    <w:p w14:paraId="16DCB678" w14:textId="77777777" w:rsidR="00E306B7" w:rsidRPr="005647C6" w:rsidRDefault="00C211BB" w:rsidP="00F47866">
      <w:pPr>
        <w:jc w:val="center"/>
        <w:rPr>
          <w:rFonts w:cs="Arial"/>
          <w:strike/>
          <w:color w:val="4F81BD" w:themeColor="accent1"/>
        </w:rPr>
      </w:pPr>
      <w:r w:rsidRPr="005647C6">
        <w:rPr>
          <w:i/>
          <w:strike/>
          <w:color w:val="4F81BD" w:themeColor="accent1"/>
        </w:rPr>
        <w:t>von Sachverständigen aus Frankreich ausgearbeitet</w:t>
      </w:r>
    </w:p>
    <w:p w14:paraId="2C50E7F9" w14:textId="77777777" w:rsidR="00E306B7" w:rsidRPr="005647C6" w:rsidRDefault="00E306B7" w:rsidP="00E306B7">
      <w:pPr>
        <w:rPr>
          <w:rFonts w:cs="Arial"/>
        </w:rPr>
      </w:pPr>
    </w:p>
    <w:p w14:paraId="36DFFA49" w14:textId="77777777" w:rsidR="00C211BB" w:rsidRPr="005647C6" w:rsidRDefault="00C211BB" w:rsidP="00C211BB">
      <w:pPr>
        <w:rPr>
          <w:strike/>
          <w:u w:val="single"/>
        </w:rPr>
      </w:pPr>
      <w:r w:rsidRPr="005647C6">
        <w:rPr>
          <w:strike/>
          <w:highlight w:val="lightGray"/>
          <w:u w:val="single"/>
        </w:rPr>
        <w:t>Beispiel</w:t>
      </w:r>
    </w:p>
    <w:p w14:paraId="499194E7" w14:textId="77777777" w:rsidR="00C211BB" w:rsidRPr="005647C6" w:rsidRDefault="00C211BB" w:rsidP="00C211BB"/>
    <w:p w14:paraId="710A43EC" w14:textId="77777777" w:rsidR="00C211BB" w:rsidRPr="005647C6" w:rsidRDefault="00C211BB" w:rsidP="00C211BB">
      <w:pPr>
        <w:rPr>
          <w:strike/>
          <w:color w:val="4F81BD" w:themeColor="accent1"/>
        </w:rPr>
      </w:pPr>
      <w:r w:rsidRPr="005647C6">
        <w:rPr>
          <w:strike/>
          <w:color w:val="4F81BD" w:themeColor="accent1"/>
        </w:rPr>
        <w:t>1.</w:t>
      </w:r>
      <w:r w:rsidRPr="005647C6">
        <w:rPr>
          <w:strike/>
          <w:color w:val="4F81BD" w:themeColor="accent1"/>
        </w:rPr>
        <w:tab/>
        <w:t>Eine Sorte wird durch Einführung eines Gens für die Toleranz gegenüber dem Herbizid „</w:t>
      </w:r>
      <w:r w:rsidR="00330FB5" w:rsidRPr="005647C6">
        <w:rPr>
          <w:strike/>
          <w:color w:val="4F81BD" w:themeColor="accent1"/>
        </w:rPr>
        <w:t>Formel X</w:t>
      </w:r>
      <w:r w:rsidRPr="005647C6">
        <w:rPr>
          <w:strike/>
          <w:color w:val="4F81BD" w:themeColor="accent1"/>
        </w:rPr>
        <w:t xml:space="preserve">” genetisch modifiziert. Sorten mit diesem Gen werden nicht geschädigt, wenn sie mit </w:t>
      </w:r>
      <w:r w:rsidR="00330FB5" w:rsidRPr="005647C6">
        <w:rPr>
          <w:strike/>
          <w:color w:val="4F81BD" w:themeColor="accent1"/>
        </w:rPr>
        <w:t>Formel X</w:t>
      </w:r>
      <w:r w:rsidRPr="005647C6">
        <w:rPr>
          <w:strike/>
          <w:color w:val="4F81BD" w:themeColor="accent1"/>
        </w:rPr>
        <w:t xml:space="preserve"> besprüht werden; Sorten ohne dieses Gen werden hingegen stets abgetötet, wenn sie mit diesem bestimmten Herbizid behandelt werden. Die Toleranz gegenüber der </w:t>
      </w:r>
      <w:r w:rsidR="00330FB5" w:rsidRPr="005647C6">
        <w:rPr>
          <w:strike/>
          <w:color w:val="4F81BD" w:themeColor="accent1"/>
        </w:rPr>
        <w:t>Formel X</w:t>
      </w:r>
      <w:r w:rsidRPr="005647C6">
        <w:rPr>
          <w:strike/>
          <w:color w:val="4F81BD" w:themeColor="accent1"/>
        </w:rPr>
        <w:t xml:space="preserve">, die in Feldprüfungen durch Besprühen von Parzellen untersucht wurde, ist ein akzeptiertes DUS-Merkmal und kann zur Begründung der Unterscheidbarkeit von Sorten verwendet werden. </w:t>
      </w:r>
    </w:p>
    <w:p w14:paraId="31DCA50E" w14:textId="77777777" w:rsidR="00C211BB" w:rsidRPr="005647C6" w:rsidRDefault="00C211BB" w:rsidP="00C211BB">
      <w:pPr>
        <w:rPr>
          <w:strike/>
          <w:color w:val="4F81BD" w:themeColor="accent1"/>
        </w:rPr>
      </w:pPr>
    </w:p>
    <w:p w14:paraId="78B4C859" w14:textId="77777777" w:rsidR="00C211BB" w:rsidRPr="005647C6" w:rsidRDefault="00C211BB" w:rsidP="00C211BB">
      <w:pPr>
        <w:rPr>
          <w:strike/>
          <w:color w:val="4F81BD" w:themeColor="accent1"/>
        </w:rPr>
      </w:pPr>
      <w:r w:rsidRPr="005647C6">
        <w:rPr>
          <w:strike/>
          <w:color w:val="4F81BD" w:themeColor="accent1"/>
        </w:rPr>
        <w:t>2.</w:t>
      </w:r>
      <w:r w:rsidRPr="005647C6">
        <w:rPr>
          <w:strike/>
          <w:color w:val="4F81BD" w:themeColor="accent1"/>
        </w:rPr>
        <w:tab/>
        <w:t xml:space="preserve">Es wird vorgeschlagen, </w:t>
      </w:r>
      <w:r w:rsidR="004A5537" w:rsidRPr="005647C6">
        <w:rPr>
          <w:strike/>
          <w:color w:val="4F81BD" w:themeColor="accent1"/>
        </w:rPr>
        <w:t>dass</w:t>
      </w:r>
      <w:r w:rsidRPr="005647C6">
        <w:rPr>
          <w:strike/>
          <w:color w:val="4F81BD" w:themeColor="accent1"/>
        </w:rPr>
        <w:t xml:space="preserve"> das Merkmal „Toleranz gegenüber der </w:t>
      </w:r>
      <w:r w:rsidR="00330FB5" w:rsidRPr="005647C6">
        <w:rPr>
          <w:strike/>
          <w:color w:val="4F81BD" w:themeColor="accent1"/>
        </w:rPr>
        <w:t>Formel X</w:t>
      </w:r>
      <w:r w:rsidRPr="005647C6">
        <w:rPr>
          <w:strike/>
          <w:color w:val="4F81BD" w:themeColor="accent1"/>
        </w:rPr>
        <w:t xml:space="preserve">” geprüft werden sollte, indem eine Prüfung auf Vorhandensein eines mit dem Gen verbundenen molekularen Markers durchgeführt wird, anstatt die Sorten im Feld zu besprühen (dies ist bei der Standard-DUS-Prüfung schwer durchzuführen). Dieser Marker befindet sich auf einem Teil des Gen-„Konstrukts”. Das Gen-„Konstrukt” </w:t>
      </w:r>
      <w:r w:rsidR="004A5537" w:rsidRPr="005647C6">
        <w:rPr>
          <w:strike/>
          <w:color w:val="4F81BD" w:themeColor="accent1"/>
        </w:rPr>
        <w:t>umfasst</w:t>
      </w:r>
      <w:r w:rsidRPr="005647C6">
        <w:rPr>
          <w:strike/>
          <w:color w:val="4F81BD" w:themeColor="accent1"/>
        </w:rPr>
        <w:t xml:space="preserve"> alle Elemente die während der genetischen Modifizierung in die Pflanze eingeführt werden, und enthält außer dem Gen selbst zusätzliche Elemente für die Regulierung des Gens, wenn es in der Pflanze ist. Der Markerlocus kann sich im Gen, teilweise auf dem Gen oder außerhalb des Gens selbst befinden.</w:t>
      </w:r>
    </w:p>
    <w:p w14:paraId="4A76FC5C" w14:textId="77777777" w:rsidR="00C211BB" w:rsidRPr="005647C6" w:rsidRDefault="00C211BB" w:rsidP="00C211BB">
      <w:pPr>
        <w:rPr>
          <w:strike/>
          <w:color w:val="4F81BD" w:themeColor="accent1"/>
        </w:rPr>
      </w:pPr>
    </w:p>
    <w:p w14:paraId="51BC4357" w14:textId="77777777" w:rsidR="00C211BB" w:rsidRPr="005647C6" w:rsidRDefault="00C211BB" w:rsidP="00C211BB">
      <w:pPr>
        <w:rPr>
          <w:strike/>
          <w:color w:val="4F81BD" w:themeColor="accent1"/>
          <w:u w:val="single"/>
        </w:rPr>
      </w:pPr>
      <w:r w:rsidRPr="005647C6">
        <w:rPr>
          <w:strike/>
          <w:color w:val="4F81BD" w:themeColor="accent1"/>
          <w:u w:val="single"/>
        </w:rPr>
        <w:t>Annahmen, die im Beispiel aufzustellen sind</w:t>
      </w:r>
    </w:p>
    <w:p w14:paraId="3E704C5A" w14:textId="77777777" w:rsidR="00C211BB" w:rsidRPr="005647C6" w:rsidRDefault="00C211BB" w:rsidP="00C211BB">
      <w:pPr>
        <w:rPr>
          <w:strike/>
          <w:color w:val="4F81BD" w:themeColor="accent1"/>
        </w:rPr>
      </w:pPr>
    </w:p>
    <w:p w14:paraId="752DFA2D" w14:textId="77777777" w:rsidR="00C211BB" w:rsidRPr="005647C6" w:rsidRDefault="00C211BB" w:rsidP="00C211BB">
      <w:pPr>
        <w:rPr>
          <w:strike/>
          <w:color w:val="4F81BD" w:themeColor="accent1"/>
        </w:rPr>
      </w:pPr>
      <w:r w:rsidRPr="005647C6">
        <w:rPr>
          <w:strike/>
          <w:color w:val="4F81BD" w:themeColor="accent1"/>
        </w:rPr>
        <w:t>3.</w:t>
      </w:r>
      <w:r w:rsidRPr="005647C6">
        <w:rPr>
          <w:strike/>
          <w:color w:val="4F81BD" w:themeColor="accent1"/>
        </w:rPr>
        <w:tab/>
        <w:t>Folgende Annahmen werden aufgestellt:</w:t>
      </w:r>
    </w:p>
    <w:p w14:paraId="7FE3763F" w14:textId="77777777" w:rsidR="00C211BB" w:rsidRPr="005647C6" w:rsidRDefault="00C211BB" w:rsidP="00C211BB">
      <w:pPr>
        <w:rPr>
          <w:strike/>
          <w:color w:val="4F81BD" w:themeColor="accent1"/>
        </w:rPr>
      </w:pPr>
    </w:p>
    <w:p w14:paraId="543C5049" w14:textId="77777777" w:rsidR="00C211BB" w:rsidRPr="005647C6" w:rsidRDefault="00C211BB" w:rsidP="00A87385">
      <w:pPr>
        <w:ind w:left="567"/>
        <w:rPr>
          <w:strike/>
          <w:color w:val="4F81BD" w:themeColor="accent1"/>
        </w:rPr>
      </w:pPr>
      <w:r w:rsidRPr="005647C6">
        <w:rPr>
          <w:strike/>
          <w:color w:val="4F81BD" w:themeColor="accent1"/>
        </w:rPr>
        <w:t>a)</w:t>
      </w:r>
      <w:r w:rsidRPr="005647C6">
        <w:rPr>
          <w:strike/>
          <w:color w:val="4F81BD" w:themeColor="accent1"/>
        </w:rPr>
        <w:tab/>
        <w:t>Die DUS-Prüfung</w:t>
      </w:r>
    </w:p>
    <w:p w14:paraId="28E0F509" w14:textId="77777777" w:rsidR="00C211BB" w:rsidRPr="005647C6" w:rsidRDefault="00C211BB" w:rsidP="00C211BB">
      <w:pPr>
        <w:rPr>
          <w:strike/>
          <w:color w:val="4F81BD" w:themeColor="accent1"/>
        </w:rPr>
      </w:pPr>
    </w:p>
    <w:p w14:paraId="59251F0D" w14:textId="77777777" w:rsidR="00C211BB" w:rsidRPr="005647C6" w:rsidRDefault="00C211BB" w:rsidP="005327D1">
      <w:pPr>
        <w:ind w:firstLine="567"/>
        <w:rPr>
          <w:strike/>
          <w:color w:val="4F81BD" w:themeColor="accent1"/>
        </w:rPr>
      </w:pPr>
      <w:r w:rsidRPr="005647C6">
        <w:rPr>
          <w:strike/>
          <w:color w:val="4F81BD" w:themeColor="accent1"/>
        </w:rPr>
        <w:t xml:space="preserve">Es wird angenommen, </w:t>
      </w:r>
      <w:r w:rsidR="004A5537" w:rsidRPr="005647C6">
        <w:rPr>
          <w:strike/>
          <w:color w:val="4F81BD" w:themeColor="accent1"/>
        </w:rPr>
        <w:t>dass</w:t>
      </w:r>
      <w:r w:rsidRPr="005647C6">
        <w:rPr>
          <w:strike/>
          <w:color w:val="4F81BD" w:themeColor="accent1"/>
        </w:rPr>
        <w:t xml:space="preserve"> die Prüfung des Markers im gleichen Umfang wie die Feldprüfung durchgeführt wird, d. h. die gleiche Anzahl Einzelpflanzen über die gleiche Anzahl Jahre und mit den gleichen Kriterien für die Unterscheidbarkeit, die Homogenität und die Beständigkeit.</w:t>
      </w:r>
    </w:p>
    <w:p w14:paraId="00252C30" w14:textId="77777777" w:rsidR="00C211BB" w:rsidRPr="005647C6" w:rsidRDefault="00C211BB" w:rsidP="00C211BB">
      <w:pPr>
        <w:rPr>
          <w:strike/>
          <w:color w:val="4F81BD" w:themeColor="accent1"/>
        </w:rPr>
      </w:pPr>
    </w:p>
    <w:p w14:paraId="2D1CE795" w14:textId="77777777" w:rsidR="00C211BB" w:rsidRPr="005647C6" w:rsidRDefault="00C211BB" w:rsidP="00A87385">
      <w:pPr>
        <w:ind w:left="567"/>
        <w:rPr>
          <w:strike/>
          <w:color w:val="4F81BD" w:themeColor="accent1"/>
        </w:rPr>
      </w:pPr>
      <w:r w:rsidRPr="005647C6">
        <w:rPr>
          <w:strike/>
          <w:color w:val="4F81BD" w:themeColor="accent1"/>
        </w:rPr>
        <w:t>b)</w:t>
      </w:r>
      <w:r w:rsidRPr="005647C6">
        <w:rPr>
          <w:strike/>
          <w:color w:val="4F81BD" w:themeColor="accent1"/>
        </w:rPr>
        <w:tab/>
        <w:t>Zuverlässigkeit der Verbindung</w:t>
      </w:r>
    </w:p>
    <w:p w14:paraId="48ED172C" w14:textId="77777777" w:rsidR="00C211BB" w:rsidRPr="005647C6" w:rsidRDefault="00C211BB" w:rsidP="00C211BB">
      <w:pPr>
        <w:rPr>
          <w:strike/>
          <w:color w:val="4F81BD" w:themeColor="accent1"/>
        </w:rPr>
      </w:pPr>
    </w:p>
    <w:p w14:paraId="4A9EC541" w14:textId="77777777" w:rsidR="00C211BB" w:rsidRPr="005647C6" w:rsidRDefault="00C211BB" w:rsidP="005327D1">
      <w:pPr>
        <w:ind w:firstLine="567"/>
        <w:rPr>
          <w:strike/>
          <w:color w:val="4F81BD" w:themeColor="accent1"/>
        </w:rPr>
      </w:pPr>
      <w:r w:rsidRPr="005647C6">
        <w:rPr>
          <w:strike/>
          <w:color w:val="4F81BD" w:themeColor="accent1"/>
        </w:rPr>
        <w:t xml:space="preserve">Es wird angenommen, </w:t>
      </w:r>
      <w:r w:rsidR="004A5537" w:rsidRPr="005647C6">
        <w:rPr>
          <w:strike/>
          <w:color w:val="4F81BD" w:themeColor="accent1"/>
        </w:rPr>
        <w:t>dass</w:t>
      </w:r>
      <w:r w:rsidRPr="005647C6">
        <w:rPr>
          <w:strike/>
          <w:color w:val="4F81BD" w:themeColor="accent1"/>
        </w:rPr>
        <w:t xml:space="preserve"> die Verbindung zwischen dem Marker und dem Gen überprüft würde, um sicherzustellen, </w:t>
      </w:r>
      <w:r w:rsidR="004A5537" w:rsidRPr="005647C6">
        <w:rPr>
          <w:strike/>
          <w:color w:val="4F81BD" w:themeColor="accent1"/>
        </w:rPr>
        <w:t>dass</w:t>
      </w:r>
      <w:r w:rsidRPr="005647C6">
        <w:rPr>
          <w:strike/>
          <w:color w:val="4F81BD" w:themeColor="accent1"/>
        </w:rPr>
        <w:t xml:space="preserve"> der Marker ein </w:t>
      </w:r>
      <w:r w:rsidR="004A5537" w:rsidRPr="005647C6">
        <w:rPr>
          <w:strike/>
          <w:color w:val="4F81BD" w:themeColor="accent1"/>
        </w:rPr>
        <w:t>verlässlicher</w:t>
      </w:r>
      <w:r w:rsidRPr="005647C6">
        <w:rPr>
          <w:strike/>
          <w:color w:val="4F81BD" w:themeColor="accent1"/>
        </w:rPr>
        <w:t xml:space="preserve"> Prädiktor für die Toleranz gegenüber der </w:t>
      </w:r>
      <w:r w:rsidR="00330FB5" w:rsidRPr="005647C6">
        <w:rPr>
          <w:strike/>
          <w:color w:val="4F81BD" w:themeColor="accent1"/>
        </w:rPr>
        <w:t>Formel X</w:t>
      </w:r>
      <w:r w:rsidRPr="005647C6">
        <w:rPr>
          <w:strike/>
          <w:color w:val="4F81BD" w:themeColor="accent1"/>
        </w:rPr>
        <w:t xml:space="preserve"> ist. Diese Überprüfung wäre notwendig, um beispielsweise sicherzustellen, </w:t>
      </w:r>
      <w:r w:rsidR="004A5537" w:rsidRPr="005647C6">
        <w:rPr>
          <w:strike/>
          <w:color w:val="4F81BD" w:themeColor="accent1"/>
        </w:rPr>
        <w:t>dass</w:t>
      </w:r>
      <w:r w:rsidRPr="005647C6">
        <w:rPr>
          <w:strike/>
          <w:color w:val="4F81BD" w:themeColor="accent1"/>
        </w:rPr>
        <w:t xml:space="preserve"> der Marker nicht vom Gen getrennt wird und </w:t>
      </w:r>
      <w:r w:rsidR="004A5537" w:rsidRPr="005647C6">
        <w:rPr>
          <w:strike/>
          <w:color w:val="4F81BD" w:themeColor="accent1"/>
        </w:rPr>
        <w:t>dass</w:t>
      </w:r>
      <w:r w:rsidRPr="005647C6">
        <w:rPr>
          <w:strike/>
          <w:color w:val="4F81BD" w:themeColor="accent1"/>
        </w:rPr>
        <w:t xml:space="preserve"> das Vorhandensein des Gens noch immer zur Toleranz gegenüber der </w:t>
      </w:r>
      <w:r w:rsidR="00330FB5" w:rsidRPr="005647C6">
        <w:rPr>
          <w:strike/>
          <w:color w:val="4F81BD" w:themeColor="accent1"/>
        </w:rPr>
        <w:t>Formel X</w:t>
      </w:r>
      <w:r w:rsidRPr="005647C6">
        <w:rPr>
          <w:strike/>
          <w:color w:val="4F81BD" w:themeColor="accent1"/>
        </w:rPr>
        <w:t xml:space="preserve"> führt.</w:t>
      </w:r>
    </w:p>
    <w:p w14:paraId="48023963" w14:textId="77777777" w:rsidR="00C211BB" w:rsidRPr="005647C6" w:rsidRDefault="00C211BB" w:rsidP="00C211BB">
      <w:pPr>
        <w:rPr>
          <w:strike/>
          <w:color w:val="4F81BD" w:themeColor="accent1"/>
        </w:rPr>
      </w:pPr>
    </w:p>
    <w:p w14:paraId="18605E96" w14:textId="77777777" w:rsidR="00C211BB" w:rsidRPr="005647C6" w:rsidRDefault="00C211BB" w:rsidP="00A87385">
      <w:pPr>
        <w:ind w:left="567"/>
        <w:rPr>
          <w:strike/>
          <w:color w:val="4F81BD" w:themeColor="accent1"/>
        </w:rPr>
      </w:pPr>
      <w:r w:rsidRPr="005647C6">
        <w:rPr>
          <w:strike/>
          <w:color w:val="4F81BD" w:themeColor="accent1"/>
        </w:rPr>
        <w:t>c)</w:t>
      </w:r>
      <w:r w:rsidRPr="005647C6">
        <w:rPr>
          <w:strike/>
          <w:color w:val="4F81BD" w:themeColor="accent1"/>
        </w:rPr>
        <w:tab/>
        <w:t>Entwicklung verschiedener molekularer Marker für dasselbe Gen</w:t>
      </w:r>
    </w:p>
    <w:p w14:paraId="44196F3E" w14:textId="77777777" w:rsidR="00C211BB" w:rsidRPr="005647C6" w:rsidRDefault="00C211BB" w:rsidP="00C211BB">
      <w:pPr>
        <w:rPr>
          <w:strike/>
          <w:color w:val="4F81BD" w:themeColor="accent1"/>
        </w:rPr>
      </w:pPr>
    </w:p>
    <w:p w14:paraId="1ECD73B1" w14:textId="77777777" w:rsidR="00C211BB" w:rsidRPr="005647C6" w:rsidRDefault="00C211BB" w:rsidP="005327D1">
      <w:pPr>
        <w:ind w:firstLine="567"/>
        <w:rPr>
          <w:strike/>
          <w:color w:val="4F81BD" w:themeColor="accent1"/>
        </w:rPr>
      </w:pPr>
      <w:r w:rsidRPr="005647C6">
        <w:rPr>
          <w:strike/>
          <w:color w:val="4F81BD" w:themeColor="accent1"/>
        </w:rPr>
        <w:t xml:space="preserve">Es wäre möglich, verschiedene Genkonstrukte zu entwickeln, die die Toleranz gegenüber der </w:t>
      </w:r>
      <w:r w:rsidR="00330FB5" w:rsidRPr="005647C6">
        <w:rPr>
          <w:strike/>
          <w:color w:val="4F81BD" w:themeColor="accent1"/>
        </w:rPr>
        <w:t>Formel X</w:t>
      </w:r>
      <w:r w:rsidRPr="005647C6">
        <w:rPr>
          <w:strike/>
          <w:color w:val="4F81BD" w:themeColor="accent1"/>
        </w:rPr>
        <w:t xml:space="preserve"> enthalten, und getrennte molekulare Marker für diese einzelnen Genkonstrukte zu identifizieren, die sämtlich mit genau demselben Gen für die Toleranz gegenüber der </w:t>
      </w:r>
      <w:r w:rsidR="00330FB5" w:rsidRPr="005647C6">
        <w:rPr>
          <w:strike/>
          <w:color w:val="4F81BD" w:themeColor="accent1"/>
        </w:rPr>
        <w:t>Formel X</w:t>
      </w:r>
      <w:r w:rsidRPr="005647C6">
        <w:rPr>
          <w:strike/>
          <w:color w:val="4F81BD" w:themeColor="accent1"/>
        </w:rPr>
        <w:t xml:space="preserve"> verbunden wären. Wenn alle verschiedenen Marker für dasselbe Gen als verschiedene Methoden für die Prüfung </w:t>
      </w:r>
      <w:r w:rsidRPr="005647C6">
        <w:rPr>
          <w:i/>
          <w:strike/>
          <w:color w:val="4F81BD" w:themeColor="accent1"/>
        </w:rPr>
        <w:t>desselben vorhandenen phänotypischen Merkmals</w:t>
      </w:r>
      <w:r w:rsidRPr="005647C6">
        <w:rPr>
          <w:strike/>
          <w:color w:val="4F81BD" w:themeColor="accent1"/>
        </w:rPr>
        <w:t xml:space="preserve"> akzeptiert würden, wäre die Prüfung des Vorgehens gleich. Für die Verwendung „Molekularer […] [Marker] als Prädikt</w:t>
      </w:r>
      <w:r w:rsidR="0033787D" w:rsidRPr="005647C6">
        <w:rPr>
          <w:strike/>
          <w:color w:val="4F81BD" w:themeColor="accent1"/>
        </w:rPr>
        <w:t>oren für herkömmliche Merkmale”</w:t>
      </w:r>
      <w:r w:rsidRPr="005647C6">
        <w:rPr>
          <w:strike/>
          <w:color w:val="4F81BD" w:themeColor="accent1"/>
        </w:rPr>
        <w:t xml:space="preserve"> </w:t>
      </w:r>
      <w:r w:rsidR="004A5537" w:rsidRPr="005647C6">
        <w:rPr>
          <w:strike/>
          <w:color w:val="4F81BD" w:themeColor="accent1"/>
        </w:rPr>
        <w:t>muss</w:t>
      </w:r>
      <w:r w:rsidRPr="005647C6">
        <w:rPr>
          <w:strike/>
          <w:color w:val="4F81BD" w:themeColor="accent1"/>
        </w:rPr>
        <w:t xml:space="preserve"> auf der Grundlage gearbeitet werden, </w:t>
      </w:r>
      <w:r w:rsidR="004A5537" w:rsidRPr="005647C6">
        <w:rPr>
          <w:strike/>
          <w:color w:val="4F81BD" w:themeColor="accent1"/>
        </w:rPr>
        <w:t>dass</w:t>
      </w:r>
      <w:r w:rsidRPr="005647C6">
        <w:rPr>
          <w:strike/>
          <w:color w:val="4F81BD" w:themeColor="accent1"/>
        </w:rPr>
        <w:t xml:space="preserve"> die Marker einem herkömmlichen, d. h. bestehenden, akzeptierten Merkmal entsprechen. Daher wird angenommen, </w:t>
      </w:r>
      <w:r w:rsidR="004A5537" w:rsidRPr="005647C6">
        <w:rPr>
          <w:strike/>
          <w:color w:val="4F81BD" w:themeColor="accent1"/>
        </w:rPr>
        <w:t>dass</w:t>
      </w:r>
      <w:r w:rsidRPr="005647C6">
        <w:rPr>
          <w:strike/>
          <w:color w:val="4F81BD" w:themeColor="accent1"/>
        </w:rPr>
        <w:t xml:space="preserve"> verschiedene Marker für dasselbe Gen als verschiedene Methoden für die Prüfung desselben Merkmals behandelt würden, d. h. der Toleranz gegenüber der </w:t>
      </w:r>
      <w:r w:rsidR="00330FB5" w:rsidRPr="005647C6">
        <w:rPr>
          <w:strike/>
          <w:color w:val="4F81BD" w:themeColor="accent1"/>
        </w:rPr>
        <w:t>Formel X</w:t>
      </w:r>
      <w:r w:rsidRPr="005647C6">
        <w:rPr>
          <w:strike/>
          <w:color w:val="4F81BD" w:themeColor="accent1"/>
        </w:rPr>
        <w:t>.</w:t>
      </w:r>
    </w:p>
    <w:p w14:paraId="4ADC22CB" w14:textId="77777777" w:rsidR="00C211BB" w:rsidRPr="005647C6" w:rsidRDefault="00C211BB" w:rsidP="00C211BB">
      <w:pPr>
        <w:rPr>
          <w:strike/>
          <w:color w:val="4F81BD" w:themeColor="accent1"/>
        </w:rPr>
      </w:pPr>
    </w:p>
    <w:p w14:paraId="7A2FA93F" w14:textId="77777777" w:rsidR="00C211BB" w:rsidRPr="005647C6" w:rsidRDefault="00C211BB" w:rsidP="00A87385">
      <w:pPr>
        <w:ind w:left="567"/>
        <w:rPr>
          <w:strike/>
          <w:color w:val="4F81BD" w:themeColor="accent1"/>
        </w:rPr>
      </w:pPr>
      <w:r w:rsidRPr="005647C6">
        <w:rPr>
          <w:strike/>
          <w:color w:val="4F81BD" w:themeColor="accent1"/>
        </w:rPr>
        <w:t>d)</w:t>
      </w:r>
      <w:r w:rsidRPr="005647C6">
        <w:rPr>
          <w:strike/>
          <w:color w:val="4F81BD" w:themeColor="accent1"/>
        </w:rPr>
        <w:tab/>
        <w:t>Verschiedene Gene, die eine Toleranz gegenüber demselben Herbizid erzeugen</w:t>
      </w:r>
    </w:p>
    <w:p w14:paraId="117CDE7C" w14:textId="77777777" w:rsidR="00C211BB" w:rsidRPr="005647C6" w:rsidRDefault="00C211BB" w:rsidP="00C211BB">
      <w:pPr>
        <w:rPr>
          <w:strike/>
          <w:color w:val="4F81BD" w:themeColor="accent1"/>
        </w:rPr>
      </w:pPr>
    </w:p>
    <w:p w14:paraId="7E6FF39D" w14:textId="77777777" w:rsidR="00C211BB" w:rsidRPr="005647C6" w:rsidRDefault="00C211BB" w:rsidP="005327D1">
      <w:pPr>
        <w:ind w:firstLine="567"/>
        <w:rPr>
          <w:strike/>
          <w:color w:val="4F81BD" w:themeColor="accent1"/>
        </w:rPr>
      </w:pPr>
      <w:r w:rsidRPr="005647C6">
        <w:rPr>
          <w:strike/>
          <w:color w:val="4F81BD" w:themeColor="accent1"/>
        </w:rPr>
        <w:t xml:space="preserve">Es wäre möglich, verschiedene Gene zu entwickeln, die die Toleranz gegenüber der </w:t>
      </w:r>
      <w:r w:rsidR="00330FB5" w:rsidRPr="005647C6">
        <w:rPr>
          <w:strike/>
          <w:color w:val="4F81BD" w:themeColor="accent1"/>
        </w:rPr>
        <w:t>Formel X</w:t>
      </w:r>
      <w:r w:rsidRPr="005647C6">
        <w:rPr>
          <w:strike/>
          <w:color w:val="4F81BD" w:themeColor="accent1"/>
        </w:rPr>
        <w:t xml:space="preserve"> übertragen. Im einfachsten Fall könnte dies gleich angesehen werden wie verschiedene Marker für dasselbe Gen, d. h. die verschiedenen Gene mit ihren entsprechenden Markern würden als verschiedene Methoden für die Prüfung desselben Merkmals, d. h. de</w:t>
      </w:r>
      <w:r w:rsidR="005327D1" w:rsidRPr="005647C6">
        <w:rPr>
          <w:strike/>
          <w:color w:val="4F81BD" w:themeColor="accent1"/>
        </w:rPr>
        <w:t xml:space="preserve">r Toleranz gegenüber der </w:t>
      </w:r>
      <w:r w:rsidR="00330FB5" w:rsidRPr="005647C6">
        <w:rPr>
          <w:strike/>
          <w:color w:val="4F81BD" w:themeColor="accent1"/>
        </w:rPr>
        <w:t>Formel X</w:t>
      </w:r>
      <w:r w:rsidRPr="005647C6">
        <w:rPr>
          <w:strike/>
          <w:color w:val="4F81BD" w:themeColor="accent1"/>
        </w:rPr>
        <w:t xml:space="preserve">, angesehen. Die verschiedenen </w:t>
      </w:r>
      <w:r w:rsidRPr="005647C6">
        <w:rPr>
          <w:strike/>
          <w:color w:val="4F81BD" w:themeColor="accent1"/>
        </w:rPr>
        <w:lastRenderedPageBreak/>
        <w:t xml:space="preserve">Gene hätten jedoch vermutlich einen verschiedenen chemischen Mechanismus für die Erzeugung der Toleranz gegenüber der </w:t>
      </w:r>
      <w:r w:rsidR="00330FB5" w:rsidRPr="005647C6">
        <w:rPr>
          <w:strike/>
          <w:color w:val="4F81BD" w:themeColor="accent1"/>
        </w:rPr>
        <w:t>Formel X</w:t>
      </w:r>
      <w:r w:rsidRPr="005647C6">
        <w:rPr>
          <w:strike/>
          <w:color w:val="4F81BD" w:themeColor="accent1"/>
        </w:rPr>
        <w:t xml:space="preserve">. So werden die aus den verschiedenen Genen erzeugten chemischen Substanzen verschieden sein, und diese verschiedenen chemischen Substanzen könnten in einigen Fällen die Grundlage für die Begründung der Unterscheidbarkeit bilden. Dennoch wäre es nach diesem Modell zunächst notwendig, die chemischen Bestandteile als UPOV-Merkmale zu akzeptieren, bevor die mit diesen potentiellen Merkmalen verbundenen molekularen Marker akzeptiert werden. Dies wiederum wäre ein getrenntes Beispiel. Daher wird angenommen, </w:t>
      </w:r>
      <w:r w:rsidR="004A5537" w:rsidRPr="005647C6">
        <w:rPr>
          <w:strike/>
          <w:color w:val="4F81BD" w:themeColor="accent1"/>
        </w:rPr>
        <w:t>dass</w:t>
      </w:r>
      <w:r w:rsidRPr="005647C6">
        <w:rPr>
          <w:strike/>
          <w:color w:val="4F81BD" w:themeColor="accent1"/>
        </w:rPr>
        <w:t xml:space="preserve"> verschiedene Gene als verschiedene Methoden für die Prüfung desselben Merkmals, d. h. der Toleranz gegenüber der </w:t>
      </w:r>
      <w:r w:rsidR="00330FB5" w:rsidRPr="005647C6">
        <w:rPr>
          <w:strike/>
          <w:color w:val="4F81BD" w:themeColor="accent1"/>
        </w:rPr>
        <w:t>Formel X</w:t>
      </w:r>
      <w:r w:rsidRPr="005647C6">
        <w:rPr>
          <w:strike/>
          <w:color w:val="4F81BD" w:themeColor="accent1"/>
        </w:rPr>
        <w:t>, behandelt werden.</w:t>
      </w:r>
    </w:p>
    <w:p w14:paraId="27E1D38F" w14:textId="77777777" w:rsidR="00C211BB" w:rsidRPr="005647C6" w:rsidRDefault="00C211BB" w:rsidP="00C211BB">
      <w:pPr>
        <w:rPr>
          <w:strike/>
          <w:color w:val="4F81BD" w:themeColor="accent1"/>
        </w:rPr>
      </w:pPr>
    </w:p>
    <w:p w14:paraId="1D7DE2CD" w14:textId="77777777" w:rsidR="00C211BB" w:rsidRPr="005647C6" w:rsidRDefault="00C211BB" w:rsidP="00A87385">
      <w:pPr>
        <w:ind w:left="567"/>
        <w:rPr>
          <w:strike/>
          <w:color w:val="4F81BD" w:themeColor="accent1"/>
        </w:rPr>
      </w:pPr>
      <w:r w:rsidRPr="005647C6">
        <w:rPr>
          <w:strike/>
          <w:color w:val="4F81BD" w:themeColor="accent1"/>
        </w:rPr>
        <w:t>e)</w:t>
      </w:r>
      <w:r w:rsidRPr="005647C6">
        <w:rPr>
          <w:strike/>
          <w:color w:val="4F81BD" w:themeColor="accent1"/>
        </w:rPr>
        <w:tab/>
        <w:t>Verschiedene Genkonstrukte, die dieselbe Herbizidtoleranz erzeugen, jedoch mit einer verschiedenen Ausprägungskontrolle</w:t>
      </w:r>
    </w:p>
    <w:p w14:paraId="0172A1C0" w14:textId="77777777" w:rsidR="00C211BB" w:rsidRPr="005647C6" w:rsidRDefault="00C211BB" w:rsidP="00C211BB">
      <w:pPr>
        <w:rPr>
          <w:strike/>
          <w:color w:val="4F81BD" w:themeColor="accent1"/>
        </w:rPr>
      </w:pPr>
    </w:p>
    <w:p w14:paraId="25B3FCF9" w14:textId="77777777" w:rsidR="00E306B7" w:rsidRPr="005647C6" w:rsidRDefault="00C211BB" w:rsidP="005327D1">
      <w:pPr>
        <w:ind w:firstLine="567"/>
        <w:rPr>
          <w:strike/>
          <w:color w:val="4F81BD" w:themeColor="accent1"/>
        </w:rPr>
      </w:pPr>
      <w:r w:rsidRPr="005647C6">
        <w:rPr>
          <w:strike/>
          <w:color w:val="4F81BD" w:themeColor="accent1"/>
        </w:rPr>
        <w:t xml:space="preserve">Es ist auch möglich, </w:t>
      </w:r>
      <w:r w:rsidR="004A5537" w:rsidRPr="005647C6">
        <w:rPr>
          <w:strike/>
          <w:color w:val="4F81BD" w:themeColor="accent1"/>
        </w:rPr>
        <w:t>dass</w:t>
      </w:r>
      <w:r w:rsidRPr="005647C6">
        <w:rPr>
          <w:strike/>
          <w:color w:val="4F81BD" w:themeColor="accent1"/>
        </w:rPr>
        <w:t xml:space="preserve"> verschiedene Genkonstrukte entwickelt werden könnten, die dasselbe Gen für die Toleranz gegenüber der </w:t>
      </w:r>
      <w:r w:rsidR="00330FB5" w:rsidRPr="005647C6">
        <w:rPr>
          <w:strike/>
          <w:color w:val="4F81BD" w:themeColor="accent1"/>
        </w:rPr>
        <w:t>Formel X</w:t>
      </w:r>
      <w:r w:rsidRPr="005647C6">
        <w:rPr>
          <w:strike/>
          <w:color w:val="4F81BD" w:themeColor="accent1"/>
        </w:rPr>
        <w:t xml:space="preserve"> enthalten, jedoch eine unterschiedliche Kontrolle haben. Die Kontrollelemente können beispielsweise dazu führen, </w:t>
      </w:r>
      <w:r w:rsidR="004A5537" w:rsidRPr="005647C6">
        <w:rPr>
          <w:strike/>
          <w:color w:val="4F81BD" w:themeColor="accent1"/>
        </w:rPr>
        <w:t>dass</w:t>
      </w:r>
      <w:r w:rsidRPr="005647C6">
        <w:rPr>
          <w:strike/>
          <w:color w:val="4F81BD" w:themeColor="accent1"/>
        </w:rPr>
        <w:t xml:space="preserve"> die Toleranz gegenüber der </w:t>
      </w:r>
      <w:r w:rsidR="00330FB5" w:rsidRPr="005647C6">
        <w:rPr>
          <w:strike/>
          <w:color w:val="4F81BD" w:themeColor="accent1"/>
        </w:rPr>
        <w:t>Formel X</w:t>
      </w:r>
      <w:r w:rsidRPr="005647C6">
        <w:rPr>
          <w:strike/>
          <w:color w:val="4F81BD" w:themeColor="accent1"/>
        </w:rPr>
        <w:t xml:space="preserve"> nur in bestimmten Entwicklungsstadien eingeschaltet wird. Der Einfachheit halber wird bei der Prüfung dieses Beispiels angenommen, </w:t>
      </w:r>
      <w:r w:rsidR="004A5537" w:rsidRPr="005647C6">
        <w:rPr>
          <w:strike/>
          <w:color w:val="4F81BD" w:themeColor="accent1"/>
        </w:rPr>
        <w:t>dass</w:t>
      </w:r>
      <w:r w:rsidRPr="005647C6">
        <w:rPr>
          <w:strike/>
          <w:color w:val="4F81BD" w:themeColor="accent1"/>
        </w:rPr>
        <w:t xml:space="preserve"> die verschiedenen Marker, die mit verschiedenen Kontrollelementen für dasselbe Gen verbunden sind, sämtlich als verschiedene Methoden für die Prüfung desselben Merkmals der Toleranz gegenüber der </w:t>
      </w:r>
      <w:r w:rsidR="00330FB5" w:rsidRPr="005647C6">
        <w:rPr>
          <w:strike/>
          <w:color w:val="4F81BD" w:themeColor="accent1"/>
        </w:rPr>
        <w:t>Formel X</w:t>
      </w:r>
      <w:r w:rsidRPr="005647C6">
        <w:rPr>
          <w:strike/>
          <w:color w:val="4F81BD" w:themeColor="accent1"/>
        </w:rPr>
        <w:t xml:space="preserve"> behandelt würden. Es wird jedoch auch angenommen, </w:t>
      </w:r>
      <w:r w:rsidR="004A5537" w:rsidRPr="005647C6">
        <w:rPr>
          <w:strike/>
          <w:color w:val="4F81BD" w:themeColor="accent1"/>
        </w:rPr>
        <w:t>dass</w:t>
      </w:r>
      <w:r w:rsidRPr="005647C6">
        <w:rPr>
          <w:strike/>
          <w:color w:val="4F81BD" w:themeColor="accent1"/>
        </w:rPr>
        <w:t xml:space="preserve"> diese Frage zu einem späteren Zeitpunkt weiter untersucht wird.</w:t>
      </w:r>
    </w:p>
    <w:p w14:paraId="04FC951C" w14:textId="77777777" w:rsidR="00E306B7" w:rsidRPr="005647C6" w:rsidRDefault="00E306B7" w:rsidP="00E306B7"/>
    <w:p w14:paraId="68F0F812" w14:textId="77777777" w:rsidR="00520102" w:rsidRPr="005647C6" w:rsidRDefault="00520102">
      <w:pPr>
        <w:jc w:val="left"/>
      </w:pPr>
      <w:r w:rsidRPr="005647C6">
        <w:br w:type="page"/>
      </w:r>
    </w:p>
    <w:p w14:paraId="7F69C920" w14:textId="77777777" w:rsidR="00520102" w:rsidRPr="005647C6" w:rsidRDefault="00520102" w:rsidP="00520102">
      <w:pPr>
        <w:pBdr>
          <w:top w:val="single" w:sz="4" w:space="1" w:color="auto"/>
          <w:left w:val="single" w:sz="4" w:space="4" w:color="auto"/>
          <w:bottom w:val="single" w:sz="4" w:space="1" w:color="auto"/>
          <w:right w:val="single" w:sz="4" w:space="4" w:color="auto"/>
        </w:pBdr>
        <w:jc w:val="center"/>
        <w:rPr>
          <w:strike/>
          <w:snapToGrid w:val="0"/>
          <w:color w:val="000000"/>
        </w:rPr>
      </w:pPr>
      <w:r w:rsidRPr="005647C6">
        <w:rPr>
          <w:strike/>
          <w:snapToGrid w:val="0"/>
          <w:highlight w:val="lightGray"/>
        </w:rPr>
        <w:lastRenderedPageBreak/>
        <w:t>MODELL: MERKMALSSPEZIFISCHE MOLEKULARE MARKER</w:t>
      </w:r>
    </w:p>
    <w:p w14:paraId="1855DF71" w14:textId="77777777" w:rsidR="00520102" w:rsidRPr="005647C6" w:rsidRDefault="00520102" w:rsidP="00520102">
      <w:pPr>
        <w:jc w:val="center"/>
      </w:pPr>
    </w:p>
    <w:p w14:paraId="3169AD9F" w14:textId="77777777" w:rsidR="00520102" w:rsidRPr="005647C6" w:rsidRDefault="00520102" w:rsidP="00520102">
      <w:pPr>
        <w:jc w:val="center"/>
      </w:pPr>
    </w:p>
    <w:p w14:paraId="3E366FC0" w14:textId="77777777" w:rsidR="00520102" w:rsidRPr="005647C6" w:rsidRDefault="00520102" w:rsidP="00520102">
      <w:pPr>
        <w:jc w:val="center"/>
        <w:rPr>
          <w:rFonts w:eastAsia="Calibri" w:cs="Arial"/>
          <w:strike/>
          <w:color w:val="4F81BD" w:themeColor="accent1"/>
        </w:rPr>
      </w:pPr>
      <w:r w:rsidRPr="005647C6">
        <w:rPr>
          <w:rFonts w:eastAsia="Calibri" w:cs="Arial"/>
          <w:strike/>
          <w:color w:val="4F81BD" w:themeColor="accent1"/>
        </w:rPr>
        <w:t>BEISPIEL 2: GEN-SPEZIFISCHER MARKER MIT UNVOLLSTÄNDIGEN INFORMATIONEN ÜBER DIE AUSPRÄGUNGSSTUFE FÜR KRANKHEITSRESISTENZ BEI TOMATE</w:t>
      </w:r>
    </w:p>
    <w:p w14:paraId="4969DB10" w14:textId="77777777" w:rsidR="00520102" w:rsidRPr="005647C6" w:rsidRDefault="00520102" w:rsidP="00520102">
      <w:pPr>
        <w:jc w:val="center"/>
        <w:rPr>
          <w:rFonts w:eastAsia="Calibri" w:cs="Arial"/>
          <w:strike/>
          <w:color w:val="4F81BD" w:themeColor="accent1"/>
        </w:rPr>
      </w:pPr>
    </w:p>
    <w:p w14:paraId="7D05C522" w14:textId="77777777" w:rsidR="00520102" w:rsidRPr="005647C6" w:rsidRDefault="00520102" w:rsidP="00520102">
      <w:pPr>
        <w:jc w:val="center"/>
        <w:rPr>
          <w:rFonts w:eastAsia="Calibri" w:cs="Arial"/>
          <w:strike/>
          <w:color w:val="4F81BD" w:themeColor="accent1"/>
        </w:rPr>
      </w:pPr>
    </w:p>
    <w:p w14:paraId="61689EC3" w14:textId="77777777" w:rsidR="00520102" w:rsidRPr="005647C6" w:rsidRDefault="00520102" w:rsidP="00520102">
      <w:pPr>
        <w:jc w:val="center"/>
        <w:rPr>
          <w:rFonts w:eastAsia="Calibri" w:cs="Arial"/>
          <w:i/>
          <w:iCs/>
          <w:strike/>
          <w:color w:val="4F81BD" w:themeColor="accent1"/>
        </w:rPr>
      </w:pPr>
      <w:r w:rsidRPr="005647C6">
        <w:rPr>
          <w:rFonts w:eastAsia="Calibri" w:cs="Arial"/>
          <w:i/>
          <w:iCs/>
          <w:strike/>
          <w:color w:val="4F81BD" w:themeColor="accent1"/>
        </w:rPr>
        <w:t>erstellt von Sachverständigen aus den Niederlanden</w:t>
      </w:r>
    </w:p>
    <w:p w14:paraId="059F90F6" w14:textId="77777777" w:rsidR="00520102" w:rsidRPr="005647C6" w:rsidRDefault="00520102" w:rsidP="00520102">
      <w:pPr>
        <w:autoSpaceDE w:val="0"/>
        <w:autoSpaceDN w:val="0"/>
        <w:adjustRightInd w:val="0"/>
        <w:rPr>
          <w:rFonts w:eastAsia="Calibri" w:cs="Arial"/>
        </w:rPr>
      </w:pPr>
    </w:p>
    <w:p w14:paraId="5588D2FB" w14:textId="77777777" w:rsidR="00520102" w:rsidRPr="005647C6" w:rsidRDefault="00520102" w:rsidP="00520102">
      <w:pPr>
        <w:autoSpaceDE w:val="0"/>
        <w:autoSpaceDN w:val="0"/>
        <w:adjustRightInd w:val="0"/>
        <w:rPr>
          <w:rFonts w:eastAsia="Calibri" w:cs="Arial"/>
          <w:strike/>
          <w:u w:val="single"/>
        </w:rPr>
      </w:pPr>
      <w:r w:rsidRPr="005647C6">
        <w:rPr>
          <w:rFonts w:eastAsia="Calibri" w:cs="Arial"/>
          <w:strike/>
          <w:highlight w:val="lightGray"/>
          <w:u w:val="single"/>
        </w:rPr>
        <w:t>Beispiel</w:t>
      </w:r>
    </w:p>
    <w:p w14:paraId="7D12C810" w14:textId="77777777" w:rsidR="00520102" w:rsidRPr="005647C6" w:rsidRDefault="00520102" w:rsidP="00520102">
      <w:pPr>
        <w:autoSpaceDE w:val="0"/>
        <w:autoSpaceDN w:val="0"/>
        <w:adjustRightInd w:val="0"/>
        <w:rPr>
          <w:rFonts w:eastAsia="Calibri" w:cs="Arial"/>
        </w:rPr>
      </w:pPr>
    </w:p>
    <w:p w14:paraId="549208B2" w14:textId="77777777" w:rsidR="00520102" w:rsidRPr="005647C6" w:rsidRDefault="00520102" w:rsidP="00520102">
      <w:pPr>
        <w:autoSpaceDE w:val="0"/>
        <w:autoSpaceDN w:val="0"/>
        <w:adjustRightInd w:val="0"/>
        <w:rPr>
          <w:rFonts w:eastAsia="Calibri" w:cs="Arial"/>
          <w:strike/>
          <w:color w:val="4F81BD" w:themeColor="accent1"/>
          <w:szCs w:val="18"/>
        </w:rPr>
      </w:pPr>
      <w:r w:rsidRPr="005647C6">
        <w:rPr>
          <w:rFonts w:eastAsia="Calibri" w:cs="Arial"/>
          <w:strike/>
          <w:color w:val="4F81BD" w:themeColor="accent1"/>
        </w:rPr>
        <w:t>1.</w:t>
      </w:r>
      <w:r w:rsidRPr="005647C6">
        <w:rPr>
          <w:rFonts w:eastAsia="Calibri" w:cs="Arial"/>
          <w:strike/>
          <w:color w:val="4F81BD" w:themeColor="accent1"/>
        </w:rPr>
        <w:tab/>
        <w:t>Resistenz gegen das Tomatenmosaikvirus (ToMV) Pathotyp 0 in Tomate wird durch das Vorhandensein von Allel</w:t>
      </w:r>
      <w:r w:rsidRPr="005647C6">
        <w:rPr>
          <w:rFonts w:eastAsia="Calibri" w:cs="Arial"/>
          <w:strike/>
          <w:color w:val="4F81BD" w:themeColor="accent1"/>
          <w:szCs w:val="18"/>
        </w:rPr>
        <w:t xml:space="preserve"> </w:t>
      </w:r>
      <w:r w:rsidRPr="005647C6">
        <w:rPr>
          <w:rFonts w:eastAsia="Calibri" w:cs="Arial"/>
          <w:i/>
          <w:strike/>
          <w:color w:val="4F81BD" w:themeColor="accent1"/>
          <w:szCs w:val="18"/>
        </w:rPr>
        <w:t xml:space="preserve">Tm1 </w:t>
      </w:r>
      <w:r w:rsidR="004820A6" w:rsidRPr="005647C6">
        <w:rPr>
          <w:rFonts w:eastAsia="Calibri" w:cs="Arial"/>
          <w:strike/>
          <w:color w:val="4F81BD" w:themeColor="accent1"/>
          <w:szCs w:val="18"/>
        </w:rPr>
        <w:t>des</w:t>
      </w:r>
      <w:r w:rsidRPr="005647C6">
        <w:rPr>
          <w:rFonts w:eastAsia="Calibri" w:cs="Arial"/>
          <w:strike/>
          <w:color w:val="4F81BD" w:themeColor="accent1"/>
          <w:szCs w:val="18"/>
        </w:rPr>
        <w:t xml:space="preserve"> Gen</w:t>
      </w:r>
      <w:r w:rsidR="004820A6" w:rsidRPr="005647C6">
        <w:rPr>
          <w:rFonts w:eastAsia="Calibri" w:cs="Arial"/>
          <w:strike/>
          <w:color w:val="4F81BD" w:themeColor="accent1"/>
          <w:szCs w:val="18"/>
        </w:rPr>
        <w:t>s</w:t>
      </w:r>
      <w:r w:rsidRPr="005647C6">
        <w:rPr>
          <w:rFonts w:eastAsia="Calibri" w:cs="Arial"/>
          <w:strike/>
          <w:color w:val="4F81BD" w:themeColor="accent1"/>
          <w:szCs w:val="18"/>
        </w:rPr>
        <w:t xml:space="preserve"> Tm1 oder von Allelen </w:t>
      </w:r>
      <w:r w:rsidRPr="005647C6">
        <w:rPr>
          <w:rFonts w:eastAsia="Calibri" w:cs="Arial"/>
          <w:i/>
          <w:strike/>
          <w:color w:val="4F81BD" w:themeColor="accent1"/>
          <w:szCs w:val="18"/>
        </w:rPr>
        <w:t>Tm2</w:t>
      </w:r>
      <w:r w:rsidRPr="005647C6">
        <w:rPr>
          <w:rFonts w:eastAsia="Calibri" w:cs="Arial"/>
          <w:strike/>
          <w:color w:val="4F81BD" w:themeColor="accent1"/>
          <w:szCs w:val="18"/>
        </w:rPr>
        <w:t xml:space="preserve"> oder </w:t>
      </w:r>
      <w:r w:rsidRPr="005647C6">
        <w:rPr>
          <w:rFonts w:eastAsia="Calibri" w:cs="Arial"/>
          <w:i/>
          <w:strike/>
          <w:color w:val="4F81BD" w:themeColor="accent1"/>
          <w:szCs w:val="18"/>
        </w:rPr>
        <w:t>Tm2</w:t>
      </w:r>
      <w:r w:rsidRPr="005647C6">
        <w:rPr>
          <w:rFonts w:eastAsia="Calibri" w:cs="Arial"/>
          <w:i/>
          <w:strike/>
          <w:color w:val="4F81BD" w:themeColor="accent1"/>
          <w:szCs w:val="18"/>
          <w:vertAlign w:val="superscript"/>
        </w:rPr>
        <w:t>2</w:t>
      </w:r>
      <w:r w:rsidRPr="005647C6">
        <w:rPr>
          <w:rFonts w:eastAsia="Calibri" w:cs="Arial"/>
          <w:strike/>
          <w:color w:val="4F81BD" w:themeColor="accent1"/>
          <w:szCs w:val="18"/>
        </w:rPr>
        <w:t xml:space="preserve"> de</w:t>
      </w:r>
      <w:r w:rsidR="004820A6" w:rsidRPr="005647C6">
        <w:rPr>
          <w:rFonts w:eastAsia="Calibri" w:cs="Arial"/>
          <w:strike/>
          <w:color w:val="4F81BD" w:themeColor="accent1"/>
          <w:szCs w:val="18"/>
        </w:rPr>
        <w:t>s</w:t>
      </w:r>
      <w:r w:rsidRPr="005647C6">
        <w:rPr>
          <w:rFonts w:eastAsia="Calibri" w:cs="Arial"/>
          <w:strike/>
          <w:color w:val="4F81BD" w:themeColor="accent1"/>
          <w:szCs w:val="18"/>
        </w:rPr>
        <w:t xml:space="preserve"> Gen</w:t>
      </w:r>
      <w:r w:rsidR="004820A6" w:rsidRPr="005647C6">
        <w:rPr>
          <w:rFonts w:eastAsia="Calibri" w:cs="Arial"/>
          <w:strike/>
          <w:color w:val="4F81BD" w:themeColor="accent1"/>
          <w:szCs w:val="18"/>
        </w:rPr>
        <w:t>s</w:t>
      </w:r>
      <w:r w:rsidRPr="005647C6">
        <w:rPr>
          <w:rFonts w:eastAsia="Calibri" w:cs="Arial"/>
          <w:strike/>
          <w:color w:val="4F81BD" w:themeColor="accent1"/>
          <w:szCs w:val="18"/>
        </w:rPr>
        <w:t xml:space="preserve"> Tm2 verliehen.</w:t>
      </w:r>
    </w:p>
    <w:p w14:paraId="01646A50" w14:textId="77777777" w:rsidR="00520102" w:rsidRPr="005647C6" w:rsidRDefault="00520102" w:rsidP="00520102">
      <w:pPr>
        <w:autoSpaceDE w:val="0"/>
        <w:autoSpaceDN w:val="0"/>
        <w:adjustRightInd w:val="0"/>
        <w:rPr>
          <w:rFonts w:eastAsia="Calibri" w:cs="Arial"/>
          <w:strike/>
          <w:color w:val="4F81BD" w:themeColor="accent1"/>
          <w:szCs w:val="18"/>
        </w:rPr>
      </w:pPr>
    </w:p>
    <w:p w14:paraId="044F23C8" w14:textId="77777777" w:rsidR="00520102" w:rsidRPr="005647C6" w:rsidRDefault="00520102" w:rsidP="00520102">
      <w:pPr>
        <w:autoSpaceDE w:val="0"/>
        <w:autoSpaceDN w:val="0"/>
        <w:adjustRightInd w:val="0"/>
        <w:rPr>
          <w:rFonts w:eastAsia="Calibri" w:cs="Arial"/>
          <w:strike/>
          <w:color w:val="4F81BD" w:themeColor="accent1"/>
        </w:rPr>
      </w:pPr>
      <w:r w:rsidRPr="005647C6">
        <w:rPr>
          <w:rFonts w:eastAsia="Calibri" w:cs="Arial"/>
          <w:strike/>
          <w:color w:val="4F81BD" w:themeColor="accent1"/>
        </w:rPr>
        <w:t>2.</w:t>
      </w:r>
      <w:r w:rsidRPr="005647C6">
        <w:rPr>
          <w:rFonts w:eastAsia="Calibri" w:cs="Arial"/>
          <w:strike/>
          <w:color w:val="4F81BD" w:themeColor="accent1"/>
        </w:rPr>
        <w:tab/>
        <w:t xml:space="preserve">Ein </w:t>
      </w:r>
      <w:r w:rsidR="004820A6" w:rsidRPr="005647C6">
        <w:rPr>
          <w:rFonts w:eastAsia="Calibri" w:cs="Arial"/>
          <w:strike/>
          <w:color w:val="4F81BD" w:themeColor="accent1"/>
        </w:rPr>
        <w:t>einzelner</w:t>
      </w:r>
      <w:r w:rsidRPr="005647C6">
        <w:rPr>
          <w:rFonts w:eastAsia="Calibri" w:cs="Arial"/>
          <w:strike/>
          <w:color w:val="4F81BD" w:themeColor="accent1"/>
        </w:rPr>
        <w:t xml:space="preserve"> Marker </w:t>
      </w:r>
      <w:r w:rsidR="004820A6" w:rsidRPr="005647C6">
        <w:rPr>
          <w:rFonts w:eastAsia="Calibri" w:cs="Arial"/>
          <w:strike/>
          <w:color w:val="4F81BD" w:themeColor="accent1"/>
        </w:rPr>
        <w:t xml:space="preserve">zeigt </w:t>
      </w:r>
      <w:r w:rsidRPr="005647C6">
        <w:rPr>
          <w:rFonts w:eastAsia="Calibri" w:cs="Arial"/>
          <w:strike/>
          <w:color w:val="4F81BD" w:themeColor="accent1"/>
        </w:rPr>
        <w:t xml:space="preserve">das Vorhandensein </w:t>
      </w:r>
      <w:r w:rsidR="004820A6" w:rsidRPr="005647C6">
        <w:rPr>
          <w:rFonts w:eastAsia="Calibri" w:cs="Arial"/>
          <w:strike/>
          <w:color w:val="4F81BD" w:themeColor="accent1"/>
        </w:rPr>
        <w:t>der Resistenzallele</w:t>
      </w:r>
      <w:r w:rsidRPr="005647C6">
        <w:rPr>
          <w:rFonts w:eastAsia="Calibri" w:cs="Arial"/>
          <w:strike/>
          <w:color w:val="4F81BD" w:themeColor="accent1"/>
        </w:rPr>
        <w:t xml:space="preserve"> </w:t>
      </w:r>
      <w:r w:rsidRPr="005647C6">
        <w:rPr>
          <w:rFonts w:eastAsia="Calibri" w:cs="Arial"/>
          <w:i/>
          <w:strike/>
          <w:color w:val="4F81BD" w:themeColor="accent1"/>
        </w:rPr>
        <w:t>Tm2</w:t>
      </w:r>
      <w:r w:rsidRPr="005647C6">
        <w:rPr>
          <w:rFonts w:eastAsia="Calibri" w:cs="Arial"/>
          <w:strike/>
          <w:color w:val="4F81BD" w:themeColor="accent1"/>
        </w:rPr>
        <w:t xml:space="preserve"> und </w:t>
      </w:r>
      <w:r w:rsidRPr="005647C6">
        <w:rPr>
          <w:rFonts w:eastAsia="Calibri" w:cs="Arial"/>
          <w:i/>
          <w:strike/>
          <w:color w:val="4F81BD" w:themeColor="accent1"/>
        </w:rPr>
        <w:t>Tm2</w:t>
      </w:r>
      <w:r w:rsidRPr="005647C6">
        <w:rPr>
          <w:rFonts w:eastAsia="Calibri" w:cs="Arial"/>
          <w:i/>
          <w:strike/>
          <w:color w:val="4F81BD" w:themeColor="accent1"/>
          <w:vertAlign w:val="superscript"/>
        </w:rPr>
        <w:t>2</w:t>
      </w:r>
      <w:r w:rsidRPr="005647C6">
        <w:rPr>
          <w:rFonts w:eastAsia="Calibri" w:cs="Arial"/>
          <w:strike/>
          <w:color w:val="4F81BD" w:themeColor="accent1"/>
        </w:rPr>
        <w:t xml:space="preserve"> und de</w:t>
      </w:r>
      <w:r w:rsidR="004820A6" w:rsidRPr="005647C6">
        <w:rPr>
          <w:rFonts w:eastAsia="Calibri" w:cs="Arial"/>
          <w:strike/>
          <w:color w:val="4F81BD" w:themeColor="accent1"/>
        </w:rPr>
        <w:t>s</w:t>
      </w:r>
      <w:r w:rsidRPr="005647C6">
        <w:rPr>
          <w:rFonts w:eastAsia="Calibri" w:cs="Arial"/>
          <w:strike/>
          <w:color w:val="4F81BD" w:themeColor="accent1"/>
        </w:rPr>
        <w:t xml:space="preserve"> Anfälligkeitsallel</w:t>
      </w:r>
      <w:r w:rsidR="004820A6" w:rsidRPr="005647C6">
        <w:rPr>
          <w:rFonts w:eastAsia="Calibri" w:cs="Arial"/>
          <w:strike/>
          <w:color w:val="4F81BD" w:themeColor="accent1"/>
        </w:rPr>
        <w:t>s</w:t>
      </w:r>
      <w:r w:rsidRPr="005647C6">
        <w:rPr>
          <w:rFonts w:eastAsia="Calibri" w:cs="Arial"/>
          <w:strike/>
          <w:color w:val="4F81BD" w:themeColor="accent1"/>
        </w:rPr>
        <w:t xml:space="preserve"> </w:t>
      </w:r>
      <w:r w:rsidRPr="005647C6">
        <w:rPr>
          <w:rFonts w:eastAsia="Calibri" w:cs="Arial"/>
          <w:i/>
          <w:strike/>
          <w:color w:val="4F81BD" w:themeColor="accent1"/>
        </w:rPr>
        <w:t>tm2</w:t>
      </w:r>
      <w:r w:rsidR="004820A6" w:rsidRPr="005647C6">
        <w:rPr>
          <w:rFonts w:eastAsia="Calibri" w:cs="Arial"/>
          <w:strike/>
          <w:color w:val="4F81BD" w:themeColor="accent1"/>
        </w:rPr>
        <w:t xml:space="preserve"> an</w:t>
      </w:r>
      <w:r w:rsidRPr="005647C6">
        <w:rPr>
          <w:rFonts w:eastAsia="Calibri" w:cs="Arial"/>
          <w:strike/>
          <w:color w:val="4F81BD" w:themeColor="accent1"/>
        </w:rPr>
        <w:t xml:space="preserve">. </w:t>
      </w:r>
      <w:r w:rsidR="004820A6" w:rsidRPr="005647C6">
        <w:rPr>
          <w:rFonts w:eastAsia="Calibri" w:cs="Arial"/>
          <w:strike/>
          <w:color w:val="4F81BD" w:themeColor="accent1"/>
        </w:rPr>
        <w:t xml:space="preserve">Der </w:t>
      </w:r>
      <w:r w:rsidRPr="005647C6">
        <w:rPr>
          <w:rFonts w:eastAsia="Calibri" w:cs="Arial"/>
          <w:strike/>
          <w:color w:val="4F81BD" w:themeColor="accent1"/>
        </w:rPr>
        <w:t xml:space="preserve">Marker </w:t>
      </w:r>
      <w:r w:rsidR="004820A6" w:rsidRPr="005647C6">
        <w:rPr>
          <w:rFonts w:eastAsia="Calibri" w:cs="Arial"/>
          <w:strike/>
          <w:color w:val="4F81BD" w:themeColor="accent1"/>
        </w:rPr>
        <w:t xml:space="preserve">für </w:t>
      </w:r>
      <w:r w:rsidRPr="005647C6">
        <w:rPr>
          <w:rFonts w:eastAsia="Calibri" w:cs="Arial"/>
          <w:i/>
          <w:strike/>
          <w:color w:val="4F81BD" w:themeColor="accent1"/>
        </w:rPr>
        <w:t>Tm</w:t>
      </w:r>
      <w:r w:rsidR="004820A6" w:rsidRPr="005647C6">
        <w:rPr>
          <w:rFonts w:eastAsia="Calibri" w:cs="Arial"/>
          <w:i/>
          <w:strike/>
          <w:color w:val="4F81BD" w:themeColor="accent1"/>
        </w:rPr>
        <w:t>2/</w:t>
      </w:r>
      <w:r w:rsidRPr="005647C6">
        <w:rPr>
          <w:rFonts w:eastAsia="Calibri" w:cs="Arial"/>
          <w:i/>
          <w:strike/>
          <w:color w:val="4F81BD" w:themeColor="accent1"/>
        </w:rPr>
        <w:t>2</w:t>
      </w:r>
      <w:r w:rsidRPr="005647C6">
        <w:rPr>
          <w:rFonts w:eastAsia="Calibri" w:cs="Arial"/>
          <w:i/>
          <w:strike/>
          <w:color w:val="4F81BD" w:themeColor="accent1"/>
          <w:vertAlign w:val="superscript"/>
        </w:rPr>
        <w:t>2</w:t>
      </w:r>
      <w:r w:rsidRPr="005647C6">
        <w:rPr>
          <w:rFonts w:eastAsia="Calibri" w:cs="Arial"/>
          <w:strike/>
          <w:color w:val="4F81BD" w:themeColor="accent1"/>
        </w:rPr>
        <w:t xml:space="preserve"> liegt in der Protein kodierenden Sequenz.</w:t>
      </w:r>
    </w:p>
    <w:p w14:paraId="6B1C6348" w14:textId="77777777" w:rsidR="00520102" w:rsidRPr="005647C6" w:rsidRDefault="00520102" w:rsidP="00520102">
      <w:pPr>
        <w:autoSpaceDE w:val="0"/>
        <w:autoSpaceDN w:val="0"/>
        <w:adjustRightInd w:val="0"/>
        <w:rPr>
          <w:rFonts w:eastAsia="Calibri" w:cs="Arial"/>
          <w:strike/>
          <w:color w:val="4F81BD" w:themeColor="accent1"/>
        </w:rPr>
      </w:pPr>
    </w:p>
    <w:p w14:paraId="3B19AC43" w14:textId="77777777" w:rsidR="00520102" w:rsidRPr="005647C6" w:rsidRDefault="00520102" w:rsidP="00520102">
      <w:pPr>
        <w:autoSpaceDE w:val="0"/>
        <w:autoSpaceDN w:val="0"/>
        <w:adjustRightInd w:val="0"/>
        <w:rPr>
          <w:rFonts w:eastAsia="Calibri" w:cs="Arial"/>
          <w:strike/>
          <w:color w:val="4F81BD" w:themeColor="accent1"/>
        </w:rPr>
      </w:pPr>
      <w:r w:rsidRPr="005647C6">
        <w:rPr>
          <w:rFonts w:eastAsia="Calibri" w:cs="Arial"/>
          <w:strike/>
          <w:color w:val="4F81BD" w:themeColor="accent1"/>
        </w:rPr>
        <w:t>3.</w:t>
      </w:r>
      <w:r w:rsidRPr="005647C6">
        <w:rPr>
          <w:rFonts w:eastAsia="Calibri" w:cs="Arial"/>
          <w:strike/>
          <w:color w:val="4F81BD" w:themeColor="accent1"/>
        </w:rPr>
        <w:tab/>
        <w:t xml:space="preserve">Eine Sorte ist resistent gegen ToMV Pathotyp 0, wenn das Resistenzallel </w:t>
      </w:r>
      <w:r w:rsidRPr="005647C6">
        <w:rPr>
          <w:rFonts w:eastAsia="Calibri" w:cs="Arial"/>
          <w:i/>
          <w:strike/>
          <w:color w:val="4F81BD" w:themeColor="accent1"/>
        </w:rPr>
        <w:t xml:space="preserve">Tm2 oder </w:t>
      </w:r>
      <w:r w:rsidR="004820A6" w:rsidRPr="005647C6">
        <w:rPr>
          <w:rFonts w:eastAsia="Calibri" w:cs="Arial"/>
          <w:strike/>
          <w:color w:val="4F81BD" w:themeColor="accent1"/>
        </w:rPr>
        <w:t xml:space="preserve">das </w:t>
      </w:r>
      <w:r w:rsidRPr="005647C6">
        <w:rPr>
          <w:rFonts w:eastAsia="Calibri" w:cs="Arial"/>
          <w:strike/>
          <w:color w:val="4F81BD" w:themeColor="accent1"/>
        </w:rPr>
        <w:t xml:space="preserve">Resistenzallel </w:t>
      </w:r>
      <w:r w:rsidRPr="005647C6">
        <w:rPr>
          <w:rFonts w:eastAsia="Calibri" w:cs="Arial"/>
          <w:i/>
          <w:strike/>
          <w:color w:val="4F81BD" w:themeColor="accent1"/>
        </w:rPr>
        <w:t>Tm2</w:t>
      </w:r>
      <w:r w:rsidRPr="005647C6">
        <w:rPr>
          <w:rFonts w:eastAsia="Calibri" w:cs="Arial"/>
          <w:i/>
          <w:strike/>
          <w:color w:val="4F81BD" w:themeColor="accent1"/>
          <w:vertAlign w:val="superscript"/>
        </w:rPr>
        <w:t>2</w:t>
      </w:r>
      <w:r w:rsidRPr="005647C6">
        <w:rPr>
          <w:rFonts w:eastAsia="Calibri" w:cs="Arial"/>
          <w:strike/>
          <w:color w:val="4F81BD" w:themeColor="accent1"/>
        </w:rPr>
        <w:t xml:space="preserve"> vorhanden ist.</w:t>
      </w:r>
    </w:p>
    <w:p w14:paraId="62F25E87" w14:textId="77777777" w:rsidR="00520102" w:rsidRPr="005647C6" w:rsidRDefault="00520102" w:rsidP="00520102">
      <w:pPr>
        <w:autoSpaceDE w:val="0"/>
        <w:autoSpaceDN w:val="0"/>
        <w:adjustRightInd w:val="0"/>
        <w:rPr>
          <w:rFonts w:eastAsia="Calibri" w:cs="Arial"/>
          <w:strike/>
          <w:color w:val="4F81BD" w:themeColor="accent1"/>
        </w:rPr>
      </w:pPr>
    </w:p>
    <w:p w14:paraId="0721593B" w14:textId="77777777" w:rsidR="00520102" w:rsidRPr="005647C6" w:rsidRDefault="00520102" w:rsidP="00520102">
      <w:pPr>
        <w:autoSpaceDE w:val="0"/>
        <w:autoSpaceDN w:val="0"/>
        <w:adjustRightInd w:val="0"/>
        <w:rPr>
          <w:rFonts w:eastAsia="Calibri" w:cs="Arial"/>
          <w:strike/>
          <w:color w:val="4F81BD" w:themeColor="accent1"/>
        </w:rPr>
      </w:pPr>
      <w:r w:rsidRPr="005647C6">
        <w:rPr>
          <w:rFonts w:eastAsia="Calibri" w:cs="Arial"/>
          <w:strike/>
          <w:color w:val="4F81BD" w:themeColor="accent1"/>
        </w:rPr>
        <w:t>4.</w:t>
      </w:r>
      <w:r w:rsidRPr="005647C6">
        <w:rPr>
          <w:rFonts w:eastAsia="Calibri" w:cs="Arial"/>
          <w:strike/>
          <w:color w:val="4F81BD" w:themeColor="accent1"/>
        </w:rPr>
        <w:tab/>
        <w:t>Eine Sorte mit homozygotem Allel</w:t>
      </w:r>
      <w:r w:rsidRPr="005647C6">
        <w:rPr>
          <w:rFonts w:eastAsia="Calibri" w:cs="Arial"/>
          <w:i/>
          <w:strike/>
          <w:color w:val="4F81BD" w:themeColor="accent1"/>
        </w:rPr>
        <w:t xml:space="preserve"> tm2</w:t>
      </w:r>
      <w:r w:rsidRPr="005647C6">
        <w:rPr>
          <w:rFonts w:eastAsia="Calibri" w:cs="Arial"/>
          <w:strike/>
          <w:color w:val="4F81BD" w:themeColor="accent1"/>
        </w:rPr>
        <w:t xml:space="preserve"> wird anfällig gegen ToMV Pathotyp 0 sein, es sei denn, die Resistenz ist durch das Resistenzallel </w:t>
      </w:r>
      <w:r w:rsidRPr="005647C6">
        <w:rPr>
          <w:rFonts w:eastAsia="Calibri" w:cs="Arial"/>
          <w:i/>
          <w:strike/>
          <w:color w:val="4F81BD" w:themeColor="accent1"/>
        </w:rPr>
        <w:t>Tm1</w:t>
      </w:r>
      <w:r w:rsidRPr="005647C6">
        <w:rPr>
          <w:rFonts w:eastAsia="Calibri" w:cs="Arial"/>
          <w:strike/>
          <w:color w:val="4F81BD" w:themeColor="accent1"/>
        </w:rPr>
        <w:t xml:space="preserve"> codiert. In diesem Fall kann di</w:t>
      </w:r>
      <w:r w:rsidR="004820A6" w:rsidRPr="005647C6">
        <w:rPr>
          <w:rFonts w:eastAsia="Calibri" w:cs="Arial"/>
          <w:strike/>
          <w:color w:val="4F81BD" w:themeColor="accent1"/>
        </w:rPr>
        <w:t>e Resistenz gegen ToMV Pathotyp </w:t>
      </w:r>
      <w:r w:rsidRPr="005647C6">
        <w:rPr>
          <w:rFonts w:eastAsia="Calibri" w:cs="Arial"/>
          <w:strike/>
          <w:color w:val="4F81BD" w:themeColor="accent1"/>
        </w:rPr>
        <w:t xml:space="preserve">0 nicht durch einen DNS-Marker-Test beurteilt werden, da es keinen zuverlässigen Marker für das Gen </w:t>
      </w:r>
      <w:r w:rsidRPr="005647C6">
        <w:rPr>
          <w:rFonts w:eastAsia="Calibri" w:cs="Arial"/>
          <w:i/>
          <w:strike/>
          <w:color w:val="4F81BD" w:themeColor="accent1"/>
        </w:rPr>
        <w:t>Tm1</w:t>
      </w:r>
      <w:r w:rsidRPr="005647C6">
        <w:rPr>
          <w:rFonts w:eastAsia="Calibri" w:cs="Arial"/>
          <w:strike/>
          <w:color w:val="4F81BD" w:themeColor="accent1"/>
        </w:rPr>
        <w:t xml:space="preserve"> gibt.</w:t>
      </w:r>
    </w:p>
    <w:p w14:paraId="2568ED66" w14:textId="77777777" w:rsidR="00520102" w:rsidRPr="005647C6" w:rsidRDefault="00520102" w:rsidP="00520102">
      <w:pPr>
        <w:autoSpaceDE w:val="0"/>
        <w:autoSpaceDN w:val="0"/>
        <w:adjustRightInd w:val="0"/>
        <w:rPr>
          <w:rFonts w:eastAsia="Calibri" w:cs="Arial"/>
          <w:strike/>
          <w:color w:val="4F81BD" w:themeColor="accent1"/>
        </w:rPr>
      </w:pPr>
    </w:p>
    <w:p w14:paraId="4568280A" w14:textId="77777777" w:rsidR="00520102" w:rsidRPr="005647C6" w:rsidRDefault="00520102" w:rsidP="00520102">
      <w:pPr>
        <w:autoSpaceDE w:val="0"/>
        <w:autoSpaceDN w:val="0"/>
        <w:adjustRightInd w:val="0"/>
        <w:rPr>
          <w:rFonts w:eastAsia="Calibri" w:cs="Arial"/>
          <w:strike/>
          <w:color w:val="4F81BD" w:themeColor="accent1"/>
        </w:rPr>
      </w:pPr>
    </w:p>
    <w:p w14:paraId="47D4D422" w14:textId="77777777" w:rsidR="00520102" w:rsidRPr="005647C6" w:rsidRDefault="00520102" w:rsidP="00520102">
      <w:pPr>
        <w:keepNext/>
        <w:autoSpaceDE w:val="0"/>
        <w:autoSpaceDN w:val="0"/>
        <w:adjustRightInd w:val="0"/>
        <w:jc w:val="center"/>
        <w:rPr>
          <w:rFonts w:eastAsia="Calibri" w:cs="Arial"/>
          <w:strike/>
          <w:color w:val="4F81BD" w:themeColor="accent1"/>
        </w:rPr>
      </w:pPr>
      <w:r w:rsidRPr="005647C6">
        <w:rPr>
          <w:rFonts w:eastAsia="Calibri" w:cs="Arial"/>
          <w:strike/>
          <w:color w:val="4F81BD" w:themeColor="accent1"/>
        </w:rPr>
        <w:t>Tabelle 1: Schematischer Überblick über die Resistenz gegen das Tomatenmosaikvirus und Resistenzallelen:</w:t>
      </w:r>
    </w:p>
    <w:p w14:paraId="4ADB07A6" w14:textId="77777777" w:rsidR="00520102" w:rsidRPr="005647C6" w:rsidRDefault="00520102" w:rsidP="00520102">
      <w:pPr>
        <w:keepNext/>
        <w:autoSpaceDE w:val="0"/>
        <w:autoSpaceDN w:val="0"/>
        <w:adjustRightInd w:val="0"/>
        <w:rPr>
          <w:rFonts w:eastAsia="Calibri" w:cs="Arial"/>
          <w:strike/>
          <w:color w:val="4F81BD" w:themeColor="accent1"/>
          <w:szCs w:val="19"/>
        </w:rPr>
      </w:pPr>
    </w:p>
    <w:tbl>
      <w:tblPr>
        <w:tblStyle w:val="TableGrid"/>
        <w:tblW w:w="9180" w:type="dxa"/>
        <w:tblInd w:w="562" w:type="dxa"/>
        <w:tblLayout w:type="fixed"/>
        <w:tblLook w:val="04A0" w:firstRow="1" w:lastRow="0" w:firstColumn="1" w:lastColumn="0" w:noHBand="0" w:noVBand="1"/>
      </w:tblPr>
      <w:tblGrid>
        <w:gridCol w:w="2376"/>
        <w:gridCol w:w="1985"/>
        <w:gridCol w:w="2977"/>
        <w:gridCol w:w="1842"/>
      </w:tblGrid>
      <w:tr w:rsidR="00520102" w:rsidRPr="005647C6" w14:paraId="5273C960" w14:textId="77777777" w:rsidTr="007740BA">
        <w:tc>
          <w:tcPr>
            <w:tcW w:w="2376" w:type="dxa"/>
            <w:vAlign w:val="center"/>
          </w:tcPr>
          <w:p w14:paraId="4FC14957" w14:textId="77777777" w:rsidR="00520102" w:rsidRPr="005647C6" w:rsidRDefault="00520102" w:rsidP="007740BA">
            <w:pPr>
              <w:keepNext/>
              <w:autoSpaceDE w:val="0"/>
              <w:autoSpaceDN w:val="0"/>
              <w:adjustRightInd w:val="0"/>
              <w:ind w:left="180"/>
              <w:jc w:val="left"/>
              <w:rPr>
                <w:rFonts w:cs="Arial"/>
                <w:strike/>
                <w:color w:val="4F81BD" w:themeColor="accent1"/>
                <w:szCs w:val="19"/>
              </w:rPr>
            </w:pPr>
            <w:r w:rsidRPr="005647C6">
              <w:rPr>
                <w:rFonts w:cs="Arial"/>
                <w:strike/>
                <w:color w:val="4F81BD" w:themeColor="accent1"/>
                <w:szCs w:val="19"/>
              </w:rPr>
              <w:t>Genetischer Hintergrund</w:t>
            </w:r>
          </w:p>
        </w:tc>
        <w:tc>
          <w:tcPr>
            <w:tcW w:w="1985" w:type="dxa"/>
            <w:vAlign w:val="center"/>
          </w:tcPr>
          <w:p w14:paraId="452766DF" w14:textId="77777777" w:rsidR="00520102" w:rsidRPr="005647C6" w:rsidRDefault="00520102" w:rsidP="007740BA">
            <w:pPr>
              <w:keepNext/>
              <w:autoSpaceDE w:val="0"/>
              <w:autoSpaceDN w:val="0"/>
              <w:adjustRightInd w:val="0"/>
              <w:ind w:left="36" w:right="34"/>
              <w:jc w:val="left"/>
              <w:rPr>
                <w:rFonts w:cs="Arial"/>
                <w:i/>
                <w:strike/>
                <w:color w:val="4F81BD" w:themeColor="accent1"/>
                <w:szCs w:val="19"/>
              </w:rPr>
            </w:pPr>
            <w:r w:rsidRPr="005647C6">
              <w:rPr>
                <w:rFonts w:cs="Arial"/>
                <w:i/>
                <w:strike/>
                <w:color w:val="4F81BD" w:themeColor="accent1"/>
                <w:szCs w:val="19"/>
              </w:rPr>
              <w:t xml:space="preserve">tm2/tm2 </w:t>
            </w:r>
          </w:p>
          <w:p w14:paraId="13A251CE" w14:textId="77777777" w:rsidR="00520102" w:rsidRPr="005647C6" w:rsidRDefault="00520102" w:rsidP="007740BA">
            <w:pPr>
              <w:keepNext/>
              <w:autoSpaceDE w:val="0"/>
              <w:autoSpaceDN w:val="0"/>
              <w:adjustRightInd w:val="0"/>
              <w:ind w:left="36" w:right="34"/>
              <w:jc w:val="left"/>
              <w:rPr>
                <w:rFonts w:cs="Arial"/>
                <w:strike/>
                <w:color w:val="4F81BD" w:themeColor="accent1"/>
                <w:szCs w:val="19"/>
              </w:rPr>
            </w:pPr>
          </w:p>
          <w:p w14:paraId="552908AD" w14:textId="77777777" w:rsidR="00520102" w:rsidRPr="005647C6" w:rsidRDefault="00520102" w:rsidP="007740BA">
            <w:pPr>
              <w:keepNext/>
              <w:autoSpaceDE w:val="0"/>
              <w:autoSpaceDN w:val="0"/>
              <w:adjustRightInd w:val="0"/>
              <w:ind w:left="36" w:right="34"/>
              <w:jc w:val="left"/>
              <w:rPr>
                <w:rFonts w:cs="Arial"/>
                <w:strike/>
                <w:color w:val="4F81BD" w:themeColor="accent1"/>
                <w:szCs w:val="19"/>
              </w:rPr>
            </w:pPr>
            <w:r w:rsidRPr="005647C6">
              <w:rPr>
                <w:rFonts w:cs="Arial"/>
                <w:strike/>
                <w:color w:val="4F81BD" w:themeColor="accent1"/>
                <w:szCs w:val="19"/>
              </w:rPr>
              <w:t xml:space="preserve">und </w:t>
            </w:r>
          </w:p>
          <w:p w14:paraId="223EC192" w14:textId="77777777" w:rsidR="00520102" w:rsidRPr="005647C6" w:rsidRDefault="00520102" w:rsidP="007740BA">
            <w:pPr>
              <w:keepNext/>
              <w:autoSpaceDE w:val="0"/>
              <w:autoSpaceDN w:val="0"/>
              <w:adjustRightInd w:val="0"/>
              <w:ind w:left="36" w:right="34"/>
              <w:jc w:val="left"/>
              <w:rPr>
                <w:rFonts w:cs="Arial"/>
                <w:strike/>
                <w:color w:val="4F81BD" w:themeColor="accent1"/>
                <w:szCs w:val="19"/>
              </w:rPr>
            </w:pPr>
          </w:p>
          <w:p w14:paraId="5C94C705" w14:textId="77777777" w:rsidR="00520102" w:rsidRPr="005647C6" w:rsidRDefault="00520102" w:rsidP="007740BA">
            <w:pPr>
              <w:keepNext/>
              <w:autoSpaceDE w:val="0"/>
              <w:autoSpaceDN w:val="0"/>
              <w:adjustRightInd w:val="0"/>
              <w:ind w:left="36" w:right="34"/>
              <w:jc w:val="left"/>
              <w:rPr>
                <w:rFonts w:cs="Arial"/>
                <w:i/>
                <w:strike/>
                <w:color w:val="4F81BD" w:themeColor="accent1"/>
                <w:szCs w:val="19"/>
              </w:rPr>
            </w:pPr>
            <w:r w:rsidRPr="005647C6">
              <w:rPr>
                <w:rFonts w:cs="Arial"/>
                <w:i/>
                <w:strike/>
                <w:color w:val="4F81BD" w:themeColor="accent1"/>
                <w:szCs w:val="19"/>
              </w:rPr>
              <w:t>tm1/tm1</w:t>
            </w:r>
          </w:p>
          <w:p w14:paraId="52A3E182" w14:textId="77777777" w:rsidR="00520102" w:rsidRPr="005647C6" w:rsidRDefault="00520102" w:rsidP="007740BA">
            <w:pPr>
              <w:keepNext/>
              <w:autoSpaceDE w:val="0"/>
              <w:autoSpaceDN w:val="0"/>
              <w:adjustRightInd w:val="0"/>
              <w:ind w:left="36" w:right="34"/>
              <w:jc w:val="left"/>
              <w:rPr>
                <w:rFonts w:cs="Arial"/>
                <w:strike/>
                <w:color w:val="4F81BD" w:themeColor="accent1"/>
                <w:szCs w:val="19"/>
              </w:rPr>
            </w:pPr>
          </w:p>
        </w:tc>
        <w:tc>
          <w:tcPr>
            <w:tcW w:w="2977" w:type="dxa"/>
            <w:vAlign w:val="center"/>
          </w:tcPr>
          <w:p w14:paraId="740F1822" w14:textId="77777777" w:rsidR="00520102" w:rsidRPr="005647C6" w:rsidRDefault="00520102" w:rsidP="007740BA">
            <w:pPr>
              <w:keepNext/>
              <w:autoSpaceDE w:val="0"/>
              <w:autoSpaceDN w:val="0"/>
              <w:adjustRightInd w:val="0"/>
              <w:ind w:left="36"/>
              <w:jc w:val="left"/>
              <w:rPr>
                <w:rFonts w:cs="Arial"/>
                <w:strike/>
                <w:color w:val="4F81BD" w:themeColor="accent1"/>
                <w:szCs w:val="19"/>
              </w:rPr>
            </w:pPr>
            <w:r w:rsidRPr="005647C6">
              <w:rPr>
                <w:rFonts w:cs="Arial"/>
                <w:i/>
                <w:strike/>
                <w:color w:val="4F81BD" w:themeColor="accent1"/>
                <w:szCs w:val="19"/>
              </w:rPr>
              <w:t>Tm2/Tm2 oder Tm2</w:t>
            </w:r>
            <w:r w:rsidRPr="005647C6">
              <w:rPr>
                <w:rFonts w:cs="Arial"/>
                <w:i/>
                <w:strike/>
                <w:color w:val="4F81BD" w:themeColor="accent1"/>
                <w:szCs w:val="19"/>
                <w:vertAlign w:val="superscript"/>
              </w:rPr>
              <w:t>2</w:t>
            </w:r>
            <w:r w:rsidRPr="005647C6">
              <w:rPr>
                <w:rFonts w:cs="Arial"/>
                <w:i/>
                <w:strike/>
                <w:color w:val="4F81BD" w:themeColor="accent1"/>
                <w:szCs w:val="19"/>
              </w:rPr>
              <w:t>/Tm2</w:t>
            </w:r>
            <w:r w:rsidRPr="005647C6">
              <w:rPr>
                <w:rFonts w:cs="Arial"/>
                <w:i/>
                <w:strike/>
                <w:color w:val="4F81BD" w:themeColor="accent1"/>
                <w:szCs w:val="19"/>
                <w:vertAlign w:val="superscript"/>
              </w:rPr>
              <w:t>2</w:t>
            </w:r>
            <w:r w:rsidRPr="005647C6">
              <w:rPr>
                <w:rFonts w:cs="Arial"/>
                <w:strike/>
                <w:color w:val="4F81BD" w:themeColor="accent1"/>
                <w:szCs w:val="19"/>
              </w:rPr>
              <w:t xml:space="preserve"> oder </w:t>
            </w:r>
            <w:r w:rsidRPr="005647C6">
              <w:rPr>
                <w:rFonts w:cs="Arial"/>
                <w:i/>
                <w:strike/>
                <w:color w:val="4F81BD" w:themeColor="accent1"/>
                <w:szCs w:val="19"/>
              </w:rPr>
              <w:t>Tm2</w:t>
            </w:r>
            <w:r w:rsidRPr="005647C6">
              <w:rPr>
                <w:rFonts w:cs="Arial"/>
                <w:i/>
                <w:strike/>
                <w:color w:val="4F81BD" w:themeColor="accent1"/>
                <w:szCs w:val="19"/>
                <w:vertAlign w:val="superscript"/>
              </w:rPr>
              <w:t>2</w:t>
            </w:r>
            <w:r w:rsidRPr="005647C6">
              <w:rPr>
                <w:rFonts w:cs="Arial"/>
                <w:i/>
                <w:strike/>
                <w:color w:val="4F81BD" w:themeColor="accent1"/>
                <w:szCs w:val="19"/>
              </w:rPr>
              <w:t>/Tm2</w:t>
            </w:r>
            <w:r w:rsidRPr="005647C6">
              <w:rPr>
                <w:rFonts w:cs="Arial"/>
                <w:strike/>
                <w:color w:val="4F81BD" w:themeColor="accent1"/>
                <w:szCs w:val="19"/>
              </w:rPr>
              <w:t xml:space="preserve"> oder </w:t>
            </w:r>
          </w:p>
          <w:p w14:paraId="021DBD60" w14:textId="77777777" w:rsidR="00520102" w:rsidRPr="005647C6" w:rsidRDefault="00520102" w:rsidP="007740BA">
            <w:pPr>
              <w:keepNext/>
              <w:autoSpaceDE w:val="0"/>
              <w:autoSpaceDN w:val="0"/>
              <w:adjustRightInd w:val="0"/>
              <w:ind w:left="36"/>
              <w:jc w:val="left"/>
              <w:rPr>
                <w:rFonts w:cs="Arial"/>
                <w:i/>
                <w:strike/>
                <w:color w:val="4F81BD" w:themeColor="accent1"/>
                <w:szCs w:val="19"/>
              </w:rPr>
            </w:pPr>
            <w:r w:rsidRPr="005647C6">
              <w:rPr>
                <w:rFonts w:cs="Arial"/>
                <w:i/>
                <w:strike/>
                <w:color w:val="4F81BD" w:themeColor="accent1"/>
                <w:szCs w:val="19"/>
              </w:rPr>
              <w:t>Tm2/tm2 oder Tm2</w:t>
            </w:r>
            <w:r w:rsidRPr="005647C6">
              <w:rPr>
                <w:rFonts w:cs="Arial"/>
                <w:i/>
                <w:strike/>
                <w:color w:val="4F81BD" w:themeColor="accent1"/>
                <w:szCs w:val="19"/>
                <w:vertAlign w:val="superscript"/>
              </w:rPr>
              <w:t>2</w:t>
            </w:r>
            <w:r w:rsidRPr="005647C6">
              <w:rPr>
                <w:rFonts w:cs="Arial"/>
                <w:i/>
                <w:strike/>
                <w:color w:val="4F81BD" w:themeColor="accent1"/>
                <w:szCs w:val="19"/>
              </w:rPr>
              <w:t>/tm2</w:t>
            </w:r>
          </w:p>
          <w:p w14:paraId="49F6CA71" w14:textId="77777777" w:rsidR="00520102" w:rsidRPr="005647C6" w:rsidRDefault="00520102" w:rsidP="007740BA">
            <w:pPr>
              <w:keepNext/>
              <w:autoSpaceDE w:val="0"/>
              <w:autoSpaceDN w:val="0"/>
              <w:adjustRightInd w:val="0"/>
              <w:ind w:left="36"/>
              <w:jc w:val="left"/>
              <w:rPr>
                <w:rFonts w:cs="Arial"/>
                <w:strike/>
                <w:color w:val="4F81BD" w:themeColor="accent1"/>
                <w:szCs w:val="19"/>
              </w:rPr>
            </w:pPr>
          </w:p>
          <w:p w14:paraId="1BC11E3B" w14:textId="77777777" w:rsidR="00520102" w:rsidRPr="005647C6" w:rsidRDefault="00520102" w:rsidP="007740BA">
            <w:pPr>
              <w:keepNext/>
              <w:autoSpaceDE w:val="0"/>
              <w:autoSpaceDN w:val="0"/>
              <w:adjustRightInd w:val="0"/>
              <w:ind w:left="36"/>
              <w:jc w:val="left"/>
              <w:rPr>
                <w:rFonts w:cs="Arial"/>
                <w:strike/>
                <w:color w:val="4F81BD" w:themeColor="accent1"/>
                <w:szCs w:val="19"/>
              </w:rPr>
            </w:pPr>
            <w:r w:rsidRPr="005647C6">
              <w:rPr>
                <w:rFonts w:cs="Arial"/>
                <w:strike/>
                <w:color w:val="4F81BD" w:themeColor="accent1"/>
                <w:szCs w:val="19"/>
              </w:rPr>
              <w:t xml:space="preserve">und </w:t>
            </w:r>
          </w:p>
          <w:p w14:paraId="5AB18B5C" w14:textId="77777777" w:rsidR="00520102" w:rsidRPr="005647C6" w:rsidRDefault="00520102" w:rsidP="007740BA">
            <w:pPr>
              <w:keepNext/>
              <w:autoSpaceDE w:val="0"/>
              <w:autoSpaceDN w:val="0"/>
              <w:adjustRightInd w:val="0"/>
              <w:ind w:left="36"/>
              <w:jc w:val="left"/>
              <w:rPr>
                <w:rFonts w:cs="Arial"/>
                <w:strike/>
                <w:color w:val="4F81BD" w:themeColor="accent1"/>
                <w:szCs w:val="19"/>
              </w:rPr>
            </w:pPr>
          </w:p>
          <w:p w14:paraId="683C1EAA" w14:textId="77777777" w:rsidR="00520102" w:rsidRPr="005647C6" w:rsidRDefault="00520102" w:rsidP="007740BA">
            <w:pPr>
              <w:keepNext/>
              <w:autoSpaceDE w:val="0"/>
              <w:autoSpaceDN w:val="0"/>
              <w:adjustRightInd w:val="0"/>
              <w:spacing w:before="60"/>
              <w:ind w:left="36"/>
              <w:jc w:val="left"/>
              <w:rPr>
                <w:rFonts w:cs="Arial"/>
                <w:strike/>
                <w:color w:val="4F81BD" w:themeColor="accent1"/>
                <w:szCs w:val="19"/>
              </w:rPr>
            </w:pPr>
            <w:r w:rsidRPr="005647C6">
              <w:rPr>
                <w:rFonts w:cs="Arial"/>
                <w:i/>
                <w:strike/>
                <w:color w:val="4F81BD" w:themeColor="accent1"/>
                <w:szCs w:val="19"/>
              </w:rPr>
              <w:t>Tm1/Tm1</w:t>
            </w:r>
            <w:r w:rsidRPr="005647C6">
              <w:rPr>
                <w:rFonts w:cs="Arial"/>
                <w:strike/>
                <w:color w:val="4F81BD" w:themeColor="accent1"/>
                <w:szCs w:val="19"/>
              </w:rPr>
              <w:t xml:space="preserve"> oder </w:t>
            </w:r>
            <w:r w:rsidRPr="005647C6">
              <w:rPr>
                <w:rFonts w:cs="Arial"/>
                <w:i/>
                <w:strike/>
                <w:color w:val="4F81BD" w:themeColor="accent1"/>
                <w:szCs w:val="19"/>
              </w:rPr>
              <w:t>Tm1/tm1</w:t>
            </w:r>
            <w:r w:rsidRPr="005647C6">
              <w:rPr>
                <w:rFonts w:cs="Arial"/>
                <w:strike/>
                <w:color w:val="4F81BD" w:themeColor="accent1"/>
                <w:szCs w:val="19"/>
              </w:rPr>
              <w:t xml:space="preserve"> oder </w:t>
            </w:r>
            <w:r w:rsidRPr="005647C6">
              <w:rPr>
                <w:rFonts w:cs="Arial"/>
                <w:i/>
                <w:strike/>
                <w:color w:val="4F81BD" w:themeColor="accent1"/>
                <w:szCs w:val="19"/>
              </w:rPr>
              <w:t>tm1/tm1</w:t>
            </w:r>
          </w:p>
        </w:tc>
        <w:tc>
          <w:tcPr>
            <w:tcW w:w="1842" w:type="dxa"/>
            <w:vAlign w:val="center"/>
          </w:tcPr>
          <w:p w14:paraId="65713C38" w14:textId="77777777" w:rsidR="00520102" w:rsidRPr="005647C6" w:rsidRDefault="00520102" w:rsidP="007740BA">
            <w:pPr>
              <w:keepNext/>
              <w:autoSpaceDE w:val="0"/>
              <w:autoSpaceDN w:val="0"/>
              <w:adjustRightInd w:val="0"/>
              <w:ind w:left="20" w:right="-108"/>
              <w:jc w:val="left"/>
              <w:rPr>
                <w:rFonts w:cs="Arial"/>
                <w:i/>
                <w:strike/>
                <w:color w:val="4F81BD" w:themeColor="accent1"/>
                <w:szCs w:val="19"/>
              </w:rPr>
            </w:pPr>
            <w:r w:rsidRPr="005647C6">
              <w:rPr>
                <w:rFonts w:cs="Arial"/>
                <w:i/>
                <w:strike/>
                <w:color w:val="4F81BD" w:themeColor="accent1"/>
                <w:szCs w:val="19"/>
              </w:rPr>
              <w:t xml:space="preserve">tm2/tm2 </w:t>
            </w:r>
          </w:p>
          <w:p w14:paraId="44200FBA" w14:textId="77777777" w:rsidR="00520102" w:rsidRPr="005647C6" w:rsidRDefault="00520102" w:rsidP="007740BA">
            <w:pPr>
              <w:keepNext/>
              <w:autoSpaceDE w:val="0"/>
              <w:autoSpaceDN w:val="0"/>
              <w:adjustRightInd w:val="0"/>
              <w:ind w:left="20" w:right="-108"/>
              <w:jc w:val="left"/>
              <w:rPr>
                <w:rFonts w:cs="Arial"/>
                <w:strike/>
                <w:color w:val="4F81BD" w:themeColor="accent1"/>
                <w:szCs w:val="19"/>
              </w:rPr>
            </w:pPr>
          </w:p>
          <w:p w14:paraId="1D08352E" w14:textId="77777777" w:rsidR="00520102" w:rsidRPr="005647C6" w:rsidRDefault="00520102" w:rsidP="007740BA">
            <w:pPr>
              <w:keepNext/>
              <w:autoSpaceDE w:val="0"/>
              <w:autoSpaceDN w:val="0"/>
              <w:adjustRightInd w:val="0"/>
              <w:ind w:left="20" w:right="-108"/>
              <w:jc w:val="left"/>
              <w:rPr>
                <w:rFonts w:cs="Arial"/>
                <w:strike/>
                <w:color w:val="4F81BD" w:themeColor="accent1"/>
                <w:szCs w:val="19"/>
              </w:rPr>
            </w:pPr>
            <w:r w:rsidRPr="005647C6">
              <w:rPr>
                <w:rFonts w:cs="Arial"/>
                <w:strike/>
                <w:color w:val="4F81BD" w:themeColor="accent1"/>
                <w:szCs w:val="19"/>
              </w:rPr>
              <w:t>und</w:t>
            </w:r>
          </w:p>
          <w:p w14:paraId="5EECDAAF" w14:textId="77777777" w:rsidR="00520102" w:rsidRPr="005647C6" w:rsidRDefault="00520102" w:rsidP="007740BA">
            <w:pPr>
              <w:keepNext/>
              <w:autoSpaceDE w:val="0"/>
              <w:autoSpaceDN w:val="0"/>
              <w:adjustRightInd w:val="0"/>
              <w:ind w:left="20" w:right="-108"/>
              <w:jc w:val="left"/>
              <w:rPr>
                <w:rFonts w:cs="Arial"/>
                <w:strike/>
                <w:color w:val="4F81BD" w:themeColor="accent1"/>
                <w:szCs w:val="19"/>
              </w:rPr>
            </w:pPr>
          </w:p>
          <w:p w14:paraId="3F8E5586" w14:textId="77777777" w:rsidR="00520102" w:rsidRPr="005647C6" w:rsidRDefault="00520102" w:rsidP="007740BA">
            <w:pPr>
              <w:keepNext/>
              <w:autoSpaceDE w:val="0"/>
              <w:autoSpaceDN w:val="0"/>
              <w:adjustRightInd w:val="0"/>
              <w:ind w:left="20" w:right="-108"/>
              <w:jc w:val="left"/>
              <w:rPr>
                <w:rFonts w:cs="Arial"/>
                <w:i/>
                <w:strike/>
                <w:color w:val="4F81BD" w:themeColor="accent1"/>
                <w:szCs w:val="19"/>
              </w:rPr>
            </w:pPr>
            <w:r w:rsidRPr="005647C6">
              <w:rPr>
                <w:rFonts w:cs="Arial"/>
                <w:i/>
                <w:strike/>
                <w:color w:val="4F81BD" w:themeColor="accent1"/>
                <w:szCs w:val="19"/>
              </w:rPr>
              <w:t>Tm1/Tm1</w:t>
            </w:r>
            <w:r w:rsidRPr="005647C6">
              <w:rPr>
                <w:rFonts w:cs="Arial"/>
                <w:strike/>
                <w:color w:val="4F81BD" w:themeColor="accent1"/>
                <w:szCs w:val="19"/>
              </w:rPr>
              <w:t xml:space="preserve"> oder </w:t>
            </w:r>
            <w:r w:rsidRPr="005647C6">
              <w:rPr>
                <w:rFonts w:cs="Arial"/>
                <w:i/>
                <w:strike/>
                <w:color w:val="4F81BD" w:themeColor="accent1"/>
                <w:szCs w:val="19"/>
              </w:rPr>
              <w:t xml:space="preserve">Tm1/tm1 </w:t>
            </w:r>
          </w:p>
        </w:tc>
      </w:tr>
      <w:tr w:rsidR="00520102" w:rsidRPr="005647C6" w14:paraId="5F9D50CE" w14:textId="77777777" w:rsidTr="007740BA">
        <w:trPr>
          <w:trHeight w:val="606"/>
        </w:trPr>
        <w:tc>
          <w:tcPr>
            <w:tcW w:w="2376" w:type="dxa"/>
            <w:vAlign w:val="center"/>
          </w:tcPr>
          <w:p w14:paraId="3F013D98" w14:textId="77777777" w:rsidR="00520102" w:rsidRPr="005647C6" w:rsidRDefault="00520102" w:rsidP="007740BA">
            <w:pPr>
              <w:autoSpaceDE w:val="0"/>
              <w:autoSpaceDN w:val="0"/>
              <w:adjustRightInd w:val="0"/>
              <w:ind w:left="180"/>
              <w:jc w:val="left"/>
              <w:rPr>
                <w:rFonts w:cs="Arial"/>
                <w:strike/>
                <w:color w:val="4F81BD" w:themeColor="accent1"/>
                <w:szCs w:val="19"/>
              </w:rPr>
            </w:pPr>
            <w:r w:rsidRPr="005647C6">
              <w:rPr>
                <w:rFonts w:cs="Arial"/>
                <w:strike/>
                <w:color w:val="4F81BD" w:themeColor="accent1"/>
                <w:szCs w:val="19"/>
              </w:rPr>
              <w:t xml:space="preserve">Marker </w:t>
            </w:r>
            <w:r w:rsidRPr="005647C6">
              <w:rPr>
                <w:rFonts w:cs="Arial"/>
                <w:i/>
                <w:strike/>
                <w:color w:val="4F81BD" w:themeColor="accent1"/>
                <w:szCs w:val="19"/>
              </w:rPr>
              <w:t>Tm2/2</w:t>
            </w:r>
            <w:r w:rsidRPr="005647C6">
              <w:rPr>
                <w:rFonts w:cs="Arial"/>
                <w:i/>
                <w:strike/>
                <w:color w:val="4F81BD" w:themeColor="accent1"/>
                <w:szCs w:val="19"/>
                <w:vertAlign w:val="superscript"/>
              </w:rPr>
              <w:t>2</w:t>
            </w:r>
          </w:p>
        </w:tc>
        <w:tc>
          <w:tcPr>
            <w:tcW w:w="1985" w:type="dxa"/>
            <w:vAlign w:val="center"/>
          </w:tcPr>
          <w:p w14:paraId="2DA4C244" w14:textId="77777777" w:rsidR="00520102" w:rsidRPr="005647C6" w:rsidRDefault="00520102" w:rsidP="007740BA">
            <w:pPr>
              <w:autoSpaceDE w:val="0"/>
              <w:autoSpaceDN w:val="0"/>
              <w:adjustRightInd w:val="0"/>
              <w:ind w:left="36" w:right="34"/>
              <w:jc w:val="left"/>
              <w:rPr>
                <w:rFonts w:cs="Arial"/>
                <w:strike/>
                <w:color w:val="4F81BD" w:themeColor="accent1"/>
                <w:szCs w:val="19"/>
              </w:rPr>
            </w:pPr>
            <w:r w:rsidRPr="005647C6">
              <w:rPr>
                <w:rFonts w:eastAsia="Calibri" w:cs="Arial"/>
                <w:strike/>
                <w:color w:val="4F81BD" w:themeColor="accent1"/>
              </w:rPr>
              <w:t>Anfälligkeitsallel</w:t>
            </w:r>
          </w:p>
        </w:tc>
        <w:tc>
          <w:tcPr>
            <w:tcW w:w="2977" w:type="dxa"/>
            <w:vAlign w:val="center"/>
          </w:tcPr>
          <w:p w14:paraId="24BD8093" w14:textId="77777777" w:rsidR="00520102" w:rsidRPr="005647C6" w:rsidRDefault="00520102" w:rsidP="007740BA">
            <w:pPr>
              <w:autoSpaceDE w:val="0"/>
              <w:autoSpaceDN w:val="0"/>
              <w:adjustRightInd w:val="0"/>
              <w:ind w:left="36"/>
              <w:jc w:val="left"/>
              <w:rPr>
                <w:rFonts w:cs="Arial"/>
                <w:strike/>
                <w:color w:val="4F81BD" w:themeColor="accent1"/>
                <w:szCs w:val="19"/>
              </w:rPr>
            </w:pPr>
            <w:r w:rsidRPr="005647C6">
              <w:rPr>
                <w:rFonts w:eastAsia="Calibri" w:cs="Arial"/>
                <w:strike/>
                <w:color w:val="4F81BD" w:themeColor="accent1"/>
              </w:rPr>
              <w:t>Resistenzallel</w:t>
            </w:r>
          </w:p>
        </w:tc>
        <w:tc>
          <w:tcPr>
            <w:tcW w:w="1842" w:type="dxa"/>
            <w:vAlign w:val="center"/>
          </w:tcPr>
          <w:p w14:paraId="14FA4106" w14:textId="77777777" w:rsidR="00520102" w:rsidRPr="005647C6" w:rsidRDefault="00520102" w:rsidP="007740BA">
            <w:pPr>
              <w:autoSpaceDE w:val="0"/>
              <w:autoSpaceDN w:val="0"/>
              <w:adjustRightInd w:val="0"/>
              <w:ind w:left="20" w:right="-108"/>
              <w:jc w:val="left"/>
              <w:rPr>
                <w:rFonts w:cs="Arial"/>
                <w:strike/>
                <w:color w:val="4F81BD" w:themeColor="accent1"/>
                <w:szCs w:val="19"/>
              </w:rPr>
            </w:pPr>
            <w:r w:rsidRPr="005647C6">
              <w:rPr>
                <w:rFonts w:eastAsia="Calibri" w:cs="Arial"/>
                <w:strike/>
                <w:color w:val="4F81BD" w:themeColor="accent1"/>
              </w:rPr>
              <w:t>Anfälligkeitsallel</w:t>
            </w:r>
          </w:p>
        </w:tc>
      </w:tr>
      <w:tr w:rsidR="00520102" w:rsidRPr="005647C6" w14:paraId="57A424E2" w14:textId="77777777" w:rsidTr="007740BA">
        <w:trPr>
          <w:trHeight w:val="558"/>
        </w:trPr>
        <w:tc>
          <w:tcPr>
            <w:tcW w:w="2376" w:type="dxa"/>
            <w:vAlign w:val="center"/>
          </w:tcPr>
          <w:p w14:paraId="3131CF92" w14:textId="77777777" w:rsidR="00520102" w:rsidRPr="005647C6" w:rsidRDefault="00520102" w:rsidP="007740BA">
            <w:pPr>
              <w:autoSpaceDE w:val="0"/>
              <w:autoSpaceDN w:val="0"/>
              <w:adjustRightInd w:val="0"/>
              <w:spacing w:before="120" w:after="120"/>
              <w:ind w:left="180"/>
              <w:jc w:val="left"/>
              <w:rPr>
                <w:rFonts w:cs="Arial"/>
                <w:strike/>
                <w:color w:val="4F81BD" w:themeColor="accent1"/>
                <w:szCs w:val="19"/>
              </w:rPr>
            </w:pPr>
            <w:r w:rsidRPr="005647C6">
              <w:rPr>
                <w:rFonts w:cs="Arial"/>
                <w:strike/>
                <w:color w:val="4F81BD" w:themeColor="accent1"/>
                <w:szCs w:val="19"/>
              </w:rPr>
              <w:t>Resistenz gegen ToMV - Pathotyp 0</w:t>
            </w:r>
          </w:p>
        </w:tc>
        <w:tc>
          <w:tcPr>
            <w:tcW w:w="1985" w:type="dxa"/>
            <w:vAlign w:val="center"/>
          </w:tcPr>
          <w:p w14:paraId="5EF4DA9F" w14:textId="77777777" w:rsidR="00520102" w:rsidRPr="005647C6" w:rsidRDefault="00520102" w:rsidP="007740BA">
            <w:pPr>
              <w:autoSpaceDE w:val="0"/>
              <w:autoSpaceDN w:val="0"/>
              <w:adjustRightInd w:val="0"/>
              <w:ind w:left="36" w:right="34"/>
              <w:jc w:val="left"/>
              <w:rPr>
                <w:rFonts w:cs="Arial"/>
                <w:strike/>
                <w:color w:val="4F81BD" w:themeColor="accent1"/>
                <w:szCs w:val="19"/>
              </w:rPr>
            </w:pPr>
            <w:r w:rsidRPr="005647C6">
              <w:rPr>
                <w:rFonts w:cs="Arial"/>
                <w:strike/>
                <w:color w:val="4F81BD" w:themeColor="accent1"/>
                <w:szCs w:val="19"/>
              </w:rPr>
              <w:t>fehlend</w:t>
            </w:r>
          </w:p>
        </w:tc>
        <w:tc>
          <w:tcPr>
            <w:tcW w:w="2977" w:type="dxa"/>
            <w:vAlign w:val="center"/>
          </w:tcPr>
          <w:p w14:paraId="7273E3A5" w14:textId="77777777" w:rsidR="00520102" w:rsidRPr="005647C6" w:rsidRDefault="00520102" w:rsidP="007740BA">
            <w:pPr>
              <w:autoSpaceDE w:val="0"/>
              <w:autoSpaceDN w:val="0"/>
              <w:adjustRightInd w:val="0"/>
              <w:ind w:left="36"/>
              <w:jc w:val="left"/>
              <w:rPr>
                <w:rFonts w:cs="Arial"/>
                <w:strike/>
                <w:color w:val="4F81BD" w:themeColor="accent1"/>
                <w:szCs w:val="19"/>
              </w:rPr>
            </w:pPr>
            <w:r w:rsidRPr="005647C6">
              <w:rPr>
                <w:rFonts w:cs="Arial"/>
                <w:strike/>
                <w:color w:val="4F81BD" w:themeColor="accent1"/>
                <w:szCs w:val="19"/>
              </w:rPr>
              <w:t>vorhanden</w:t>
            </w:r>
          </w:p>
        </w:tc>
        <w:tc>
          <w:tcPr>
            <w:tcW w:w="1842" w:type="dxa"/>
            <w:vAlign w:val="center"/>
          </w:tcPr>
          <w:p w14:paraId="62F121A2" w14:textId="77777777" w:rsidR="00520102" w:rsidRPr="005647C6" w:rsidRDefault="00520102" w:rsidP="007740BA">
            <w:pPr>
              <w:autoSpaceDE w:val="0"/>
              <w:autoSpaceDN w:val="0"/>
              <w:adjustRightInd w:val="0"/>
              <w:ind w:left="20" w:right="-108"/>
              <w:jc w:val="left"/>
              <w:rPr>
                <w:rFonts w:cs="Arial"/>
                <w:strike/>
                <w:color w:val="4F81BD" w:themeColor="accent1"/>
                <w:szCs w:val="19"/>
              </w:rPr>
            </w:pPr>
            <w:r w:rsidRPr="005647C6">
              <w:rPr>
                <w:rFonts w:cs="Arial"/>
                <w:strike/>
                <w:color w:val="4F81BD" w:themeColor="accent1"/>
                <w:szCs w:val="19"/>
              </w:rPr>
              <w:t>vorhanden</w:t>
            </w:r>
          </w:p>
        </w:tc>
      </w:tr>
    </w:tbl>
    <w:p w14:paraId="4F27D48F" w14:textId="77777777" w:rsidR="00520102" w:rsidRPr="005647C6" w:rsidRDefault="00520102" w:rsidP="00520102">
      <w:pPr>
        <w:autoSpaceDE w:val="0"/>
        <w:autoSpaceDN w:val="0"/>
        <w:adjustRightInd w:val="0"/>
        <w:rPr>
          <w:rFonts w:eastAsia="Calibri" w:cs="Arial"/>
          <w:strike/>
          <w:color w:val="4F81BD" w:themeColor="accent1"/>
        </w:rPr>
      </w:pPr>
    </w:p>
    <w:p w14:paraId="46123F5A" w14:textId="77777777" w:rsidR="00520102" w:rsidRPr="005647C6" w:rsidRDefault="00520102" w:rsidP="00520102">
      <w:pPr>
        <w:autoSpaceDE w:val="0"/>
        <w:autoSpaceDN w:val="0"/>
        <w:adjustRightInd w:val="0"/>
        <w:rPr>
          <w:rFonts w:eastAsia="Calibri" w:cs="Arial"/>
          <w:strike/>
          <w:color w:val="4F81BD" w:themeColor="accent1"/>
        </w:rPr>
      </w:pPr>
      <w:r w:rsidRPr="005647C6">
        <w:rPr>
          <w:rFonts w:eastAsia="Calibri" w:cs="Arial"/>
          <w:strike/>
          <w:color w:val="4F81BD" w:themeColor="accent1"/>
        </w:rPr>
        <w:t>5.</w:t>
      </w:r>
      <w:r w:rsidRPr="005647C6">
        <w:rPr>
          <w:rFonts w:eastAsia="Calibri" w:cs="Arial"/>
          <w:strike/>
          <w:color w:val="4F81BD" w:themeColor="accent1"/>
        </w:rPr>
        <w:tab/>
        <w:t xml:space="preserve">Wenn eine Sorte als resistent gegen ToMV Pathotyp 0 angegeben wird, kann der DNS-Marker-Test durchgeführt werden. In Fällen, in denen die Resistenz auf dem Vorhandensein des Allels </w:t>
      </w:r>
      <w:r w:rsidRPr="005647C6">
        <w:rPr>
          <w:rFonts w:eastAsia="Calibri" w:cs="Arial"/>
          <w:i/>
          <w:strike/>
          <w:color w:val="4F81BD" w:themeColor="accent1"/>
        </w:rPr>
        <w:t>Tm2</w:t>
      </w:r>
      <w:r w:rsidRPr="005647C6">
        <w:rPr>
          <w:rFonts w:eastAsia="Calibri" w:cs="Arial"/>
          <w:strike/>
          <w:color w:val="4F81BD" w:themeColor="accent1"/>
        </w:rPr>
        <w:t xml:space="preserve"> oder </w:t>
      </w:r>
      <w:r w:rsidRPr="005647C6">
        <w:rPr>
          <w:rFonts w:eastAsia="Calibri" w:cs="Arial"/>
          <w:i/>
          <w:strike/>
          <w:color w:val="4F81BD" w:themeColor="accent1"/>
        </w:rPr>
        <w:t>Tm2</w:t>
      </w:r>
      <w:r w:rsidRPr="005647C6">
        <w:rPr>
          <w:rFonts w:eastAsia="Calibri" w:cs="Arial"/>
          <w:i/>
          <w:strike/>
          <w:color w:val="4F81BD" w:themeColor="accent1"/>
          <w:vertAlign w:val="superscript"/>
        </w:rPr>
        <w:t>2</w:t>
      </w:r>
      <w:r w:rsidRPr="005647C6">
        <w:rPr>
          <w:rFonts w:eastAsia="Calibri" w:cs="Arial"/>
          <w:strike/>
          <w:color w:val="4F81BD" w:themeColor="accent1"/>
        </w:rPr>
        <w:t xml:space="preserve"> basiert, könnte der DNS-Marker-Test den herkömmlichen Biotest ersetzen.</w:t>
      </w:r>
    </w:p>
    <w:p w14:paraId="45152B86" w14:textId="77777777" w:rsidR="00520102" w:rsidRPr="005647C6" w:rsidRDefault="00520102" w:rsidP="00520102">
      <w:pPr>
        <w:autoSpaceDE w:val="0"/>
        <w:autoSpaceDN w:val="0"/>
        <w:adjustRightInd w:val="0"/>
        <w:rPr>
          <w:rFonts w:eastAsia="Calibri" w:cs="Arial"/>
          <w:strike/>
          <w:color w:val="4F81BD" w:themeColor="accent1"/>
        </w:rPr>
      </w:pPr>
    </w:p>
    <w:p w14:paraId="583386A0" w14:textId="77777777" w:rsidR="00520102" w:rsidRPr="005647C6" w:rsidRDefault="00520102" w:rsidP="00520102">
      <w:pPr>
        <w:autoSpaceDE w:val="0"/>
        <w:autoSpaceDN w:val="0"/>
        <w:adjustRightInd w:val="0"/>
        <w:rPr>
          <w:rFonts w:cs="Arial"/>
          <w:strike/>
          <w:color w:val="4F81BD" w:themeColor="accent1"/>
        </w:rPr>
      </w:pPr>
      <w:r w:rsidRPr="005647C6">
        <w:rPr>
          <w:rFonts w:eastAsia="Calibri" w:cs="Arial"/>
          <w:strike/>
          <w:color w:val="4F81BD" w:themeColor="accent1"/>
        </w:rPr>
        <w:t>6.</w:t>
      </w:r>
      <w:r w:rsidRPr="005647C6">
        <w:rPr>
          <w:rFonts w:eastAsia="Calibri" w:cs="Arial"/>
          <w:strike/>
          <w:color w:val="4F81BD" w:themeColor="accent1"/>
        </w:rPr>
        <w:tab/>
        <w:t xml:space="preserve">Wenn der DNS-Marker-Test </w:t>
      </w:r>
      <w:r w:rsidR="004820A6" w:rsidRPr="005647C6">
        <w:rPr>
          <w:rFonts w:eastAsia="Calibri" w:cs="Arial"/>
          <w:strike/>
          <w:color w:val="4F81BD" w:themeColor="accent1"/>
        </w:rPr>
        <w:t xml:space="preserve">die angegebene </w:t>
      </w:r>
      <w:r w:rsidRPr="005647C6">
        <w:rPr>
          <w:rFonts w:eastAsia="Calibri" w:cs="Arial"/>
          <w:strike/>
          <w:color w:val="4F81BD" w:themeColor="accent1"/>
        </w:rPr>
        <w:t>Resis</w:t>
      </w:r>
      <w:r w:rsidR="004820A6" w:rsidRPr="005647C6">
        <w:rPr>
          <w:rFonts w:eastAsia="Calibri" w:cs="Arial"/>
          <w:strike/>
          <w:color w:val="4F81BD" w:themeColor="accent1"/>
        </w:rPr>
        <w:t>tenz</w:t>
      </w:r>
      <w:r w:rsidRPr="005647C6">
        <w:rPr>
          <w:rFonts w:eastAsia="Calibri" w:cs="Arial"/>
          <w:strike/>
          <w:color w:val="4F81BD" w:themeColor="accent1"/>
        </w:rPr>
        <w:t xml:space="preserve"> nicht bestätigt oder wenn die Sorte als anfällig angegeben wird, muss ein Biotest durchgeführt werden.</w:t>
      </w:r>
    </w:p>
    <w:p w14:paraId="4BC084E3" w14:textId="77777777" w:rsidR="00D562DA" w:rsidRPr="005647C6" w:rsidRDefault="00D562DA" w:rsidP="00E306B7"/>
    <w:p w14:paraId="33B6CD5C" w14:textId="77777777" w:rsidR="00E306B7" w:rsidRPr="005647C6" w:rsidRDefault="00E306B7" w:rsidP="00E306B7"/>
    <w:p w14:paraId="06F1148C" w14:textId="77777777" w:rsidR="00520102" w:rsidRPr="005647C6" w:rsidRDefault="00520102" w:rsidP="00E306B7"/>
    <w:p w14:paraId="69ADF554" w14:textId="77777777" w:rsidR="00E306B7" w:rsidRPr="005647C6" w:rsidRDefault="0063720F" w:rsidP="0063720F">
      <w:pPr>
        <w:jc w:val="right"/>
        <w:rPr>
          <w:strike/>
          <w:u w:val="single"/>
        </w:rPr>
      </w:pPr>
      <w:r w:rsidRPr="005647C6">
        <w:rPr>
          <w:rFonts w:cs="Arial"/>
          <w:strike/>
          <w:highlight w:val="lightGray"/>
        </w:rPr>
        <w:t>[Anlage II folgt]</w:t>
      </w:r>
    </w:p>
    <w:p w14:paraId="51A999BE" w14:textId="77777777" w:rsidR="00E306B7" w:rsidRPr="005647C6" w:rsidRDefault="00E306B7" w:rsidP="00E306B7">
      <w:pPr>
        <w:pBdr>
          <w:top w:val="single" w:sz="4" w:space="1" w:color="auto"/>
          <w:left w:val="single" w:sz="4" w:space="4" w:color="auto"/>
          <w:bottom w:val="single" w:sz="4" w:space="1" w:color="auto"/>
          <w:right w:val="single" w:sz="4" w:space="4" w:color="auto"/>
        </w:pBdr>
        <w:rPr>
          <w:strike/>
          <w:u w:val="single"/>
        </w:rPr>
        <w:sectPr w:rsidR="00E306B7" w:rsidRPr="005647C6" w:rsidSect="009C58F7">
          <w:headerReference w:type="default" r:id="rId24"/>
          <w:headerReference w:type="first" r:id="rId25"/>
          <w:footerReference w:type="first" r:id="rId26"/>
          <w:pgSz w:w="11907" w:h="16840" w:code="9"/>
          <w:pgMar w:top="510" w:right="1134" w:bottom="1134" w:left="1134" w:header="510" w:footer="567" w:gutter="0"/>
          <w:pgNumType w:start="1"/>
          <w:cols w:space="720"/>
          <w:titlePg/>
        </w:sectPr>
      </w:pPr>
    </w:p>
    <w:p w14:paraId="727BDC05" w14:textId="77777777" w:rsidR="00E306B7" w:rsidRPr="005647C6" w:rsidRDefault="0063720F" w:rsidP="00E306B7">
      <w:pPr>
        <w:jc w:val="center"/>
        <w:rPr>
          <w:strike/>
          <w:highlight w:val="lightGray"/>
        </w:rPr>
      </w:pPr>
      <w:bookmarkStart w:id="113" w:name="_Toc311473366"/>
      <w:r w:rsidRPr="005647C6">
        <w:rPr>
          <w:strike/>
          <w:highlight w:val="lightGray"/>
        </w:rPr>
        <w:lastRenderedPageBreak/>
        <w:t>ANLAGE</w:t>
      </w:r>
      <w:r w:rsidR="00E306B7" w:rsidRPr="005647C6">
        <w:rPr>
          <w:strike/>
          <w:highlight w:val="lightGray"/>
        </w:rPr>
        <w:t xml:space="preserve"> </w:t>
      </w:r>
      <w:bookmarkEnd w:id="113"/>
      <w:r w:rsidR="00207199" w:rsidRPr="005647C6">
        <w:rPr>
          <w:strike/>
          <w:highlight w:val="lightGray"/>
        </w:rPr>
        <w:t>II</w:t>
      </w:r>
    </w:p>
    <w:p w14:paraId="14B4AF65" w14:textId="77777777" w:rsidR="00E306B7" w:rsidRPr="005647C6" w:rsidRDefault="00E306B7" w:rsidP="00E306B7">
      <w:pPr>
        <w:jc w:val="center"/>
        <w:rPr>
          <w:strike/>
          <w:snapToGrid w:val="0"/>
          <w:highlight w:val="lightGray"/>
        </w:rPr>
      </w:pPr>
    </w:p>
    <w:p w14:paraId="72B967AA" w14:textId="77777777" w:rsidR="00E306B7" w:rsidRPr="005647C6" w:rsidRDefault="00E306B7" w:rsidP="00E306B7">
      <w:pPr>
        <w:jc w:val="center"/>
        <w:rPr>
          <w:strike/>
          <w:snapToGrid w:val="0"/>
          <w:highlight w:val="lightGray"/>
        </w:rPr>
      </w:pPr>
    </w:p>
    <w:p w14:paraId="4DCAEAE1" w14:textId="77777777" w:rsidR="00BF6089" w:rsidRPr="005647C6" w:rsidRDefault="00BF6089" w:rsidP="00BF6089">
      <w:pPr>
        <w:pBdr>
          <w:top w:val="single" w:sz="6" w:space="1" w:color="auto"/>
          <w:left w:val="single" w:sz="6" w:space="4" w:color="auto"/>
          <w:bottom w:val="single" w:sz="6" w:space="1" w:color="auto"/>
          <w:right w:val="single" w:sz="6" w:space="4" w:color="auto"/>
        </w:pBdr>
        <w:jc w:val="center"/>
        <w:rPr>
          <w:strike/>
          <w:highlight w:val="lightGray"/>
        </w:rPr>
      </w:pPr>
      <w:bookmarkStart w:id="114" w:name="_Toc309140230"/>
      <w:bookmarkStart w:id="115" w:name="_Toc278111183"/>
      <w:r w:rsidRPr="005647C6">
        <w:rPr>
          <w:strike/>
          <w:highlight w:val="lightGray"/>
        </w:rPr>
        <w:t>MODELL: KOMBINATION PHÄNOTYPISCHER UND MOLEKULARER ABSTÄNDE BEI DER VERWALTUNG VON SORTENSAMMLUNGEN</w:t>
      </w:r>
      <w:bookmarkEnd w:id="114"/>
    </w:p>
    <w:bookmarkEnd w:id="115"/>
    <w:p w14:paraId="7CA198F8" w14:textId="77777777" w:rsidR="00E306B7" w:rsidRPr="005647C6" w:rsidRDefault="00E306B7" w:rsidP="00E306B7">
      <w:pPr>
        <w:jc w:val="center"/>
        <w:rPr>
          <w:bCs/>
          <w:strike/>
          <w:snapToGrid w:val="0"/>
          <w:highlight w:val="lightGray"/>
        </w:rPr>
      </w:pPr>
    </w:p>
    <w:p w14:paraId="5E765D20" w14:textId="77777777" w:rsidR="00E306B7" w:rsidRPr="005647C6" w:rsidRDefault="00E306B7" w:rsidP="00E306B7">
      <w:pPr>
        <w:jc w:val="center"/>
        <w:rPr>
          <w:strike/>
          <w:snapToGrid w:val="0"/>
          <w:color w:val="000000"/>
          <w:highlight w:val="lightGray"/>
        </w:rPr>
      </w:pPr>
    </w:p>
    <w:p w14:paraId="7DDF785A" w14:textId="77777777" w:rsidR="00E306B7" w:rsidRPr="005647C6" w:rsidRDefault="0063720F" w:rsidP="00E306B7">
      <w:pPr>
        <w:jc w:val="center"/>
        <w:rPr>
          <w:strike/>
        </w:rPr>
      </w:pPr>
      <w:bookmarkStart w:id="116" w:name="_Toc311473368"/>
      <w:r w:rsidRPr="005647C6">
        <w:rPr>
          <w:strike/>
          <w:highlight w:val="lightGray"/>
        </w:rPr>
        <w:t>BEISPIEL</w:t>
      </w:r>
      <w:r w:rsidR="009C58F7" w:rsidRPr="005647C6">
        <w:rPr>
          <w:strike/>
          <w:highlight w:val="lightGray"/>
        </w:rPr>
        <w:t xml:space="preserve"> 1</w:t>
      </w:r>
      <w:r w:rsidRPr="005647C6">
        <w:rPr>
          <w:strike/>
          <w:highlight w:val="lightGray"/>
        </w:rPr>
        <w:t>: ELTERNLINIEN VON MAIS</w:t>
      </w:r>
      <w:bookmarkEnd w:id="116"/>
    </w:p>
    <w:p w14:paraId="01190BD6" w14:textId="77777777" w:rsidR="00E306B7" w:rsidRPr="005647C6" w:rsidRDefault="00E306B7" w:rsidP="00E306B7">
      <w:pPr>
        <w:jc w:val="center"/>
      </w:pPr>
    </w:p>
    <w:p w14:paraId="38E7BD07" w14:textId="77777777" w:rsidR="00E306B7" w:rsidRPr="005647C6" w:rsidRDefault="00E306B7" w:rsidP="00E306B7">
      <w:pPr>
        <w:jc w:val="center"/>
      </w:pPr>
    </w:p>
    <w:p w14:paraId="2D4B766F" w14:textId="77777777" w:rsidR="00E306B7" w:rsidRPr="005647C6" w:rsidRDefault="0063720F" w:rsidP="00E306B7">
      <w:pPr>
        <w:jc w:val="center"/>
        <w:rPr>
          <w:i/>
          <w:strike/>
          <w:color w:val="4F81BD" w:themeColor="accent1"/>
        </w:rPr>
      </w:pPr>
      <w:r w:rsidRPr="005647C6">
        <w:rPr>
          <w:i/>
          <w:strike/>
          <w:color w:val="4F81BD" w:themeColor="accent1"/>
        </w:rPr>
        <w:t>von Sachverständigen aus Frankreich ausgearbeitet</w:t>
      </w:r>
    </w:p>
    <w:p w14:paraId="430B4ACE" w14:textId="77777777" w:rsidR="00E306B7" w:rsidRPr="005647C6" w:rsidRDefault="00E306B7" w:rsidP="00E306B7">
      <w:pPr>
        <w:jc w:val="center"/>
        <w:rPr>
          <w:i/>
        </w:rPr>
      </w:pPr>
    </w:p>
    <w:p w14:paraId="23418972" w14:textId="77777777" w:rsidR="00E306B7" w:rsidRPr="005647C6" w:rsidRDefault="00E306B7" w:rsidP="00737147">
      <w:pPr>
        <w:pStyle w:val="Header"/>
        <w:rPr>
          <w:lang w:val="de-DE"/>
        </w:rPr>
      </w:pPr>
    </w:p>
    <w:p w14:paraId="24428E44" w14:textId="77777777" w:rsidR="00E306B7" w:rsidRPr="005647C6" w:rsidRDefault="00E306B7" w:rsidP="00737147">
      <w:pPr>
        <w:pStyle w:val="Header"/>
        <w:rPr>
          <w:lang w:val="de-DE"/>
        </w:rPr>
      </w:pPr>
    </w:p>
    <w:p w14:paraId="285894DB" w14:textId="77777777" w:rsidR="00BF6089" w:rsidRPr="005647C6" w:rsidRDefault="00BF6089" w:rsidP="00BF6089">
      <w:pPr>
        <w:rPr>
          <w:strike/>
          <w:color w:val="4F81BD" w:themeColor="accent1"/>
        </w:rPr>
      </w:pPr>
      <w:r w:rsidRPr="005647C6">
        <w:rPr>
          <w:strike/>
          <w:color w:val="4F81BD" w:themeColor="accent1"/>
        </w:rPr>
        <w:t>1.</w:t>
      </w:r>
      <w:r w:rsidRPr="005647C6">
        <w:rPr>
          <w:strike/>
          <w:color w:val="4F81BD" w:themeColor="accent1"/>
        </w:rPr>
        <w:tab/>
      </w:r>
      <w:r w:rsidRPr="005647C6">
        <w:rPr>
          <w:strike/>
          <w:color w:val="4F81BD" w:themeColor="accent1"/>
          <w:u w:val="single"/>
        </w:rPr>
        <w:t>Beschreibung</w:t>
      </w:r>
    </w:p>
    <w:p w14:paraId="69535A57" w14:textId="77777777" w:rsidR="00BF6089" w:rsidRPr="005647C6" w:rsidRDefault="00BF6089" w:rsidP="00BF6089">
      <w:pPr>
        <w:rPr>
          <w:rFonts w:ascii="TimesNewRoman" w:hAnsi="TimesNewRoman"/>
          <w:strike/>
          <w:color w:val="4F81BD" w:themeColor="accent1"/>
        </w:rPr>
      </w:pPr>
    </w:p>
    <w:p w14:paraId="3DBDB211" w14:textId="77777777" w:rsidR="00BF6089" w:rsidRPr="005647C6" w:rsidRDefault="00BF6089" w:rsidP="00BF6089">
      <w:pPr>
        <w:rPr>
          <w:strike/>
          <w:color w:val="4F81BD" w:themeColor="accent1"/>
        </w:rPr>
      </w:pPr>
      <w:r w:rsidRPr="005647C6">
        <w:rPr>
          <w:strike/>
          <w:color w:val="4F81BD" w:themeColor="accent1"/>
        </w:rPr>
        <w:t>1.1</w:t>
      </w:r>
      <w:r w:rsidRPr="005647C6">
        <w:rPr>
          <w:strike/>
          <w:color w:val="4F81BD" w:themeColor="accent1"/>
        </w:rPr>
        <w:tab/>
        <w:t xml:space="preserve">Ein Schlüsselaspekt des Prozesses der Eliminierung allgemein bekannter Sorten vor der DUS-Anbauprüfung ist, </w:t>
      </w:r>
      <w:r w:rsidR="004A5537" w:rsidRPr="005647C6">
        <w:rPr>
          <w:strike/>
          <w:color w:val="4F81BD" w:themeColor="accent1"/>
        </w:rPr>
        <w:t>dass</w:t>
      </w:r>
      <w:r w:rsidRPr="005647C6">
        <w:rPr>
          <w:strike/>
          <w:color w:val="4F81BD" w:themeColor="accent1"/>
        </w:rPr>
        <w:t xml:space="preserve"> die Schwelle für die Entscheidung, welche Sorten mit Sicherheit ausgeschlossen werden können (d. h. aufgrund der Beschreibungen unterscheidbar sind), mit einer angemessenen Sicherheitsmarge festgesetzt werden kann, weil diejenigen Sorten, die eliminiert werden, nicht in die Anbauprüfung eingeschlossen werden. Diese Schwelle mit einer Sicherheitsmarge wird als „Unterscheidbarkeitsschwelle plus“ bezeichnet, was bedeutet, </w:t>
      </w:r>
      <w:r w:rsidR="004A5537" w:rsidRPr="005647C6">
        <w:rPr>
          <w:strike/>
          <w:color w:val="4F81BD" w:themeColor="accent1"/>
        </w:rPr>
        <w:t>dass</w:t>
      </w:r>
      <w:r w:rsidRPr="005647C6">
        <w:rPr>
          <w:strike/>
          <w:color w:val="4F81BD" w:themeColor="accent1"/>
        </w:rPr>
        <w:t xml:space="preserve"> die Abstände zwischen einer Kandidatensorte und Sorten mit „Unterscheidbarkeit plus“ robust genug sind, um ohne direkten Vergleich in der Anbauprüfung eine Entscheidung zu treffen.</w:t>
      </w:r>
    </w:p>
    <w:p w14:paraId="316516AF" w14:textId="77777777" w:rsidR="00BF6089" w:rsidRPr="005647C6" w:rsidRDefault="00BF6089" w:rsidP="00BF6089">
      <w:pPr>
        <w:rPr>
          <w:strike/>
          <w:color w:val="4F81BD" w:themeColor="accent1"/>
        </w:rPr>
      </w:pPr>
    </w:p>
    <w:p w14:paraId="0E240F9E" w14:textId="77777777" w:rsidR="00BF6089" w:rsidRPr="005647C6" w:rsidRDefault="00BF6089" w:rsidP="00BF6089">
      <w:pPr>
        <w:rPr>
          <w:strike/>
          <w:color w:val="4F81BD" w:themeColor="accent1"/>
        </w:rPr>
      </w:pPr>
      <w:r w:rsidRPr="005647C6">
        <w:rPr>
          <w:strike/>
          <w:color w:val="4F81BD" w:themeColor="accent1"/>
        </w:rPr>
        <w:t>1.2</w:t>
      </w:r>
      <w:r w:rsidRPr="005647C6">
        <w:rPr>
          <w:strike/>
          <w:color w:val="4F81BD" w:themeColor="accent1"/>
        </w:rPr>
        <w:tab/>
        <w:t>Zweck dieses Beispiels ist es, ein effizientes Hilfsmittel aufgrund einer Kombination phänotypischer und molekularer Abstände zu entwickeln, um innerhalb der Sortensammlung diejenigen Sorten auszuweisen, die mit Kandidatensorten verglichen werden müssen (vergleiche Abbildung 1), um die Auswahl der Sorten mit „Unterscheidbarkeit plus“ zu verbessern und dadurch die Arbeitsbelastung zu begrenzen, ohne die Qualität der Prüfung zu verringern. Die Herausforderung besteht darin, ein sicheres System zu entwickeln, das</w:t>
      </w:r>
    </w:p>
    <w:p w14:paraId="1877E449" w14:textId="77777777" w:rsidR="00BF6089" w:rsidRPr="005647C6" w:rsidRDefault="00BF6089" w:rsidP="00BF6089">
      <w:pPr>
        <w:rPr>
          <w:strike/>
          <w:color w:val="4F81BD" w:themeColor="accent1"/>
        </w:rPr>
      </w:pPr>
    </w:p>
    <w:p w14:paraId="4A7D8DB9" w14:textId="77777777" w:rsidR="00BF6089" w:rsidRPr="005647C6" w:rsidRDefault="00BF6089" w:rsidP="00BF6089">
      <w:pPr>
        <w:ind w:left="1134" w:hanging="567"/>
        <w:rPr>
          <w:strike/>
          <w:color w:val="4F81BD" w:themeColor="accent1"/>
        </w:rPr>
      </w:pPr>
      <w:r w:rsidRPr="005647C6">
        <w:rPr>
          <w:strike/>
          <w:color w:val="4F81BD" w:themeColor="accent1"/>
        </w:rPr>
        <w:t>a)</w:t>
      </w:r>
      <w:r w:rsidRPr="005647C6">
        <w:rPr>
          <w:strike/>
          <w:color w:val="4F81BD" w:themeColor="accent1"/>
        </w:rPr>
        <w:tab/>
        <w:t>nur Sorten auswählt, die der Kandidatensorte ähnlich sind, und</w:t>
      </w:r>
    </w:p>
    <w:p w14:paraId="4DB2DDCE" w14:textId="77777777" w:rsidR="00BF6089" w:rsidRPr="005647C6" w:rsidRDefault="00BF6089" w:rsidP="00BF6089">
      <w:pPr>
        <w:ind w:left="1134" w:hanging="567"/>
        <w:rPr>
          <w:strike/>
          <w:color w:val="4F81BD" w:themeColor="accent1"/>
        </w:rPr>
      </w:pPr>
    </w:p>
    <w:p w14:paraId="61F3FB61" w14:textId="77777777" w:rsidR="00BF6089" w:rsidRPr="005647C6" w:rsidRDefault="00BF6089" w:rsidP="00BF6089">
      <w:pPr>
        <w:ind w:left="1134" w:hanging="567"/>
        <w:rPr>
          <w:strike/>
          <w:color w:val="4F81BD" w:themeColor="accent1"/>
        </w:rPr>
      </w:pPr>
      <w:r w:rsidRPr="005647C6">
        <w:rPr>
          <w:strike/>
          <w:color w:val="4F81BD" w:themeColor="accent1"/>
        </w:rPr>
        <w:t>b)</w:t>
      </w:r>
      <w:r w:rsidRPr="005647C6">
        <w:rPr>
          <w:strike/>
          <w:color w:val="4F81BD" w:themeColor="accent1"/>
        </w:rPr>
        <w:tab/>
        <w:t xml:space="preserve">das Risiko begrenzt, </w:t>
      </w:r>
      <w:r w:rsidR="004A5537" w:rsidRPr="005647C6">
        <w:rPr>
          <w:strike/>
          <w:color w:val="4F81BD" w:themeColor="accent1"/>
        </w:rPr>
        <w:t>dass</w:t>
      </w:r>
      <w:r w:rsidRPr="005647C6">
        <w:rPr>
          <w:strike/>
          <w:color w:val="4F81BD" w:themeColor="accent1"/>
        </w:rPr>
        <w:t xml:space="preserve"> eine Sorte in der Sortensammlung, die im Feld verglichen werden </w:t>
      </w:r>
      <w:r w:rsidR="004A5537" w:rsidRPr="005647C6">
        <w:rPr>
          <w:strike/>
          <w:color w:val="4F81BD" w:themeColor="accent1"/>
        </w:rPr>
        <w:t>muss</w:t>
      </w:r>
      <w:r w:rsidRPr="005647C6">
        <w:rPr>
          <w:strike/>
          <w:color w:val="4F81BD" w:themeColor="accent1"/>
        </w:rPr>
        <w:t>, nicht ausgewählt wird, insbesondere wenn eine umfangreiche oder aufwendige Sortensammlung vorhanden ist.</w:t>
      </w:r>
    </w:p>
    <w:p w14:paraId="67FFA661" w14:textId="77777777" w:rsidR="00E306B7" w:rsidRPr="005647C6" w:rsidRDefault="00E306B7" w:rsidP="00E306B7">
      <w:pPr>
        <w:spacing w:line="360" w:lineRule="auto"/>
        <w:ind w:left="1440" w:hanging="720"/>
        <w:rPr>
          <w:rFonts w:cs="Arial"/>
          <w:strike/>
          <w:snapToGrid w:val="0"/>
          <w:color w:val="4F81BD" w:themeColor="accent1"/>
        </w:rPr>
      </w:pPr>
    </w:p>
    <w:p w14:paraId="559ED7E4" w14:textId="77777777" w:rsidR="00E306B7" w:rsidRPr="005647C6" w:rsidRDefault="0063720F" w:rsidP="00E306B7">
      <w:pPr>
        <w:spacing w:after="240"/>
        <w:rPr>
          <w:rFonts w:cs="Arial"/>
          <w:i/>
          <w:iCs/>
          <w:strike/>
          <w:snapToGrid w:val="0"/>
          <w:color w:val="4F81BD" w:themeColor="accent1"/>
        </w:rPr>
      </w:pPr>
      <w:r w:rsidRPr="005647C6">
        <w:rPr>
          <w:rFonts w:cs="Arial"/>
          <w:i/>
          <w:iCs/>
          <w:strike/>
          <w:snapToGrid w:val="0"/>
          <w:color w:val="4F81BD" w:themeColor="accent1"/>
        </w:rPr>
        <w:t>Abbildung 1</w:t>
      </w:r>
    </w:p>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1E0" w:firstRow="1" w:lastRow="1" w:firstColumn="1" w:lastColumn="1" w:noHBand="0" w:noVBand="0"/>
      </w:tblPr>
      <w:tblGrid>
        <w:gridCol w:w="9071"/>
      </w:tblGrid>
      <w:tr w:rsidR="00E306B7" w:rsidRPr="005647C6" w14:paraId="0C849A07" w14:textId="77777777" w:rsidTr="00A87385">
        <w:trPr>
          <w:jc w:val="center"/>
        </w:trPr>
        <w:tc>
          <w:tcPr>
            <w:tcW w:w="9071" w:type="dxa"/>
          </w:tcPr>
          <w:p w14:paraId="49CD1AF2" w14:textId="77777777" w:rsidR="0000680F" w:rsidRPr="005647C6" w:rsidRDefault="00A87385" w:rsidP="0000680F">
            <w:pPr>
              <w:jc w:val="center"/>
              <w:rPr>
                <w:rFonts w:ascii="TimesNewRoman" w:hAnsi="TimesNewRoman"/>
                <w:strike/>
                <w:color w:val="4F81BD" w:themeColor="accent1"/>
              </w:rPr>
            </w:pPr>
            <w:r w:rsidRPr="005647C6">
              <w:rPr>
                <w:strike/>
                <w:color w:val="4F81BD" w:themeColor="accent1"/>
              </w:rPr>
              <w:object w:dxaOrig="7082" w:dyaOrig="5321" w14:anchorId="5129DECD">
                <v:shape id="_x0000_i1028" type="#_x0000_t75" style="width:336.2pt;height:251.05pt" o:ole="" o:bordertopcolor="this" o:borderleftcolor="this" o:borderbottomcolor="this" o:borderrightcolor="this">
                  <v:imagedata r:id="rId16" o:title=""/>
                  <w10:bordertop type="single" width="4"/>
                  <w10:borderleft type="single" width="4"/>
                  <w10:borderbottom type="single" width="4"/>
                  <w10:borderright type="single" width="4"/>
                </v:shape>
                <o:OLEObject Type="Embed" ProgID="PowerPoint.Slide.8" ShapeID="_x0000_i1028" DrawAspect="Content" ObjectID="_1853683328" r:id="rId27"/>
              </w:object>
            </w:r>
          </w:p>
          <w:p w14:paraId="5C8F9CF0" w14:textId="77777777" w:rsidR="00E306B7" w:rsidRPr="005647C6" w:rsidRDefault="00E306B7" w:rsidP="001B3500">
            <w:pPr>
              <w:jc w:val="center"/>
              <w:rPr>
                <w:rFonts w:cs="Arial"/>
                <w:strike/>
                <w:snapToGrid w:val="0"/>
                <w:color w:val="4F81BD" w:themeColor="accent1"/>
              </w:rPr>
            </w:pPr>
          </w:p>
        </w:tc>
      </w:tr>
    </w:tbl>
    <w:p w14:paraId="5615B52A" w14:textId="77777777" w:rsidR="00BF6089" w:rsidRPr="005647C6" w:rsidRDefault="00E306B7" w:rsidP="00BF6089">
      <w:pPr>
        <w:keepNext/>
        <w:rPr>
          <w:strike/>
          <w:color w:val="4F81BD" w:themeColor="accent1"/>
        </w:rPr>
      </w:pPr>
      <w:r w:rsidRPr="005647C6">
        <w:rPr>
          <w:rFonts w:cs="Arial"/>
          <w:strike/>
          <w:snapToGrid w:val="0"/>
          <w:color w:val="4F81BD" w:themeColor="accent1"/>
        </w:rPr>
        <w:br w:type="page"/>
      </w:r>
      <w:r w:rsidR="00BF6089" w:rsidRPr="005647C6">
        <w:rPr>
          <w:strike/>
          <w:color w:val="4F81BD" w:themeColor="accent1"/>
        </w:rPr>
        <w:lastRenderedPageBreak/>
        <w:t>1.3</w:t>
      </w:r>
      <w:r w:rsidR="00BF6089" w:rsidRPr="005647C6">
        <w:rPr>
          <w:strike/>
          <w:color w:val="4F81BD" w:themeColor="accent1"/>
        </w:rPr>
        <w:tab/>
        <w:t>Das neue System wurde vor nachstehendem Hintergrund ausgearbeitet:</w:t>
      </w:r>
    </w:p>
    <w:p w14:paraId="19D3F60F" w14:textId="77777777" w:rsidR="00BF6089" w:rsidRPr="005647C6" w:rsidRDefault="00BF6089" w:rsidP="00BF6089">
      <w:pPr>
        <w:rPr>
          <w:strike/>
          <w:color w:val="4F81BD" w:themeColor="accent1"/>
        </w:rPr>
      </w:pPr>
    </w:p>
    <w:p w14:paraId="73936334" w14:textId="77777777" w:rsidR="00BF6089" w:rsidRPr="005647C6" w:rsidRDefault="00BF6089" w:rsidP="00A87385">
      <w:pPr>
        <w:ind w:firstLine="567"/>
        <w:rPr>
          <w:strike/>
          <w:color w:val="4F81BD" w:themeColor="accent1"/>
        </w:rPr>
      </w:pPr>
      <w:r w:rsidRPr="005647C6">
        <w:rPr>
          <w:strike/>
          <w:color w:val="4F81BD" w:themeColor="accent1"/>
        </w:rPr>
        <w:t>a)</w:t>
      </w:r>
      <w:r w:rsidRPr="005647C6">
        <w:rPr>
          <w:strike/>
          <w:color w:val="4F81BD" w:themeColor="accent1"/>
        </w:rPr>
        <w:tab/>
        <w:t>Studien über molekulare Abstände bei Mais für die DUS-Prüfung und die wesentliche Ableitung, die den Zusammenhang mit dem Verwandtschaftsgrad zwischen Sorten aufzeigten (vergleiche Dokumente BMT/3/6 „The Estimation of Molecular Genetic Distances in Maize or DUS and ED Protocols: Optimierung der Informationen und neue Ansätze für die Verwandtschaft“ und Dokument BMT/3/6 Add.);</w:t>
      </w:r>
    </w:p>
    <w:p w14:paraId="7851C636" w14:textId="77777777" w:rsidR="00BF6089" w:rsidRPr="005647C6" w:rsidRDefault="00BF6089" w:rsidP="00A87385">
      <w:pPr>
        <w:ind w:left="1134" w:firstLine="567"/>
        <w:rPr>
          <w:strike/>
          <w:color w:val="4F81BD" w:themeColor="accent1"/>
        </w:rPr>
      </w:pPr>
    </w:p>
    <w:p w14:paraId="742DFD6D" w14:textId="77777777" w:rsidR="00BF6089" w:rsidRPr="005647C6" w:rsidRDefault="00BF6089" w:rsidP="00A87385">
      <w:pPr>
        <w:ind w:firstLine="567"/>
        <w:rPr>
          <w:strike/>
          <w:color w:val="4F81BD" w:themeColor="accent1"/>
        </w:rPr>
      </w:pPr>
      <w:r w:rsidRPr="005647C6">
        <w:rPr>
          <w:strike/>
          <w:color w:val="4F81BD" w:themeColor="accent1"/>
        </w:rPr>
        <w:t>b)</w:t>
      </w:r>
      <w:r w:rsidRPr="005647C6">
        <w:rPr>
          <w:strike/>
          <w:color w:val="4F81BD" w:themeColor="accent1"/>
        </w:rPr>
        <w:tab/>
        <w:t xml:space="preserve">Ein von GEVES durchgeführtes Experiment an einer Serie von Elternlinien von Mais, das aufzeigte, </w:t>
      </w:r>
      <w:r w:rsidR="004A5537" w:rsidRPr="005647C6">
        <w:rPr>
          <w:strike/>
          <w:color w:val="4F81BD" w:themeColor="accent1"/>
        </w:rPr>
        <w:t>dass</w:t>
      </w:r>
      <w:r w:rsidRPr="005647C6">
        <w:rPr>
          <w:strike/>
          <w:color w:val="4F81BD" w:themeColor="accent1"/>
        </w:rPr>
        <w:t xml:space="preserve"> eine Verbindung zwischen der Beurteilung der Unterscheidbarkeit durch Sachverständige (globale Prüfung) und einem molekularen Abstand besteht, der anhand molekularer Daten aufgrund einfacher Sequenzwiederholungen (Simple Sequence Repeat, SSR) berechnet wird (vergleiche Abbildung 2).</w:t>
      </w:r>
    </w:p>
    <w:p w14:paraId="23602986" w14:textId="77777777" w:rsidR="00E306B7" w:rsidRPr="005647C6" w:rsidRDefault="00E306B7" w:rsidP="00A87385">
      <w:pPr>
        <w:ind w:firstLine="567"/>
        <w:rPr>
          <w:rFonts w:cs="Arial"/>
          <w:strike/>
          <w:snapToGrid w:val="0"/>
          <w:color w:val="4F81BD" w:themeColor="accent1"/>
        </w:rPr>
      </w:pPr>
    </w:p>
    <w:p w14:paraId="3B25B4F3" w14:textId="77777777" w:rsidR="00E306B7" w:rsidRPr="005647C6" w:rsidRDefault="00E306B7" w:rsidP="00E306B7">
      <w:pPr>
        <w:rPr>
          <w:rFonts w:cs="Arial"/>
          <w:strike/>
          <w:snapToGrid w:val="0"/>
          <w:color w:val="4F81BD" w:themeColor="accent1"/>
        </w:rPr>
      </w:pPr>
      <w:r w:rsidRPr="005647C6">
        <w:rPr>
          <w:rFonts w:cs="Arial"/>
          <w:strike/>
          <w:snapToGrid w:val="0"/>
          <w:color w:val="4F81BD" w:themeColor="accent1"/>
        </w:rPr>
        <w:t>1.4</w:t>
      </w:r>
      <w:r w:rsidRPr="005647C6">
        <w:rPr>
          <w:rFonts w:cs="Arial"/>
          <w:strike/>
          <w:snapToGrid w:val="0"/>
          <w:color w:val="4F81BD" w:themeColor="accent1"/>
        </w:rPr>
        <w:tab/>
      </w:r>
      <w:r w:rsidR="0063720F" w:rsidRPr="005647C6">
        <w:rPr>
          <w:rFonts w:cs="Arial"/>
          <w:strike/>
          <w:snapToGrid w:val="0"/>
          <w:color w:val="4F81BD" w:themeColor="accent1"/>
        </w:rPr>
        <w:t>Komponenten des Systems</w:t>
      </w:r>
    </w:p>
    <w:p w14:paraId="309B9BC1" w14:textId="77777777" w:rsidR="00E306B7" w:rsidRPr="005647C6" w:rsidRDefault="00E306B7" w:rsidP="00E306B7">
      <w:pPr>
        <w:rPr>
          <w:rFonts w:cs="Arial"/>
          <w:strike/>
          <w:snapToGrid w:val="0"/>
          <w:color w:val="4F81BD" w:themeColor="accent1"/>
        </w:rPr>
      </w:pPr>
    </w:p>
    <w:p w14:paraId="5CB30DE8" w14:textId="77777777" w:rsidR="00E306B7" w:rsidRPr="005647C6" w:rsidRDefault="00E306B7" w:rsidP="00E306B7">
      <w:pPr>
        <w:rPr>
          <w:rFonts w:cs="Arial"/>
          <w:strike/>
          <w:snapToGrid w:val="0"/>
          <w:color w:val="4F81BD" w:themeColor="accent1"/>
        </w:rPr>
      </w:pPr>
      <w:r w:rsidRPr="005647C6">
        <w:rPr>
          <w:rFonts w:cs="Arial"/>
          <w:strike/>
          <w:snapToGrid w:val="0"/>
          <w:color w:val="4F81BD" w:themeColor="accent1"/>
        </w:rPr>
        <w:t>1.4.1</w:t>
      </w:r>
      <w:r w:rsidRPr="005647C6">
        <w:rPr>
          <w:rFonts w:cs="Arial"/>
          <w:strike/>
          <w:snapToGrid w:val="0"/>
          <w:color w:val="4F81BD" w:themeColor="accent1"/>
        </w:rPr>
        <w:tab/>
      </w:r>
      <w:r w:rsidR="0063720F" w:rsidRPr="005647C6">
        <w:rPr>
          <w:rFonts w:cs="Arial"/>
          <w:strike/>
          <w:snapToGrid w:val="0"/>
          <w:color w:val="4F81BD" w:themeColor="accent1"/>
        </w:rPr>
        <w:t>GAIA-Abstand</w:t>
      </w:r>
    </w:p>
    <w:p w14:paraId="5C297278" w14:textId="77777777" w:rsidR="00E306B7" w:rsidRPr="005647C6" w:rsidRDefault="00E306B7" w:rsidP="00E306B7">
      <w:pPr>
        <w:rPr>
          <w:rFonts w:cs="Arial"/>
          <w:strike/>
          <w:snapToGrid w:val="0"/>
          <w:color w:val="4F81BD" w:themeColor="accent1"/>
        </w:rPr>
      </w:pPr>
    </w:p>
    <w:p w14:paraId="3D1942BB" w14:textId="77777777" w:rsidR="00C200A3" w:rsidRPr="005647C6" w:rsidRDefault="00C200A3" w:rsidP="00C200A3">
      <w:pPr>
        <w:rPr>
          <w:strike/>
          <w:color w:val="4F81BD" w:themeColor="accent1"/>
        </w:rPr>
      </w:pPr>
      <w:r w:rsidRPr="005647C6">
        <w:rPr>
          <w:strike/>
          <w:color w:val="4F81BD" w:themeColor="accent1"/>
        </w:rPr>
        <w:t xml:space="preserve">Die Komponente GAIA-Abstand wird mit der von GEVES entwickelten GAIA-Software berechnet. Der GAIA-Abstand ist eine Kombination von Unterschieden, die an phänotypischen Merkmalen </w:t>
      </w:r>
      <w:r w:rsidR="004A5537" w:rsidRPr="005647C6">
        <w:rPr>
          <w:strike/>
          <w:color w:val="4F81BD" w:themeColor="accent1"/>
        </w:rPr>
        <w:t>erfasst</w:t>
      </w:r>
      <w:r w:rsidRPr="005647C6">
        <w:rPr>
          <w:strike/>
          <w:color w:val="4F81BD" w:themeColor="accent1"/>
        </w:rPr>
        <w:t xml:space="preserve"> werden, wobei jeder Unterschied je nach Zuverlässigkeit der Merkmale, insbesondere ihrer Variabilität und Umweltanfälligkeit, zum Abstand beiträgt. Je größer der Unterschied und je größer die Zuverlässigkeit des Merkmals ist, desto stärker trägt der Unterschied zum GAIA-Abstand bei. Lediglich diejenigen Unterschiede, die gleich oder größer als der für jedes einzelne Merkmal erforderliche Mindestabstand sind, werden einbezogen.</w:t>
      </w:r>
    </w:p>
    <w:p w14:paraId="0D21D14F" w14:textId="77777777" w:rsidR="00E306B7" w:rsidRPr="005647C6" w:rsidRDefault="00E306B7" w:rsidP="000619BA">
      <w:pPr>
        <w:rPr>
          <w:strike/>
          <w:snapToGrid w:val="0"/>
          <w:color w:val="4F81BD" w:themeColor="accent1"/>
        </w:rPr>
      </w:pPr>
    </w:p>
    <w:p w14:paraId="65678137" w14:textId="77777777" w:rsidR="00E306B7" w:rsidRPr="005647C6" w:rsidRDefault="00E306B7" w:rsidP="00E306B7">
      <w:pPr>
        <w:rPr>
          <w:rFonts w:cs="Arial"/>
          <w:strike/>
          <w:snapToGrid w:val="0"/>
          <w:color w:val="4F81BD" w:themeColor="accent1"/>
        </w:rPr>
      </w:pPr>
      <w:r w:rsidRPr="005647C6">
        <w:rPr>
          <w:rFonts w:cs="Arial"/>
          <w:strike/>
          <w:snapToGrid w:val="0"/>
          <w:color w:val="4F81BD" w:themeColor="accent1"/>
        </w:rPr>
        <w:t>1.4.2</w:t>
      </w:r>
      <w:r w:rsidRPr="005647C6">
        <w:rPr>
          <w:rFonts w:cs="Arial"/>
          <w:strike/>
          <w:snapToGrid w:val="0"/>
          <w:color w:val="4F81BD" w:themeColor="accent1"/>
        </w:rPr>
        <w:tab/>
      </w:r>
      <w:r w:rsidR="0063720F" w:rsidRPr="005647C6">
        <w:rPr>
          <w:rFonts w:cs="Arial"/>
          <w:strike/>
          <w:snapToGrid w:val="0"/>
          <w:color w:val="4F81BD" w:themeColor="accent1"/>
        </w:rPr>
        <w:t>Molekularer Abstand</w:t>
      </w:r>
    </w:p>
    <w:p w14:paraId="4ED4F9B0" w14:textId="77777777" w:rsidR="00C200A3" w:rsidRPr="005647C6" w:rsidRDefault="00C200A3" w:rsidP="00C200A3">
      <w:pPr>
        <w:keepNext/>
        <w:keepLines/>
        <w:rPr>
          <w:strike/>
          <w:color w:val="4F81BD" w:themeColor="accent1"/>
        </w:rPr>
      </w:pPr>
    </w:p>
    <w:p w14:paraId="5B7BC58E" w14:textId="77777777" w:rsidR="00C200A3" w:rsidRPr="005647C6" w:rsidRDefault="00C200A3" w:rsidP="00C200A3">
      <w:pPr>
        <w:rPr>
          <w:strike/>
          <w:color w:val="4F81BD" w:themeColor="accent1"/>
        </w:rPr>
      </w:pPr>
      <w:r w:rsidRPr="005647C6">
        <w:rPr>
          <w:strike/>
          <w:color w:val="4F81BD" w:themeColor="accent1"/>
        </w:rPr>
        <w:t xml:space="preserve">Die Komponente des molekularen Abstands wird anhand der an einem Markersatz </w:t>
      </w:r>
      <w:r w:rsidR="004A5537" w:rsidRPr="005647C6">
        <w:rPr>
          <w:strike/>
          <w:color w:val="4F81BD" w:themeColor="accent1"/>
        </w:rPr>
        <w:t>erfassten</w:t>
      </w:r>
      <w:r w:rsidRPr="005647C6">
        <w:rPr>
          <w:strike/>
          <w:color w:val="4F81BD" w:themeColor="accent1"/>
        </w:rPr>
        <w:t xml:space="preserve"> Unterschiede berechnet. Es können verschiedene Typen molekularer Marker und Abstände angewandt werden. Im Falle der in Frankreich an Mais durchgeführten Studie wurden 60 SSR-Marker und der Rogers’sche Abstand angewandt. Es ist wichtig, </w:t>
      </w:r>
      <w:r w:rsidR="004A5537" w:rsidRPr="005647C6">
        <w:rPr>
          <w:strike/>
          <w:color w:val="4F81BD" w:themeColor="accent1"/>
        </w:rPr>
        <w:t>dass</w:t>
      </w:r>
      <w:r w:rsidRPr="005647C6">
        <w:rPr>
          <w:strike/>
          <w:color w:val="4F81BD" w:themeColor="accent1"/>
        </w:rPr>
        <w:t xml:space="preserve"> genügend Marker mit einer angemessenen Verteilung auf den Chromosomen verwendet werden. Der Typ der Marker, der Effekt der Anzahl Marker und die Verteilung der Marker müssen je nach der betreffenden Art berücksichtigt werden. </w:t>
      </w:r>
    </w:p>
    <w:p w14:paraId="3656B2A7" w14:textId="77777777" w:rsidR="00C200A3" w:rsidRPr="005647C6" w:rsidRDefault="00C200A3" w:rsidP="00C200A3">
      <w:pPr>
        <w:rPr>
          <w:rFonts w:cs="Arial"/>
          <w:strike/>
          <w:snapToGrid w:val="0"/>
          <w:color w:val="4F81BD" w:themeColor="accent1"/>
        </w:rPr>
      </w:pPr>
    </w:p>
    <w:p w14:paraId="371070E2" w14:textId="77777777" w:rsidR="00E306B7" w:rsidRPr="005647C6" w:rsidRDefault="00E306B7" w:rsidP="00E306B7">
      <w:pPr>
        <w:rPr>
          <w:rFonts w:cs="Arial"/>
          <w:strike/>
          <w:snapToGrid w:val="0"/>
          <w:color w:val="4F81BD" w:themeColor="accent1"/>
        </w:rPr>
      </w:pPr>
      <w:r w:rsidRPr="005647C6">
        <w:rPr>
          <w:rFonts w:cs="Arial"/>
          <w:strike/>
          <w:snapToGrid w:val="0"/>
          <w:color w:val="4F81BD" w:themeColor="accent1"/>
        </w:rPr>
        <w:t>1.4.3</w:t>
      </w:r>
      <w:r w:rsidRPr="005647C6">
        <w:rPr>
          <w:rFonts w:cs="Arial"/>
          <w:strike/>
          <w:snapToGrid w:val="0"/>
          <w:color w:val="4F81BD" w:themeColor="accent1"/>
        </w:rPr>
        <w:tab/>
      </w:r>
      <w:r w:rsidR="00C200A3" w:rsidRPr="005647C6">
        <w:rPr>
          <w:strike/>
          <w:color w:val="4F81BD" w:themeColor="accent1"/>
        </w:rPr>
        <w:t xml:space="preserve">Bevor diese beiden Komponenten kombiniert werden, </w:t>
      </w:r>
      <w:r w:rsidR="004A5537" w:rsidRPr="005647C6">
        <w:rPr>
          <w:strike/>
          <w:color w:val="4F81BD" w:themeColor="accent1"/>
        </w:rPr>
        <w:t>muss</w:t>
      </w:r>
      <w:r w:rsidR="00C200A3" w:rsidRPr="005647C6">
        <w:rPr>
          <w:strike/>
          <w:color w:val="4F81BD" w:themeColor="accent1"/>
        </w:rPr>
        <w:t xml:space="preserve"> eine Beurteilung des Zusammenhanges zwischen dem molekularen Abstand und einer globalen Beurteilung der Unterscheidbarkeit durch ein Gremium von Sachverständigen an einer Serie von Sortenpaaren erfolgen. Im Falle von Mais wurde diese Beurteilung auf folgender Grundlage durchgeführt:</w:t>
      </w:r>
    </w:p>
    <w:p w14:paraId="0CC75B22" w14:textId="77777777" w:rsidR="00E306B7" w:rsidRPr="005647C6" w:rsidRDefault="00E306B7" w:rsidP="00E306B7">
      <w:pPr>
        <w:rPr>
          <w:rFonts w:cs="Arial"/>
          <w:strike/>
          <w:snapToGrid w:val="0"/>
          <w:color w:val="4F81BD" w:themeColor="accent1"/>
        </w:rPr>
      </w:pPr>
    </w:p>
    <w:p w14:paraId="56FFD056" w14:textId="77777777" w:rsidR="00E306B7" w:rsidRPr="005647C6" w:rsidRDefault="0063720F" w:rsidP="00E306B7">
      <w:pPr>
        <w:ind w:firstLine="567"/>
        <w:rPr>
          <w:rFonts w:cs="Arial"/>
          <w:strike/>
          <w:snapToGrid w:val="0"/>
          <w:color w:val="4F81BD" w:themeColor="accent1"/>
        </w:rPr>
      </w:pPr>
      <w:r w:rsidRPr="005647C6">
        <w:rPr>
          <w:rFonts w:cs="Arial"/>
          <w:strike/>
          <w:snapToGrid w:val="0"/>
          <w:color w:val="4F81BD" w:themeColor="accent1"/>
        </w:rPr>
        <w:t xml:space="preserve">Material: </w:t>
      </w:r>
      <w:r w:rsidR="00C200A3" w:rsidRPr="005647C6">
        <w:rPr>
          <w:strike/>
          <w:color w:val="4F81BD" w:themeColor="accent1"/>
        </w:rPr>
        <w:t>504 Sortenpaare, die parallel mit molekularen Markern geprüft wurden</w:t>
      </w:r>
    </w:p>
    <w:p w14:paraId="2EE85ACB" w14:textId="77777777" w:rsidR="00E306B7" w:rsidRPr="005647C6" w:rsidRDefault="00E306B7" w:rsidP="00E306B7">
      <w:pPr>
        <w:ind w:firstLine="720"/>
        <w:rPr>
          <w:rFonts w:cs="Arial"/>
          <w:strike/>
          <w:snapToGrid w:val="0"/>
          <w:color w:val="4F81BD" w:themeColor="accent1"/>
        </w:rPr>
      </w:pPr>
    </w:p>
    <w:p w14:paraId="22EFF8A3" w14:textId="77777777" w:rsidR="0063720F" w:rsidRPr="005647C6" w:rsidRDefault="0063720F" w:rsidP="00E306B7">
      <w:pPr>
        <w:ind w:left="1440" w:hanging="873"/>
        <w:jc w:val="left"/>
        <w:rPr>
          <w:rFonts w:cs="Arial"/>
          <w:strike/>
          <w:snapToGrid w:val="0"/>
          <w:color w:val="4F81BD" w:themeColor="accent1"/>
        </w:rPr>
      </w:pPr>
      <w:r w:rsidRPr="005647C6">
        <w:rPr>
          <w:rFonts w:cs="Arial"/>
          <w:strike/>
          <w:snapToGrid w:val="0"/>
          <w:color w:val="4F81BD" w:themeColor="accent1"/>
        </w:rPr>
        <w:t>Feldanlage:</w:t>
      </w:r>
      <w:r w:rsidR="00AC5F71" w:rsidRPr="005647C6">
        <w:rPr>
          <w:rFonts w:cs="Arial"/>
          <w:strike/>
          <w:snapToGrid w:val="0"/>
          <w:color w:val="4F81BD" w:themeColor="accent1"/>
        </w:rPr>
        <w:t xml:space="preserve"> </w:t>
      </w:r>
      <w:r w:rsidRPr="005647C6">
        <w:rPr>
          <w:rFonts w:cs="Arial"/>
          <w:strike/>
          <w:snapToGrid w:val="0"/>
          <w:color w:val="4F81BD" w:themeColor="accent1"/>
        </w:rPr>
        <w:t xml:space="preserve">nebeneinander angebaute Sortenpaare </w:t>
      </w:r>
    </w:p>
    <w:p w14:paraId="6B22455A" w14:textId="77777777" w:rsidR="00E306B7" w:rsidRPr="005647C6" w:rsidRDefault="0063720F" w:rsidP="00E306B7">
      <w:pPr>
        <w:ind w:left="1440" w:hanging="873"/>
        <w:jc w:val="left"/>
        <w:rPr>
          <w:rFonts w:cs="Arial"/>
          <w:strike/>
          <w:snapToGrid w:val="0"/>
          <w:color w:val="4F81BD" w:themeColor="accent1"/>
        </w:rPr>
      </w:pPr>
      <w:r w:rsidRPr="005647C6">
        <w:rPr>
          <w:rFonts w:cs="Arial"/>
          <w:strike/>
          <w:snapToGrid w:val="0"/>
          <w:color w:val="4F81BD" w:themeColor="accent1"/>
        </w:rPr>
        <w:t xml:space="preserve">(1 Parzelle = 2 Reihen mit je 15 Pflanzen) </w:t>
      </w:r>
    </w:p>
    <w:p w14:paraId="1CCB7A1E" w14:textId="77777777" w:rsidR="00E306B7" w:rsidRPr="005647C6" w:rsidRDefault="00E306B7" w:rsidP="00E306B7">
      <w:pPr>
        <w:ind w:left="1440" w:hanging="720"/>
        <w:jc w:val="left"/>
        <w:rPr>
          <w:rFonts w:cs="Arial"/>
          <w:strike/>
          <w:snapToGrid w:val="0"/>
          <w:color w:val="4F81BD" w:themeColor="accent1"/>
        </w:rPr>
      </w:pPr>
    </w:p>
    <w:p w14:paraId="4518A472" w14:textId="77777777" w:rsidR="00E306B7" w:rsidRPr="005647C6" w:rsidRDefault="0063720F" w:rsidP="00E306B7">
      <w:pPr>
        <w:ind w:firstLine="567"/>
        <w:rPr>
          <w:rFonts w:cs="Arial"/>
          <w:strike/>
          <w:snapToGrid w:val="0"/>
          <w:color w:val="4F81BD" w:themeColor="accent1"/>
        </w:rPr>
      </w:pPr>
      <w:r w:rsidRPr="005647C6">
        <w:rPr>
          <w:rFonts w:cs="Arial"/>
          <w:strike/>
          <w:snapToGrid w:val="0"/>
          <w:color w:val="4F81BD" w:themeColor="accent1"/>
        </w:rPr>
        <w:t>Visuelle Erfassung durch Sachverständige für Mais:</w:t>
      </w:r>
    </w:p>
    <w:p w14:paraId="5D697132" w14:textId="77777777" w:rsidR="00E306B7" w:rsidRPr="005647C6" w:rsidRDefault="00E306B7" w:rsidP="00E306B7">
      <w:pPr>
        <w:ind w:firstLine="720"/>
        <w:rPr>
          <w:rFonts w:cs="Arial"/>
          <w:strike/>
          <w:snapToGrid w:val="0"/>
          <w:color w:val="4F81BD" w:themeColor="accent1"/>
        </w:rPr>
      </w:pPr>
    </w:p>
    <w:p w14:paraId="31286574" w14:textId="77777777" w:rsidR="00E306B7" w:rsidRPr="005647C6" w:rsidRDefault="0063720F" w:rsidP="00E306B7">
      <w:pPr>
        <w:ind w:firstLine="567"/>
        <w:rPr>
          <w:rFonts w:cs="Arial"/>
          <w:strike/>
          <w:snapToGrid w:val="0"/>
          <w:color w:val="4F81BD" w:themeColor="accent1"/>
        </w:rPr>
      </w:pPr>
      <w:r w:rsidRPr="005647C6">
        <w:rPr>
          <w:rFonts w:cs="Arial"/>
          <w:strike/>
          <w:snapToGrid w:val="0"/>
          <w:color w:val="4F81BD" w:themeColor="accent1"/>
        </w:rPr>
        <w:t>Ähnlichkeitsskala:</w:t>
      </w:r>
    </w:p>
    <w:p w14:paraId="75C8E842" w14:textId="77777777" w:rsidR="00E306B7" w:rsidRPr="005647C6" w:rsidRDefault="00E306B7" w:rsidP="00E306B7">
      <w:pPr>
        <w:ind w:firstLine="709"/>
        <w:rPr>
          <w:rFonts w:cs="Arial"/>
          <w:strike/>
          <w:snapToGrid w:val="0"/>
          <w:color w:val="4F81BD" w:themeColor="accent1"/>
        </w:rPr>
      </w:pPr>
    </w:p>
    <w:p w14:paraId="37831301" w14:textId="77777777" w:rsidR="00C200A3" w:rsidRPr="005647C6" w:rsidRDefault="00C200A3" w:rsidP="003841B0">
      <w:pPr>
        <w:keepNext/>
        <w:ind w:left="993" w:right="99" w:hanging="426"/>
        <w:jc w:val="left"/>
        <w:rPr>
          <w:strike/>
          <w:color w:val="4F81BD" w:themeColor="accent1"/>
        </w:rPr>
      </w:pPr>
      <w:r w:rsidRPr="005647C6">
        <w:rPr>
          <w:strike/>
          <w:color w:val="4F81BD" w:themeColor="accent1"/>
        </w:rPr>
        <w:t xml:space="preserve">1. </w:t>
      </w:r>
      <w:r w:rsidRPr="005647C6">
        <w:rPr>
          <w:strike/>
          <w:color w:val="4F81BD" w:themeColor="accent1"/>
        </w:rPr>
        <w:tab/>
        <w:t>die beiden Sorten sind gleich oder sehr ähnlich</w:t>
      </w:r>
    </w:p>
    <w:p w14:paraId="3A7CDDE9" w14:textId="77777777" w:rsidR="00C200A3" w:rsidRPr="005647C6" w:rsidRDefault="00C200A3" w:rsidP="003841B0">
      <w:pPr>
        <w:keepNext/>
        <w:ind w:left="993" w:right="99" w:hanging="426"/>
        <w:jc w:val="left"/>
        <w:rPr>
          <w:strike/>
          <w:color w:val="4F81BD" w:themeColor="accent1"/>
        </w:rPr>
      </w:pPr>
      <w:r w:rsidRPr="005647C6">
        <w:rPr>
          <w:strike/>
          <w:color w:val="4F81BD" w:themeColor="accent1"/>
        </w:rPr>
        <w:t xml:space="preserve">3. </w:t>
      </w:r>
      <w:r w:rsidRPr="005647C6">
        <w:rPr>
          <w:strike/>
          <w:color w:val="4F81BD" w:themeColor="accent1"/>
        </w:rPr>
        <w:tab/>
        <w:t>die beiden Sorten sind unterscheidbar, jedoch ähnlich</w:t>
      </w:r>
    </w:p>
    <w:p w14:paraId="635A1799" w14:textId="77777777" w:rsidR="00C200A3" w:rsidRPr="005647C6" w:rsidRDefault="00C200A3" w:rsidP="003841B0">
      <w:pPr>
        <w:keepNext/>
        <w:ind w:left="993" w:right="99" w:hanging="426"/>
        <w:jc w:val="left"/>
        <w:rPr>
          <w:strike/>
          <w:color w:val="4F81BD" w:themeColor="accent1"/>
        </w:rPr>
      </w:pPr>
      <w:r w:rsidRPr="005647C6">
        <w:rPr>
          <w:strike/>
          <w:color w:val="4F81BD" w:themeColor="accent1"/>
        </w:rPr>
        <w:t xml:space="preserve">5. </w:t>
      </w:r>
      <w:r w:rsidRPr="005647C6">
        <w:rPr>
          <w:strike/>
          <w:color w:val="4F81BD" w:themeColor="accent1"/>
        </w:rPr>
        <w:tab/>
        <w:t>der Vergleich war nützlich, doch die Sorten sind deutlich unterscheidbar</w:t>
      </w:r>
    </w:p>
    <w:p w14:paraId="12482E43" w14:textId="77777777" w:rsidR="00C200A3" w:rsidRPr="005647C6" w:rsidRDefault="00C200A3" w:rsidP="003841B0">
      <w:pPr>
        <w:keepNext/>
        <w:ind w:left="993" w:right="99" w:hanging="426"/>
        <w:jc w:val="left"/>
        <w:rPr>
          <w:strike/>
          <w:color w:val="4F81BD" w:themeColor="accent1"/>
        </w:rPr>
      </w:pPr>
      <w:r w:rsidRPr="005647C6">
        <w:rPr>
          <w:strike/>
          <w:color w:val="4F81BD" w:themeColor="accent1"/>
        </w:rPr>
        <w:t xml:space="preserve">7. </w:t>
      </w:r>
      <w:r w:rsidRPr="005647C6">
        <w:rPr>
          <w:strike/>
          <w:color w:val="4F81BD" w:themeColor="accent1"/>
        </w:rPr>
        <w:tab/>
        <w:t>der Vergleich hätte vermieden werden sollen, weil die Sorten stark verschieden sind</w:t>
      </w:r>
    </w:p>
    <w:p w14:paraId="76238678" w14:textId="77777777" w:rsidR="00C200A3" w:rsidRPr="005647C6" w:rsidRDefault="00C200A3" w:rsidP="003841B0">
      <w:pPr>
        <w:keepNext/>
        <w:ind w:left="993" w:right="99" w:hanging="426"/>
        <w:jc w:val="left"/>
        <w:rPr>
          <w:strike/>
          <w:color w:val="4F81BD" w:themeColor="accent1"/>
        </w:rPr>
      </w:pPr>
      <w:r w:rsidRPr="005647C6">
        <w:rPr>
          <w:strike/>
          <w:color w:val="4F81BD" w:themeColor="accent1"/>
        </w:rPr>
        <w:t xml:space="preserve">9. </w:t>
      </w:r>
      <w:r w:rsidRPr="005647C6">
        <w:rPr>
          <w:strike/>
          <w:color w:val="4F81BD" w:themeColor="accent1"/>
        </w:rPr>
        <w:tab/>
      </w:r>
      <w:r w:rsidRPr="005647C6">
        <w:rPr>
          <w:strike/>
          <w:color w:val="4F81BD" w:themeColor="accent1"/>
          <w:spacing w:val="-2"/>
        </w:rPr>
        <w:t>der Vergleich hätte vermieden werden sollen, weil die Sorten vollkommen verschieden sind</w:t>
      </w:r>
      <w:r w:rsidR="00CD0E03" w:rsidRPr="005647C6">
        <w:rPr>
          <w:strike/>
          <w:color w:val="4F81BD" w:themeColor="accent1"/>
        </w:rPr>
        <w:t xml:space="preserve"> </w:t>
      </w:r>
      <w:r w:rsidRPr="005647C6">
        <w:rPr>
          <w:strike/>
          <w:color w:val="4F81BD" w:themeColor="accent1"/>
        </w:rPr>
        <w:t>(„gerade“ Noten werden in der Skala nicht benutzt)</w:t>
      </w:r>
    </w:p>
    <w:p w14:paraId="4BEAAA65" w14:textId="77777777" w:rsidR="000619BA" w:rsidRPr="005647C6" w:rsidRDefault="000619BA" w:rsidP="00C200A3">
      <w:pPr>
        <w:rPr>
          <w:strike/>
          <w:color w:val="4F81BD" w:themeColor="accent1"/>
        </w:rPr>
      </w:pPr>
    </w:p>
    <w:p w14:paraId="0497C7D3" w14:textId="77777777" w:rsidR="003841B0" w:rsidRPr="005647C6" w:rsidRDefault="00C200A3" w:rsidP="003841B0">
      <w:pPr>
        <w:rPr>
          <w:strike/>
          <w:color w:val="4F81BD" w:themeColor="accent1"/>
        </w:rPr>
      </w:pPr>
      <w:r w:rsidRPr="005647C6">
        <w:rPr>
          <w:strike/>
          <w:color w:val="4F81BD" w:themeColor="accent1"/>
        </w:rPr>
        <w:t xml:space="preserve">Im Falle von Mais zeigte diese Beurteilung, </w:t>
      </w:r>
      <w:r w:rsidR="004A5537" w:rsidRPr="005647C6">
        <w:rPr>
          <w:strike/>
          <w:color w:val="4F81BD" w:themeColor="accent1"/>
        </w:rPr>
        <w:t>dass</w:t>
      </w:r>
      <w:r w:rsidRPr="005647C6">
        <w:rPr>
          <w:strike/>
          <w:color w:val="4F81BD" w:themeColor="accent1"/>
        </w:rPr>
        <w:t xml:space="preserve"> keine Elternlinien mit einem molekularen Abstand von mehr als 0,15 bei einer Beurteilung durch einen DUS-Sachverständigen als gleich oder sehr ähnlich angesehen wurden (vergleiche Abbildung 2).</w:t>
      </w:r>
    </w:p>
    <w:p w14:paraId="4DD9A90B" w14:textId="77777777" w:rsidR="003841B0" w:rsidRPr="005647C6" w:rsidRDefault="003841B0" w:rsidP="003841B0">
      <w:pPr>
        <w:rPr>
          <w:strike/>
          <w:color w:val="4F81BD" w:themeColor="accent1"/>
        </w:rPr>
      </w:pPr>
    </w:p>
    <w:p w14:paraId="3236D819" w14:textId="77777777" w:rsidR="003821A0" w:rsidRPr="005647C6" w:rsidRDefault="002204CA" w:rsidP="003841B0">
      <w:pPr>
        <w:keepNext/>
        <w:ind w:left="426"/>
        <w:rPr>
          <w:strike/>
          <w:color w:val="4F81BD" w:themeColor="accent1"/>
        </w:rPr>
      </w:pPr>
      <w:r w:rsidRPr="005647C6">
        <w:rPr>
          <w:strike/>
          <w:snapToGrid w:val="0"/>
          <w:color w:val="4F81BD" w:themeColor="accent1"/>
        </w:rPr>
        <w:lastRenderedPageBreak/>
        <w:t>Abbildung 2</w:t>
      </w:r>
    </w:p>
    <w:p w14:paraId="7D0D0D65" w14:textId="77777777" w:rsidR="003821A0" w:rsidRPr="005647C6" w:rsidRDefault="003821A0" w:rsidP="003841B0">
      <w:pPr>
        <w:keepNext/>
        <w:ind w:left="426"/>
        <w:rPr>
          <w:strike/>
          <w:snapToGrid w:val="0"/>
          <w:color w:val="4F81BD" w:themeColor="accent1"/>
          <w:shd w:val="pct15" w:color="auto" w:fill="FFFFFF"/>
        </w:rPr>
      </w:pPr>
    </w:p>
    <w:p w14:paraId="78C7E57B" w14:textId="77777777" w:rsidR="003821A0" w:rsidRPr="005647C6" w:rsidRDefault="003841B0" w:rsidP="003841B0">
      <w:pPr>
        <w:jc w:val="center"/>
        <w:rPr>
          <w:strike/>
          <w:snapToGrid w:val="0"/>
          <w:color w:val="4F81BD" w:themeColor="accent1"/>
        </w:rPr>
      </w:pPr>
      <w:r w:rsidRPr="005647C6">
        <w:rPr>
          <w:strike/>
          <w:color w:val="4F81BD" w:themeColor="accent1"/>
          <w:sz w:val="10"/>
        </w:rPr>
        <w:object w:dxaOrig="7370" w:dyaOrig="5515" w14:anchorId="4E553790">
          <v:shape id="_x0000_i1029" type="#_x0000_t75" style="width:405.1pt;height:303.05pt" o:ole="" o:bordertopcolor="this" o:borderleftcolor="this" o:borderbottomcolor="this" o:borderrightcolor="this">
            <v:imagedata r:id="rId18" o:title=""/>
            <w10:bordertop type="single" width="4"/>
            <w10:borderleft type="single" width="4"/>
            <w10:borderbottom type="single" width="4"/>
            <w10:borderright type="single" width="4"/>
          </v:shape>
          <o:OLEObject Type="Embed" ProgID="PowerPoint.Slide.8" ShapeID="_x0000_i1029" DrawAspect="Content" ObjectID="_1853683329" r:id="rId28"/>
        </w:object>
      </w:r>
    </w:p>
    <w:p w14:paraId="27BBA163" w14:textId="77777777" w:rsidR="00797A76" w:rsidRPr="005647C6" w:rsidRDefault="00797A76" w:rsidP="003841B0">
      <w:pPr>
        <w:jc w:val="center"/>
        <w:rPr>
          <w:strike/>
          <w:snapToGrid w:val="0"/>
          <w:color w:val="4F81BD" w:themeColor="accent1"/>
        </w:rPr>
      </w:pPr>
    </w:p>
    <w:p w14:paraId="642B16A0" w14:textId="77777777" w:rsidR="00E306B7" w:rsidRPr="005647C6" w:rsidRDefault="00E306B7" w:rsidP="003841B0">
      <w:pPr>
        <w:jc w:val="center"/>
        <w:rPr>
          <w:strike/>
          <w:color w:val="4F81BD" w:themeColor="accent1"/>
        </w:rPr>
      </w:pPr>
    </w:p>
    <w:p w14:paraId="640FD2C9" w14:textId="77777777" w:rsidR="003821A0" w:rsidRPr="005647C6" w:rsidRDefault="003821A0" w:rsidP="003841B0">
      <w:pPr>
        <w:rPr>
          <w:strike/>
          <w:color w:val="4F81BD" w:themeColor="accent1"/>
        </w:rPr>
      </w:pPr>
      <w:r w:rsidRPr="005647C6">
        <w:rPr>
          <w:strike/>
          <w:color w:val="4F81BD" w:themeColor="accent1"/>
        </w:rPr>
        <w:t>1.4.4</w:t>
      </w:r>
      <w:r w:rsidRPr="005647C6">
        <w:rPr>
          <w:strike/>
          <w:color w:val="4F81BD" w:themeColor="accent1"/>
        </w:rPr>
        <w:tab/>
      </w:r>
      <w:r w:rsidR="002204CA" w:rsidRPr="005647C6">
        <w:rPr>
          <w:strike/>
          <w:color w:val="4F81BD" w:themeColor="accent1"/>
        </w:rPr>
        <w:t>Aufgrund dieses Ergebnisses bietet die Kombination morphologischer und molekularer Abstände die Möglichkeit, folgendes Entscheidungsschema aufzustellen (vergleiche Abbildung 3):</w:t>
      </w:r>
    </w:p>
    <w:p w14:paraId="4E1660FB" w14:textId="77777777" w:rsidR="003821A0" w:rsidRPr="005647C6" w:rsidRDefault="003821A0" w:rsidP="003841B0">
      <w:pPr>
        <w:rPr>
          <w:strike/>
          <w:color w:val="4F81BD" w:themeColor="accent1"/>
        </w:rPr>
      </w:pPr>
    </w:p>
    <w:p w14:paraId="4B934F9B" w14:textId="77777777" w:rsidR="002204CA" w:rsidRPr="005647C6" w:rsidRDefault="002204CA" w:rsidP="003841B0">
      <w:pPr>
        <w:ind w:left="567"/>
        <w:rPr>
          <w:strike/>
          <w:color w:val="4F81BD" w:themeColor="accent1"/>
        </w:rPr>
      </w:pPr>
      <w:r w:rsidRPr="005647C6">
        <w:rPr>
          <w:strike/>
          <w:color w:val="4F81BD" w:themeColor="accent1"/>
        </w:rPr>
        <w:t xml:space="preserve">Abbildung 3 </w:t>
      </w:r>
    </w:p>
    <w:p w14:paraId="6D61BFA7" w14:textId="77777777" w:rsidR="003841B0" w:rsidRPr="005647C6" w:rsidRDefault="003841B0" w:rsidP="003841B0">
      <w:pPr>
        <w:ind w:left="567"/>
        <w:rPr>
          <w:strike/>
          <w:color w:val="4F81BD" w:themeColor="accent1"/>
        </w:rPr>
      </w:pPr>
    </w:p>
    <w:p w14:paraId="5A025B68" w14:textId="77777777" w:rsidR="00E306B7" w:rsidRPr="005647C6" w:rsidRDefault="003841B0" w:rsidP="003841B0">
      <w:pPr>
        <w:jc w:val="center"/>
        <w:rPr>
          <w:strike/>
          <w:color w:val="4F81BD" w:themeColor="accent1"/>
        </w:rPr>
      </w:pPr>
      <w:r w:rsidRPr="005647C6">
        <w:rPr>
          <w:strike/>
          <w:color w:val="4F81BD" w:themeColor="accent1"/>
        </w:rPr>
        <w:object w:dxaOrig="7099" w:dyaOrig="5322" w14:anchorId="36416807">
          <v:shape id="_x0000_i1030" type="#_x0000_t75" style="width:391.3pt;height:291.15pt" o:ole="" o:bordertopcolor="this" o:borderleftcolor="this" o:borderbottomcolor="this" o:borderrightcolor="this">
            <v:imagedata r:id="rId20" o:title=""/>
            <w10:bordertop type="single" width="4"/>
            <w10:borderleft type="single" width="4"/>
            <w10:borderbottom type="single" width="4"/>
            <w10:borderright type="single" width="4"/>
          </v:shape>
          <o:OLEObject Type="Embed" ProgID="PowerPoint.Slide.12" ShapeID="_x0000_i1030" DrawAspect="Content" ObjectID="_1853683330" r:id="rId29"/>
        </w:object>
      </w:r>
    </w:p>
    <w:p w14:paraId="27799ACC" w14:textId="77777777" w:rsidR="00E306B7" w:rsidRPr="005647C6" w:rsidRDefault="00E306B7" w:rsidP="00E306B7">
      <w:pPr>
        <w:keepNext/>
        <w:ind w:left="567"/>
        <w:jc w:val="center"/>
        <w:rPr>
          <w:rFonts w:cs="Arial"/>
          <w:i/>
          <w:iCs/>
          <w:strike/>
          <w:snapToGrid w:val="0"/>
          <w:color w:val="4F81BD" w:themeColor="accent1"/>
        </w:rPr>
      </w:pPr>
    </w:p>
    <w:p w14:paraId="7F343ACE" w14:textId="77777777" w:rsidR="00E306B7" w:rsidRPr="005647C6" w:rsidRDefault="00E306B7" w:rsidP="00E306B7">
      <w:pPr>
        <w:jc w:val="center"/>
        <w:rPr>
          <w:rFonts w:cs="Arial"/>
          <w:strike/>
          <w:color w:val="4F81BD" w:themeColor="accent1"/>
        </w:rPr>
      </w:pPr>
      <w:bookmarkStart w:id="117" w:name="_MON_1375793324"/>
      <w:bookmarkStart w:id="118" w:name="_MON_1311498427"/>
      <w:bookmarkStart w:id="119" w:name="_MON_1314444884"/>
      <w:bookmarkEnd w:id="117"/>
      <w:bookmarkEnd w:id="118"/>
      <w:bookmarkEnd w:id="119"/>
    </w:p>
    <w:p w14:paraId="11C0E19B" w14:textId="77777777" w:rsidR="00E306B7" w:rsidRPr="005647C6" w:rsidRDefault="00E306B7" w:rsidP="003841B0">
      <w:pPr>
        <w:rPr>
          <w:strike/>
          <w:color w:val="4F81BD" w:themeColor="accent1"/>
        </w:rPr>
      </w:pPr>
      <w:r w:rsidRPr="005647C6">
        <w:rPr>
          <w:strike/>
          <w:color w:val="4F81BD" w:themeColor="accent1"/>
        </w:rPr>
        <w:lastRenderedPageBreak/>
        <w:t>1.4.5</w:t>
      </w:r>
      <w:r w:rsidRPr="005647C6">
        <w:rPr>
          <w:strike/>
          <w:color w:val="4F81BD" w:themeColor="accent1"/>
        </w:rPr>
        <w:tab/>
      </w:r>
      <w:r w:rsidR="002204CA" w:rsidRPr="005647C6">
        <w:rPr>
          <w:strike/>
          <w:color w:val="4F81BD" w:themeColor="accent1"/>
        </w:rPr>
        <w:t>Alle Sortenpaare mit einem GAIA-Abstand, der gleich oder größer als 6 ist, und alle Sorten mit einem GAIA-Abstand zwischen 2 und 6 zuzüglich eines molekularen Abstandes, der gleich oder größer als 0,2 ist, werden als „unterscheidbar plus“ bezeichnet.</w:t>
      </w:r>
    </w:p>
    <w:p w14:paraId="2F9BB906" w14:textId="77777777" w:rsidR="00E306B7" w:rsidRPr="005647C6" w:rsidRDefault="00E306B7" w:rsidP="00E306B7">
      <w:pPr>
        <w:rPr>
          <w:rFonts w:cs="Arial"/>
          <w:strike/>
          <w:snapToGrid w:val="0"/>
          <w:color w:val="4F81BD" w:themeColor="accent1"/>
        </w:rPr>
      </w:pPr>
    </w:p>
    <w:p w14:paraId="0415DA20" w14:textId="77777777" w:rsidR="00E306B7" w:rsidRPr="005647C6" w:rsidRDefault="00E306B7" w:rsidP="00E306B7">
      <w:pPr>
        <w:rPr>
          <w:rFonts w:cs="Arial"/>
          <w:strike/>
          <w:snapToGrid w:val="0"/>
          <w:color w:val="4F81BD" w:themeColor="accent1"/>
        </w:rPr>
      </w:pPr>
      <w:r w:rsidRPr="005647C6">
        <w:rPr>
          <w:rFonts w:cs="Arial"/>
          <w:strike/>
          <w:snapToGrid w:val="0"/>
          <w:color w:val="4F81BD" w:themeColor="accent1"/>
        </w:rPr>
        <w:t>1.4.6</w:t>
      </w:r>
      <w:r w:rsidRPr="005647C6">
        <w:rPr>
          <w:rFonts w:cs="Arial"/>
          <w:strike/>
          <w:snapToGrid w:val="0"/>
          <w:color w:val="4F81BD" w:themeColor="accent1"/>
        </w:rPr>
        <w:tab/>
      </w:r>
      <w:r w:rsidR="002204CA" w:rsidRPr="005647C6">
        <w:rPr>
          <w:rFonts w:cs="Arial"/>
          <w:strike/>
          <w:snapToGrid w:val="0"/>
          <w:color w:val="4F81BD" w:themeColor="accent1"/>
        </w:rPr>
        <w:t xml:space="preserve">Dieses Schema zeigt, </w:t>
      </w:r>
      <w:r w:rsidR="004A5537" w:rsidRPr="005647C6">
        <w:rPr>
          <w:rFonts w:cs="Arial"/>
          <w:strike/>
          <w:snapToGrid w:val="0"/>
          <w:color w:val="4F81BD" w:themeColor="accent1"/>
        </w:rPr>
        <w:t>dass</w:t>
      </w:r>
      <w:r w:rsidR="002204CA" w:rsidRPr="005647C6">
        <w:rPr>
          <w:rFonts w:cs="Arial"/>
          <w:strike/>
          <w:snapToGrid w:val="0"/>
          <w:color w:val="4F81BD" w:themeColor="accent1"/>
        </w:rPr>
        <w:t xml:space="preserve"> im Vergleich zu der Situation, in der lediglich ein GAIA</w:t>
      </w:r>
      <w:r w:rsidR="00E239CE" w:rsidRPr="005647C6">
        <w:rPr>
          <w:rFonts w:cs="Arial"/>
          <w:strike/>
          <w:snapToGrid w:val="0"/>
          <w:color w:val="4F81BD" w:themeColor="accent1"/>
        </w:rPr>
        <w:t>-</w:t>
      </w:r>
      <w:r w:rsidR="002204CA" w:rsidRPr="005647C6">
        <w:rPr>
          <w:rFonts w:cs="Arial"/>
          <w:strike/>
          <w:snapToGrid w:val="0"/>
          <w:color w:val="4F81BD" w:themeColor="accent1"/>
        </w:rPr>
        <w:t xml:space="preserve">Abstand von 6 allein benutzt wird, weniger Elternlinien im Feld </w:t>
      </w:r>
      <w:r w:rsidR="004A5537" w:rsidRPr="005647C6">
        <w:rPr>
          <w:rFonts w:cs="Arial"/>
          <w:strike/>
          <w:snapToGrid w:val="0"/>
          <w:color w:val="4F81BD" w:themeColor="accent1"/>
        </w:rPr>
        <w:t>erfasst</w:t>
      </w:r>
      <w:r w:rsidR="002204CA" w:rsidRPr="005647C6">
        <w:rPr>
          <w:rFonts w:cs="Arial"/>
          <w:strike/>
          <w:snapToGrid w:val="0"/>
          <w:color w:val="4F81BD" w:themeColor="accent1"/>
        </w:rPr>
        <w:t xml:space="preserve"> werden müssen.</w:t>
      </w:r>
    </w:p>
    <w:p w14:paraId="555DA0EA" w14:textId="77777777" w:rsidR="00E306B7" w:rsidRPr="005647C6" w:rsidRDefault="00E306B7" w:rsidP="00E306B7">
      <w:pPr>
        <w:rPr>
          <w:rFonts w:cs="Arial"/>
          <w:strike/>
          <w:snapToGrid w:val="0"/>
          <w:color w:val="4F81BD" w:themeColor="accent1"/>
        </w:rPr>
      </w:pPr>
    </w:p>
    <w:p w14:paraId="03F3200E" w14:textId="77777777" w:rsidR="00E306B7" w:rsidRPr="005647C6" w:rsidRDefault="00E306B7" w:rsidP="00E306B7">
      <w:pPr>
        <w:rPr>
          <w:rFonts w:cs="Arial"/>
          <w:strike/>
          <w:snapToGrid w:val="0"/>
          <w:color w:val="4F81BD" w:themeColor="accent1"/>
        </w:rPr>
      </w:pPr>
      <w:r w:rsidRPr="005647C6">
        <w:rPr>
          <w:rFonts w:cs="Arial"/>
          <w:strike/>
          <w:snapToGrid w:val="0"/>
          <w:color w:val="4F81BD" w:themeColor="accent1"/>
        </w:rPr>
        <w:t>1.4.7</w:t>
      </w:r>
      <w:r w:rsidRPr="005647C6">
        <w:rPr>
          <w:rFonts w:cs="Arial"/>
          <w:strike/>
          <w:snapToGrid w:val="0"/>
          <w:color w:val="4F81BD" w:themeColor="accent1"/>
        </w:rPr>
        <w:tab/>
      </w:r>
      <w:r w:rsidR="002204CA" w:rsidRPr="005647C6">
        <w:rPr>
          <w:rFonts w:cs="Arial"/>
          <w:strike/>
          <w:snapToGrid w:val="0"/>
          <w:color w:val="4F81BD" w:themeColor="accent1"/>
        </w:rPr>
        <w:t>Die Robustheit dieses Systems wurde anhand verschiedener GAIA- und molekularer Abstände untersucht.</w:t>
      </w:r>
    </w:p>
    <w:p w14:paraId="212173E8" w14:textId="77777777" w:rsidR="00E306B7" w:rsidRPr="005647C6" w:rsidRDefault="00E306B7" w:rsidP="00E306B7">
      <w:pPr>
        <w:rPr>
          <w:rFonts w:cs="Arial"/>
          <w:strike/>
          <w:snapToGrid w:val="0"/>
          <w:color w:val="4F81BD" w:themeColor="accent1"/>
          <w:u w:val="single"/>
          <w:shd w:val="pct15" w:color="auto" w:fill="FFFFFF"/>
        </w:rPr>
      </w:pPr>
    </w:p>
    <w:p w14:paraId="1B685550" w14:textId="77777777" w:rsidR="00E306B7" w:rsidRPr="005647C6" w:rsidRDefault="00E306B7" w:rsidP="00E306B7">
      <w:pPr>
        <w:rPr>
          <w:rFonts w:cs="Arial"/>
          <w:strike/>
          <w:snapToGrid w:val="0"/>
          <w:color w:val="4F81BD" w:themeColor="accent1"/>
          <w:u w:val="single"/>
          <w:shd w:val="pct15" w:color="auto" w:fill="FFFFFF"/>
        </w:rPr>
      </w:pPr>
    </w:p>
    <w:p w14:paraId="0C9DA33A" w14:textId="77777777" w:rsidR="00E306B7" w:rsidRPr="005647C6" w:rsidRDefault="00E306B7" w:rsidP="00E306B7">
      <w:pPr>
        <w:keepNext/>
        <w:rPr>
          <w:rFonts w:cs="Arial"/>
          <w:strike/>
          <w:snapToGrid w:val="0"/>
          <w:color w:val="4F81BD" w:themeColor="accent1"/>
        </w:rPr>
      </w:pPr>
      <w:r w:rsidRPr="005647C6">
        <w:rPr>
          <w:rFonts w:cs="Arial"/>
          <w:strike/>
          <w:snapToGrid w:val="0"/>
          <w:color w:val="4F81BD" w:themeColor="accent1"/>
        </w:rPr>
        <w:t>2.</w:t>
      </w:r>
      <w:r w:rsidRPr="005647C6">
        <w:rPr>
          <w:rFonts w:cs="Arial"/>
          <w:strike/>
          <w:snapToGrid w:val="0"/>
          <w:color w:val="4F81BD" w:themeColor="accent1"/>
        </w:rPr>
        <w:tab/>
      </w:r>
      <w:r w:rsidR="002204CA" w:rsidRPr="005647C6">
        <w:rPr>
          <w:rFonts w:cs="Arial"/>
          <w:strike/>
          <w:snapToGrid w:val="0"/>
          <w:color w:val="4F81BD" w:themeColor="accent1"/>
          <w:u w:val="single"/>
        </w:rPr>
        <w:t>Vorteile und Einschränkungen</w:t>
      </w:r>
    </w:p>
    <w:p w14:paraId="168B8E49" w14:textId="77777777" w:rsidR="00E306B7" w:rsidRPr="005647C6" w:rsidRDefault="00E306B7" w:rsidP="00E306B7">
      <w:pPr>
        <w:keepNext/>
        <w:rPr>
          <w:rFonts w:cs="Arial"/>
          <w:strike/>
          <w:snapToGrid w:val="0"/>
          <w:color w:val="4F81BD" w:themeColor="accent1"/>
        </w:rPr>
      </w:pPr>
    </w:p>
    <w:p w14:paraId="02DE526D" w14:textId="77777777" w:rsidR="00C7757A" w:rsidRPr="005647C6" w:rsidRDefault="00C7757A" w:rsidP="00C7757A">
      <w:pPr>
        <w:rPr>
          <w:strike/>
          <w:color w:val="4F81BD" w:themeColor="accent1"/>
        </w:rPr>
      </w:pPr>
      <w:r w:rsidRPr="005647C6">
        <w:rPr>
          <w:strike/>
          <w:color w:val="4F81BD" w:themeColor="accent1"/>
        </w:rPr>
        <w:t>2.1</w:t>
      </w:r>
      <w:r w:rsidRPr="005647C6">
        <w:rPr>
          <w:strike/>
          <w:color w:val="4F81BD" w:themeColor="accent1"/>
        </w:rPr>
        <w:tab/>
        <w:t>Vorteile</w:t>
      </w:r>
    </w:p>
    <w:p w14:paraId="260CD326" w14:textId="77777777" w:rsidR="00C7757A" w:rsidRPr="005647C6" w:rsidRDefault="00C7757A" w:rsidP="00C7757A">
      <w:pPr>
        <w:rPr>
          <w:strike/>
          <w:color w:val="4F81BD" w:themeColor="accent1"/>
        </w:rPr>
      </w:pPr>
    </w:p>
    <w:p w14:paraId="550D3172" w14:textId="77777777" w:rsidR="00C7757A" w:rsidRPr="005647C6" w:rsidRDefault="00C7757A" w:rsidP="00C7757A">
      <w:pPr>
        <w:ind w:firstLine="567"/>
        <w:rPr>
          <w:strike/>
          <w:color w:val="4F81BD" w:themeColor="accent1"/>
        </w:rPr>
      </w:pPr>
      <w:r w:rsidRPr="005647C6">
        <w:rPr>
          <w:strike/>
          <w:color w:val="4F81BD" w:themeColor="accent1"/>
        </w:rPr>
        <w:t>a)</w:t>
      </w:r>
      <w:r w:rsidRPr="005647C6">
        <w:rPr>
          <w:strike/>
          <w:color w:val="4F81BD" w:themeColor="accent1"/>
        </w:rPr>
        <w:tab/>
        <w:t>Verbesserung der Verwaltung von Sortensammlungen, da weniger Sorten im Feld verglichen werden müssen</w:t>
      </w:r>
    </w:p>
    <w:p w14:paraId="762ECEAF" w14:textId="77777777" w:rsidR="00C7757A" w:rsidRPr="005647C6" w:rsidRDefault="00C7757A" w:rsidP="00C7757A">
      <w:pPr>
        <w:ind w:firstLine="567"/>
        <w:rPr>
          <w:strike/>
          <w:color w:val="4F81BD" w:themeColor="accent1"/>
        </w:rPr>
      </w:pPr>
    </w:p>
    <w:p w14:paraId="7CBBFB78" w14:textId="77777777" w:rsidR="00C7757A" w:rsidRPr="005647C6" w:rsidRDefault="00C7757A" w:rsidP="00C7757A">
      <w:pPr>
        <w:ind w:firstLine="567"/>
        <w:rPr>
          <w:strike/>
          <w:color w:val="4F81BD" w:themeColor="accent1"/>
        </w:rPr>
      </w:pPr>
      <w:r w:rsidRPr="005647C6">
        <w:rPr>
          <w:strike/>
          <w:color w:val="4F81BD" w:themeColor="accent1"/>
        </w:rPr>
        <w:t>b)</w:t>
      </w:r>
      <w:r w:rsidRPr="005647C6">
        <w:rPr>
          <w:strike/>
          <w:color w:val="4F81BD" w:themeColor="accent1"/>
        </w:rPr>
        <w:tab/>
        <w:t>Anwendung morphologischer und molekularer Abstände mit Schwellenwerten, die von DUS-Sachverständigen festgelegt werden. GAIA wurde bei der Entwicklung durch GEVES auch gegen die Beurteilungen von DUS-Sachverständigen kalibriert;</w:t>
      </w:r>
    </w:p>
    <w:p w14:paraId="52AB1A03" w14:textId="77777777" w:rsidR="00C7757A" w:rsidRPr="005647C6" w:rsidRDefault="00C7757A" w:rsidP="00C7757A">
      <w:pPr>
        <w:ind w:firstLine="567"/>
        <w:rPr>
          <w:strike/>
          <w:color w:val="4F81BD" w:themeColor="accent1"/>
        </w:rPr>
      </w:pPr>
    </w:p>
    <w:p w14:paraId="0911C2D4" w14:textId="77777777" w:rsidR="00C7757A" w:rsidRPr="005647C6" w:rsidRDefault="00C7757A" w:rsidP="00C7757A">
      <w:pPr>
        <w:ind w:firstLine="567"/>
        <w:rPr>
          <w:strike/>
          <w:color w:val="4F81BD" w:themeColor="accent1"/>
        </w:rPr>
      </w:pPr>
      <w:r w:rsidRPr="005647C6">
        <w:rPr>
          <w:strike/>
          <w:color w:val="4F81BD" w:themeColor="accent1"/>
        </w:rPr>
        <w:t>c)</w:t>
      </w:r>
      <w:r w:rsidRPr="005647C6">
        <w:rPr>
          <w:strike/>
          <w:color w:val="4F81BD" w:themeColor="accent1"/>
        </w:rPr>
        <w:tab/>
        <w:t>Verwendung molekularer Daten, die nicht umweltanfällig sind; der Markersatz und das Laborprotokoll sind gut definiert;</w:t>
      </w:r>
    </w:p>
    <w:p w14:paraId="096BFB69" w14:textId="77777777" w:rsidR="00C7757A" w:rsidRPr="005647C6" w:rsidRDefault="00C7757A" w:rsidP="00C7757A">
      <w:pPr>
        <w:ind w:firstLine="567"/>
        <w:rPr>
          <w:strike/>
          <w:color w:val="4F81BD" w:themeColor="accent1"/>
        </w:rPr>
      </w:pPr>
    </w:p>
    <w:p w14:paraId="0E98AE0F" w14:textId="77777777" w:rsidR="00C7757A" w:rsidRPr="005647C6" w:rsidRDefault="00C7757A" w:rsidP="00C7757A">
      <w:pPr>
        <w:ind w:firstLine="567"/>
        <w:rPr>
          <w:strike/>
          <w:color w:val="4F81BD" w:themeColor="accent1"/>
        </w:rPr>
      </w:pPr>
      <w:r w:rsidRPr="005647C6">
        <w:rPr>
          <w:strike/>
          <w:color w:val="4F81BD" w:themeColor="accent1"/>
        </w:rPr>
        <w:t>d)</w:t>
      </w:r>
      <w:r w:rsidRPr="005647C6">
        <w:rPr>
          <w:strike/>
          <w:color w:val="4F81BD" w:themeColor="accent1"/>
        </w:rPr>
        <w:tab/>
        <w:t>nur Verwendung phänotypischer Merkmale mit einer angemessenen Robustheit und Möglichkeit, Beschreibungen zu verwenden, die verschiedener Herkunft sind und aus enger Zusammenarbeit stammen (die Maisdatenbank, die in Zusammenarbeit zwischen Deutschland, Frankreich, Spanien und dem Gemeinschaftlichen Sortenamt der Europäischen Union (CPVO) entwickelt wurde, ist ein gutes Beispiel, um den Nutzen dieses Ansatzes bei einer Sortensammlung, die von verschiedenen Ämtern gemeinsam genutzt wird, zu verdeutlichen);</w:t>
      </w:r>
    </w:p>
    <w:p w14:paraId="125A30CC" w14:textId="77777777" w:rsidR="00C7757A" w:rsidRPr="005647C6" w:rsidRDefault="00C7757A" w:rsidP="00C7757A">
      <w:pPr>
        <w:ind w:firstLine="567"/>
        <w:rPr>
          <w:strike/>
          <w:color w:val="4F81BD" w:themeColor="accent1"/>
        </w:rPr>
      </w:pPr>
    </w:p>
    <w:p w14:paraId="290EB031" w14:textId="77777777" w:rsidR="00C7757A" w:rsidRPr="005647C6" w:rsidRDefault="00C7757A" w:rsidP="00C7757A">
      <w:pPr>
        <w:ind w:firstLine="567"/>
        <w:rPr>
          <w:strike/>
          <w:color w:val="4F81BD" w:themeColor="accent1"/>
        </w:rPr>
      </w:pPr>
      <w:r w:rsidRPr="005647C6">
        <w:rPr>
          <w:strike/>
          <w:color w:val="4F81BD" w:themeColor="accent1"/>
        </w:rPr>
        <w:t>e)</w:t>
      </w:r>
      <w:r w:rsidRPr="005647C6">
        <w:rPr>
          <w:strike/>
          <w:color w:val="4F81BD" w:themeColor="accent1"/>
        </w:rPr>
        <w:tab/>
        <w:t>Elektrophoresemerkmale können auch ersetzt werden, und</w:t>
      </w:r>
    </w:p>
    <w:p w14:paraId="338A167A" w14:textId="77777777" w:rsidR="00C7757A" w:rsidRPr="005647C6" w:rsidRDefault="00C7757A" w:rsidP="00C7757A">
      <w:pPr>
        <w:ind w:firstLine="567"/>
        <w:rPr>
          <w:strike/>
          <w:color w:val="4F81BD" w:themeColor="accent1"/>
        </w:rPr>
      </w:pPr>
    </w:p>
    <w:p w14:paraId="538D1585" w14:textId="77777777" w:rsidR="00C7757A" w:rsidRPr="005647C6" w:rsidRDefault="00C7757A" w:rsidP="00C7757A">
      <w:pPr>
        <w:ind w:firstLine="567"/>
        <w:rPr>
          <w:strike/>
          <w:color w:val="4F81BD" w:themeColor="accent1"/>
        </w:rPr>
      </w:pPr>
      <w:r w:rsidRPr="005647C6">
        <w:rPr>
          <w:strike/>
          <w:color w:val="4F81BD" w:themeColor="accent1"/>
        </w:rPr>
        <w:t>f)</w:t>
      </w:r>
      <w:r w:rsidRPr="005647C6">
        <w:rPr>
          <w:strike/>
          <w:color w:val="4F81BD" w:themeColor="accent1"/>
        </w:rPr>
        <w:tab/>
        <w:t xml:space="preserve">fehlende Homogenität bei molekularen Profilen übt keinen </w:t>
      </w:r>
      <w:r w:rsidR="004A5537" w:rsidRPr="005647C6">
        <w:rPr>
          <w:strike/>
          <w:color w:val="4F81BD" w:themeColor="accent1"/>
        </w:rPr>
        <w:t>Einfluss</w:t>
      </w:r>
      <w:r w:rsidRPr="005647C6">
        <w:rPr>
          <w:strike/>
          <w:color w:val="4F81BD" w:themeColor="accent1"/>
        </w:rPr>
        <w:t xml:space="preserve"> aus, sofern genügend Marker verwendet werden und die Zahl der Varianten gering ist. Im Falle von Elternlinien von Mais ist das Niveau der molekularen Homogenität hoch; dies könnte bei anderen Pflanzen jedoch ein Problem sein.</w:t>
      </w:r>
    </w:p>
    <w:p w14:paraId="667F68EE" w14:textId="77777777" w:rsidR="00C7757A" w:rsidRPr="005647C6" w:rsidRDefault="00C7757A" w:rsidP="00C7757A">
      <w:pPr>
        <w:rPr>
          <w:strike/>
          <w:color w:val="4F81BD" w:themeColor="accent1"/>
        </w:rPr>
      </w:pPr>
    </w:p>
    <w:p w14:paraId="40E95597" w14:textId="77777777" w:rsidR="00C7757A" w:rsidRPr="005647C6" w:rsidRDefault="00C7757A" w:rsidP="00C7757A">
      <w:pPr>
        <w:rPr>
          <w:strike/>
          <w:color w:val="4F81BD" w:themeColor="accent1"/>
        </w:rPr>
      </w:pPr>
      <w:r w:rsidRPr="005647C6">
        <w:rPr>
          <w:strike/>
          <w:color w:val="4F81BD" w:themeColor="accent1"/>
        </w:rPr>
        <w:t>2.2</w:t>
      </w:r>
      <w:r w:rsidRPr="005647C6">
        <w:rPr>
          <w:strike/>
          <w:color w:val="4F81BD" w:themeColor="accent1"/>
        </w:rPr>
        <w:tab/>
        <w:t>Einschränkungen</w:t>
      </w:r>
    </w:p>
    <w:p w14:paraId="5285679B" w14:textId="77777777" w:rsidR="00C7757A" w:rsidRPr="005647C6" w:rsidRDefault="00C7757A" w:rsidP="00C7757A">
      <w:pPr>
        <w:rPr>
          <w:strike/>
          <w:color w:val="4F81BD" w:themeColor="accent1"/>
        </w:rPr>
      </w:pPr>
    </w:p>
    <w:p w14:paraId="62E498C5" w14:textId="77777777" w:rsidR="00C7757A" w:rsidRPr="005647C6" w:rsidRDefault="00C7757A" w:rsidP="00C7757A">
      <w:pPr>
        <w:ind w:firstLine="567"/>
        <w:rPr>
          <w:strike/>
          <w:color w:val="4F81BD" w:themeColor="accent1"/>
        </w:rPr>
      </w:pPr>
      <w:r w:rsidRPr="005647C6">
        <w:rPr>
          <w:strike/>
          <w:color w:val="4F81BD" w:themeColor="accent1"/>
        </w:rPr>
        <w:t>a)</w:t>
      </w:r>
      <w:r w:rsidRPr="005647C6">
        <w:rPr>
          <w:strike/>
          <w:color w:val="4F81BD" w:themeColor="accent1"/>
        </w:rPr>
        <w:tab/>
        <w:t>Nicht oder weniger effizient für Arten mit synthetischen Sorten oder Populationen;</w:t>
      </w:r>
    </w:p>
    <w:p w14:paraId="76C5BA3E" w14:textId="77777777" w:rsidR="00C7757A" w:rsidRPr="005647C6" w:rsidRDefault="00C7757A" w:rsidP="00C7757A">
      <w:pPr>
        <w:ind w:firstLine="567"/>
        <w:rPr>
          <w:strike/>
          <w:color w:val="4F81BD" w:themeColor="accent1"/>
        </w:rPr>
      </w:pPr>
    </w:p>
    <w:p w14:paraId="1A86E652" w14:textId="77777777" w:rsidR="00C7757A" w:rsidRPr="005647C6" w:rsidRDefault="00C7757A" w:rsidP="00C7757A">
      <w:pPr>
        <w:ind w:firstLine="567"/>
        <w:rPr>
          <w:strike/>
          <w:color w:val="4F81BD" w:themeColor="accent1"/>
        </w:rPr>
      </w:pPr>
      <w:r w:rsidRPr="005647C6">
        <w:rPr>
          <w:strike/>
          <w:color w:val="4F81BD" w:themeColor="accent1"/>
        </w:rPr>
        <w:t>b)</w:t>
      </w:r>
      <w:r w:rsidRPr="005647C6">
        <w:rPr>
          <w:strike/>
          <w:color w:val="4F81BD" w:themeColor="accent1"/>
        </w:rPr>
        <w:tab/>
        <w:t>es ist notwendig, über hinreichend gute DNS-Marker und genügend phänotypische Merkmale mit geringer Umweltanfälligkeit zu verfügen, und</w:t>
      </w:r>
    </w:p>
    <w:p w14:paraId="443E8CC3" w14:textId="77777777" w:rsidR="00C7757A" w:rsidRPr="005647C6" w:rsidRDefault="00C7757A" w:rsidP="00C7757A">
      <w:pPr>
        <w:ind w:firstLine="567"/>
        <w:rPr>
          <w:strike/>
          <w:color w:val="4F81BD" w:themeColor="accent1"/>
        </w:rPr>
      </w:pPr>
    </w:p>
    <w:p w14:paraId="2EAAFECA" w14:textId="77777777" w:rsidR="00C7757A" w:rsidRPr="005647C6" w:rsidRDefault="00C7757A" w:rsidP="00C7757A">
      <w:pPr>
        <w:ind w:firstLine="567"/>
        <w:rPr>
          <w:strike/>
          <w:color w:val="4F81BD" w:themeColor="accent1"/>
        </w:rPr>
      </w:pPr>
      <w:r w:rsidRPr="005647C6">
        <w:rPr>
          <w:strike/>
          <w:color w:val="4F81BD" w:themeColor="accent1"/>
        </w:rPr>
        <w:t>c)</w:t>
      </w:r>
      <w:r w:rsidRPr="005647C6">
        <w:rPr>
          <w:strike/>
          <w:color w:val="4F81BD" w:themeColor="accent1"/>
        </w:rPr>
        <w:tab/>
        <w:t>vorherige Arbeit mit der Kalibrierung im Vergleich zur Beurteilung der Unterscheidbarkeit durch DUS-Sachverständige.</w:t>
      </w:r>
    </w:p>
    <w:p w14:paraId="70FD5F13" w14:textId="77777777" w:rsidR="00F40E8E" w:rsidRPr="005647C6" w:rsidRDefault="00F40E8E" w:rsidP="00F40E8E"/>
    <w:p w14:paraId="433557FC" w14:textId="77777777" w:rsidR="00986778" w:rsidRPr="005647C6" w:rsidRDefault="00986778">
      <w:pPr>
        <w:jc w:val="left"/>
      </w:pPr>
      <w:r w:rsidRPr="005647C6">
        <w:br w:type="page"/>
      </w:r>
    </w:p>
    <w:p w14:paraId="707D3097" w14:textId="77777777" w:rsidR="00986778" w:rsidRPr="005647C6" w:rsidRDefault="00986778" w:rsidP="00986778">
      <w:pPr>
        <w:pBdr>
          <w:top w:val="single" w:sz="6" w:space="1" w:color="auto"/>
          <w:left w:val="single" w:sz="6" w:space="4" w:color="auto"/>
          <w:bottom w:val="single" w:sz="6" w:space="1" w:color="auto"/>
          <w:right w:val="single" w:sz="6" w:space="4" w:color="auto"/>
        </w:pBdr>
        <w:jc w:val="center"/>
        <w:rPr>
          <w:strike/>
          <w:highlight w:val="lightGray"/>
        </w:rPr>
      </w:pPr>
      <w:r w:rsidRPr="005647C6">
        <w:rPr>
          <w:strike/>
          <w:highlight w:val="lightGray"/>
        </w:rPr>
        <w:lastRenderedPageBreak/>
        <w:t>MODELL: KOMBINATION PHÄNOTYPISCHER UND MOLEKULARER ABSTÄNDE BEI DER VERWALTUNG VON SORTENSAMMLUNGEN</w:t>
      </w:r>
    </w:p>
    <w:p w14:paraId="0DBE0D17" w14:textId="77777777" w:rsidR="00986778" w:rsidRPr="005647C6" w:rsidRDefault="00986778" w:rsidP="00986778">
      <w:pPr>
        <w:jc w:val="center"/>
        <w:rPr>
          <w:bCs/>
          <w:strike/>
          <w:snapToGrid w:val="0"/>
          <w:highlight w:val="lightGray"/>
        </w:rPr>
      </w:pPr>
    </w:p>
    <w:p w14:paraId="4F08E520" w14:textId="77777777" w:rsidR="00986778" w:rsidRPr="005647C6" w:rsidRDefault="00986778" w:rsidP="00986778">
      <w:pPr>
        <w:jc w:val="center"/>
        <w:rPr>
          <w:strike/>
          <w:snapToGrid w:val="0"/>
          <w:color w:val="000000"/>
          <w:highlight w:val="lightGray"/>
        </w:rPr>
      </w:pPr>
    </w:p>
    <w:p w14:paraId="234AD830" w14:textId="77777777" w:rsidR="00986778" w:rsidRPr="005647C6" w:rsidRDefault="00986778" w:rsidP="00986778">
      <w:pPr>
        <w:jc w:val="center"/>
        <w:rPr>
          <w:strike/>
          <w:color w:val="4F81BD" w:themeColor="accent1"/>
        </w:rPr>
      </w:pPr>
      <w:r w:rsidRPr="005647C6">
        <w:rPr>
          <w:strike/>
          <w:highlight w:val="lightGray"/>
        </w:rPr>
        <w:t xml:space="preserve">BEISPIEL 2:  GENETISCHE AUSWAHL VON ÄHNLICHEN SORTEN FÜR DIE ERSTE WACHSTUMSPERIODE: </w:t>
      </w:r>
      <w:r w:rsidRPr="005647C6">
        <w:rPr>
          <w:strike/>
          <w:color w:val="4F81BD" w:themeColor="accent1"/>
          <w:highlight w:val="lightGray"/>
        </w:rPr>
        <w:t>GARTENBOHNE</w:t>
      </w:r>
    </w:p>
    <w:p w14:paraId="095481EE" w14:textId="77777777" w:rsidR="00986778" w:rsidRPr="005647C6" w:rsidRDefault="00986778" w:rsidP="00986778">
      <w:pPr>
        <w:jc w:val="center"/>
      </w:pPr>
    </w:p>
    <w:p w14:paraId="0A094ECC" w14:textId="77777777" w:rsidR="00986778" w:rsidRPr="005647C6" w:rsidRDefault="00986778" w:rsidP="00986778">
      <w:pPr>
        <w:jc w:val="center"/>
      </w:pPr>
    </w:p>
    <w:p w14:paraId="22209897" w14:textId="77777777" w:rsidR="00986778" w:rsidRPr="005647C6" w:rsidRDefault="00986778" w:rsidP="00986778">
      <w:pPr>
        <w:jc w:val="center"/>
        <w:rPr>
          <w:i/>
          <w:strike/>
          <w:color w:val="4F81BD" w:themeColor="accent1"/>
        </w:rPr>
      </w:pPr>
      <w:r w:rsidRPr="005647C6">
        <w:rPr>
          <w:i/>
          <w:strike/>
          <w:color w:val="4F81BD" w:themeColor="accent1"/>
        </w:rPr>
        <w:t>erstellt von Sachverständigen aus den Niederlanden</w:t>
      </w:r>
    </w:p>
    <w:p w14:paraId="578AA056" w14:textId="77777777" w:rsidR="00986778" w:rsidRPr="005647C6" w:rsidRDefault="00986778" w:rsidP="00986778">
      <w:pPr>
        <w:rPr>
          <w:strike/>
          <w:color w:val="4F81BD" w:themeColor="accent1"/>
        </w:rPr>
      </w:pPr>
    </w:p>
    <w:p w14:paraId="7C35E804" w14:textId="77777777" w:rsidR="00986778" w:rsidRPr="005647C6" w:rsidRDefault="00986778" w:rsidP="00986778">
      <w:pPr>
        <w:rPr>
          <w:strike/>
          <w:color w:val="4F81BD" w:themeColor="accent1"/>
        </w:rPr>
      </w:pPr>
    </w:p>
    <w:p w14:paraId="3B12ED6B" w14:textId="77777777" w:rsidR="00986778" w:rsidRPr="005647C6" w:rsidRDefault="00986778" w:rsidP="00986778">
      <w:pPr>
        <w:rPr>
          <w:strike/>
          <w:color w:val="4F81BD" w:themeColor="accent1"/>
        </w:rPr>
      </w:pPr>
    </w:p>
    <w:p w14:paraId="602B0766" w14:textId="77777777" w:rsidR="00986778" w:rsidRPr="005647C6" w:rsidRDefault="00986778" w:rsidP="00986778">
      <w:pPr>
        <w:rPr>
          <w:strike/>
          <w:color w:val="4F81BD" w:themeColor="accent1"/>
          <w:u w:val="single"/>
        </w:rPr>
      </w:pPr>
      <w:r w:rsidRPr="005647C6">
        <w:rPr>
          <w:strike/>
          <w:color w:val="4F81BD" w:themeColor="accent1"/>
        </w:rPr>
        <w:t>1.</w:t>
      </w:r>
      <w:r w:rsidRPr="005647C6">
        <w:rPr>
          <w:strike/>
          <w:color w:val="4F81BD" w:themeColor="accent1"/>
        </w:rPr>
        <w:tab/>
      </w:r>
      <w:r w:rsidRPr="005647C6">
        <w:rPr>
          <w:strike/>
          <w:color w:val="4F81BD" w:themeColor="accent1"/>
          <w:u w:val="single"/>
        </w:rPr>
        <w:t>Einleitung</w:t>
      </w:r>
    </w:p>
    <w:p w14:paraId="6DC7B29D" w14:textId="77777777" w:rsidR="00986778" w:rsidRPr="005647C6" w:rsidRDefault="00986778" w:rsidP="00986778">
      <w:pPr>
        <w:rPr>
          <w:strike/>
          <w:color w:val="4F81BD" w:themeColor="accent1"/>
        </w:rPr>
      </w:pPr>
    </w:p>
    <w:p w14:paraId="211C13B8" w14:textId="77777777" w:rsidR="00986778" w:rsidRPr="005647C6" w:rsidRDefault="00986778" w:rsidP="00986778">
      <w:pPr>
        <w:rPr>
          <w:strike/>
          <w:color w:val="4F81BD" w:themeColor="accent1"/>
        </w:rPr>
      </w:pPr>
      <w:r w:rsidRPr="005647C6">
        <w:rPr>
          <w:strike/>
          <w:color w:val="4F81BD" w:themeColor="accent1"/>
        </w:rPr>
        <w:t xml:space="preserve">1.1 </w:t>
      </w:r>
      <w:r w:rsidRPr="005647C6">
        <w:rPr>
          <w:strike/>
          <w:color w:val="4F81BD" w:themeColor="accent1"/>
        </w:rPr>
        <w:tab/>
        <w:t xml:space="preserve">Dieser Ansatz beinhaltet einen Schritt zur Prüfung auf genetische Ähnlichkeit vor der ersten Wachstumsperiode. </w:t>
      </w:r>
    </w:p>
    <w:p w14:paraId="4D2D35DC" w14:textId="77777777" w:rsidR="00986778" w:rsidRPr="005647C6" w:rsidRDefault="00986778" w:rsidP="00986778">
      <w:pPr>
        <w:rPr>
          <w:strike/>
          <w:color w:val="4F81BD" w:themeColor="accent1"/>
        </w:rPr>
      </w:pPr>
    </w:p>
    <w:p w14:paraId="5A7825B7" w14:textId="77777777" w:rsidR="00986778" w:rsidRPr="005647C6" w:rsidRDefault="00986778" w:rsidP="00986778">
      <w:pPr>
        <w:rPr>
          <w:strike/>
          <w:color w:val="4F81BD" w:themeColor="accent1"/>
        </w:rPr>
      </w:pPr>
      <w:r w:rsidRPr="005647C6">
        <w:rPr>
          <w:strike/>
          <w:color w:val="4F81BD" w:themeColor="accent1"/>
        </w:rPr>
        <w:t>1.2</w:t>
      </w:r>
      <w:r w:rsidRPr="005647C6">
        <w:rPr>
          <w:strike/>
          <w:color w:val="4F81BD" w:themeColor="accent1"/>
        </w:rPr>
        <w:tab/>
        <w:t xml:space="preserve">In Fällen, in denen die Mindestprüfungsdauer normalerweise zwei Wachstumsperioden beträgt, wird eine Auswahl ähnlicher Sorten in der Sortensammlung für den Vergleich mit Kandidatensorten in der ersten Wachstumsperiode gemäß genetischer Ähnlichkeit vorgenommen. Im nächsten Schritt wird anhand der Angaben des Antragstellers im Technischen Fragebogen (TQ) geprüft, ob einige der genetisch ähnlichen Sorten aufgrund unterschiedlicher DUS-Merkmale nicht in einer Anbauprüfung verglichen werden müssen. </w:t>
      </w:r>
    </w:p>
    <w:p w14:paraId="4E4BD3CB" w14:textId="77777777" w:rsidR="00986778" w:rsidRPr="005647C6" w:rsidRDefault="00986778" w:rsidP="00986778">
      <w:pPr>
        <w:rPr>
          <w:strike/>
          <w:color w:val="4F81BD" w:themeColor="accent1"/>
        </w:rPr>
      </w:pPr>
    </w:p>
    <w:p w14:paraId="4E08E551" w14:textId="77777777" w:rsidR="00986778" w:rsidRPr="005647C6" w:rsidRDefault="00986778" w:rsidP="00986778">
      <w:pPr>
        <w:rPr>
          <w:strike/>
          <w:color w:val="4F81BD" w:themeColor="accent1"/>
        </w:rPr>
      </w:pPr>
      <w:r w:rsidRPr="005647C6">
        <w:rPr>
          <w:strike/>
          <w:color w:val="4F81BD" w:themeColor="accent1"/>
        </w:rPr>
        <w:t>1.3</w:t>
      </w:r>
      <w:r w:rsidRPr="005647C6">
        <w:rPr>
          <w:strike/>
          <w:color w:val="4F81BD" w:themeColor="accent1"/>
        </w:rPr>
        <w:tab/>
        <w:t xml:space="preserve">Auf der Grundlage einer in der ersten Wachstumsperiode erstellten Sortenbeschreibung von DUS-Merkmalen wird unter den Sorten in der Sortensammlung weiter nach ähnlichen Sorten gesucht, die in der ersten Wachstumsperiode nicht verglichen wurden und die in der zweiten Wachstumsperiode mit der Kandidatensorte verglichen werden sollten. </w:t>
      </w:r>
    </w:p>
    <w:p w14:paraId="465234B5" w14:textId="77777777" w:rsidR="00986778" w:rsidRPr="005647C6" w:rsidRDefault="00986778" w:rsidP="00986778">
      <w:pPr>
        <w:rPr>
          <w:strike/>
          <w:color w:val="4F81BD" w:themeColor="accent1"/>
        </w:rPr>
      </w:pPr>
    </w:p>
    <w:p w14:paraId="5ABCED40" w14:textId="77777777" w:rsidR="00986778" w:rsidRPr="005647C6" w:rsidRDefault="00986778" w:rsidP="00986778">
      <w:pPr>
        <w:keepNext/>
        <w:outlineLvl w:val="1"/>
        <w:rPr>
          <w:strike/>
          <w:color w:val="4F81BD" w:themeColor="accent1"/>
          <w:u w:val="single"/>
        </w:rPr>
      </w:pPr>
      <w:r w:rsidRPr="005647C6">
        <w:rPr>
          <w:strike/>
          <w:color w:val="4F81BD" w:themeColor="accent1"/>
        </w:rPr>
        <w:t>2</w:t>
      </w:r>
      <w:r w:rsidRPr="005647C6">
        <w:rPr>
          <w:strike/>
          <w:color w:val="4F81BD" w:themeColor="accent1"/>
        </w:rPr>
        <w:tab/>
      </w:r>
      <w:r w:rsidRPr="005647C6">
        <w:rPr>
          <w:strike/>
          <w:color w:val="4F81BD" w:themeColor="accent1"/>
          <w:u w:val="single"/>
        </w:rPr>
        <w:t>Verfahren</w:t>
      </w:r>
    </w:p>
    <w:p w14:paraId="1CE6A6DD" w14:textId="77777777" w:rsidR="00986778" w:rsidRPr="005647C6" w:rsidRDefault="00986778" w:rsidP="00986778">
      <w:pPr>
        <w:keepNext/>
        <w:outlineLvl w:val="2"/>
        <w:rPr>
          <w:i/>
          <w:strike/>
          <w:color w:val="4F81BD" w:themeColor="accent1"/>
        </w:rPr>
      </w:pPr>
    </w:p>
    <w:p w14:paraId="579C345D" w14:textId="77777777" w:rsidR="00986778" w:rsidRPr="005647C6" w:rsidRDefault="00986778" w:rsidP="00986778">
      <w:pPr>
        <w:keepNext/>
        <w:outlineLvl w:val="2"/>
        <w:rPr>
          <w:i/>
          <w:strike/>
          <w:color w:val="4F81BD" w:themeColor="accent1"/>
        </w:rPr>
      </w:pPr>
      <w:r w:rsidRPr="005647C6">
        <w:rPr>
          <w:i/>
          <w:strike/>
          <w:color w:val="4F81BD" w:themeColor="accent1"/>
        </w:rPr>
        <w:t>Bestimmung genetischer Ähnlichkeit</w:t>
      </w:r>
    </w:p>
    <w:p w14:paraId="1E91C9F3" w14:textId="77777777" w:rsidR="00986778" w:rsidRPr="005647C6" w:rsidRDefault="00986778" w:rsidP="00986778">
      <w:pPr>
        <w:rPr>
          <w:strike/>
          <w:color w:val="4F81BD" w:themeColor="accent1"/>
        </w:rPr>
      </w:pPr>
    </w:p>
    <w:p w14:paraId="59FD33E9" w14:textId="77777777" w:rsidR="00986778" w:rsidRPr="005647C6" w:rsidRDefault="00986778" w:rsidP="00986778">
      <w:pPr>
        <w:rPr>
          <w:strike/>
          <w:color w:val="4F81BD" w:themeColor="accent1"/>
        </w:rPr>
      </w:pPr>
      <w:r w:rsidRPr="005647C6">
        <w:rPr>
          <w:strike/>
          <w:color w:val="4F81BD" w:themeColor="accent1"/>
        </w:rPr>
        <w:t>2.1</w:t>
      </w:r>
      <w:r w:rsidRPr="005647C6">
        <w:rPr>
          <w:strike/>
          <w:color w:val="4F81BD" w:themeColor="accent1"/>
        </w:rPr>
        <w:tab/>
        <w:t>Das DNS-Profil der Kandidatensorte wird erstellt, sobald das Pflanzenmaterial eingetroffen ist.</w:t>
      </w:r>
    </w:p>
    <w:p w14:paraId="61BD5A2B" w14:textId="77777777" w:rsidR="00986778" w:rsidRPr="005647C6" w:rsidRDefault="00986778" w:rsidP="00986778">
      <w:pPr>
        <w:rPr>
          <w:strike/>
          <w:color w:val="4F81BD" w:themeColor="accent1"/>
        </w:rPr>
      </w:pPr>
    </w:p>
    <w:p w14:paraId="38390C5F" w14:textId="77777777" w:rsidR="00986778" w:rsidRPr="005647C6" w:rsidRDefault="00986778" w:rsidP="00986778">
      <w:pPr>
        <w:rPr>
          <w:strike/>
          <w:color w:val="4F81BD" w:themeColor="accent1"/>
        </w:rPr>
      </w:pPr>
      <w:r w:rsidRPr="005647C6">
        <w:rPr>
          <w:strike/>
          <w:color w:val="4F81BD" w:themeColor="accent1"/>
        </w:rPr>
        <w:t>2.2</w:t>
      </w:r>
      <w:r w:rsidRPr="005647C6">
        <w:rPr>
          <w:strike/>
          <w:color w:val="4F81BD" w:themeColor="accent1"/>
        </w:rPr>
        <w:tab/>
        <w:t xml:space="preserve">Das DNS-Profil wird mit den Profilen aller Sorten in der Sortensammlung verglichen und genetisch ähnliche Sorten werden ermittelt. </w:t>
      </w:r>
    </w:p>
    <w:p w14:paraId="7F9C6FCD" w14:textId="77777777" w:rsidR="00986778" w:rsidRPr="005647C6" w:rsidRDefault="00986778" w:rsidP="00986778">
      <w:pPr>
        <w:rPr>
          <w:strike/>
          <w:color w:val="4F81BD" w:themeColor="accent1"/>
        </w:rPr>
      </w:pPr>
    </w:p>
    <w:p w14:paraId="2F79FCC4" w14:textId="77777777" w:rsidR="00986778" w:rsidRPr="005647C6" w:rsidRDefault="00986778" w:rsidP="00986778">
      <w:pPr>
        <w:rPr>
          <w:i/>
          <w:strike/>
          <w:color w:val="4F81BD" w:themeColor="accent1"/>
        </w:rPr>
      </w:pPr>
      <w:r w:rsidRPr="005647C6">
        <w:rPr>
          <w:i/>
          <w:strike/>
          <w:color w:val="4F81BD" w:themeColor="accent1"/>
        </w:rPr>
        <w:t>Angaben im Technischen Fragebogen</w:t>
      </w:r>
    </w:p>
    <w:p w14:paraId="75E2B741" w14:textId="77777777" w:rsidR="00986778" w:rsidRPr="005647C6" w:rsidRDefault="00986778" w:rsidP="00986778">
      <w:pPr>
        <w:rPr>
          <w:strike/>
          <w:color w:val="4F81BD" w:themeColor="accent1"/>
        </w:rPr>
      </w:pPr>
    </w:p>
    <w:p w14:paraId="159D2078" w14:textId="77777777" w:rsidR="00986778" w:rsidRPr="005647C6" w:rsidRDefault="00986778" w:rsidP="00986778">
      <w:pPr>
        <w:rPr>
          <w:strike/>
          <w:color w:val="4F81BD" w:themeColor="accent1"/>
        </w:rPr>
      </w:pPr>
      <w:r w:rsidRPr="005647C6">
        <w:rPr>
          <w:strike/>
          <w:color w:val="4F81BD" w:themeColor="accent1"/>
        </w:rPr>
        <w:t>2.3</w:t>
      </w:r>
      <w:r w:rsidRPr="005647C6">
        <w:rPr>
          <w:strike/>
          <w:color w:val="4F81BD" w:themeColor="accent1"/>
        </w:rPr>
        <w:tab/>
        <w:t xml:space="preserve">Dann wird anhand der vom Antragsteller im Technischen Fragebogen (TQ) gemachten Angaben geprüft, ob es bei den DUS-Merkmalen klare Unterschiede von einigen der genetisch ähnlichen Sorten gibt, so dass sie nicht mit den Kandidatensorten in einer Anbauprüfung verglichen werden müssen. </w:t>
      </w:r>
    </w:p>
    <w:p w14:paraId="47F345C7" w14:textId="77777777" w:rsidR="00986778" w:rsidRPr="005647C6" w:rsidRDefault="00986778" w:rsidP="00986778">
      <w:pPr>
        <w:rPr>
          <w:strike/>
          <w:color w:val="4F81BD" w:themeColor="accent1"/>
        </w:rPr>
      </w:pPr>
    </w:p>
    <w:p w14:paraId="5AC8C73F" w14:textId="77777777" w:rsidR="00986778" w:rsidRPr="005647C6" w:rsidRDefault="00986778" w:rsidP="00986778">
      <w:pPr>
        <w:keepNext/>
        <w:outlineLvl w:val="2"/>
        <w:rPr>
          <w:i/>
          <w:strike/>
          <w:color w:val="4F81BD" w:themeColor="accent1"/>
        </w:rPr>
      </w:pPr>
      <w:r w:rsidRPr="005647C6">
        <w:rPr>
          <w:i/>
          <w:strike/>
          <w:color w:val="4F81BD" w:themeColor="accent1"/>
        </w:rPr>
        <w:t>Anbauprüfung:</w:t>
      </w:r>
    </w:p>
    <w:p w14:paraId="6390A190" w14:textId="77777777" w:rsidR="00986778" w:rsidRPr="005647C6" w:rsidRDefault="00986778" w:rsidP="00986778">
      <w:pPr>
        <w:rPr>
          <w:strike/>
          <w:color w:val="4F81BD" w:themeColor="accent1"/>
        </w:rPr>
      </w:pPr>
    </w:p>
    <w:p w14:paraId="3E92FDCF" w14:textId="77777777" w:rsidR="00986778" w:rsidRPr="005647C6" w:rsidRDefault="00986778" w:rsidP="00986778">
      <w:pPr>
        <w:ind w:left="567"/>
        <w:rPr>
          <w:strike/>
          <w:color w:val="4F81BD" w:themeColor="accent1"/>
          <w:u w:val="single"/>
        </w:rPr>
      </w:pPr>
      <w:r w:rsidRPr="005647C6">
        <w:rPr>
          <w:strike/>
          <w:color w:val="4F81BD" w:themeColor="accent1"/>
          <w:u w:val="single"/>
        </w:rPr>
        <w:t>Erste Wachstumsperiode</w:t>
      </w:r>
    </w:p>
    <w:p w14:paraId="281FC8A4" w14:textId="77777777" w:rsidR="00986778" w:rsidRPr="005647C6" w:rsidRDefault="00986778" w:rsidP="00986778">
      <w:pPr>
        <w:rPr>
          <w:strike/>
          <w:color w:val="4F81BD" w:themeColor="accent1"/>
        </w:rPr>
      </w:pPr>
    </w:p>
    <w:p w14:paraId="6660F845" w14:textId="77777777" w:rsidR="00986778" w:rsidRPr="005647C6" w:rsidRDefault="00986778" w:rsidP="00986778">
      <w:pPr>
        <w:rPr>
          <w:strike/>
          <w:color w:val="4F81BD" w:themeColor="accent1"/>
        </w:rPr>
      </w:pPr>
      <w:r w:rsidRPr="005647C6">
        <w:rPr>
          <w:strike/>
          <w:color w:val="4F81BD" w:themeColor="accent1"/>
        </w:rPr>
        <w:t>2.4</w:t>
      </w:r>
      <w:r w:rsidRPr="005647C6">
        <w:rPr>
          <w:strike/>
          <w:color w:val="4F81BD" w:themeColor="accent1"/>
        </w:rPr>
        <w:tab/>
        <w:t>Die Kandidatensorte und die mittels des oben beschriebenen Verfahrens ausgewählten genetisch ähnlichen Sorten werden in derselben Prüfung angebaut. Eine vollständige Beschreibung der DUS</w:t>
      </w:r>
      <w:r w:rsidRPr="005647C6">
        <w:rPr>
          <w:strike/>
          <w:color w:val="4F81BD" w:themeColor="accent1"/>
        </w:rPr>
        <w:noBreakHyphen/>
        <w:t xml:space="preserve">Merkmale der Kandidatensorte wird erstellt und mit den Beschreibungen aller Sorten in der Sortensammlung anhand einer Datenbank, die in den Vorjahren am selben Ort erstellte Beschreibungen enthält, verglichen. </w:t>
      </w:r>
    </w:p>
    <w:p w14:paraId="31214DDA" w14:textId="77777777" w:rsidR="00986778" w:rsidRPr="005647C6" w:rsidRDefault="00986778" w:rsidP="00986778">
      <w:pPr>
        <w:rPr>
          <w:strike/>
          <w:color w:val="4F81BD" w:themeColor="accent1"/>
        </w:rPr>
      </w:pPr>
    </w:p>
    <w:p w14:paraId="65B4756A" w14:textId="77777777" w:rsidR="00986778" w:rsidRPr="005647C6" w:rsidRDefault="00986778" w:rsidP="00986778">
      <w:pPr>
        <w:ind w:left="567"/>
        <w:rPr>
          <w:i/>
          <w:strike/>
          <w:color w:val="4F81BD" w:themeColor="accent1"/>
        </w:rPr>
      </w:pPr>
      <w:r w:rsidRPr="005647C6">
        <w:rPr>
          <w:i/>
          <w:strike/>
          <w:color w:val="4F81BD" w:themeColor="accent1"/>
        </w:rPr>
        <w:t xml:space="preserve">Mögliche Ergebnisse: </w:t>
      </w:r>
    </w:p>
    <w:p w14:paraId="57095FD0" w14:textId="77777777" w:rsidR="00986778" w:rsidRPr="005647C6" w:rsidRDefault="00986778" w:rsidP="00986778">
      <w:pPr>
        <w:rPr>
          <w:strike/>
          <w:color w:val="4F81BD" w:themeColor="accent1"/>
        </w:rPr>
      </w:pPr>
    </w:p>
    <w:p w14:paraId="1DAD9584" w14:textId="77777777" w:rsidR="00986778" w:rsidRPr="005647C6" w:rsidRDefault="00986778" w:rsidP="00986778">
      <w:pPr>
        <w:rPr>
          <w:strike/>
          <w:color w:val="4F81BD" w:themeColor="accent1"/>
        </w:rPr>
      </w:pPr>
      <w:r w:rsidRPr="005647C6">
        <w:rPr>
          <w:strike/>
          <w:color w:val="4F81BD" w:themeColor="accent1"/>
        </w:rPr>
        <w:t>2.5</w:t>
      </w:r>
      <w:r w:rsidRPr="005647C6">
        <w:rPr>
          <w:strike/>
          <w:color w:val="4F81BD" w:themeColor="accent1"/>
        </w:rPr>
        <w:tab/>
        <w:t xml:space="preserve">Ist die Kandidatensorte aufgrund von DUS-Merkmalen nicht von den genetisch ähnlichen Sorten unterscheidbar, wird die Prüfung für eine weitere Wachstumsperiode fortgesetzt. </w:t>
      </w:r>
    </w:p>
    <w:p w14:paraId="274DB276" w14:textId="77777777" w:rsidR="00986778" w:rsidRPr="005647C6" w:rsidRDefault="00986778" w:rsidP="00986778">
      <w:pPr>
        <w:rPr>
          <w:strike/>
          <w:color w:val="4F81BD" w:themeColor="accent1"/>
        </w:rPr>
      </w:pPr>
    </w:p>
    <w:p w14:paraId="6AC4139C" w14:textId="77777777" w:rsidR="00986778" w:rsidRPr="005647C6" w:rsidRDefault="00986778" w:rsidP="00986778">
      <w:pPr>
        <w:rPr>
          <w:strike/>
          <w:color w:val="4F81BD" w:themeColor="accent1"/>
        </w:rPr>
      </w:pPr>
      <w:r w:rsidRPr="005647C6">
        <w:rPr>
          <w:strike/>
          <w:color w:val="4F81BD" w:themeColor="accent1"/>
        </w:rPr>
        <w:t>2.6</w:t>
      </w:r>
      <w:r w:rsidRPr="005647C6">
        <w:rPr>
          <w:strike/>
          <w:color w:val="4F81BD" w:themeColor="accent1"/>
        </w:rPr>
        <w:tab/>
        <w:t xml:space="preserve">Auf jeden Fall wird die in der ersten Wachstumsperiode von der Kandidatensorte erstellte Beschreibung anhand einer Datenbank, die am selben Ort erstellte Beschreibungen enthält, mit den Beschreibungen der Sorten in der Sortensammlung verglichen. </w:t>
      </w:r>
    </w:p>
    <w:p w14:paraId="7F313118" w14:textId="77777777" w:rsidR="00986778" w:rsidRPr="005647C6" w:rsidRDefault="00986778" w:rsidP="00986778">
      <w:pPr>
        <w:rPr>
          <w:strike/>
          <w:color w:val="4F81BD" w:themeColor="accent1"/>
        </w:rPr>
      </w:pPr>
    </w:p>
    <w:p w14:paraId="1D35555D" w14:textId="77777777" w:rsidR="00986778" w:rsidRPr="005647C6" w:rsidRDefault="00986778" w:rsidP="00986778">
      <w:pPr>
        <w:rPr>
          <w:strike/>
          <w:color w:val="4F81BD" w:themeColor="accent1"/>
        </w:rPr>
      </w:pPr>
      <w:r w:rsidRPr="005647C6">
        <w:rPr>
          <w:strike/>
          <w:color w:val="4F81BD" w:themeColor="accent1"/>
        </w:rPr>
        <w:lastRenderedPageBreak/>
        <w:tab/>
        <w:t>a)</w:t>
      </w:r>
      <w:r w:rsidRPr="005647C6">
        <w:rPr>
          <w:strike/>
          <w:color w:val="4F81BD" w:themeColor="accent1"/>
        </w:rPr>
        <w:tab/>
        <w:t>Wird festgestellt, dass sich die Kandidatensorte am Ende der ersten Wachstumsperiode von allen Sorten, die in der ersten Wachstumsperiode angebaut wurden, und von allen anderen Sorten in der Sortensammlung unterscheidet und sie die Anforderungen der Homogenität und Beständigkeit erfüllt, kann die DUS-Prüfung nach der ersten Wachstumsperiode beendet werden.</w:t>
      </w:r>
    </w:p>
    <w:p w14:paraId="22189D24" w14:textId="77777777" w:rsidR="00986778" w:rsidRPr="005647C6" w:rsidRDefault="00986778" w:rsidP="00986778">
      <w:pPr>
        <w:rPr>
          <w:strike/>
          <w:color w:val="4F81BD" w:themeColor="accent1"/>
        </w:rPr>
      </w:pPr>
    </w:p>
    <w:p w14:paraId="25512514" w14:textId="77777777" w:rsidR="00986778" w:rsidRPr="005647C6" w:rsidRDefault="00986778" w:rsidP="00986778">
      <w:pPr>
        <w:rPr>
          <w:strike/>
          <w:color w:val="4F81BD" w:themeColor="accent1"/>
        </w:rPr>
      </w:pPr>
      <w:r w:rsidRPr="005647C6">
        <w:rPr>
          <w:strike/>
          <w:color w:val="4F81BD" w:themeColor="accent1"/>
        </w:rPr>
        <w:tab/>
        <w:t>b)</w:t>
      </w:r>
      <w:r w:rsidRPr="005647C6">
        <w:rPr>
          <w:strike/>
          <w:color w:val="4F81BD" w:themeColor="accent1"/>
        </w:rPr>
        <w:tab/>
        <w:t xml:space="preserve">In allen anderen Fällen wird eine zweite Wachstumsperiode durchgeführt. </w:t>
      </w:r>
    </w:p>
    <w:p w14:paraId="3508302E" w14:textId="77777777" w:rsidR="00986778" w:rsidRPr="005647C6" w:rsidRDefault="00986778" w:rsidP="00986778">
      <w:pPr>
        <w:rPr>
          <w:strike/>
          <w:color w:val="4F81BD" w:themeColor="accent1"/>
        </w:rPr>
      </w:pPr>
    </w:p>
    <w:p w14:paraId="162D2C3B" w14:textId="77777777" w:rsidR="00986778" w:rsidRPr="005647C6" w:rsidRDefault="00986778" w:rsidP="00986778">
      <w:pPr>
        <w:keepNext/>
        <w:ind w:left="567"/>
        <w:outlineLvl w:val="3"/>
        <w:rPr>
          <w:strike/>
          <w:color w:val="4F81BD" w:themeColor="accent1"/>
          <w:u w:val="single"/>
        </w:rPr>
      </w:pPr>
      <w:r w:rsidRPr="005647C6">
        <w:rPr>
          <w:strike/>
          <w:color w:val="4F81BD" w:themeColor="accent1"/>
          <w:u w:val="single"/>
        </w:rPr>
        <w:t>Zweite Wachstumsperiode</w:t>
      </w:r>
    </w:p>
    <w:p w14:paraId="5E068CE7" w14:textId="77777777" w:rsidR="00986778" w:rsidRPr="005647C6" w:rsidRDefault="00986778" w:rsidP="00986778">
      <w:pPr>
        <w:rPr>
          <w:strike/>
          <w:color w:val="4F81BD" w:themeColor="accent1"/>
        </w:rPr>
      </w:pPr>
    </w:p>
    <w:p w14:paraId="3C585FF9" w14:textId="77777777" w:rsidR="00986778" w:rsidRPr="005647C6" w:rsidRDefault="00986778" w:rsidP="00986778">
      <w:pPr>
        <w:rPr>
          <w:strike/>
          <w:color w:val="4F81BD" w:themeColor="accent1"/>
        </w:rPr>
      </w:pPr>
      <w:r w:rsidRPr="005647C6">
        <w:rPr>
          <w:strike/>
          <w:color w:val="4F81BD" w:themeColor="accent1"/>
        </w:rPr>
        <w:t>2.7</w:t>
      </w:r>
      <w:r w:rsidRPr="005647C6">
        <w:rPr>
          <w:strike/>
          <w:color w:val="4F81BD" w:themeColor="accent1"/>
        </w:rPr>
        <w:tab/>
        <w:t xml:space="preserve">In der zweiten Wachstumsperiode wird die Kandidatensorte mit allen Sorten in der Sortensammlung, von denen sie am Ende der ersten Wachstumsperiode als nicht unterscheidbar befunden wurde, angebaut. </w:t>
      </w:r>
    </w:p>
    <w:p w14:paraId="25669612" w14:textId="77777777" w:rsidR="00986778" w:rsidRPr="005647C6" w:rsidRDefault="00986778" w:rsidP="00986778">
      <w:pPr>
        <w:rPr>
          <w:strike/>
          <w:color w:val="4F81BD" w:themeColor="accent1"/>
        </w:rPr>
      </w:pPr>
    </w:p>
    <w:p w14:paraId="6B97F65F" w14:textId="77777777" w:rsidR="00986778" w:rsidRPr="005647C6" w:rsidRDefault="00986778" w:rsidP="00986778">
      <w:pPr>
        <w:rPr>
          <w:strike/>
          <w:color w:val="4F81BD" w:themeColor="accent1"/>
        </w:rPr>
      </w:pPr>
      <w:r w:rsidRPr="005647C6">
        <w:rPr>
          <w:strike/>
          <w:color w:val="4F81BD" w:themeColor="accent1"/>
        </w:rPr>
        <w:t>2.8</w:t>
      </w:r>
      <w:r w:rsidRPr="005647C6">
        <w:rPr>
          <w:strike/>
          <w:color w:val="4F81BD" w:themeColor="accent1"/>
        </w:rPr>
        <w:tab/>
        <w:t>Am Ende der zweiten Wachstumsperiode wird eine DUS-Bewertung vorgenommen. Ist es nicht möglich, am Ende der zweiten Wachstumsperiode eine Entscheidung über DUS zu treffen, kann eine weitere Wachstumsperiode durchgeführt werden.</w:t>
      </w:r>
    </w:p>
    <w:p w14:paraId="3FD37F71" w14:textId="77777777" w:rsidR="00F40E8E" w:rsidRPr="005647C6" w:rsidRDefault="00F40E8E" w:rsidP="00F40E8E"/>
    <w:p w14:paraId="2FCCDF4E" w14:textId="77777777" w:rsidR="00AE2546" w:rsidRPr="005647C6" w:rsidRDefault="00AE2546" w:rsidP="00F40E8E"/>
    <w:p w14:paraId="619F713A" w14:textId="77777777" w:rsidR="00AE2546" w:rsidRPr="005647C6" w:rsidRDefault="00AE2546" w:rsidP="00F40E8E">
      <w:pPr>
        <w:jc w:val="right"/>
        <w:rPr>
          <w:rFonts w:cs="Arial"/>
          <w:strike/>
        </w:rPr>
      </w:pPr>
      <w:r w:rsidRPr="005647C6">
        <w:rPr>
          <w:rFonts w:cs="Arial"/>
          <w:strike/>
          <w:highlight w:val="lightGray"/>
        </w:rPr>
        <w:t>[Ende der Anlage II und des Dokuments]</w:t>
      </w:r>
    </w:p>
    <w:p w14:paraId="3CC79942" w14:textId="77777777" w:rsidR="00F40E8E" w:rsidRPr="005647C6" w:rsidRDefault="00F40E8E" w:rsidP="00F40E8E">
      <w:pPr>
        <w:rPr>
          <w:u w:val="single"/>
        </w:rPr>
      </w:pPr>
    </w:p>
    <w:sectPr w:rsidR="00F40E8E" w:rsidRPr="005647C6" w:rsidSect="00FF683B">
      <w:headerReference w:type="default" r:id="rId30"/>
      <w:headerReference w:type="first" r:id="rId31"/>
      <w:pgSz w:w="11907" w:h="16840" w:code="9"/>
      <w:pgMar w:top="510" w:right="1134" w:bottom="1134" w:left="1134" w:header="510" w:footer="567" w:gutter="0"/>
      <w:pgNumType w:start="1"/>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F5E8EF7" w14:textId="77777777" w:rsidR="00910950" w:rsidRDefault="00910950" w:rsidP="006655D3">
      <w:r>
        <w:separator/>
      </w:r>
    </w:p>
    <w:p w14:paraId="199F967D" w14:textId="77777777" w:rsidR="00910950" w:rsidRDefault="00910950" w:rsidP="006655D3"/>
    <w:p w14:paraId="1A5CFD86" w14:textId="77777777" w:rsidR="00910950" w:rsidRDefault="00910950" w:rsidP="006655D3"/>
  </w:endnote>
  <w:endnote w:type="continuationSeparator" w:id="0">
    <w:p w14:paraId="711AF5D4" w14:textId="77777777" w:rsidR="00910950" w:rsidRDefault="00910950" w:rsidP="006655D3">
      <w:r>
        <w:separator/>
      </w:r>
    </w:p>
    <w:p w14:paraId="3255C120" w14:textId="77777777" w:rsidR="00910950" w:rsidRPr="005F385A" w:rsidRDefault="00910950">
      <w:pPr>
        <w:pStyle w:val="Footer"/>
        <w:spacing w:after="60"/>
        <w:rPr>
          <w:sz w:val="18"/>
          <w:lang w:val="fr-CH"/>
        </w:rPr>
      </w:pPr>
      <w:r w:rsidRPr="005F385A">
        <w:rPr>
          <w:sz w:val="18"/>
          <w:lang w:val="fr-CH"/>
        </w:rPr>
        <w:t>[Suite de la note de la page précédente]</w:t>
      </w:r>
    </w:p>
    <w:p w14:paraId="1EDEACE3" w14:textId="77777777" w:rsidR="00910950" w:rsidRPr="005F385A" w:rsidRDefault="00910950" w:rsidP="006655D3">
      <w:pPr>
        <w:rPr>
          <w:lang w:val="fr-CH"/>
        </w:rPr>
      </w:pPr>
    </w:p>
    <w:p w14:paraId="5F9B4626" w14:textId="77777777" w:rsidR="00910950" w:rsidRPr="005F385A" w:rsidRDefault="00910950" w:rsidP="006655D3">
      <w:pPr>
        <w:rPr>
          <w:lang w:val="fr-CH"/>
        </w:rPr>
      </w:pPr>
    </w:p>
  </w:endnote>
  <w:endnote w:type="continuationNotice" w:id="1">
    <w:p w14:paraId="1EAEC588" w14:textId="77777777" w:rsidR="00910950" w:rsidRPr="005F385A" w:rsidRDefault="00910950" w:rsidP="006655D3">
      <w:pPr>
        <w:rPr>
          <w:lang w:val="fr-CH"/>
        </w:rPr>
      </w:pPr>
      <w:r w:rsidRPr="005F385A">
        <w:rPr>
          <w:lang w:val="fr-CH"/>
        </w:rPr>
        <w:t>[Suite de la note page suivante]</w:t>
      </w:r>
    </w:p>
    <w:p w14:paraId="31DCA895" w14:textId="77777777" w:rsidR="00910950" w:rsidRPr="005F385A" w:rsidRDefault="00910950" w:rsidP="006655D3">
      <w:pPr>
        <w:rPr>
          <w:lang w:val="fr-CH"/>
        </w:rPr>
      </w:pPr>
    </w:p>
    <w:p w14:paraId="793C1C1D" w14:textId="77777777" w:rsidR="00910950" w:rsidRPr="005F385A" w:rsidRDefault="00910950" w:rsidP="006655D3">
      <w:pPr>
        <w:rPr>
          <w:lang w:val="fr-CH"/>
        </w:rPr>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Bold">
    <w:altName w:val="Arial"/>
    <w:panose1 w:val="020B0704020202020204"/>
    <w:charset w:val="00"/>
    <w:family w:val="roman"/>
    <w:notTrueType/>
    <w:pitch w:val="default"/>
  </w:font>
  <w:font w:name="Angsana New">
    <w:panose1 w:val="02020603050405020304"/>
    <w:charset w:val="DE"/>
    <w:family w:val="roman"/>
    <w:pitch w:val="variable"/>
    <w:sig w:usb0="81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TimesNewRoman">
    <w:altName w:val="Times New Roman"/>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3DE5F1" w14:textId="77777777" w:rsidR="001B3500" w:rsidRPr="00CA384F" w:rsidRDefault="001B3500" w:rsidP="001B350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24AA13" w14:textId="77777777" w:rsidR="00910950" w:rsidRDefault="00910950" w:rsidP="006655D3">
      <w:r>
        <w:separator/>
      </w:r>
    </w:p>
  </w:footnote>
  <w:footnote w:type="continuationSeparator" w:id="0">
    <w:p w14:paraId="4EE188BF" w14:textId="77777777" w:rsidR="00910950" w:rsidRDefault="00910950" w:rsidP="006655D3">
      <w:r>
        <w:separator/>
      </w:r>
    </w:p>
  </w:footnote>
  <w:footnote w:type="continuationNotice" w:id="1">
    <w:p w14:paraId="0CFC58B0" w14:textId="77777777" w:rsidR="00910950" w:rsidRPr="00AB5028" w:rsidRDefault="00910950" w:rsidP="00AB5028">
      <w:pPr>
        <w:pStyle w:val="Foote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607E59" w14:textId="4EC87369" w:rsidR="001B3500" w:rsidRPr="00752C75" w:rsidRDefault="00D97372" w:rsidP="00737147">
    <w:pPr>
      <w:pStyle w:val="Header"/>
      <w:rPr>
        <w:strike w:val="0"/>
      </w:rPr>
    </w:pPr>
    <w:r w:rsidRPr="00752C75">
      <w:rPr>
        <w:strike w:val="0"/>
      </w:rPr>
      <w:t>TGP/15/4 Draft 1</w:t>
    </w:r>
    <w:r w:rsidR="009D2355">
      <w:rPr>
        <w:strike w:val="0"/>
      </w:rPr>
      <w:t xml:space="preserve"> Rev.</w:t>
    </w:r>
  </w:p>
  <w:p w14:paraId="17DBFBF1" w14:textId="77777777" w:rsidR="001B3500" w:rsidRPr="00752C75" w:rsidRDefault="001B3500" w:rsidP="00737147">
    <w:pPr>
      <w:pStyle w:val="Header"/>
      <w:rPr>
        <w:rStyle w:val="PageNumber"/>
        <w:strike w:val="0"/>
      </w:rPr>
    </w:pPr>
    <w:r w:rsidRPr="00752C75">
      <w:rPr>
        <w:strike w:val="0"/>
      </w:rPr>
      <w:t xml:space="preserve">Seite </w:t>
    </w:r>
    <w:r w:rsidRPr="00752C75">
      <w:rPr>
        <w:rStyle w:val="PageNumber"/>
        <w:strike w:val="0"/>
      </w:rPr>
      <w:fldChar w:fldCharType="begin"/>
    </w:r>
    <w:r w:rsidRPr="00752C75">
      <w:rPr>
        <w:rStyle w:val="PageNumber"/>
        <w:strike w:val="0"/>
      </w:rPr>
      <w:instrText xml:space="preserve"> PAGE </w:instrText>
    </w:r>
    <w:r w:rsidRPr="00752C75">
      <w:rPr>
        <w:rStyle w:val="PageNumber"/>
        <w:strike w:val="0"/>
      </w:rPr>
      <w:fldChar w:fldCharType="separate"/>
    </w:r>
    <w:r w:rsidR="00D76208" w:rsidRPr="00752C75">
      <w:rPr>
        <w:rStyle w:val="PageNumber"/>
        <w:strike w:val="0"/>
        <w:noProof/>
      </w:rPr>
      <w:t>4</w:t>
    </w:r>
    <w:r w:rsidRPr="00752C75">
      <w:rPr>
        <w:rStyle w:val="PageNumber"/>
        <w:strike w:val="0"/>
      </w:rPr>
      <w:fldChar w:fldCharType="end"/>
    </w:r>
  </w:p>
  <w:p w14:paraId="6D5D1DB2" w14:textId="77777777" w:rsidR="001B3500" w:rsidRPr="00752C75" w:rsidRDefault="001B3500" w:rsidP="00737147">
    <w:pPr>
      <w:pStyle w:val="Header"/>
      <w:rPr>
        <w:strike w:val="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038A3A" w14:textId="1F1E96DC" w:rsidR="001B3500" w:rsidRPr="00E85E8A" w:rsidRDefault="00D97372" w:rsidP="00737147">
    <w:pPr>
      <w:pStyle w:val="Header"/>
    </w:pPr>
    <w:r w:rsidRPr="009D2355">
      <w:rPr>
        <w:highlight w:val="lightGray"/>
      </w:rPr>
      <w:t>TGP/15/4 Draft 1</w:t>
    </w:r>
    <w:r w:rsidR="009D2355" w:rsidRPr="009D2355">
      <w:rPr>
        <w:highlight w:val="lightGray"/>
      </w:rPr>
      <w:t xml:space="preserve"> Rev.</w:t>
    </w:r>
  </w:p>
  <w:p w14:paraId="14DA83C7" w14:textId="77777777" w:rsidR="001B3500" w:rsidRPr="00737147" w:rsidRDefault="001B3500">
    <w:pPr>
      <w:jc w:val="center"/>
      <w:rPr>
        <w:rFonts w:cs="Arial"/>
        <w:strike/>
      </w:rPr>
    </w:pPr>
    <w:r w:rsidRPr="00737147">
      <w:rPr>
        <w:rFonts w:cs="Arial"/>
        <w:strike/>
        <w:highlight w:val="lightGray"/>
      </w:rPr>
      <w:t xml:space="preserve">Anlage I, Seite </w:t>
    </w:r>
    <w:r w:rsidRPr="00737147">
      <w:rPr>
        <w:rFonts w:cs="Arial"/>
        <w:strike/>
        <w:highlight w:val="lightGray"/>
      </w:rPr>
      <w:fldChar w:fldCharType="begin"/>
    </w:r>
    <w:r w:rsidRPr="00737147">
      <w:rPr>
        <w:rFonts w:cs="Arial"/>
        <w:strike/>
        <w:highlight w:val="lightGray"/>
      </w:rPr>
      <w:instrText xml:space="preserve"> PAGE  \* MERGEFORMAT </w:instrText>
    </w:r>
    <w:r w:rsidRPr="00737147">
      <w:rPr>
        <w:rFonts w:cs="Arial"/>
        <w:strike/>
        <w:highlight w:val="lightGray"/>
      </w:rPr>
      <w:fldChar w:fldCharType="separate"/>
    </w:r>
    <w:r w:rsidR="00D76208" w:rsidRPr="00737147">
      <w:rPr>
        <w:rFonts w:cs="Arial"/>
        <w:strike/>
        <w:noProof/>
        <w:highlight w:val="lightGray"/>
      </w:rPr>
      <w:t>3</w:t>
    </w:r>
    <w:r w:rsidRPr="00737147">
      <w:rPr>
        <w:rFonts w:cs="Arial"/>
        <w:strike/>
        <w:highlight w:val="lightGray"/>
      </w:rPr>
      <w:fldChar w:fldCharType="end"/>
    </w:r>
  </w:p>
  <w:p w14:paraId="1DFE1F52" w14:textId="77777777" w:rsidR="001B3500" w:rsidRPr="00E85E8A" w:rsidRDefault="001B3500">
    <w:pPr>
      <w:jc w:val="center"/>
      <w:rPr>
        <w:rFonts w:cs="Arial"/>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EBA4D4" w14:textId="6D741B41" w:rsidR="001B3500" w:rsidRPr="00737147" w:rsidRDefault="00D97372" w:rsidP="00737147">
    <w:pPr>
      <w:pStyle w:val="Header"/>
    </w:pPr>
    <w:r w:rsidRPr="009D2355">
      <w:rPr>
        <w:highlight w:val="lightGray"/>
      </w:rPr>
      <w:t>TGP/15/4 Draft 1</w:t>
    </w:r>
    <w:r w:rsidR="009D2355" w:rsidRPr="009D2355">
      <w:rPr>
        <w:highlight w:val="lightGray"/>
      </w:rPr>
      <w:t xml:space="preserve"> Rev.</w:t>
    </w:r>
  </w:p>
  <w:p w14:paraId="551F5A57" w14:textId="77777777" w:rsidR="001B3500" w:rsidRPr="00C61C6B" w:rsidRDefault="001B3500" w:rsidP="0073714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highlight w:val="lightGray"/>
      </w:rPr>
      <w:id w:val="2074159528"/>
      <w:docPartObj>
        <w:docPartGallery w:val="Page Numbers (Top of Page)"/>
        <w:docPartUnique/>
      </w:docPartObj>
    </w:sdtPr>
    <w:sdtEndPr>
      <w:rPr>
        <w:noProof/>
      </w:rPr>
    </w:sdtEndPr>
    <w:sdtContent>
      <w:p w14:paraId="28D6EC6F" w14:textId="54D616F6" w:rsidR="001B3500" w:rsidRPr="00737147" w:rsidRDefault="00D97372" w:rsidP="00737147">
        <w:pPr>
          <w:pStyle w:val="Header"/>
          <w:rPr>
            <w:highlight w:val="lightGray"/>
          </w:rPr>
        </w:pPr>
        <w:r w:rsidRPr="00737147">
          <w:rPr>
            <w:highlight w:val="lightGray"/>
          </w:rPr>
          <w:t>TGP/15/4 Draft 1</w:t>
        </w:r>
        <w:r w:rsidR="009D2355">
          <w:rPr>
            <w:highlight w:val="lightGray"/>
          </w:rPr>
          <w:t xml:space="preserve"> Rev.</w:t>
        </w:r>
      </w:p>
      <w:p w14:paraId="5839280D" w14:textId="77777777" w:rsidR="001B3500" w:rsidRPr="00E85E8A" w:rsidRDefault="001B3500" w:rsidP="00737147">
        <w:pPr>
          <w:pStyle w:val="Header"/>
        </w:pPr>
        <w:proofErr w:type="spellStart"/>
        <w:r w:rsidRPr="00737147">
          <w:rPr>
            <w:highlight w:val="lightGray"/>
          </w:rPr>
          <w:t>Anlage</w:t>
        </w:r>
        <w:proofErr w:type="spellEnd"/>
        <w:r w:rsidRPr="00737147">
          <w:rPr>
            <w:highlight w:val="lightGray"/>
          </w:rPr>
          <w:t xml:space="preserve"> II, Seite </w:t>
        </w:r>
        <w:r w:rsidRPr="00737147">
          <w:rPr>
            <w:highlight w:val="lightGray"/>
          </w:rPr>
          <w:fldChar w:fldCharType="begin"/>
        </w:r>
        <w:r w:rsidRPr="00737147">
          <w:rPr>
            <w:highlight w:val="lightGray"/>
          </w:rPr>
          <w:instrText xml:space="preserve"> PAGE   \* MERGEFORMAT </w:instrText>
        </w:r>
        <w:r w:rsidRPr="00737147">
          <w:rPr>
            <w:highlight w:val="lightGray"/>
          </w:rPr>
          <w:fldChar w:fldCharType="separate"/>
        </w:r>
        <w:r w:rsidR="00D76208" w:rsidRPr="00737147">
          <w:rPr>
            <w:noProof/>
            <w:highlight w:val="lightGray"/>
          </w:rPr>
          <w:t>6</w:t>
        </w:r>
        <w:r w:rsidRPr="00737147">
          <w:rPr>
            <w:noProof/>
            <w:highlight w:val="lightGray"/>
          </w:rPr>
          <w:fldChar w:fldCharType="end"/>
        </w:r>
      </w:p>
    </w:sdtContent>
  </w:sdt>
  <w:p w14:paraId="23C270BD" w14:textId="77777777" w:rsidR="001B3500" w:rsidRPr="00E85E8A" w:rsidRDefault="001B3500"/>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B2C8D3" w14:textId="3A32B808" w:rsidR="001B3500" w:rsidRDefault="00D97372" w:rsidP="00737147">
    <w:pPr>
      <w:pStyle w:val="Header"/>
    </w:pPr>
    <w:r w:rsidRPr="009D2355">
      <w:rPr>
        <w:highlight w:val="lightGray"/>
      </w:rPr>
      <w:t>TGP/15/4 Draft 1</w:t>
    </w:r>
    <w:r w:rsidR="009D2355" w:rsidRPr="009D2355">
      <w:rPr>
        <w:highlight w:val="lightGray"/>
      </w:rPr>
      <w:t xml:space="preserve"> Rev.</w:t>
    </w:r>
  </w:p>
  <w:p w14:paraId="25CF2EBB" w14:textId="77777777" w:rsidR="001B3500" w:rsidRDefault="001B3500" w:rsidP="0073714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B947C0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DE060B2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9A147B7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F172386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8692110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9E9A132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7758CEF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5165F6E"/>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576C3588"/>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8274FB0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0371D0"/>
    <w:multiLevelType w:val="multilevel"/>
    <w:tmpl w:val="D3C84D7C"/>
    <w:lvl w:ilvl="0">
      <w:start w:val="1"/>
      <w:numFmt w:val="lowerRoman"/>
      <w:lvlText w:val="(%1)"/>
      <w:lvlJc w:val="left"/>
      <w:pPr>
        <w:tabs>
          <w:tab w:val="num" w:pos="1080"/>
        </w:tabs>
        <w:ind w:left="1080" w:hanging="720"/>
      </w:pPr>
      <w:rPr>
        <w:rFonts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11" w15:restartNumberingAfterBreak="0">
    <w:nsid w:val="04E62763"/>
    <w:multiLevelType w:val="hybridMultilevel"/>
    <w:tmpl w:val="C1B26032"/>
    <w:lvl w:ilvl="0" w:tplc="F3860B74">
      <w:start w:val="2"/>
      <w:numFmt w:val="bullet"/>
      <w:lvlText w:val="-"/>
      <w:lvlJc w:val="left"/>
      <w:pPr>
        <w:ind w:left="720" w:hanging="360"/>
      </w:pPr>
      <w:rPr>
        <w:rFonts w:ascii="Times New Roman" w:eastAsia="Times New Roman" w:hAnsi="Times New Roman" w:cs="Times New Roman"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2" w15:restartNumberingAfterBreak="0">
    <w:nsid w:val="060A5B8E"/>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3" w15:restartNumberingAfterBreak="0">
    <w:nsid w:val="0A285BDF"/>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4" w15:restartNumberingAfterBreak="0">
    <w:nsid w:val="12F31C84"/>
    <w:multiLevelType w:val="hybridMultilevel"/>
    <w:tmpl w:val="A306CBAC"/>
    <w:lvl w:ilvl="0" w:tplc="040C0017">
      <w:start w:val="1"/>
      <w:numFmt w:val="lowerLetter"/>
      <w:lvlText w:val="%1)"/>
      <w:lvlJc w:val="left"/>
      <w:pPr>
        <w:ind w:left="720" w:hanging="360"/>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5" w15:restartNumberingAfterBreak="0">
    <w:nsid w:val="1D406610"/>
    <w:multiLevelType w:val="hybridMultilevel"/>
    <w:tmpl w:val="6FD00E76"/>
    <w:lvl w:ilvl="0" w:tplc="04090017">
      <w:start w:val="1"/>
      <w:numFmt w:val="lowerLetter"/>
      <w:lvlText w:val="%1)"/>
      <w:lvlJc w:val="left"/>
      <w:pPr>
        <w:ind w:left="1494" w:hanging="360"/>
      </w:pPr>
    </w:lvl>
    <w:lvl w:ilvl="1" w:tplc="04090019" w:tentative="1">
      <w:start w:val="1"/>
      <w:numFmt w:val="lowerLetter"/>
      <w:lvlText w:val="%2."/>
      <w:lvlJc w:val="left"/>
      <w:pPr>
        <w:ind w:left="2214" w:hanging="360"/>
      </w:pPr>
    </w:lvl>
    <w:lvl w:ilvl="2" w:tplc="0409001B" w:tentative="1">
      <w:start w:val="1"/>
      <w:numFmt w:val="lowerRoman"/>
      <w:lvlText w:val="%3."/>
      <w:lvlJc w:val="right"/>
      <w:pPr>
        <w:ind w:left="2934" w:hanging="180"/>
      </w:pPr>
    </w:lvl>
    <w:lvl w:ilvl="3" w:tplc="0409000F" w:tentative="1">
      <w:start w:val="1"/>
      <w:numFmt w:val="decimal"/>
      <w:lvlText w:val="%4."/>
      <w:lvlJc w:val="left"/>
      <w:pPr>
        <w:ind w:left="3654" w:hanging="360"/>
      </w:pPr>
    </w:lvl>
    <w:lvl w:ilvl="4" w:tplc="04090019" w:tentative="1">
      <w:start w:val="1"/>
      <w:numFmt w:val="lowerLetter"/>
      <w:lvlText w:val="%5."/>
      <w:lvlJc w:val="left"/>
      <w:pPr>
        <w:ind w:left="4374" w:hanging="360"/>
      </w:pPr>
    </w:lvl>
    <w:lvl w:ilvl="5" w:tplc="0409001B" w:tentative="1">
      <w:start w:val="1"/>
      <w:numFmt w:val="lowerRoman"/>
      <w:lvlText w:val="%6."/>
      <w:lvlJc w:val="right"/>
      <w:pPr>
        <w:ind w:left="5094" w:hanging="180"/>
      </w:pPr>
    </w:lvl>
    <w:lvl w:ilvl="6" w:tplc="0409000F" w:tentative="1">
      <w:start w:val="1"/>
      <w:numFmt w:val="decimal"/>
      <w:lvlText w:val="%7."/>
      <w:lvlJc w:val="left"/>
      <w:pPr>
        <w:ind w:left="5814" w:hanging="360"/>
      </w:pPr>
    </w:lvl>
    <w:lvl w:ilvl="7" w:tplc="04090019" w:tentative="1">
      <w:start w:val="1"/>
      <w:numFmt w:val="lowerLetter"/>
      <w:lvlText w:val="%8."/>
      <w:lvlJc w:val="left"/>
      <w:pPr>
        <w:ind w:left="6534" w:hanging="360"/>
      </w:pPr>
    </w:lvl>
    <w:lvl w:ilvl="8" w:tplc="0409001B" w:tentative="1">
      <w:start w:val="1"/>
      <w:numFmt w:val="lowerRoman"/>
      <w:lvlText w:val="%9."/>
      <w:lvlJc w:val="right"/>
      <w:pPr>
        <w:ind w:left="7254" w:hanging="180"/>
      </w:pPr>
    </w:lvl>
  </w:abstractNum>
  <w:abstractNum w:abstractNumId="16" w15:restartNumberingAfterBreak="0">
    <w:nsid w:val="22833C7A"/>
    <w:multiLevelType w:val="hybridMultilevel"/>
    <w:tmpl w:val="CC347F8E"/>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7" w15:restartNumberingAfterBreak="0">
    <w:nsid w:val="22B377CB"/>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8" w15:restartNumberingAfterBreak="0">
    <w:nsid w:val="27FB0F93"/>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19" w15:restartNumberingAfterBreak="0">
    <w:nsid w:val="53733298"/>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20" w15:restartNumberingAfterBreak="0">
    <w:nsid w:val="5C6A16D1"/>
    <w:multiLevelType w:val="hybridMultilevel"/>
    <w:tmpl w:val="6846A502"/>
    <w:lvl w:ilvl="0" w:tplc="8FF2D442">
      <w:start w:val="1"/>
      <w:numFmt w:val="lowerLetter"/>
      <w:lvlText w:val="(%1)"/>
      <w:lvlJc w:val="left"/>
      <w:pPr>
        <w:ind w:left="927" w:hanging="360"/>
      </w:pPr>
      <w:rPr>
        <w:rFonts w:hint="default"/>
      </w:rPr>
    </w:lvl>
    <w:lvl w:ilvl="1" w:tplc="04090019" w:tentative="1">
      <w:start w:val="1"/>
      <w:numFmt w:val="lowerLetter"/>
      <w:lvlText w:val="%2."/>
      <w:lvlJc w:val="left"/>
      <w:pPr>
        <w:ind w:left="1647" w:hanging="360"/>
      </w:pPr>
    </w:lvl>
    <w:lvl w:ilvl="2" w:tplc="0409001B" w:tentative="1">
      <w:start w:val="1"/>
      <w:numFmt w:val="lowerRoman"/>
      <w:lvlText w:val="%3."/>
      <w:lvlJc w:val="right"/>
      <w:pPr>
        <w:ind w:left="2367" w:hanging="180"/>
      </w:pPr>
    </w:lvl>
    <w:lvl w:ilvl="3" w:tplc="0409000F" w:tentative="1">
      <w:start w:val="1"/>
      <w:numFmt w:val="decimal"/>
      <w:lvlText w:val="%4."/>
      <w:lvlJc w:val="left"/>
      <w:pPr>
        <w:ind w:left="3087" w:hanging="360"/>
      </w:pPr>
    </w:lvl>
    <w:lvl w:ilvl="4" w:tplc="04090019" w:tentative="1">
      <w:start w:val="1"/>
      <w:numFmt w:val="lowerLetter"/>
      <w:lvlText w:val="%5."/>
      <w:lvlJc w:val="left"/>
      <w:pPr>
        <w:ind w:left="3807" w:hanging="360"/>
      </w:pPr>
    </w:lvl>
    <w:lvl w:ilvl="5" w:tplc="0409001B" w:tentative="1">
      <w:start w:val="1"/>
      <w:numFmt w:val="lowerRoman"/>
      <w:lvlText w:val="%6."/>
      <w:lvlJc w:val="right"/>
      <w:pPr>
        <w:ind w:left="4527" w:hanging="180"/>
      </w:pPr>
    </w:lvl>
    <w:lvl w:ilvl="6" w:tplc="0409000F" w:tentative="1">
      <w:start w:val="1"/>
      <w:numFmt w:val="decimal"/>
      <w:lvlText w:val="%7."/>
      <w:lvlJc w:val="left"/>
      <w:pPr>
        <w:ind w:left="5247" w:hanging="360"/>
      </w:pPr>
    </w:lvl>
    <w:lvl w:ilvl="7" w:tplc="04090019" w:tentative="1">
      <w:start w:val="1"/>
      <w:numFmt w:val="lowerLetter"/>
      <w:lvlText w:val="%8."/>
      <w:lvlJc w:val="left"/>
      <w:pPr>
        <w:ind w:left="5967" w:hanging="360"/>
      </w:pPr>
    </w:lvl>
    <w:lvl w:ilvl="8" w:tplc="0409001B" w:tentative="1">
      <w:start w:val="1"/>
      <w:numFmt w:val="lowerRoman"/>
      <w:lvlText w:val="%9."/>
      <w:lvlJc w:val="right"/>
      <w:pPr>
        <w:ind w:left="6687" w:hanging="180"/>
      </w:pPr>
    </w:lvl>
  </w:abstractNum>
  <w:abstractNum w:abstractNumId="21" w15:restartNumberingAfterBreak="0">
    <w:nsid w:val="62FF1FC1"/>
    <w:multiLevelType w:val="hybridMultilevel"/>
    <w:tmpl w:val="8DA0C3D8"/>
    <w:lvl w:ilvl="0" w:tplc="E8C4367C">
      <w:start w:val="1"/>
      <w:numFmt w:val="lowerRoman"/>
      <w:lvlText w:val="(%1)"/>
      <w:lvlJc w:val="left"/>
      <w:pPr>
        <w:tabs>
          <w:tab w:val="num" w:pos="3550"/>
        </w:tabs>
        <w:ind w:left="3550" w:hanging="1080"/>
      </w:pPr>
      <w:rPr>
        <w:rFonts w:hint="default"/>
      </w:rPr>
    </w:lvl>
    <w:lvl w:ilvl="1" w:tplc="04090019" w:tentative="1">
      <w:start w:val="1"/>
      <w:numFmt w:val="lowerLetter"/>
      <w:lvlText w:val="%2."/>
      <w:lvlJc w:val="left"/>
      <w:pPr>
        <w:tabs>
          <w:tab w:val="num" w:pos="3550"/>
        </w:tabs>
        <w:ind w:left="3550" w:hanging="360"/>
      </w:pPr>
    </w:lvl>
    <w:lvl w:ilvl="2" w:tplc="0409001B" w:tentative="1">
      <w:start w:val="1"/>
      <w:numFmt w:val="lowerRoman"/>
      <w:lvlText w:val="%3."/>
      <w:lvlJc w:val="right"/>
      <w:pPr>
        <w:tabs>
          <w:tab w:val="num" w:pos="4270"/>
        </w:tabs>
        <w:ind w:left="4270" w:hanging="180"/>
      </w:pPr>
    </w:lvl>
    <w:lvl w:ilvl="3" w:tplc="0409000F" w:tentative="1">
      <w:start w:val="1"/>
      <w:numFmt w:val="decimal"/>
      <w:lvlText w:val="%4."/>
      <w:lvlJc w:val="left"/>
      <w:pPr>
        <w:tabs>
          <w:tab w:val="num" w:pos="4990"/>
        </w:tabs>
        <w:ind w:left="4990" w:hanging="360"/>
      </w:pPr>
    </w:lvl>
    <w:lvl w:ilvl="4" w:tplc="04090019" w:tentative="1">
      <w:start w:val="1"/>
      <w:numFmt w:val="lowerLetter"/>
      <w:lvlText w:val="%5."/>
      <w:lvlJc w:val="left"/>
      <w:pPr>
        <w:tabs>
          <w:tab w:val="num" w:pos="5710"/>
        </w:tabs>
        <w:ind w:left="5710" w:hanging="360"/>
      </w:pPr>
    </w:lvl>
    <w:lvl w:ilvl="5" w:tplc="0409001B" w:tentative="1">
      <w:start w:val="1"/>
      <w:numFmt w:val="lowerRoman"/>
      <w:lvlText w:val="%6."/>
      <w:lvlJc w:val="right"/>
      <w:pPr>
        <w:tabs>
          <w:tab w:val="num" w:pos="6430"/>
        </w:tabs>
        <w:ind w:left="6430" w:hanging="180"/>
      </w:pPr>
    </w:lvl>
    <w:lvl w:ilvl="6" w:tplc="0409000F" w:tentative="1">
      <w:start w:val="1"/>
      <w:numFmt w:val="decimal"/>
      <w:lvlText w:val="%7."/>
      <w:lvlJc w:val="left"/>
      <w:pPr>
        <w:tabs>
          <w:tab w:val="num" w:pos="7150"/>
        </w:tabs>
        <w:ind w:left="7150" w:hanging="360"/>
      </w:pPr>
    </w:lvl>
    <w:lvl w:ilvl="7" w:tplc="04090019" w:tentative="1">
      <w:start w:val="1"/>
      <w:numFmt w:val="lowerLetter"/>
      <w:lvlText w:val="%8."/>
      <w:lvlJc w:val="left"/>
      <w:pPr>
        <w:tabs>
          <w:tab w:val="num" w:pos="7870"/>
        </w:tabs>
        <w:ind w:left="7870" w:hanging="360"/>
      </w:pPr>
    </w:lvl>
    <w:lvl w:ilvl="8" w:tplc="0409001B" w:tentative="1">
      <w:start w:val="1"/>
      <w:numFmt w:val="lowerRoman"/>
      <w:lvlText w:val="%9."/>
      <w:lvlJc w:val="right"/>
      <w:pPr>
        <w:tabs>
          <w:tab w:val="num" w:pos="8590"/>
        </w:tabs>
        <w:ind w:left="8590" w:hanging="180"/>
      </w:pPr>
    </w:lvl>
  </w:abstractNum>
  <w:abstractNum w:abstractNumId="22" w15:restartNumberingAfterBreak="0">
    <w:nsid w:val="6CFB2B96"/>
    <w:multiLevelType w:val="hybridMultilevel"/>
    <w:tmpl w:val="402A1E6A"/>
    <w:lvl w:ilvl="0" w:tplc="634AA75C">
      <w:start w:val="3"/>
      <w:numFmt w:val="lowerLetter"/>
      <w:lvlText w:val="(%1)"/>
      <w:lvlJc w:val="left"/>
      <w:pPr>
        <w:tabs>
          <w:tab w:val="num" w:pos="1080"/>
        </w:tabs>
        <w:ind w:left="1080" w:hanging="360"/>
      </w:pPr>
      <w:rPr>
        <w:rFonts w:hint="default"/>
      </w:rPr>
    </w:lvl>
    <w:lvl w:ilvl="1" w:tplc="04090019" w:tentative="1">
      <w:start w:val="1"/>
      <w:numFmt w:val="lowerLetter"/>
      <w:lvlText w:val="%2."/>
      <w:lvlJc w:val="left"/>
      <w:pPr>
        <w:tabs>
          <w:tab w:val="num" w:pos="1800"/>
        </w:tabs>
        <w:ind w:left="1800" w:hanging="360"/>
      </w:pPr>
    </w:lvl>
    <w:lvl w:ilvl="2" w:tplc="0409001B" w:tentative="1">
      <w:start w:val="1"/>
      <w:numFmt w:val="lowerRoman"/>
      <w:lvlText w:val="%3."/>
      <w:lvlJc w:val="right"/>
      <w:pPr>
        <w:tabs>
          <w:tab w:val="num" w:pos="2520"/>
        </w:tabs>
        <w:ind w:left="2520" w:hanging="180"/>
      </w:pPr>
    </w:lvl>
    <w:lvl w:ilvl="3" w:tplc="0409000F" w:tentative="1">
      <w:start w:val="1"/>
      <w:numFmt w:val="decimal"/>
      <w:lvlText w:val="%4."/>
      <w:lvlJc w:val="left"/>
      <w:pPr>
        <w:tabs>
          <w:tab w:val="num" w:pos="3240"/>
        </w:tabs>
        <w:ind w:left="3240" w:hanging="360"/>
      </w:pPr>
    </w:lvl>
    <w:lvl w:ilvl="4" w:tplc="04090019" w:tentative="1">
      <w:start w:val="1"/>
      <w:numFmt w:val="lowerLetter"/>
      <w:lvlText w:val="%5."/>
      <w:lvlJc w:val="left"/>
      <w:pPr>
        <w:tabs>
          <w:tab w:val="num" w:pos="3960"/>
        </w:tabs>
        <w:ind w:left="3960" w:hanging="360"/>
      </w:pPr>
    </w:lvl>
    <w:lvl w:ilvl="5" w:tplc="0409001B" w:tentative="1">
      <w:start w:val="1"/>
      <w:numFmt w:val="lowerRoman"/>
      <w:lvlText w:val="%6."/>
      <w:lvlJc w:val="right"/>
      <w:pPr>
        <w:tabs>
          <w:tab w:val="num" w:pos="4680"/>
        </w:tabs>
        <w:ind w:left="4680" w:hanging="180"/>
      </w:pPr>
    </w:lvl>
    <w:lvl w:ilvl="6" w:tplc="0409000F" w:tentative="1">
      <w:start w:val="1"/>
      <w:numFmt w:val="decimal"/>
      <w:lvlText w:val="%7."/>
      <w:lvlJc w:val="left"/>
      <w:pPr>
        <w:tabs>
          <w:tab w:val="num" w:pos="5400"/>
        </w:tabs>
        <w:ind w:left="5400" w:hanging="360"/>
      </w:pPr>
    </w:lvl>
    <w:lvl w:ilvl="7" w:tplc="04090019" w:tentative="1">
      <w:start w:val="1"/>
      <w:numFmt w:val="lowerLetter"/>
      <w:lvlText w:val="%8."/>
      <w:lvlJc w:val="left"/>
      <w:pPr>
        <w:tabs>
          <w:tab w:val="num" w:pos="6120"/>
        </w:tabs>
        <w:ind w:left="6120" w:hanging="360"/>
      </w:pPr>
    </w:lvl>
    <w:lvl w:ilvl="8" w:tplc="0409001B" w:tentative="1">
      <w:start w:val="1"/>
      <w:numFmt w:val="lowerRoman"/>
      <w:lvlText w:val="%9."/>
      <w:lvlJc w:val="right"/>
      <w:pPr>
        <w:tabs>
          <w:tab w:val="num" w:pos="6840"/>
        </w:tabs>
        <w:ind w:left="6840" w:hanging="180"/>
      </w:pPr>
    </w:lvl>
  </w:abstractNum>
  <w:abstractNum w:abstractNumId="23" w15:restartNumberingAfterBreak="0">
    <w:nsid w:val="71657854"/>
    <w:multiLevelType w:val="singleLevel"/>
    <w:tmpl w:val="04090001"/>
    <w:lvl w:ilvl="0">
      <w:start w:val="1"/>
      <w:numFmt w:val="bullet"/>
      <w:lvlText w:val=""/>
      <w:lvlJc w:val="left"/>
      <w:pPr>
        <w:tabs>
          <w:tab w:val="num" w:pos="360"/>
        </w:tabs>
        <w:ind w:left="360" w:hanging="360"/>
      </w:pPr>
      <w:rPr>
        <w:rFonts w:ascii="Symbol" w:hAnsi="Symbol" w:hint="default"/>
      </w:rPr>
    </w:lvl>
  </w:abstractNum>
  <w:abstractNum w:abstractNumId="24" w15:restartNumberingAfterBreak="0">
    <w:nsid w:val="72335A2F"/>
    <w:multiLevelType w:val="hybridMultilevel"/>
    <w:tmpl w:val="0EBCA2C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74B7533A"/>
    <w:multiLevelType w:val="hybridMultilevel"/>
    <w:tmpl w:val="D6168A2A"/>
    <w:lvl w:ilvl="0" w:tplc="DCEA9C3A">
      <w:start w:val="1"/>
      <w:numFmt w:val="lowerLetter"/>
      <w:lvlText w:val="(%1)"/>
      <w:lvlJc w:val="left"/>
      <w:pPr>
        <w:ind w:left="720" w:hanging="360"/>
      </w:pPr>
    </w:lvl>
    <w:lvl w:ilvl="1" w:tplc="04070019">
      <w:start w:val="1"/>
      <w:numFmt w:val="decimal"/>
      <w:lvlText w:val="%2."/>
      <w:lvlJc w:val="left"/>
      <w:pPr>
        <w:tabs>
          <w:tab w:val="num" w:pos="1440"/>
        </w:tabs>
        <w:ind w:left="1440" w:hanging="360"/>
      </w:pPr>
    </w:lvl>
    <w:lvl w:ilvl="2" w:tplc="0407001B">
      <w:start w:val="1"/>
      <w:numFmt w:val="decimal"/>
      <w:lvlText w:val="%3."/>
      <w:lvlJc w:val="left"/>
      <w:pPr>
        <w:tabs>
          <w:tab w:val="num" w:pos="2160"/>
        </w:tabs>
        <w:ind w:left="2160" w:hanging="360"/>
      </w:pPr>
    </w:lvl>
    <w:lvl w:ilvl="3" w:tplc="0407000F">
      <w:start w:val="1"/>
      <w:numFmt w:val="decimal"/>
      <w:lvlText w:val="%4."/>
      <w:lvlJc w:val="left"/>
      <w:pPr>
        <w:tabs>
          <w:tab w:val="num" w:pos="2880"/>
        </w:tabs>
        <w:ind w:left="2880" w:hanging="360"/>
      </w:pPr>
    </w:lvl>
    <w:lvl w:ilvl="4" w:tplc="04070019">
      <w:start w:val="1"/>
      <w:numFmt w:val="decimal"/>
      <w:lvlText w:val="%5."/>
      <w:lvlJc w:val="left"/>
      <w:pPr>
        <w:tabs>
          <w:tab w:val="num" w:pos="3600"/>
        </w:tabs>
        <w:ind w:left="3600" w:hanging="360"/>
      </w:pPr>
    </w:lvl>
    <w:lvl w:ilvl="5" w:tplc="0407001B">
      <w:start w:val="1"/>
      <w:numFmt w:val="decimal"/>
      <w:lvlText w:val="%6."/>
      <w:lvlJc w:val="left"/>
      <w:pPr>
        <w:tabs>
          <w:tab w:val="num" w:pos="4320"/>
        </w:tabs>
        <w:ind w:left="4320" w:hanging="360"/>
      </w:pPr>
    </w:lvl>
    <w:lvl w:ilvl="6" w:tplc="0407000F">
      <w:start w:val="1"/>
      <w:numFmt w:val="decimal"/>
      <w:lvlText w:val="%7."/>
      <w:lvlJc w:val="left"/>
      <w:pPr>
        <w:tabs>
          <w:tab w:val="num" w:pos="5040"/>
        </w:tabs>
        <w:ind w:left="5040" w:hanging="360"/>
      </w:pPr>
    </w:lvl>
    <w:lvl w:ilvl="7" w:tplc="04070019">
      <w:start w:val="1"/>
      <w:numFmt w:val="decimal"/>
      <w:lvlText w:val="%8."/>
      <w:lvlJc w:val="left"/>
      <w:pPr>
        <w:tabs>
          <w:tab w:val="num" w:pos="5760"/>
        </w:tabs>
        <w:ind w:left="5760" w:hanging="360"/>
      </w:pPr>
    </w:lvl>
    <w:lvl w:ilvl="8" w:tplc="0407001B">
      <w:start w:val="1"/>
      <w:numFmt w:val="decimal"/>
      <w:lvlText w:val="%9."/>
      <w:lvlJc w:val="left"/>
      <w:pPr>
        <w:tabs>
          <w:tab w:val="num" w:pos="6480"/>
        </w:tabs>
        <w:ind w:left="6480" w:hanging="360"/>
      </w:pPr>
    </w:lvl>
  </w:abstractNum>
  <w:abstractNum w:abstractNumId="26" w15:restartNumberingAfterBreak="0">
    <w:nsid w:val="7840709B"/>
    <w:multiLevelType w:val="singleLevel"/>
    <w:tmpl w:val="6BC4A006"/>
    <w:lvl w:ilvl="0">
      <w:start w:val="1"/>
      <w:numFmt w:val="decimal"/>
      <w:pStyle w:val="Heading3tg"/>
      <w:lvlText w:val="%1."/>
      <w:lvlJc w:val="left"/>
      <w:pPr>
        <w:tabs>
          <w:tab w:val="num" w:pos="705"/>
        </w:tabs>
        <w:ind w:left="705" w:hanging="705"/>
      </w:pPr>
      <w:rPr>
        <w:rFonts w:hint="default"/>
        <w:u w:val="none"/>
      </w:rPr>
    </w:lvl>
  </w:abstractNum>
  <w:num w:numId="1" w16cid:durableId="46149540">
    <w:abstractNumId w:val="12"/>
  </w:num>
  <w:num w:numId="2" w16cid:durableId="627470446">
    <w:abstractNumId w:val="18"/>
  </w:num>
  <w:num w:numId="3" w16cid:durableId="1302150205">
    <w:abstractNumId w:val="17"/>
  </w:num>
  <w:num w:numId="4" w16cid:durableId="1338118943">
    <w:abstractNumId w:val="23"/>
  </w:num>
  <w:num w:numId="5" w16cid:durableId="1955399727">
    <w:abstractNumId w:val="13"/>
  </w:num>
  <w:num w:numId="6" w16cid:durableId="2114930760">
    <w:abstractNumId w:val="19"/>
  </w:num>
  <w:num w:numId="7" w16cid:durableId="1060982738">
    <w:abstractNumId w:val="26"/>
  </w:num>
  <w:num w:numId="8" w16cid:durableId="733430477">
    <w:abstractNumId w:val="10"/>
  </w:num>
  <w:num w:numId="9" w16cid:durableId="157229723">
    <w:abstractNumId w:val="9"/>
  </w:num>
  <w:num w:numId="10" w16cid:durableId="715206731">
    <w:abstractNumId w:val="7"/>
  </w:num>
  <w:num w:numId="11" w16cid:durableId="1702707980">
    <w:abstractNumId w:val="6"/>
  </w:num>
  <w:num w:numId="12" w16cid:durableId="649214439">
    <w:abstractNumId w:val="5"/>
  </w:num>
  <w:num w:numId="13" w16cid:durableId="927425509">
    <w:abstractNumId w:val="4"/>
  </w:num>
  <w:num w:numId="14" w16cid:durableId="530845041">
    <w:abstractNumId w:val="8"/>
  </w:num>
  <w:num w:numId="15" w16cid:durableId="413208091">
    <w:abstractNumId w:val="3"/>
  </w:num>
  <w:num w:numId="16" w16cid:durableId="33585748">
    <w:abstractNumId w:val="2"/>
  </w:num>
  <w:num w:numId="17" w16cid:durableId="637036453">
    <w:abstractNumId w:val="1"/>
  </w:num>
  <w:num w:numId="18" w16cid:durableId="583607337">
    <w:abstractNumId w:val="0"/>
  </w:num>
  <w:num w:numId="19" w16cid:durableId="1354110167">
    <w:abstractNumId w:val="21"/>
  </w:num>
  <w:num w:numId="20" w16cid:durableId="358434694">
    <w:abstractNumId w:val="16"/>
  </w:num>
  <w:num w:numId="21" w16cid:durableId="1155414693">
    <w:abstractNumId w:val="24"/>
  </w:num>
  <w:num w:numId="22" w16cid:durableId="1603998908">
    <w:abstractNumId w:val="25"/>
  </w:num>
  <w:num w:numId="23" w16cid:durableId="827551154">
    <w:abstractNumId w:val="22"/>
  </w:num>
  <w:num w:numId="24" w16cid:durableId="684207357">
    <w:abstractNumId w:val="20"/>
  </w:num>
  <w:num w:numId="25" w16cid:durableId="1729718142">
    <w:abstractNumId w:val="15"/>
  </w:num>
  <w:num w:numId="26" w16cid:durableId="1802335823">
    <w:abstractNumId w:val="11"/>
  </w:num>
  <w:num w:numId="27" w16cid:durableId="532770014">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stylePaneFormatFilter w:val="1801" w:allStyles="1" w:customStyles="0" w:latentStyles="0" w:stylesInUse="0" w:headingStyles="0" w:numberingStyles="0" w:tableStyles="0" w:directFormattingOnRuns="0" w:directFormattingOnParagraphs="0" w:directFormattingOnNumbering="0" w:directFormattingOnTables="1" w:clearFormatting="1" w:top3HeadingStyles="0"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E1C24"/>
    <w:rsid w:val="00000CB9"/>
    <w:rsid w:val="00002B6A"/>
    <w:rsid w:val="0000443F"/>
    <w:rsid w:val="0000680F"/>
    <w:rsid w:val="00010CF3"/>
    <w:rsid w:val="00011E27"/>
    <w:rsid w:val="000148BC"/>
    <w:rsid w:val="00021037"/>
    <w:rsid w:val="00021FA3"/>
    <w:rsid w:val="00024909"/>
    <w:rsid w:val="00024AB8"/>
    <w:rsid w:val="00027973"/>
    <w:rsid w:val="000300A9"/>
    <w:rsid w:val="00030854"/>
    <w:rsid w:val="00036028"/>
    <w:rsid w:val="00037F34"/>
    <w:rsid w:val="00044642"/>
    <w:rsid w:val="000446B9"/>
    <w:rsid w:val="00047D7F"/>
    <w:rsid w:val="00047E21"/>
    <w:rsid w:val="000619BA"/>
    <w:rsid w:val="0006248B"/>
    <w:rsid w:val="00063D11"/>
    <w:rsid w:val="0007356B"/>
    <w:rsid w:val="00074123"/>
    <w:rsid w:val="00080A8D"/>
    <w:rsid w:val="000822FB"/>
    <w:rsid w:val="00082907"/>
    <w:rsid w:val="00085052"/>
    <w:rsid w:val="00085505"/>
    <w:rsid w:val="00085A45"/>
    <w:rsid w:val="000901A8"/>
    <w:rsid w:val="00091A19"/>
    <w:rsid w:val="00094E01"/>
    <w:rsid w:val="0009590A"/>
    <w:rsid w:val="00096D16"/>
    <w:rsid w:val="000A04B8"/>
    <w:rsid w:val="000A1E07"/>
    <w:rsid w:val="000A68B4"/>
    <w:rsid w:val="000B2492"/>
    <w:rsid w:val="000B5AB6"/>
    <w:rsid w:val="000C1312"/>
    <w:rsid w:val="000C7021"/>
    <w:rsid w:val="000D268A"/>
    <w:rsid w:val="000D528D"/>
    <w:rsid w:val="000D551C"/>
    <w:rsid w:val="000D647D"/>
    <w:rsid w:val="000D6BBC"/>
    <w:rsid w:val="000D7536"/>
    <w:rsid w:val="000D7780"/>
    <w:rsid w:val="000E1FD1"/>
    <w:rsid w:val="000E31A5"/>
    <w:rsid w:val="000F413B"/>
    <w:rsid w:val="000F647B"/>
    <w:rsid w:val="000F7A18"/>
    <w:rsid w:val="0010207D"/>
    <w:rsid w:val="001036F7"/>
    <w:rsid w:val="00103BC4"/>
    <w:rsid w:val="00104C61"/>
    <w:rsid w:val="001052CF"/>
    <w:rsid w:val="00105929"/>
    <w:rsid w:val="001117A4"/>
    <w:rsid w:val="001131D5"/>
    <w:rsid w:val="00130D68"/>
    <w:rsid w:val="001312BB"/>
    <w:rsid w:val="00137753"/>
    <w:rsid w:val="00141DB8"/>
    <w:rsid w:val="00147AA9"/>
    <w:rsid w:val="00151CB4"/>
    <w:rsid w:val="00151E16"/>
    <w:rsid w:val="0015579B"/>
    <w:rsid w:val="00156F49"/>
    <w:rsid w:val="00157152"/>
    <w:rsid w:val="00167822"/>
    <w:rsid w:val="001700BE"/>
    <w:rsid w:val="0017474A"/>
    <w:rsid w:val="001758C6"/>
    <w:rsid w:val="00175E25"/>
    <w:rsid w:val="00181968"/>
    <w:rsid w:val="00182B99"/>
    <w:rsid w:val="001847F8"/>
    <w:rsid w:val="00187D23"/>
    <w:rsid w:val="00190FEB"/>
    <w:rsid w:val="001A1186"/>
    <w:rsid w:val="001A344A"/>
    <w:rsid w:val="001B1991"/>
    <w:rsid w:val="001B3500"/>
    <w:rsid w:val="001B5948"/>
    <w:rsid w:val="001C0A3C"/>
    <w:rsid w:val="001D6281"/>
    <w:rsid w:val="001E3B46"/>
    <w:rsid w:val="001F62AE"/>
    <w:rsid w:val="001F780E"/>
    <w:rsid w:val="0020017F"/>
    <w:rsid w:val="002029C6"/>
    <w:rsid w:val="00205EF7"/>
    <w:rsid w:val="00207199"/>
    <w:rsid w:val="0021332C"/>
    <w:rsid w:val="00213982"/>
    <w:rsid w:val="00214587"/>
    <w:rsid w:val="002153E0"/>
    <w:rsid w:val="0021545B"/>
    <w:rsid w:val="002178C8"/>
    <w:rsid w:val="002204CA"/>
    <w:rsid w:val="00224E1B"/>
    <w:rsid w:val="00227397"/>
    <w:rsid w:val="00237965"/>
    <w:rsid w:val="002406AD"/>
    <w:rsid w:val="0024416D"/>
    <w:rsid w:val="0024623A"/>
    <w:rsid w:val="00252F7A"/>
    <w:rsid w:val="0026729D"/>
    <w:rsid w:val="00271233"/>
    <w:rsid w:val="00274294"/>
    <w:rsid w:val="00277A4C"/>
    <w:rsid w:val="002800A0"/>
    <w:rsid w:val="002801B3"/>
    <w:rsid w:val="00281060"/>
    <w:rsid w:val="00282901"/>
    <w:rsid w:val="002852D1"/>
    <w:rsid w:val="002853F5"/>
    <w:rsid w:val="00286ABE"/>
    <w:rsid w:val="00292CEE"/>
    <w:rsid w:val="00294032"/>
    <w:rsid w:val="002940E8"/>
    <w:rsid w:val="002A6E50"/>
    <w:rsid w:val="002B14BC"/>
    <w:rsid w:val="002B26AA"/>
    <w:rsid w:val="002B43DD"/>
    <w:rsid w:val="002C256A"/>
    <w:rsid w:val="002C4789"/>
    <w:rsid w:val="002D3495"/>
    <w:rsid w:val="002D72B7"/>
    <w:rsid w:val="002E0195"/>
    <w:rsid w:val="002E4023"/>
    <w:rsid w:val="002F08F7"/>
    <w:rsid w:val="002F1FC3"/>
    <w:rsid w:val="002F245E"/>
    <w:rsid w:val="002F519B"/>
    <w:rsid w:val="002F6472"/>
    <w:rsid w:val="002F6C61"/>
    <w:rsid w:val="002F7F64"/>
    <w:rsid w:val="002F7FF2"/>
    <w:rsid w:val="0030140A"/>
    <w:rsid w:val="00302DDB"/>
    <w:rsid w:val="00305A7F"/>
    <w:rsid w:val="00306C98"/>
    <w:rsid w:val="00312AEC"/>
    <w:rsid w:val="003152FE"/>
    <w:rsid w:val="0031534C"/>
    <w:rsid w:val="00323E46"/>
    <w:rsid w:val="003253B7"/>
    <w:rsid w:val="0032649B"/>
    <w:rsid w:val="003273FC"/>
    <w:rsid w:val="00327436"/>
    <w:rsid w:val="00330FB5"/>
    <w:rsid w:val="00332177"/>
    <w:rsid w:val="00334D2A"/>
    <w:rsid w:val="0033506E"/>
    <w:rsid w:val="00336013"/>
    <w:rsid w:val="0033787D"/>
    <w:rsid w:val="00344BD6"/>
    <w:rsid w:val="003544E6"/>
    <w:rsid w:val="0035528D"/>
    <w:rsid w:val="0036046C"/>
    <w:rsid w:val="00361821"/>
    <w:rsid w:val="00361B0F"/>
    <w:rsid w:val="00361EB5"/>
    <w:rsid w:val="00365765"/>
    <w:rsid w:val="00365BB2"/>
    <w:rsid w:val="00370355"/>
    <w:rsid w:val="00381161"/>
    <w:rsid w:val="003821A0"/>
    <w:rsid w:val="003837BA"/>
    <w:rsid w:val="003841B0"/>
    <w:rsid w:val="00384A87"/>
    <w:rsid w:val="00384E18"/>
    <w:rsid w:val="00385B32"/>
    <w:rsid w:val="003A0212"/>
    <w:rsid w:val="003A0B4E"/>
    <w:rsid w:val="003A1881"/>
    <w:rsid w:val="003A7431"/>
    <w:rsid w:val="003A7DE4"/>
    <w:rsid w:val="003B027E"/>
    <w:rsid w:val="003B3258"/>
    <w:rsid w:val="003C5B6F"/>
    <w:rsid w:val="003C6074"/>
    <w:rsid w:val="003D227C"/>
    <w:rsid w:val="003D2B4D"/>
    <w:rsid w:val="003D4112"/>
    <w:rsid w:val="003D4BA0"/>
    <w:rsid w:val="003D54D5"/>
    <w:rsid w:val="003D5873"/>
    <w:rsid w:val="003E00E4"/>
    <w:rsid w:val="003E1C24"/>
    <w:rsid w:val="003E24A1"/>
    <w:rsid w:val="003E4CA3"/>
    <w:rsid w:val="003E7E58"/>
    <w:rsid w:val="00403D56"/>
    <w:rsid w:val="004052A3"/>
    <w:rsid w:val="00406356"/>
    <w:rsid w:val="00414DBE"/>
    <w:rsid w:val="00420F50"/>
    <w:rsid w:val="00421E78"/>
    <w:rsid w:val="00423762"/>
    <w:rsid w:val="004310B2"/>
    <w:rsid w:val="0043571A"/>
    <w:rsid w:val="0044051F"/>
    <w:rsid w:val="0044135C"/>
    <w:rsid w:val="00444A88"/>
    <w:rsid w:val="00445188"/>
    <w:rsid w:val="004453ED"/>
    <w:rsid w:val="00445C1E"/>
    <w:rsid w:val="004467D0"/>
    <w:rsid w:val="00451574"/>
    <w:rsid w:val="004552E5"/>
    <w:rsid w:val="00456626"/>
    <w:rsid w:val="00460661"/>
    <w:rsid w:val="00466DDD"/>
    <w:rsid w:val="00472F4E"/>
    <w:rsid w:val="00473B92"/>
    <w:rsid w:val="00474DA4"/>
    <w:rsid w:val="00475ABF"/>
    <w:rsid w:val="00476B4D"/>
    <w:rsid w:val="004805FA"/>
    <w:rsid w:val="00480ACE"/>
    <w:rsid w:val="004820A6"/>
    <w:rsid w:val="00482BCB"/>
    <w:rsid w:val="00483F49"/>
    <w:rsid w:val="00487959"/>
    <w:rsid w:val="00494CA3"/>
    <w:rsid w:val="004A2DA0"/>
    <w:rsid w:val="004A5537"/>
    <w:rsid w:val="004A5BAE"/>
    <w:rsid w:val="004A7F0F"/>
    <w:rsid w:val="004B34FD"/>
    <w:rsid w:val="004C30E2"/>
    <w:rsid w:val="004C7034"/>
    <w:rsid w:val="004D047D"/>
    <w:rsid w:val="004E4D85"/>
    <w:rsid w:val="004F0F95"/>
    <w:rsid w:val="004F1F27"/>
    <w:rsid w:val="004F2339"/>
    <w:rsid w:val="004F305A"/>
    <w:rsid w:val="004F6F42"/>
    <w:rsid w:val="00500B9A"/>
    <w:rsid w:val="00501C91"/>
    <w:rsid w:val="00504662"/>
    <w:rsid w:val="00512164"/>
    <w:rsid w:val="00520102"/>
    <w:rsid w:val="00520297"/>
    <w:rsid w:val="00524276"/>
    <w:rsid w:val="005327D1"/>
    <w:rsid w:val="005338F9"/>
    <w:rsid w:val="005341F9"/>
    <w:rsid w:val="005348E6"/>
    <w:rsid w:val="00537DDF"/>
    <w:rsid w:val="0054281C"/>
    <w:rsid w:val="00543C85"/>
    <w:rsid w:val="00544CE4"/>
    <w:rsid w:val="005469DC"/>
    <w:rsid w:val="0055268D"/>
    <w:rsid w:val="00552861"/>
    <w:rsid w:val="00555C14"/>
    <w:rsid w:val="0056212E"/>
    <w:rsid w:val="005647C6"/>
    <w:rsid w:val="00572D60"/>
    <w:rsid w:val="00576BE4"/>
    <w:rsid w:val="00576FBC"/>
    <w:rsid w:val="00580E99"/>
    <w:rsid w:val="005812FB"/>
    <w:rsid w:val="00582EE2"/>
    <w:rsid w:val="00584315"/>
    <w:rsid w:val="00585843"/>
    <w:rsid w:val="005903B1"/>
    <w:rsid w:val="005935A2"/>
    <w:rsid w:val="005966EE"/>
    <w:rsid w:val="00596724"/>
    <w:rsid w:val="005A400A"/>
    <w:rsid w:val="005B322E"/>
    <w:rsid w:val="005B58D3"/>
    <w:rsid w:val="005B6B81"/>
    <w:rsid w:val="005C7AAB"/>
    <w:rsid w:val="005D7588"/>
    <w:rsid w:val="005E2477"/>
    <w:rsid w:val="005E4E42"/>
    <w:rsid w:val="005F05B6"/>
    <w:rsid w:val="005F2C30"/>
    <w:rsid w:val="005F385A"/>
    <w:rsid w:val="005F624D"/>
    <w:rsid w:val="00607B08"/>
    <w:rsid w:val="00612379"/>
    <w:rsid w:val="006131EC"/>
    <w:rsid w:val="0061555F"/>
    <w:rsid w:val="00621C0E"/>
    <w:rsid w:val="00623F5A"/>
    <w:rsid w:val="00624019"/>
    <w:rsid w:val="0062476F"/>
    <w:rsid w:val="00632015"/>
    <w:rsid w:val="00632C1F"/>
    <w:rsid w:val="00632D06"/>
    <w:rsid w:val="0063720F"/>
    <w:rsid w:val="0064102C"/>
    <w:rsid w:val="00641200"/>
    <w:rsid w:val="0064276D"/>
    <w:rsid w:val="00644BA2"/>
    <w:rsid w:val="00644FD6"/>
    <w:rsid w:val="00645124"/>
    <w:rsid w:val="00646C7D"/>
    <w:rsid w:val="00647749"/>
    <w:rsid w:val="00650758"/>
    <w:rsid w:val="0065149B"/>
    <w:rsid w:val="00651834"/>
    <w:rsid w:val="006521C0"/>
    <w:rsid w:val="0065632F"/>
    <w:rsid w:val="00656665"/>
    <w:rsid w:val="0065781E"/>
    <w:rsid w:val="00657DE2"/>
    <w:rsid w:val="00661F68"/>
    <w:rsid w:val="006655D3"/>
    <w:rsid w:val="00665F55"/>
    <w:rsid w:val="00666C00"/>
    <w:rsid w:val="00672E7F"/>
    <w:rsid w:val="00676455"/>
    <w:rsid w:val="00677241"/>
    <w:rsid w:val="006777EF"/>
    <w:rsid w:val="006847C8"/>
    <w:rsid w:val="00687EB4"/>
    <w:rsid w:val="00691A9A"/>
    <w:rsid w:val="00694BE3"/>
    <w:rsid w:val="006957A7"/>
    <w:rsid w:val="0069668B"/>
    <w:rsid w:val="00696AC1"/>
    <w:rsid w:val="006B17D2"/>
    <w:rsid w:val="006B1F7C"/>
    <w:rsid w:val="006B3A6E"/>
    <w:rsid w:val="006B4BD0"/>
    <w:rsid w:val="006B6D49"/>
    <w:rsid w:val="006B7CF6"/>
    <w:rsid w:val="006C224E"/>
    <w:rsid w:val="006C4C00"/>
    <w:rsid w:val="006D4692"/>
    <w:rsid w:val="006D72CA"/>
    <w:rsid w:val="006D780A"/>
    <w:rsid w:val="006E3A97"/>
    <w:rsid w:val="006E4130"/>
    <w:rsid w:val="006E4913"/>
    <w:rsid w:val="006E5781"/>
    <w:rsid w:val="006F5556"/>
    <w:rsid w:val="006F55C4"/>
    <w:rsid w:val="006F67E1"/>
    <w:rsid w:val="00700ABF"/>
    <w:rsid w:val="007113FE"/>
    <w:rsid w:val="00722BA8"/>
    <w:rsid w:val="00726E02"/>
    <w:rsid w:val="00731981"/>
    <w:rsid w:val="00732DEC"/>
    <w:rsid w:val="00735BD5"/>
    <w:rsid w:val="00737147"/>
    <w:rsid w:val="007416C9"/>
    <w:rsid w:val="00743740"/>
    <w:rsid w:val="00744B92"/>
    <w:rsid w:val="00752C75"/>
    <w:rsid w:val="007556F6"/>
    <w:rsid w:val="00760EEF"/>
    <w:rsid w:val="0076106B"/>
    <w:rsid w:val="00764B1B"/>
    <w:rsid w:val="00777956"/>
    <w:rsid w:val="00777EE5"/>
    <w:rsid w:val="00780F3A"/>
    <w:rsid w:val="007811C0"/>
    <w:rsid w:val="007812D8"/>
    <w:rsid w:val="00783D10"/>
    <w:rsid w:val="00784836"/>
    <w:rsid w:val="00784E02"/>
    <w:rsid w:val="0079023E"/>
    <w:rsid w:val="00797A76"/>
    <w:rsid w:val="007A1E0E"/>
    <w:rsid w:val="007A2854"/>
    <w:rsid w:val="007A2E2F"/>
    <w:rsid w:val="007A3C0F"/>
    <w:rsid w:val="007A54DE"/>
    <w:rsid w:val="007D0B9D"/>
    <w:rsid w:val="007D19B0"/>
    <w:rsid w:val="007D2474"/>
    <w:rsid w:val="007E08CA"/>
    <w:rsid w:val="007E634C"/>
    <w:rsid w:val="007E71D4"/>
    <w:rsid w:val="007E7588"/>
    <w:rsid w:val="007F498F"/>
    <w:rsid w:val="00804596"/>
    <w:rsid w:val="0080679D"/>
    <w:rsid w:val="008108B0"/>
    <w:rsid w:val="00811B20"/>
    <w:rsid w:val="00814EF9"/>
    <w:rsid w:val="008157B2"/>
    <w:rsid w:val="00817F66"/>
    <w:rsid w:val="0082296E"/>
    <w:rsid w:val="00823652"/>
    <w:rsid w:val="00824099"/>
    <w:rsid w:val="00826027"/>
    <w:rsid w:val="00827A72"/>
    <w:rsid w:val="00831548"/>
    <w:rsid w:val="0083795D"/>
    <w:rsid w:val="00840A65"/>
    <w:rsid w:val="008442AB"/>
    <w:rsid w:val="00852307"/>
    <w:rsid w:val="00860D33"/>
    <w:rsid w:val="008633C4"/>
    <w:rsid w:val="0086442B"/>
    <w:rsid w:val="00866F5B"/>
    <w:rsid w:val="00867AC1"/>
    <w:rsid w:val="0087038C"/>
    <w:rsid w:val="00872F50"/>
    <w:rsid w:val="008810C9"/>
    <w:rsid w:val="00881D89"/>
    <w:rsid w:val="0088279E"/>
    <w:rsid w:val="008832F5"/>
    <w:rsid w:val="00883D93"/>
    <w:rsid w:val="008922C9"/>
    <w:rsid w:val="00895017"/>
    <w:rsid w:val="00896810"/>
    <w:rsid w:val="008A1059"/>
    <w:rsid w:val="008A170E"/>
    <w:rsid w:val="008A4DF1"/>
    <w:rsid w:val="008A5258"/>
    <w:rsid w:val="008A71F5"/>
    <w:rsid w:val="008A743F"/>
    <w:rsid w:val="008B421A"/>
    <w:rsid w:val="008B64FB"/>
    <w:rsid w:val="008B75DB"/>
    <w:rsid w:val="008C0970"/>
    <w:rsid w:val="008C43CA"/>
    <w:rsid w:val="008C59AE"/>
    <w:rsid w:val="008C5A23"/>
    <w:rsid w:val="008C77DD"/>
    <w:rsid w:val="008D07A0"/>
    <w:rsid w:val="008D14E8"/>
    <w:rsid w:val="008D2CF7"/>
    <w:rsid w:val="008D3754"/>
    <w:rsid w:val="008D6532"/>
    <w:rsid w:val="008D6917"/>
    <w:rsid w:val="008E1599"/>
    <w:rsid w:val="008E770E"/>
    <w:rsid w:val="008F0487"/>
    <w:rsid w:val="008F4EE1"/>
    <w:rsid w:val="00900C26"/>
    <w:rsid w:val="0090197F"/>
    <w:rsid w:val="00901A3F"/>
    <w:rsid w:val="00905CC6"/>
    <w:rsid w:val="00906DDC"/>
    <w:rsid w:val="00910950"/>
    <w:rsid w:val="0091167F"/>
    <w:rsid w:val="0091205B"/>
    <w:rsid w:val="009146DE"/>
    <w:rsid w:val="00915498"/>
    <w:rsid w:val="00916272"/>
    <w:rsid w:val="0092016E"/>
    <w:rsid w:val="00920564"/>
    <w:rsid w:val="0092080C"/>
    <w:rsid w:val="009210E3"/>
    <w:rsid w:val="00923507"/>
    <w:rsid w:val="00924B07"/>
    <w:rsid w:val="0093152F"/>
    <w:rsid w:val="00932F4A"/>
    <w:rsid w:val="00934E09"/>
    <w:rsid w:val="00935A6E"/>
    <w:rsid w:val="00936253"/>
    <w:rsid w:val="009362C5"/>
    <w:rsid w:val="00944D7B"/>
    <w:rsid w:val="00945CD7"/>
    <w:rsid w:val="00946283"/>
    <w:rsid w:val="00947E51"/>
    <w:rsid w:val="0095033D"/>
    <w:rsid w:val="00952DD4"/>
    <w:rsid w:val="0096342F"/>
    <w:rsid w:val="00964611"/>
    <w:rsid w:val="0096477D"/>
    <w:rsid w:val="00970FED"/>
    <w:rsid w:val="00971630"/>
    <w:rsid w:val="00972496"/>
    <w:rsid w:val="009728E1"/>
    <w:rsid w:val="00973275"/>
    <w:rsid w:val="00973CBA"/>
    <w:rsid w:val="00984926"/>
    <w:rsid w:val="00984F7B"/>
    <w:rsid w:val="00986778"/>
    <w:rsid w:val="00986A34"/>
    <w:rsid w:val="00993CE3"/>
    <w:rsid w:val="00995131"/>
    <w:rsid w:val="00997029"/>
    <w:rsid w:val="009A0F0E"/>
    <w:rsid w:val="009A11A0"/>
    <w:rsid w:val="009A2D8D"/>
    <w:rsid w:val="009A3585"/>
    <w:rsid w:val="009A64AA"/>
    <w:rsid w:val="009B49EB"/>
    <w:rsid w:val="009C58F7"/>
    <w:rsid w:val="009D0931"/>
    <w:rsid w:val="009D2355"/>
    <w:rsid w:val="009D38DC"/>
    <w:rsid w:val="009D690D"/>
    <w:rsid w:val="009D7123"/>
    <w:rsid w:val="009D749F"/>
    <w:rsid w:val="009E03F2"/>
    <w:rsid w:val="009E22C7"/>
    <w:rsid w:val="009E65B6"/>
    <w:rsid w:val="009F0D5B"/>
    <w:rsid w:val="009F2C4A"/>
    <w:rsid w:val="009F3920"/>
    <w:rsid w:val="00A0258E"/>
    <w:rsid w:val="00A0456E"/>
    <w:rsid w:val="00A07DBE"/>
    <w:rsid w:val="00A14082"/>
    <w:rsid w:val="00A154FC"/>
    <w:rsid w:val="00A163C1"/>
    <w:rsid w:val="00A26568"/>
    <w:rsid w:val="00A30041"/>
    <w:rsid w:val="00A305B8"/>
    <w:rsid w:val="00A42666"/>
    <w:rsid w:val="00A42AC3"/>
    <w:rsid w:val="00A430CF"/>
    <w:rsid w:val="00A45FCF"/>
    <w:rsid w:val="00A518B7"/>
    <w:rsid w:val="00A54309"/>
    <w:rsid w:val="00A631A8"/>
    <w:rsid w:val="00A647FE"/>
    <w:rsid w:val="00A65DC5"/>
    <w:rsid w:val="00A67B2C"/>
    <w:rsid w:val="00A74864"/>
    <w:rsid w:val="00A750FD"/>
    <w:rsid w:val="00A75746"/>
    <w:rsid w:val="00A76776"/>
    <w:rsid w:val="00A77192"/>
    <w:rsid w:val="00A8560D"/>
    <w:rsid w:val="00A87385"/>
    <w:rsid w:val="00A925F9"/>
    <w:rsid w:val="00A92668"/>
    <w:rsid w:val="00A92D6A"/>
    <w:rsid w:val="00A95BAF"/>
    <w:rsid w:val="00AB0DB3"/>
    <w:rsid w:val="00AB2B93"/>
    <w:rsid w:val="00AB31BD"/>
    <w:rsid w:val="00AB3E7A"/>
    <w:rsid w:val="00AB3EDA"/>
    <w:rsid w:val="00AB4CCF"/>
    <w:rsid w:val="00AB5028"/>
    <w:rsid w:val="00AB70E1"/>
    <w:rsid w:val="00AB7E5B"/>
    <w:rsid w:val="00AC0062"/>
    <w:rsid w:val="00AC081C"/>
    <w:rsid w:val="00AC57D1"/>
    <w:rsid w:val="00AC5F71"/>
    <w:rsid w:val="00AD4B61"/>
    <w:rsid w:val="00AD789A"/>
    <w:rsid w:val="00AE0EF1"/>
    <w:rsid w:val="00AE2546"/>
    <w:rsid w:val="00AE2937"/>
    <w:rsid w:val="00AE3273"/>
    <w:rsid w:val="00AE3B95"/>
    <w:rsid w:val="00AF01FB"/>
    <w:rsid w:val="00AF06A8"/>
    <w:rsid w:val="00AF07E7"/>
    <w:rsid w:val="00AF3F4B"/>
    <w:rsid w:val="00AF428C"/>
    <w:rsid w:val="00AF510E"/>
    <w:rsid w:val="00AF7025"/>
    <w:rsid w:val="00B02086"/>
    <w:rsid w:val="00B07301"/>
    <w:rsid w:val="00B1091F"/>
    <w:rsid w:val="00B10A38"/>
    <w:rsid w:val="00B1160E"/>
    <w:rsid w:val="00B12BE8"/>
    <w:rsid w:val="00B20179"/>
    <w:rsid w:val="00B224DE"/>
    <w:rsid w:val="00B2678C"/>
    <w:rsid w:val="00B26B89"/>
    <w:rsid w:val="00B26D2A"/>
    <w:rsid w:val="00B3294D"/>
    <w:rsid w:val="00B32CF4"/>
    <w:rsid w:val="00B344CA"/>
    <w:rsid w:val="00B43A23"/>
    <w:rsid w:val="00B46575"/>
    <w:rsid w:val="00B50120"/>
    <w:rsid w:val="00B6238F"/>
    <w:rsid w:val="00B6263B"/>
    <w:rsid w:val="00B65841"/>
    <w:rsid w:val="00B84BBD"/>
    <w:rsid w:val="00B854DE"/>
    <w:rsid w:val="00B85E65"/>
    <w:rsid w:val="00B87B88"/>
    <w:rsid w:val="00B95EE4"/>
    <w:rsid w:val="00B9606E"/>
    <w:rsid w:val="00BA0EE5"/>
    <w:rsid w:val="00BA43FB"/>
    <w:rsid w:val="00BA446E"/>
    <w:rsid w:val="00BA6BD5"/>
    <w:rsid w:val="00BB05F5"/>
    <w:rsid w:val="00BC127D"/>
    <w:rsid w:val="00BC1FE6"/>
    <w:rsid w:val="00BD288D"/>
    <w:rsid w:val="00BD4C45"/>
    <w:rsid w:val="00BD7EB1"/>
    <w:rsid w:val="00BD7F45"/>
    <w:rsid w:val="00BE2221"/>
    <w:rsid w:val="00BE3D62"/>
    <w:rsid w:val="00BE3F1F"/>
    <w:rsid w:val="00BE4D76"/>
    <w:rsid w:val="00BE4EF2"/>
    <w:rsid w:val="00BE7681"/>
    <w:rsid w:val="00BF08DC"/>
    <w:rsid w:val="00BF0CCC"/>
    <w:rsid w:val="00BF0E88"/>
    <w:rsid w:val="00BF6089"/>
    <w:rsid w:val="00BF7754"/>
    <w:rsid w:val="00C00575"/>
    <w:rsid w:val="00C00903"/>
    <w:rsid w:val="00C02E35"/>
    <w:rsid w:val="00C05A38"/>
    <w:rsid w:val="00C05F97"/>
    <w:rsid w:val="00C061B6"/>
    <w:rsid w:val="00C11CBB"/>
    <w:rsid w:val="00C12A9D"/>
    <w:rsid w:val="00C13749"/>
    <w:rsid w:val="00C15962"/>
    <w:rsid w:val="00C200A3"/>
    <w:rsid w:val="00C204FF"/>
    <w:rsid w:val="00C211BB"/>
    <w:rsid w:val="00C2446C"/>
    <w:rsid w:val="00C323D0"/>
    <w:rsid w:val="00C3548A"/>
    <w:rsid w:val="00C36AE5"/>
    <w:rsid w:val="00C37908"/>
    <w:rsid w:val="00C415D7"/>
    <w:rsid w:val="00C41F17"/>
    <w:rsid w:val="00C443D0"/>
    <w:rsid w:val="00C51D44"/>
    <w:rsid w:val="00C5280D"/>
    <w:rsid w:val="00C5337B"/>
    <w:rsid w:val="00C5791C"/>
    <w:rsid w:val="00C61E5A"/>
    <w:rsid w:val="00C62D8B"/>
    <w:rsid w:val="00C63892"/>
    <w:rsid w:val="00C65583"/>
    <w:rsid w:val="00C66290"/>
    <w:rsid w:val="00C66D18"/>
    <w:rsid w:val="00C676CA"/>
    <w:rsid w:val="00C71468"/>
    <w:rsid w:val="00C72B7A"/>
    <w:rsid w:val="00C7757A"/>
    <w:rsid w:val="00C77C32"/>
    <w:rsid w:val="00C81327"/>
    <w:rsid w:val="00C81842"/>
    <w:rsid w:val="00C96814"/>
    <w:rsid w:val="00C973F2"/>
    <w:rsid w:val="00CA304C"/>
    <w:rsid w:val="00CA774A"/>
    <w:rsid w:val="00CB1354"/>
    <w:rsid w:val="00CB565A"/>
    <w:rsid w:val="00CB79FE"/>
    <w:rsid w:val="00CC11B0"/>
    <w:rsid w:val="00CC51D2"/>
    <w:rsid w:val="00CD070D"/>
    <w:rsid w:val="00CD0E03"/>
    <w:rsid w:val="00CD1382"/>
    <w:rsid w:val="00CD5E29"/>
    <w:rsid w:val="00CD7B1A"/>
    <w:rsid w:val="00CF1F62"/>
    <w:rsid w:val="00CF64E2"/>
    <w:rsid w:val="00CF7E36"/>
    <w:rsid w:val="00D00FE8"/>
    <w:rsid w:val="00D01647"/>
    <w:rsid w:val="00D06C97"/>
    <w:rsid w:val="00D259E7"/>
    <w:rsid w:val="00D33D8E"/>
    <w:rsid w:val="00D35D5C"/>
    <w:rsid w:val="00D36131"/>
    <w:rsid w:val="00D3708D"/>
    <w:rsid w:val="00D3734C"/>
    <w:rsid w:val="00D40426"/>
    <w:rsid w:val="00D477B4"/>
    <w:rsid w:val="00D4796C"/>
    <w:rsid w:val="00D51426"/>
    <w:rsid w:val="00D52471"/>
    <w:rsid w:val="00D527D3"/>
    <w:rsid w:val="00D55A6F"/>
    <w:rsid w:val="00D55FD2"/>
    <w:rsid w:val="00D562DA"/>
    <w:rsid w:val="00D57C96"/>
    <w:rsid w:val="00D57FA0"/>
    <w:rsid w:val="00D6061A"/>
    <w:rsid w:val="00D61759"/>
    <w:rsid w:val="00D70948"/>
    <w:rsid w:val="00D70C3F"/>
    <w:rsid w:val="00D76208"/>
    <w:rsid w:val="00D769D1"/>
    <w:rsid w:val="00D76EB0"/>
    <w:rsid w:val="00D77A63"/>
    <w:rsid w:val="00D83343"/>
    <w:rsid w:val="00D8383E"/>
    <w:rsid w:val="00D86A69"/>
    <w:rsid w:val="00D87B92"/>
    <w:rsid w:val="00D91203"/>
    <w:rsid w:val="00D926EB"/>
    <w:rsid w:val="00D93BFC"/>
    <w:rsid w:val="00D94D11"/>
    <w:rsid w:val="00D94FFB"/>
    <w:rsid w:val="00D95174"/>
    <w:rsid w:val="00D97372"/>
    <w:rsid w:val="00DA3175"/>
    <w:rsid w:val="00DA6F36"/>
    <w:rsid w:val="00DA74F1"/>
    <w:rsid w:val="00DB2E65"/>
    <w:rsid w:val="00DB596E"/>
    <w:rsid w:val="00DC00EA"/>
    <w:rsid w:val="00DD1507"/>
    <w:rsid w:val="00DD2EF9"/>
    <w:rsid w:val="00DD5008"/>
    <w:rsid w:val="00DD5F3D"/>
    <w:rsid w:val="00DE0EFA"/>
    <w:rsid w:val="00DF246E"/>
    <w:rsid w:val="00E01E8D"/>
    <w:rsid w:val="00E03AB8"/>
    <w:rsid w:val="00E054E2"/>
    <w:rsid w:val="00E05E8D"/>
    <w:rsid w:val="00E06043"/>
    <w:rsid w:val="00E07D89"/>
    <w:rsid w:val="00E239CE"/>
    <w:rsid w:val="00E27452"/>
    <w:rsid w:val="00E27D04"/>
    <w:rsid w:val="00E306B7"/>
    <w:rsid w:val="00E32F7E"/>
    <w:rsid w:val="00E3312D"/>
    <w:rsid w:val="00E40E71"/>
    <w:rsid w:val="00E432B4"/>
    <w:rsid w:val="00E44B9D"/>
    <w:rsid w:val="00E5324E"/>
    <w:rsid w:val="00E54A3D"/>
    <w:rsid w:val="00E64809"/>
    <w:rsid w:val="00E71BFC"/>
    <w:rsid w:val="00E72D49"/>
    <w:rsid w:val="00E733A2"/>
    <w:rsid w:val="00E73741"/>
    <w:rsid w:val="00E74DED"/>
    <w:rsid w:val="00E75187"/>
    <w:rsid w:val="00E7593C"/>
    <w:rsid w:val="00E7678A"/>
    <w:rsid w:val="00E767C2"/>
    <w:rsid w:val="00E82E09"/>
    <w:rsid w:val="00E83DC6"/>
    <w:rsid w:val="00E85E8A"/>
    <w:rsid w:val="00E91AF0"/>
    <w:rsid w:val="00E935F1"/>
    <w:rsid w:val="00E940BC"/>
    <w:rsid w:val="00E94A81"/>
    <w:rsid w:val="00E97774"/>
    <w:rsid w:val="00EA1FFB"/>
    <w:rsid w:val="00EA6C5C"/>
    <w:rsid w:val="00EA7607"/>
    <w:rsid w:val="00EB048E"/>
    <w:rsid w:val="00EC25CE"/>
    <w:rsid w:val="00EC3D3D"/>
    <w:rsid w:val="00EC4EC6"/>
    <w:rsid w:val="00EC75D8"/>
    <w:rsid w:val="00EC7B2A"/>
    <w:rsid w:val="00ED0F62"/>
    <w:rsid w:val="00ED17CB"/>
    <w:rsid w:val="00ED3946"/>
    <w:rsid w:val="00EE04DD"/>
    <w:rsid w:val="00EE34DF"/>
    <w:rsid w:val="00EE55F6"/>
    <w:rsid w:val="00EF0059"/>
    <w:rsid w:val="00EF252B"/>
    <w:rsid w:val="00EF2AC6"/>
    <w:rsid w:val="00EF2F89"/>
    <w:rsid w:val="00EF302E"/>
    <w:rsid w:val="00EF30A6"/>
    <w:rsid w:val="00EF7C50"/>
    <w:rsid w:val="00F02927"/>
    <w:rsid w:val="00F04433"/>
    <w:rsid w:val="00F05B58"/>
    <w:rsid w:val="00F1237A"/>
    <w:rsid w:val="00F14677"/>
    <w:rsid w:val="00F14B5F"/>
    <w:rsid w:val="00F2061E"/>
    <w:rsid w:val="00F20B1F"/>
    <w:rsid w:val="00F226BC"/>
    <w:rsid w:val="00F22CBD"/>
    <w:rsid w:val="00F2539C"/>
    <w:rsid w:val="00F267EC"/>
    <w:rsid w:val="00F32006"/>
    <w:rsid w:val="00F32673"/>
    <w:rsid w:val="00F33D27"/>
    <w:rsid w:val="00F341B8"/>
    <w:rsid w:val="00F40D71"/>
    <w:rsid w:val="00F40E8E"/>
    <w:rsid w:val="00F45372"/>
    <w:rsid w:val="00F47866"/>
    <w:rsid w:val="00F53A7E"/>
    <w:rsid w:val="00F560F7"/>
    <w:rsid w:val="00F5741E"/>
    <w:rsid w:val="00F60815"/>
    <w:rsid w:val="00F6334D"/>
    <w:rsid w:val="00F64538"/>
    <w:rsid w:val="00F67A34"/>
    <w:rsid w:val="00F73F39"/>
    <w:rsid w:val="00F760C4"/>
    <w:rsid w:val="00F7780C"/>
    <w:rsid w:val="00F85794"/>
    <w:rsid w:val="00F871FD"/>
    <w:rsid w:val="00F906B7"/>
    <w:rsid w:val="00F91785"/>
    <w:rsid w:val="00F92CCB"/>
    <w:rsid w:val="00FA067D"/>
    <w:rsid w:val="00FA21A8"/>
    <w:rsid w:val="00FA291B"/>
    <w:rsid w:val="00FA49AB"/>
    <w:rsid w:val="00FA4BDE"/>
    <w:rsid w:val="00FA5372"/>
    <w:rsid w:val="00FA7C0B"/>
    <w:rsid w:val="00FB274F"/>
    <w:rsid w:val="00FB4D39"/>
    <w:rsid w:val="00FC26DB"/>
    <w:rsid w:val="00FC533A"/>
    <w:rsid w:val="00FC6EEB"/>
    <w:rsid w:val="00FC7507"/>
    <w:rsid w:val="00FC7E92"/>
    <w:rsid w:val="00FD0176"/>
    <w:rsid w:val="00FD6007"/>
    <w:rsid w:val="00FE39C7"/>
    <w:rsid w:val="00FE4EA5"/>
    <w:rsid w:val="00FE5D28"/>
    <w:rsid w:val="00FE7119"/>
    <w:rsid w:val="00FE7AE9"/>
    <w:rsid w:val="00FF011D"/>
    <w:rsid w:val="00FF3C0F"/>
    <w:rsid w:val="00FF683B"/>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EA05FD3"/>
  <w15:docId w15:val="{7F7C269A-FB5F-41B3-B738-550843408B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C66D18"/>
    <w:pPr>
      <w:jc w:val="both"/>
    </w:pPr>
    <w:rPr>
      <w:rFonts w:ascii="Arial" w:hAnsi="Arial"/>
      <w:lang w:val="de-DE"/>
    </w:rPr>
  </w:style>
  <w:style w:type="paragraph" w:styleId="Heading1">
    <w:name w:val="heading 1"/>
    <w:next w:val="Normal"/>
    <w:autoRedefine/>
    <w:qFormat/>
    <w:rsid w:val="00277A4C"/>
    <w:pPr>
      <w:keepNext/>
      <w:spacing w:after="360"/>
      <w:jc w:val="both"/>
      <w:outlineLvl w:val="0"/>
    </w:pPr>
    <w:rPr>
      <w:rFonts w:ascii="Arial Bold" w:hAnsi="Arial Bold"/>
      <w:b/>
      <w:caps/>
    </w:rPr>
  </w:style>
  <w:style w:type="paragraph" w:styleId="Heading2">
    <w:name w:val="heading 2"/>
    <w:next w:val="Normal"/>
    <w:link w:val="Heading2Char"/>
    <w:qFormat/>
    <w:rsid w:val="003C6074"/>
    <w:pPr>
      <w:keepNext/>
      <w:spacing w:after="240"/>
      <w:ind w:left="567" w:hanging="567"/>
      <w:jc w:val="both"/>
      <w:outlineLvl w:val="1"/>
    </w:pPr>
    <w:rPr>
      <w:rFonts w:ascii="Arial" w:hAnsi="Arial"/>
      <w:b/>
      <w:lang w:val="de-DE"/>
    </w:rPr>
  </w:style>
  <w:style w:type="paragraph" w:styleId="Heading3">
    <w:name w:val="heading 3"/>
    <w:next w:val="Normal"/>
    <w:qFormat/>
    <w:rsid w:val="00147AA9"/>
    <w:pPr>
      <w:keepNext/>
      <w:spacing w:after="240"/>
      <w:jc w:val="both"/>
      <w:outlineLvl w:val="2"/>
    </w:pPr>
    <w:rPr>
      <w:rFonts w:ascii="Arial" w:hAnsi="Arial"/>
      <w:u w:val="single"/>
      <w:lang w:val="de-DE"/>
    </w:rPr>
  </w:style>
  <w:style w:type="paragraph" w:styleId="Heading4">
    <w:name w:val="heading 4"/>
    <w:next w:val="Normal"/>
    <w:autoRedefine/>
    <w:qFormat/>
    <w:rsid w:val="00FB4D39"/>
    <w:pPr>
      <w:keepNext/>
      <w:spacing w:after="240"/>
      <w:jc w:val="both"/>
      <w:outlineLvl w:val="3"/>
    </w:pPr>
    <w:rPr>
      <w:rFonts w:ascii="Arial" w:hAnsi="Arial"/>
      <w:i/>
      <w:lang w:val="fr-FR"/>
    </w:rPr>
  </w:style>
  <w:style w:type="paragraph" w:styleId="Heading5">
    <w:name w:val="heading 5"/>
    <w:next w:val="Normal"/>
    <w:autoRedefine/>
    <w:rsid w:val="00BE3D62"/>
    <w:pPr>
      <w:keepNext/>
      <w:spacing w:after="240"/>
      <w:ind w:left="851" w:hanging="851"/>
      <w:jc w:val="both"/>
      <w:outlineLvl w:val="4"/>
    </w:pPr>
    <w:rPr>
      <w:rFonts w:ascii="Arial" w:hAnsi="Arial"/>
      <w:i/>
      <w:szCs w:val="18"/>
    </w:rPr>
  </w:style>
  <w:style w:type="paragraph" w:styleId="Heading6">
    <w:name w:val="heading 6"/>
    <w:basedOn w:val="Normal"/>
    <w:next w:val="Normal"/>
    <w:link w:val="Heading6Char"/>
    <w:autoRedefine/>
    <w:qFormat/>
    <w:rsid w:val="00A647FE"/>
    <w:pPr>
      <w:keepNext/>
      <w:tabs>
        <w:tab w:val="left" w:pos="1985"/>
      </w:tabs>
      <w:ind w:left="1702" w:hanging="851"/>
      <w:outlineLvl w:val="5"/>
    </w:pPr>
    <w:rPr>
      <w:rFonts w:cs="Angsana New"/>
      <w:i/>
      <w:iCs/>
      <w:szCs w:val="24"/>
      <w:u w:val="single"/>
      <w:lang w:eastAsia="ja-JP" w:bidi="th-TH"/>
    </w:rPr>
  </w:style>
  <w:style w:type="paragraph" w:styleId="Heading7">
    <w:name w:val="heading 7"/>
    <w:basedOn w:val="Normal"/>
    <w:next w:val="Normal"/>
    <w:qFormat/>
    <w:rsid w:val="00AB0DB3"/>
    <w:pPr>
      <w:keepNext/>
      <w:spacing w:before="60" w:after="60"/>
      <w:outlineLvl w:val="6"/>
    </w:pPr>
  </w:style>
  <w:style w:type="paragraph" w:styleId="Heading8">
    <w:name w:val="heading 8"/>
    <w:basedOn w:val="Normal"/>
    <w:next w:val="Normal"/>
    <w:link w:val="Heading8Char"/>
    <w:autoRedefine/>
    <w:qFormat/>
    <w:rsid w:val="00A647FE"/>
    <w:pPr>
      <w:keepNext/>
      <w:widowControl w:val="0"/>
      <w:ind w:left="993" w:hanging="993"/>
      <w:outlineLvl w:val="7"/>
    </w:pPr>
    <w:rPr>
      <w:rFonts w:cs="Angsana New"/>
      <w:i/>
      <w:iCs/>
      <w:szCs w:val="22"/>
      <w:lang w:eastAsia="ja-JP" w:bidi="th-TH"/>
    </w:rPr>
  </w:style>
  <w:style w:type="paragraph" w:styleId="Heading9">
    <w:name w:val="heading 9"/>
    <w:basedOn w:val="Normal"/>
    <w:next w:val="Normal"/>
    <w:qFormat/>
    <w:rsid w:val="008A170E"/>
    <w:p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link w:val="HeaderChar"/>
    <w:uiPriority w:val="99"/>
    <w:rsid w:val="00737147"/>
    <w:pPr>
      <w:jc w:val="center"/>
    </w:pPr>
    <w:rPr>
      <w:rFonts w:ascii="Arial" w:hAnsi="Arial" w:cs="Arial"/>
      <w:strike/>
      <w:lang w:val="fr-FR"/>
    </w:rPr>
  </w:style>
  <w:style w:type="paragraph" w:styleId="Footer">
    <w:name w:val="footer"/>
    <w:aliases w:val="doc_path_name"/>
    <w:autoRedefine/>
    <w:rsid w:val="008A170E"/>
    <w:pPr>
      <w:jc w:val="both"/>
    </w:pPr>
    <w:rPr>
      <w:rFonts w:ascii="Arial" w:hAnsi="Arial"/>
      <w:sz w:val="14"/>
    </w:rPr>
  </w:style>
  <w:style w:type="character" w:styleId="PageNumber">
    <w:name w:val="page number"/>
    <w:basedOn w:val="DefaultParagraphFont"/>
    <w:rsid w:val="008A170E"/>
    <w:rPr>
      <w:rFonts w:ascii="Arial" w:hAnsi="Arial"/>
      <w:sz w:val="20"/>
    </w:rPr>
  </w:style>
  <w:style w:type="paragraph" w:styleId="Title">
    <w:name w:val="Title"/>
    <w:basedOn w:val="Normal"/>
    <w:qFormat/>
    <w:rsid w:val="008A170E"/>
    <w:pPr>
      <w:spacing w:after="300"/>
      <w:jc w:val="center"/>
    </w:pPr>
    <w:rPr>
      <w:b/>
      <w:caps/>
      <w:kern w:val="28"/>
      <w:sz w:val="30"/>
    </w:rPr>
  </w:style>
  <w:style w:type="paragraph" w:customStyle="1" w:styleId="preparedby">
    <w:name w:val="preparedby"/>
    <w:basedOn w:val="Normal"/>
    <w:next w:val="Normal"/>
    <w:semiHidden/>
    <w:rsid w:val="00784E02"/>
    <w:pPr>
      <w:spacing w:after="600"/>
      <w:jc w:val="center"/>
    </w:pPr>
    <w:rPr>
      <w:i/>
    </w:rPr>
  </w:style>
  <w:style w:type="paragraph" w:customStyle="1" w:styleId="Docoriginal">
    <w:name w:val="Doc_original"/>
    <w:basedOn w:val="Code"/>
    <w:link w:val="DocoriginalChar"/>
    <w:rsid w:val="00784E02"/>
    <w:pPr>
      <w:spacing w:before="240" w:line="240" w:lineRule="exact"/>
      <w:ind w:left="0"/>
      <w:contextualSpacing/>
      <w:jc w:val="left"/>
    </w:pPr>
    <w:rPr>
      <w:sz w:val="18"/>
      <w:lang w:val="fr-FR"/>
    </w:rPr>
  </w:style>
  <w:style w:type="paragraph" w:customStyle="1" w:styleId="DecisionParagraphs">
    <w:name w:val="DecisionParagraphs"/>
    <w:basedOn w:val="Normal"/>
    <w:rsid w:val="008A170E"/>
    <w:pPr>
      <w:tabs>
        <w:tab w:val="left" w:pos="5387"/>
      </w:tabs>
      <w:ind w:left="4820"/>
    </w:pPr>
    <w:rPr>
      <w:i/>
    </w:rPr>
  </w:style>
  <w:style w:type="paragraph" w:styleId="FootnoteText">
    <w:name w:val="footnote text"/>
    <w:autoRedefine/>
    <w:rsid w:val="00AB5028"/>
    <w:pPr>
      <w:spacing w:before="60" w:line="200" w:lineRule="exact"/>
      <w:ind w:left="284" w:hanging="284"/>
      <w:jc w:val="both"/>
    </w:pPr>
    <w:rPr>
      <w:rFonts w:ascii="Arial" w:hAnsi="Arial"/>
      <w:sz w:val="16"/>
    </w:rPr>
  </w:style>
  <w:style w:type="character" w:styleId="FootnoteReference">
    <w:name w:val="footnote reference"/>
    <w:basedOn w:val="DefaultParagraphFont"/>
    <w:semiHidden/>
    <w:rsid w:val="008A170E"/>
    <w:rPr>
      <w:vertAlign w:val="superscript"/>
    </w:rPr>
  </w:style>
  <w:style w:type="paragraph" w:styleId="Closing">
    <w:name w:val="Closing"/>
    <w:basedOn w:val="Normal"/>
    <w:rsid w:val="008A170E"/>
    <w:pPr>
      <w:ind w:left="4536"/>
      <w:jc w:val="center"/>
    </w:pPr>
  </w:style>
  <w:style w:type="paragraph" w:styleId="Index1">
    <w:name w:val="index 1"/>
    <w:basedOn w:val="Normal"/>
    <w:next w:val="Normal"/>
    <w:semiHidden/>
    <w:rsid w:val="008A170E"/>
    <w:pPr>
      <w:tabs>
        <w:tab w:val="right" w:leader="dot" w:pos="9071"/>
      </w:tabs>
      <w:ind w:left="284" w:hanging="284"/>
    </w:pPr>
    <w:rPr>
      <w:sz w:val="24"/>
    </w:rPr>
  </w:style>
  <w:style w:type="paragraph" w:styleId="Index2">
    <w:name w:val="index 2"/>
    <w:basedOn w:val="Normal"/>
    <w:next w:val="Normal"/>
    <w:semiHidden/>
    <w:rsid w:val="008A170E"/>
    <w:pPr>
      <w:tabs>
        <w:tab w:val="right" w:leader="dot" w:pos="9071"/>
      </w:tabs>
      <w:ind w:left="568" w:hanging="284"/>
    </w:pPr>
    <w:rPr>
      <w:sz w:val="24"/>
    </w:rPr>
  </w:style>
  <w:style w:type="paragraph" w:styleId="Index3">
    <w:name w:val="index 3"/>
    <w:basedOn w:val="Normal"/>
    <w:next w:val="Normal"/>
    <w:semiHidden/>
    <w:rsid w:val="008A170E"/>
    <w:pPr>
      <w:tabs>
        <w:tab w:val="right" w:leader="dot" w:pos="9071"/>
      </w:tabs>
      <w:ind w:left="851" w:hanging="284"/>
    </w:pPr>
    <w:rPr>
      <w:sz w:val="24"/>
    </w:rPr>
  </w:style>
  <w:style w:type="paragraph" w:styleId="MacroText">
    <w:name w:val="macro"/>
    <w:semiHidden/>
    <w:rsid w:val="008A170E"/>
    <w:pPr>
      <w:tabs>
        <w:tab w:val="left" w:pos="480"/>
        <w:tab w:val="left" w:pos="960"/>
        <w:tab w:val="left" w:pos="1440"/>
        <w:tab w:val="left" w:pos="1920"/>
        <w:tab w:val="left" w:pos="2400"/>
        <w:tab w:val="left" w:pos="2880"/>
        <w:tab w:val="left" w:pos="3360"/>
        <w:tab w:val="left" w:pos="3840"/>
        <w:tab w:val="left" w:pos="4320"/>
      </w:tabs>
    </w:pPr>
    <w:rPr>
      <w:rFonts w:ascii="Courier New" w:hAnsi="Courier New"/>
      <w:sz w:val="16"/>
    </w:rPr>
  </w:style>
  <w:style w:type="paragraph" w:styleId="Signature">
    <w:name w:val="Signature"/>
    <w:basedOn w:val="Normal"/>
    <w:rsid w:val="008A170E"/>
    <w:pPr>
      <w:ind w:left="4536"/>
      <w:jc w:val="center"/>
    </w:pPr>
  </w:style>
  <w:style w:type="character" w:customStyle="1" w:styleId="Doclang">
    <w:name w:val="Doc_lang"/>
    <w:basedOn w:val="DefaultParagraphFont"/>
    <w:rsid w:val="008A170E"/>
    <w:rPr>
      <w:rFonts w:ascii="Arial" w:hAnsi="Arial"/>
      <w:sz w:val="20"/>
      <w:lang w:val="en-US"/>
    </w:rPr>
  </w:style>
  <w:style w:type="paragraph" w:customStyle="1" w:styleId="Session">
    <w:name w:val="Session"/>
    <w:basedOn w:val="Normal"/>
    <w:rsid w:val="00784E02"/>
    <w:pPr>
      <w:spacing w:before="60"/>
      <w:jc w:val="center"/>
    </w:pPr>
    <w:rPr>
      <w:b/>
    </w:rPr>
  </w:style>
  <w:style w:type="paragraph" w:customStyle="1" w:styleId="Organizer">
    <w:name w:val="Organizer"/>
    <w:basedOn w:val="Normal"/>
    <w:rsid w:val="008A170E"/>
    <w:pPr>
      <w:spacing w:after="600"/>
      <w:ind w:left="-993" w:right="-994"/>
      <w:jc w:val="center"/>
    </w:pPr>
    <w:rPr>
      <w:b/>
      <w:caps/>
      <w:kern w:val="26"/>
      <w:sz w:val="26"/>
    </w:rPr>
  </w:style>
  <w:style w:type="paragraph" w:styleId="BodyText">
    <w:name w:val="Body Text"/>
    <w:basedOn w:val="Normal"/>
    <w:rsid w:val="008A170E"/>
  </w:style>
  <w:style w:type="paragraph" w:customStyle="1" w:styleId="StyleDocoriginalNotBold">
    <w:name w:val="Style Doc_original + Not Bold"/>
    <w:basedOn w:val="Docoriginal"/>
    <w:link w:val="StyleDocoriginalNotBoldChar"/>
    <w:autoRedefine/>
    <w:rsid w:val="008A170E"/>
    <w:pPr>
      <w:ind w:left="1589"/>
    </w:pPr>
  </w:style>
  <w:style w:type="paragraph" w:customStyle="1" w:styleId="upove">
    <w:name w:val="upov_e"/>
    <w:basedOn w:val="Normal"/>
    <w:rsid w:val="00784E02"/>
    <w:pPr>
      <w:spacing w:before="120"/>
    </w:pPr>
    <w:rPr>
      <w:sz w:val="16"/>
    </w:rPr>
  </w:style>
  <w:style w:type="paragraph" w:customStyle="1" w:styleId="TitleofDoc">
    <w:name w:val="Title of Doc"/>
    <w:basedOn w:val="Normal"/>
    <w:link w:val="TitleofDocChar"/>
    <w:rsid w:val="00EC4EC6"/>
    <w:pPr>
      <w:jc w:val="left"/>
    </w:pPr>
  </w:style>
  <w:style w:type="paragraph" w:customStyle="1" w:styleId="preparedby0">
    <w:name w:val="prepared by"/>
    <w:basedOn w:val="Normal"/>
    <w:rsid w:val="00784E02"/>
    <w:pPr>
      <w:spacing w:before="600" w:after="600"/>
      <w:jc w:val="center"/>
    </w:pPr>
    <w:rPr>
      <w:i/>
    </w:rPr>
  </w:style>
  <w:style w:type="paragraph" w:customStyle="1" w:styleId="PlaceAndDate">
    <w:name w:val="PlaceAndDate"/>
    <w:basedOn w:val="Session"/>
    <w:rsid w:val="00784E02"/>
  </w:style>
  <w:style w:type="paragraph" w:styleId="EndnoteText">
    <w:name w:val="endnote text"/>
    <w:basedOn w:val="Normal"/>
    <w:link w:val="EndnoteTextChar"/>
    <w:semiHidden/>
    <w:rsid w:val="008A170E"/>
  </w:style>
  <w:style w:type="character" w:styleId="EndnoteReference">
    <w:name w:val="endnote reference"/>
    <w:basedOn w:val="DefaultParagraphFont"/>
    <w:semiHidden/>
    <w:rsid w:val="008A170E"/>
    <w:rPr>
      <w:vertAlign w:val="superscript"/>
    </w:rPr>
  </w:style>
  <w:style w:type="paragraph" w:customStyle="1" w:styleId="SessionMeetingPlace">
    <w:name w:val="Session_MeetingPlace"/>
    <w:basedOn w:val="Normal"/>
    <w:semiHidden/>
    <w:rsid w:val="00784E02"/>
    <w:pPr>
      <w:spacing w:before="480"/>
      <w:jc w:val="center"/>
    </w:pPr>
    <w:rPr>
      <w:b/>
      <w:bCs/>
      <w:kern w:val="28"/>
      <w:sz w:val="24"/>
    </w:rPr>
  </w:style>
  <w:style w:type="paragraph" w:customStyle="1" w:styleId="Original">
    <w:name w:val="Original"/>
    <w:basedOn w:val="Normal"/>
    <w:rsid w:val="00784E02"/>
    <w:pPr>
      <w:spacing w:before="60"/>
      <w:ind w:left="1276"/>
    </w:pPr>
    <w:rPr>
      <w:b/>
      <w:sz w:val="22"/>
    </w:rPr>
  </w:style>
  <w:style w:type="paragraph" w:styleId="Date">
    <w:name w:val="Date"/>
    <w:basedOn w:val="Normal"/>
    <w:rsid w:val="00784E02"/>
    <w:pPr>
      <w:spacing w:line="340" w:lineRule="exact"/>
      <w:ind w:left="1276"/>
    </w:pPr>
    <w:rPr>
      <w:b/>
      <w:sz w:val="22"/>
    </w:rPr>
  </w:style>
  <w:style w:type="paragraph" w:customStyle="1" w:styleId="Code">
    <w:name w:val="Code"/>
    <w:basedOn w:val="Normal"/>
    <w:link w:val="CodeChar"/>
    <w:semiHidden/>
    <w:rsid w:val="00D3708D"/>
    <w:pPr>
      <w:spacing w:line="340" w:lineRule="atLeast"/>
      <w:ind w:left="1276"/>
    </w:pPr>
    <w:rPr>
      <w:b/>
      <w:bCs/>
      <w:spacing w:val="10"/>
    </w:rPr>
  </w:style>
  <w:style w:type="paragraph" w:customStyle="1" w:styleId="Country">
    <w:name w:val="Country"/>
    <w:basedOn w:val="Normal"/>
    <w:semiHidden/>
    <w:rsid w:val="008A170E"/>
    <w:pPr>
      <w:spacing w:before="60" w:after="480"/>
      <w:jc w:val="center"/>
    </w:pPr>
  </w:style>
  <w:style w:type="paragraph" w:customStyle="1" w:styleId="Lettrine">
    <w:name w:val="Lettrine"/>
    <w:basedOn w:val="Normal"/>
    <w:rsid w:val="00784E02"/>
    <w:pPr>
      <w:spacing w:line="340" w:lineRule="atLeast"/>
      <w:jc w:val="right"/>
    </w:pPr>
    <w:rPr>
      <w:b/>
      <w:bCs/>
      <w:sz w:val="36"/>
    </w:rPr>
  </w:style>
  <w:style w:type="paragraph" w:customStyle="1" w:styleId="LogoUPOV">
    <w:name w:val="LogoUPOV"/>
    <w:basedOn w:val="Normal"/>
    <w:rsid w:val="00784E02"/>
    <w:pPr>
      <w:spacing w:before="600" w:after="80"/>
      <w:jc w:val="center"/>
    </w:pPr>
    <w:rPr>
      <w:snapToGrid w:val="0"/>
    </w:rPr>
  </w:style>
  <w:style w:type="paragraph" w:customStyle="1" w:styleId="Sessiontc">
    <w:name w:val="Session_tc"/>
    <w:basedOn w:val="StyleSessionAllcaps"/>
    <w:rsid w:val="00784E02"/>
    <w:pPr>
      <w:spacing w:before="0" w:line="280" w:lineRule="exact"/>
      <w:jc w:val="left"/>
    </w:pPr>
    <w:rPr>
      <w:caps w:val="0"/>
      <w:sz w:val="20"/>
    </w:rPr>
  </w:style>
  <w:style w:type="paragraph" w:customStyle="1" w:styleId="TitreUpov">
    <w:name w:val="TitreUpov"/>
    <w:basedOn w:val="Normal"/>
    <w:semiHidden/>
    <w:rsid w:val="00D3708D"/>
    <w:pPr>
      <w:spacing w:before="60"/>
      <w:jc w:val="center"/>
    </w:pPr>
    <w:rPr>
      <w:b/>
      <w:sz w:val="24"/>
    </w:rPr>
  </w:style>
  <w:style w:type="paragraph" w:customStyle="1" w:styleId="StyleSessionAllcaps">
    <w:name w:val="Style Session + All caps"/>
    <w:basedOn w:val="Session"/>
    <w:semiHidden/>
    <w:rsid w:val="008A170E"/>
    <w:pPr>
      <w:spacing w:before="480"/>
    </w:pPr>
    <w:rPr>
      <w:bCs/>
      <w:caps/>
      <w:kern w:val="28"/>
      <w:sz w:val="24"/>
    </w:rPr>
  </w:style>
  <w:style w:type="paragraph" w:customStyle="1" w:styleId="plcountry">
    <w:name w:val="plcountry"/>
    <w:basedOn w:val="Normal"/>
    <w:rsid w:val="008A170E"/>
    <w:pPr>
      <w:keepNext/>
      <w:keepLines/>
      <w:spacing w:before="180" w:after="120"/>
      <w:jc w:val="left"/>
    </w:pPr>
    <w:rPr>
      <w:caps/>
      <w:noProof/>
      <w:snapToGrid w:val="0"/>
      <w:u w:val="single"/>
    </w:rPr>
  </w:style>
  <w:style w:type="paragraph" w:customStyle="1" w:styleId="pldetails">
    <w:name w:val="pldetails"/>
    <w:basedOn w:val="Normal"/>
    <w:rsid w:val="008A170E"/>
    <w:pPr>
      <w:keepLines/>
      <w:spacing w:before="60" w:after="60"/>
      <w:jc w:val="left"/>
    </w:pPr>
    <w:rPr>
      <w:noProof/>
      <w:snapToGrid w:val="0"/>
    </w:rPr>
  </w:style>
  <w:style w:type="paragraph" w:customStyle="1" w:styleId="plheading">
    <w:name w:val="plheading"/>
    <w:basedOn w:val="Normal"/>
    <w:rsid w:val="008A170E"/>
    <w:pPr>
      <w:keepNext/>
      <w:spacing w:before="480" w:after="120"/>
      <w:jc w:val="center"/>
    </w:pPr>
    <w:rPr>
      <w:caps/>
      <w:snapToGrid w:val="0"/>
      <w:u w:val="single"/>
    </w:rPr>
  </w:style>
  <w:style w:type="paragraph" w:customStyle="1" w:styleId="Sessiontcplacedate">
    <w:name w:val="Session_tc_place_date"/>
    <w:basedOn w:val="SessionMeetingPlace"/>
    <w:rsid w:val="00784E02"/>
    <w:pPr>
      <w:spacing w:before="240"/>
      <w:contextualSpacing/>
      <w:jc w:val="left"/>
    </w:pPr>
    <w:rPr>
      <w:sz w:val="20"/>
    </w:rPr>
  </w:style>
  <w:style w:type="paragraph" w:customStyle="1" w:styleId="Titleofdoc0">
    <w:name w:val="Title_of_doc"/>
    <w:basedOn w:val="TitleofDoc"/>
    <w:rsid w:val="00EC4EC6"/>
    <w:pPr>
      <w:spacing w:before="600" w:after="240"/>
    </w:pPr>
    <w:rPr>
      <w:b/>
    </w:rPr>
  </w:style>
  <w:style w:type="paragraph" w:customStyle="1" w:styleId="preparedby1">
    <w:name w:val="prepared_by"/>
    <w:basedOn w:val="preparedby0"/>
    <w:rsid w:val="00784E02"/>
    <w:pPr>
      <w:spacing w:before="0" w:after="240"/>
      <w:jc w:val="left"/>
    </w:pPr>
    <w:rPr>
      <w:iCs/>
    </w:rPr>
  </w:style>
  <w:style w:type="character" w:customStyle="1" w:styleId="CodeChar">
    <w:name w:val="Code Char"/>
    <w:basedOn w:val="DefaultParagraphFont"/>
    <w:link w:val="Code"/>
    <w:rsid w:val="00D3708D"/>
    <w:rPr>
      <w:rFonts w:ascii="Arial" w:hAnsi="Arial"/>
      <w:b/>
      <w:bCs/>
      <w:spacing w:val="10"/>
      <w:lang w:val="fr-FR" w:eastAsia="en-US" w:bidi="ar-SA"/>
    </w:rPr>
  </w:style>
  <w:style w:type="paragraph" w:customStyle="1" w:styleId="endofdoc">
    <w:name w:val="end_of_doc"/>
    <w:autoRedefine/>
    <w:rsid w:val="008A170E"/>
    <w:pPr>
      <w:spacing w:before="480"/>
      <w:ind w:left="567" w:hanging="567"/>
      <w:jc w:val="right"/>
    </w:pPr>
    <w:rPr>
      <w:rFonts w:ascii="Arial" w:hAnsi="Arial"/>
    </w:rPr>
  </w:style>
  <w:style w:type="character" w:customStyle="1" w:styleId="DocoriginalChar">
    <w:name w:val="Doc_original Char"/>
    <w:basedOn w:val="CodeChar"/>
    <w:link w:val="Docoriginal"/>
    <w:rsid w:val="00784E02"/>
    <w:rPr>
      <w:rFonts w:ascii="Arial" w:hAnsi="Arial"/>
      <w:b/>
      <w:bCs/>
      <w:spacing w:val="10"/>
      <w:sz w:val="18"/>
      <w:lang w:val="fr-FR" w:eastAsia="en-US" w:bidi="ar-SA"/>
    </w:rPr>
  </w:style>
  <w:style w:type="character" w:customStyle="1" w:styleId="StyleDocoriginalNotBoldChar">
    <w:name w:val="Style Doc_original + Not Bold Char"/>
    <w:basedOn w:val="DocoriginalChar"/>
    <w:link w:val="StyleDocoriginalNotBold"/>
    <w:rsid w:val="008A170E"/>
    <w:rPr>
      <w:rFonts w:ascii="Arial" w:hAnsi="Arial"/>
      <w:b/>
      <w:bCs/>
      <w:spacing w:val="10"/>
      <w:sz w:val="18"/>
      <w:lang w:val="fr-FR" w:eastAsia="en-US" w:bidi="ar-SA"/>
    </w:rPr>
  </w:style>
  <w:style w:type="paragraph" w:customStyle="1" w:styleId="StyleDocnumber">
    <w:name w:val="Style Doc_number"/>
    <w:basedOn w:val="Docoriginal"/>
    <w:rsid w:val="008A170E"/>
    <w:pPr>
      <w:ind w:left="1589"/>
    </w:pPr>
  </w:style>
  <w:style w:type="paragraph" w:customStyle="1" w:styleId="StyleDocoriginal">
    <w:name w:val="Style Doc_original"/>
    <w:basedOn w:val="Docoriginal"/>
    <w:link w:val="StyleDocoriginalChar"/>
    <w:rsid w:val="008A170E"/>
  </w:style>
  <w:style w:type="character" w:customStyle="1" w:styleId="StyleDocoriginalChar">
    <w:name w:val="Style Doc_original Char"/>
    <w:basedOn w:val="DocoriginalChar"/>
    <w:link w:val="StyleDocoriginal"/>
    <w:rsid w:val="008A170E"/>
    <w:rPr>
      <w:rFonts w:ascii="Arial" w:hAnsi="Arial"/>
      <w:b/>
      <w:bCs/>
      <w:spacing w:val="10"/>
      <w:sz w:val="18"/>
      <w:lang w:val="fr-FR" w:eastAsia="en-US" w:bidi="ar-SA"/>
    </w:rPr>
  </w:style>
  <w:style w:type="paragraph" w:customStyle="1" w:styleId="StyleStyleDocoriginalNotBoldNotBold">
    <w:name w:val="Style Style Doc_original + Not Bold + Not Bold"/>
    <w:basedOn w:val="StyleDocoriginalNotBold"/>
    <w:link w:val="StyleStyleDocoriginalNotBoldNotBoldChar"/>
    <w:rsid w:val="00281060"/>
    <w:rPr>
      <w:b w:val="0"/>
      <w:bCs w:val="0"/>
      <w:spacing w:val="0"/>
    </w:rPr>
  </w:style>
  <w:style w:type="character" w:customStyle="1" w:styleId="StyleStyleDocoriginalNotBoldNotBoldChar">
    <w:name w:val="Style Style Doc_original + Not Bold + Not Bold Char"/>
    <w:basedOn w:val="StyleDocoriginalNotBoldChar"/>
    <w:link w:val="StyleStyleDocoriginalNotBoldNotBold"/>
    <w:rsid w:val="00281060"/>
    <w:rPr>
      <w:rFonts w:ascii="Arial" w:hAnsi="Arial"/>
      <w:b/>
      <w:bCs/>
      <w:spacing w:val="10"/>
      <w:sz w:val="18"/>
      <w:lang w:val="en-US" w:eastAsia="en-US" w:bidi="ar-SA"/>
    </w:rPr>
  </w:style>
  <w:style w:type="character" w:customStyle="1" w:styleId="StyleDocoriginalNotBold1">
    <w:name w:val="Style Doc_original + Not Bold1"/>
    <w:basedOn w:val="DefaultParagraphFont"/>
    <w:rsid w:val="008A170E"/>
    <w:rPr>
      <w:rFonts w:ascii="Arial" w:hAnsi="Arial"/>
      <w:b/>
      <w:bCs/>
      <w:spacing w:val="10"/>
      <w:lang w:val="en-US" w:eastAsia="en-US" w:bidi="ar-SA"/>
    </w:rPr>
  </w:style>
  <w:style w:type="character" w:customStyle="1" w:styleId="StyleDoclangBold">
    <w:name w:val="Style Doc_lang + Bold"/>
    <w:basedOn w:val="Doclang"/>
    <w:rsid w:val="008A170E"/>
    <w:rPr>
      <w:rFonts w:ascii="Arial" w:hAnsi="Arial"/>
      <w:b/>
      <w:bCs/>
      <w:sz w:val="20"/>
      <w:lang w:val="en-US"/>
    </w:rPr>
  </w:style>
  <w:style w:type="paragraph" w:styleId="TOC2">
    <w:name w:val="toc 2"/>
    <w:basedOn w:val="Normal"/>
    <w:next w:val="Normal"/>
    <w:uiPriority w:val="39"/>
    <w:rsid w:val="00D94D11"/>
    <w:pPr>
      <w:tabs>
        <w:tab w:val="left" w:pos="709"/>
        <w:tab w:val="right" w:leader="dot" w:pos="9639"/>
      </w:tabs>
      <w:spacing w:after="60"/>
      <w:ind w:left="709" w:hanging="471"/>
      <w:jc w:val="left"/>
    </w:pPr>
    <w:rPr>
      <w:noProof/>
      <w:szCs w:val="24"/>
      <w:lang w:val="en-GB" w:eastAsia="es-ES_tradnl"/>
    </w:rPr>
  </w:style>
  <w:style w:type="paragraph" w:styleId="TOC3">
    <w:name w:val="toc 3"/>
    <w:next w:val="Normal"/>
    <w:autoRedefine/>
    <w:uiPriority w:val="39"/>
    <w:rsid w:val="00D94D11"/>
    <w:pPr>
      <w:tabs>
        <w:tab w:val="right" w:leader="dot" w:pos="9639"/>
      </w:tabs>
      <w:spacing w:before="120" w:after="120"/>
      <w:ind w:left="709" w:right="567"/>
    </w:pPr>
    <w:rPr>
      <w:rFonts w:ascii="Arial" w:hAnsi="Arial"/>
      <w:i/>
      <w:noProof/>
      <w:sz w:val="18"/>
      <w:szCs w:val="18"/>
      <w:lang w:val="fr-FR"/>
    </w:rPr>
  </w:style>
  <w:style w:type="character" w:styleId="Hyperlink">
    <w:name w:val="Hyperlink"/>
    <w:basedOn w:val="DefaultParagraphFont"/>
    <w:uiPriority w:val="99"/>
    <w:rsid w:val="008A170E"/>
    <w:rPr>
      <w:rFonts w:ascii="Arial" w:hAnsi="Arial"/>
      <w:color w:val="0000FF"/>
      <w:u w:val="single"/>
    </w:rPr>
  </w:style>
  <w:style w:type="paragraph" w:styleId="TOC4">
    <w:name w:val="toc 4"/>
    <w:next w:val="Normal"/>
    <w:autoRedefine/>
    <w:uiPriority w:val="39"/>
    <w:rsid w:val="00D94FFB"/>
    <w:pPr>
      <w:tabs>
        <w:tab w:val="left" w:pos="2126"/>
        <w:tab w:val="right" w:leader="dot" w:pos="9639"/>
      </w:tabs>
      <w:ind w:left="1843" w:right="851" w:hanging="709"/>
      <w:contextualSpacing/>
    </w:pPr>
    <w:rPr>
      <w:rFonts w:ascii="Arial" w:hAnsi="Arial"/>
      <w:i/>
      <w:noProof/>
      <w:sz w:val="18"/>
    </w:rPr>
  </w:style>
  <w:style w:type="paragraph" w:styleId="TOC1">
    <w:name w:val="toc 1"/>
    <w:next w:val="Normal"/>
    <w:autoRedefine/>
    <w:uiPriority w:val="39"/>
    <w:rsid w:val="00D94D11"/>
    <w:pPr>
      <w:keepNext/>
      <w:tabs>
        <w:tab w:val="right" w:leader="dot" w:pos="9639"/>
      </w:tabs>
      <w:spacing w:before="240" w:after="240"/>
      <w:ind w:left="284" w:right="284" w:hanging="284"/>
    </w:pPr>
    <w:rPr>
      <w:rFonts w:ascii="Arial" w:hAnsi="Arial"/>
      <w:caps/>
      <w:noProof/>
    </w:rPr>
  </w:style>
  <w:style w:type="paragraph" w:styleId="TOC5">
    <w:name w:val="toc 5"/>
    <w:next w:val="Normal"/>
    <w:autoRedefine/>
    <w:uiPriority w:val="39"/>
    <w:rsid w:val="00D94FFB"/>
    <w:pPr>
      <w:tabs>
        <w:tab w:val="left" w:pos="2141"/>
        <w:tab w:val="right" w:leader="dot" w:pos="9639"/>
      </w:tabs>
      <w:ind w:left="2126" w:right="851" w:hanging="425"/>
      <w:contextualSpacing/>
      <w:jc w:val="both"/>
    </w:pPr>
    <w:rPr>
      <w:rFonts w:ascii="Arial" w:hAnsi="Arial"/>
      <w:noProof/>
      <w:sz w:val="18"/>
      <w:lang w:val="fr-FR"/>
    </w:rPr>
  </w:style>
  <w:style w:type="paragraph" w:customStyle="1" w:styleId="StyleTitleofSectionArial10ptBefore0ptAfter0pt">
    <w:name w:val="Style Title of Section + Arial 10 pt Before:  0 pt After:  0 pt..."/>
    <w:basedOn w:val="Normal"/>
    <w:autoRedefine/>
    <w:rsid w:val="006D4692"/>
    <w:pPr>
      <w:pBdr>
        <w:top w:val="single" w:sz="4" w:space="0" w:color="auto"/>
        <w:left w:val="single" w:sz="4" w:space="3" w:color="auto"/>
        <w:bottom w:val="single" w:sz="4" w:space="1" w:color="auto"/>
        <w:right w:val="single" w:sz="4" w:space="4" w:color="auto"/>
      </w:pBdr>
      <w:shd w:val="clear" w:color="auto" w:fill="D9D9D9"/>
      <w:jc w:val="center"/>
    </w:pPr>
    <w:rPr>
      <w:b/>
      <w:bCs/>
      <w:lang w:eastAsia="de-DE"/>
    </w:rPr>
  </w:style>
  <w:style w:type="paragraph" w:styleId="CommentText">
    <w:name w:val="annotation text"/>
    <w:basedOn w:val="Normal"/>
    <w:link w:val="CommentTextChar"/>
    <w:semiHidden/>
    <w:rsid w:val="00047D7F"/>
    <w:pPr>
      <w:jc w:val="left"/>
    </w:pPr>
    <w:rPr>
      <w:rFonts w:ascii="Times New Roman" w:hAnsi="Times New Roman"/>
      <w:sz w:val="22"/>
    </w:rPr>
  </w:style>
  <w:style w:type="paragraph" w:customStyle="1" w:styleId="TitleofSection">
    <w:name w:val="Title of Section"/>
    <w:basedOn w:val="TitleofDoc"/>
    <w:rsid w:val="00AD789A"/>
    <w:pPr>
      <w:spacing w:before="120" w:after="120"/>
    </w:pPr>
    <w:rPr>
      <w:b/>
      <w:bCs/>
      <w:caps/>
      <w:lang w:val="fr-FR"/>
    </w:rPr>
  </w:style>
  <w:style w:type="paragraph" w:customStyle="1" w:styleId="Normaltg">
    <w:name w:val="Normaltg"/>
    <w:basedOn w:val="Normal"/>
    <w:rsid w:val="00AD789A"/>
    <w:pPr>
      <w:tabs>
        <w:tab w:val="left" w:pos="709"/>
        <w:tab w:val="left" w:pos="1418"/>
      </w:tabs>
    </w:pPr>
    <w:rPr>
      <w:lang w:val="fr-FR"/>
    </w:rPr>
  </w:style>
  <w:style w:type="paragraph" w:styleId="BalloonText">
    <w:name w:val="Balloon Text"/>
    <w:basedOn w:val="Normal"/>
    <w:semiHidden/>
    <w:rsid w:val="005F2C30"/>
    <w:rPr>
      <w:rFonts w:ascii="Tahoma" w:hAnsi="Tahoma" w:cs="Tahoma"/>
      <w:sz w:val="16"/>
      <w:szCs w:val="16"/>
    </w:rPr>
  </w:style>
  <w:style w:type="character" w:customStyle="1" w:styleId="Heading6Char">
    <w:name w:val="Heading 6 Char"/>
    <w:basedOn w:val="DefaultParagraphFont"/>
    <w:link w:val="Heading6"/>
    <w:rsid w:val="00A647FE"/>
    <w:rPr>
      <w:rFonts w:ascii="Arial" w:hAnsi="Arial" w:cs="Angsana New"/>
      <w:i/>
      <w:iCs/>
      <w:szCs w:val="24"/>
      <w:u w:val="single"/>
      <w:lang w:eastAsia="ja-JP" w:bidi="th-TH"/>
    </w:rPr>
  </w:style>
  <w:style w:type="character" w:customStyle="1" w:styleId="Heading8Char">
    <w:name w:val="Heading 8 Char"/>
    <w:basedOn w:val="DefaultParagraphFont"/>
    <w:link w:val="Heading8"/>
    <w:rsid w:val="00A647FE"/>
    <w:rPr>
      <w:rFonts w:ascii="Arial" w:hAnsi="Arial" w:cs="Angsana New"/>
      <w:i/>
      <w:iCs/>
      <w:szCs w:val="22"/>
      <w:lang w:eastAsia="ja-JP" w:bidi="th-TH"/>
    </w:rPr>
  </w:style>
  <w:style w:type="paragraph" w:styleId="TOC6">
    <w:name w:val="toc 6"/>
    <w:basedOn w:val="Normal"/>
    <w:next w:val="Normal"/>
    <w:autoRedefine/>
    <w:uiPriority w:val="39"/>
    <w:rsid w:val="008922C9"/>
    <w:pPr>
      <w:tabs>
        <w:tab w:val="left" w:pos="2694"/>
        <w:tab w:val="right" w:leader="dot" w:pos="9061"/>
      </w:tabs>
      <w:ind w:left="1701"/>
      <w:jc w:val="left"/>
    </w:pPr>
    <w:rPr>
      <w:rFonts w:ascii="Times New Roman" w:hAnsi="Times New Roman" w:cs="Angsana New"/>
      <w:noProof/>
      <w:sz w:val="18"/>
      <w:szCs w:val="18"/>
      <w:lang w:eastAsia="ja-JP" w:bidi="th-TH"/>
    </w:rPr>
  </w:style>
  <w:style w:type="paragraph" w:styleId="TOC7">
    <w:name w:val="toc 7"/>
    <w:basedOn w:val="Normal"/>
    <w:next w:val="Normal"/>
    <w:autoRedefine/>
    <w:uiPriority w:val="39"/>
    <w:rsid w:val="008922C9"/>
    <w:pPr>
      <w:ind w:left="1440"/>
      <w:jc w:val="left"/>
    </w:pPr>
    <w:rPr>
      <w:rFonts w:ascii="Times New Roman" w:hAnsi="Times New Roman" w:cs="Angsana New"/>
      <w:sz w:val="18"/>
      <w:szCs w:val="18"/>
      <w:lang w:eastAsia="ja-JP" w:bidi="th-TH"/>
    </w:rPr>
  </w:style>
  <w:style w:type="paragraph" w:styleId="TOC8">
    <w:name w:val="toc 8"/>
    <w:basedOn w:val="Normal"/>
    <w:next w:val="Normal"/>
    <w:uiPriority w:val="39"/>
    <w:rsid w:val="00EF7C50"/>
    <w:pPr>
      <w:tabs>
        <w:tab w:val="left" w:pos="567"/>
        <w:tab w:val="right" w:leader="dot" w:pos="9639"/>
      </w:tabs>
      <w:spacing w:before="60" w:after="120"/>
      <w:ind w:left="425" w:right="851" w:hanging="425"/>
      <w:jc w:val="left"/>
    </w:pPr>
    <w:rPr>
      <w:caps/>
      <w:noProof/>
      <w:sz w:val="18"/>
      <w:lang w:eastAsia="ja-JP" w:bidi="th-TH"/>
    </w:rPr>
  </w:style>
  <w:style w:type="paragraph" w:styleId="TOC9">
    <w:name w:val="toc 9"/>
    <w:basedOn w:val="Normal"/>
    <w:next w:val="Normal"/>
    <w:link w:val="TOC9Char"/>
    <w:uiPriority w:val="39"/>
    <w:rsid w:val="00EF7C50"/>
    <w:pPr>
      <w:tabs>
        <w:tab w:val="right" w:leader="dot" w:pos="9639"/>
      </w:tabs>
      <w:spacing w:before="60" w:after="120"/>
      <w:ind w:left="992" w:right="851" w:hanging="567"/>
      <w:contextualSpacing/>
      <w:jc w:val="left"/>
    </w:pPr>
    <w:rPr>
      <w:smallCaps/>
      <w:noProof/>
      <w:sz w:val="18"/>
      <w:lang w:val="fr-FR" w:eastAsia="ja-JP"/>
    </w:rPr>
  </w:style>
  <w:style w:type="paragraph" w:customStyle="1" w:styleId="tqparabox">
    <w:name w:val="tqparabox"/>
    <w:basedOn w:val="Normal"/>
    <w:rsid w:val="008922C9"/>
    <w:pPr>
      <w:tabs>
        <w:tab w:val="left" w:pos="567"/>
        <w:tab w:val="left" w:pos="1134"/>
        <w:tab w:val="left" w:pos="2976"/>
        <w:tab w:val="left" w:pos="5856"/>
        <w:tab w:val="left" w:pos="7296"/>
      </w:tabs>
      <w:spacing w:before="40" w:after="40"/>
      <w:ind w:left="567"/>
      <w:jc w:val="left"/>
    </w:pPr>
    <w:rPr>
      <w:rFonts w:ascii="Times New Roman" w:hAnsi="Times New Roman" w:cs="Angsana New"/>
      <w:sz w:val="24"/>
      <w:szCs w:val="24"/>
      <w:lang w:eastAsia="ja-JP" w:bidi="th-TH"/>
    </w:rPr>
  </w:style>
  <w:style w:type="paragraph" w:customStyle="1" w:styleId="Normalt">
    <w:name w:val="Normalt"/>
    <w:basedOn w:val="Normal"/>
    <w:rsid w:val="008922C9"/>
    <w:pPr>
      <w:spacing w:before="120" w:after="120"/>
      <w:jc w:val="left"/>
    </w:pPr>
    <w:rPr>
      <w:rFonts w:ascii="Times New Roman" w:hAnsi="Times New Roman" w:cs="Angsana New"/>
      <w:snapToGrid w:val="0"/>
      <w:lang w:eastAsia="ja-JP" w:bidi="th-TH"/>
    </w:rPr>
  </w:style>
  <w:style w:type="paragraph" w:customStyle="1" w:styleId="Normaltb">
    <w:name w:val="Normaltb"/>
    <w:basedOn w:val="Normalt"/>
    <w:rsid w:val="008922C9"/>
    <w:pPr>
      <w:keepNext/>
    </w:pPr>
    <w:rPr>
      <w:b/>
      <w:bCs/>
    </w:rPr>
  </w:style>
  <w:style w:type="paragraph" w:customStyle="1" w:styleId="Annex">
    <w:name w:val="Annex"/>
    <w:basedOn w:val="Heading1"/>
    <w:next w:val="Normal"/>
    <w:rsid w:val="009362C5"/>
    <w:pPr>
      <w:pBdr>
        <w:top w:val="single" w:sz="6" w:space="1" w:color="auto" w:shadow="1"/>
        <w:left w:val="single" w:sz="6" w:space="4" w:color="auto" w:shadow="1"/>
        <w:bottom w:val="single" w:sz="6" w:space="1" w:color="auto" w:shadow="1"/>
        <w:right w:val="single" w:sz="6" w:space="4" w:color="auto" w:shadow="1"/>
      </w:pBdr>
      <w:spacing w:before="4800" w:line="480" w:lineRule="auto"/>
      <w:ind w:left="1134" w:right="1133"/>
      <w:jc w:val="center"/>
    </w:pPr>
    <w:rPr>
      <w:rFonts w:ascii="Arial" w:hAnsi="Arial" w:cs="Angsana New"/>
      <w:bCs/>
      <w:sz w:val="32"/>
      <w:szCs w:val="32"/>
      <w:lang w:eastAsia="ja-JP" w:bidi="th-TH"/>
    </w:rPr>
  </w:style>
  <w:style w:type="paragraph" w:customStyle="1" w:styleId="Heading3tg">
    <w:name w:val="Heading 3tg"/>
    <w:basedOn w:val="Heading3"/>
    <w:rsid w:val="00AB70E1"/>
    <w:pPr>
      <w:numPr>
        <w:numId w:val="7"/>
      </w:numPr>
      <w:tabs>
        <w:tab w:val="clear" w:pos="705"/>
      </w:tabs>
      <w:ind w:left="709" w:hanging="709"/>
    </w:pPr>
    <w:rPr>
      <w:rFonts w:cs="Angsana New"/>
      <w:szCs w:val="24"/>
      <w:lang w:val="en-GB" w:eastAsia="ja-JP" w:bidi="th-TH"/>
    </w:rPr>
  </w:style>
  <w:style w:type="paragraph" w:customStyle="1" w:styleId="Heading4tg">
    <w:name w:val="Heading 4tg"/>
    <w:basedOn w:val="Heading4"/>
    <w:rsid w:val="00EF7C50"/>
    <w:pPr>
      <w:keepLines/>
      <w:tabs>
        <w:tab w:val="left" w:pos="709"/>
      </w:tabs>
      <w:ind w:left="709" w:hanging="709"/>
    </w:pPr>
    <w:rPr>
      <w:rFonts w:cs="Angsana New"/>
      <w:iCs/>
      <w:szCs w:val="24"/>
      <w:lang w:val="en-US" w:eastAsia="ja-JP" w:bidi="th-TH"/>
    </w:rPr>
  </w:style>
  <w:style w:type="paragraph" w:customStyle="1" w:styleId="TOC1tg">
    <w:name w:val="TOC 1tg"/>
    <w:basedOn w:val="TOC1"/>
    <w:rsid w:val="008922C9"/>
    <w:pPr>
      <w:tabs>
        <w:tab w:val="clear" w:pos="9639"/>
        <w:tab w:val="left" w:pos="567"/>
        <w:tab w:val="right" w:leader="dot" w:pos="9072"/>
      </w:tabs>
      <w:spacing w:before="120"/>
      <w:ind w:left="0" w:firstLine="0"/>
    </w:pPr>
    <w:rPr>
      <w:rFonts w:ascii="Times New Roman" w:hAnsi="Times New Roman" w:cs="Angsana New"/>
      <w:lang w:eastAsia="ja-JP" w:bidi="th-TH"/>
    </w:rPr>
  </w:style>
  <w:style w:type="paragraph" w:customStyle="1" w:styleId="TOC2tg">
    <w:name w:val="TOC 2tg"/>
    <w:basedOn w:val="TOC2"/>
    <w:rsid w:val="008922C9"/>
    <w:pPr>
      <w:tabs>
        <w:tab w:val="clear" w:pos="9639"/>
        <w:tab w:val="left" w:pos="1134"/>
        <w:tab w:val="right" w:leader="dot" w:pos="9072"/>
      </w:tabs>
      <w:ind w:left="1134" w:right="284"/>
    </w:pPr>
    <w:rPr>
      <w:rFonts w:ascii="Times New Roman" w:hAnsi="Times New Roman" w:cs="Angsana New"/>
      <w:smallCaps/>
      <w:lang w:eastAsia="ja-JP" w:bidi="th-TH"/>
    </w:rPr>
  </w:style>
  <w:style w:type="paragraph" w:customStyle="1" w:styleId="Draft">
    <w:name w:val="Draft"/>
    <w:basedOn w:val="Normal"/>
    <w:next w:val="Normal"/>
    <w:rsid w:val="00286ABE"/>
    <w:pPr>
      <w:spacing w:before="120" w:after="120"/>
      <w:jc w:val="center"/>
    </w:pPr>
    <w:rPr>
      <w:caps/>
      <w:sz w:val="28"/>
    </w:rPr>
  </w:style>
  <w:style w:type="paragraph" w:styleId="BodyText2">
    <w:name w:val="Body Text 2"/>
    <w:basedOn w:val="Normal"/>
    <w:link w:val="BodyText2Char"/>
    <w:rsid w:val="00A42666"/>
    <w:rPr>
      <w:rFonts w:cs="Angsana New"/>
      <w:color w:val="000000"/>
      <w:szCs w:val="24"/>
      <w:lang w:eastAsia="ja-JP" w:bidi="th-TH"/>
    </w:rPr>
  </w:style>
  <w:style w:type="character" w:customStyle="1" w:styleId="BodyText2Char">
    <w:name w:val="Body Text 2 Char"/>
    <w:basedOn w:val="DefaultParagraphFont"/>
    <w:link w:val="BodyText2"/>
    <w:rsid w:val="00A42666"/>
    <w:rPr>
      <w:rFonts w:ascii="Arial" w:hAnsi="Arial" w:cs="Angsana New"/>
      <w:color w:val="000000"/>
      <w:szCs w:val="24"/>
      <w:lang w:eastAsia="ja-JP" w:bidi="th-TH"/>
    </w:rPr>
  </w:style>
  <w:style w:type="paragraph" w:styleId="BodyTextIndent">
    <w:name w:val="Body Text Indent"/>
    <w:basedOn w:val="Normal"/>
    <w:link w:val="BodyTextIndentChar"/>
    <w:rsid w:val="00A42666"/>
    <w:pPr>
      <w:ind w:left="2977" w:hanging="993"/>
    </w:pPr>
    <w:rPr>
      <w:rFonts w:cs="Angsana New"/>
      <w:szCs w:val="24"/>
      <w:lang w:eastAsia="ja-JP" w:bidi="th-TH"/>
    </w:rPr>
  </w:style>
  <w:style w:type="character" w:customStyle="1" w:styleId="BodyTextIndentChar">
    <w:name w:val="Body Text Indent Char"/>
    <w:basedOn w:val="DefaultParagraphFont"/>
    <w:link w:val="BodyTextIndent"/>
    <w:rsid w:val="00A42666"/>
    <w:rPr>
      <w:rFonts w:ascii="Arial" w:hAnsi="Arial" w:cs="Angsana New"/>
      <w:szCs w:val="24"/>
      <w:lang w:eastAsia="ja-JP" w:bidi="th-TH"/>
    </w:rPr>
  </w:style>
  <w:style w:type="paragraph" w:styleId="BodyTextIndent2">
    <w:name w:val="Body Text Indent 2"/>
    <w:basedOn w:val="Normal"/>
    <w:link w:val="BodyTextIndent2Char"/>
    <w:rsid w:val="00A42666"/>
    <w:pPr>
      <w:pBdr>
        <w:top w:val="single" w:sz="4" w:space="1" w:color="auto"/>
        <w:left w:val="single" w:sz="4" w:space="4" w:color="auto"/>
        <w:bottom w:val="single" w:sz="4" w:space="1" w:color="auto"/>
        <w:right w:val="single" w:sz="4" w:space="4" w:color="auto"/>
      </w:pBdr>
      <w:ind w:left="1701" w:hanging="1344"/>
    </w:pPr>
    <w:rPr>
      <w:rFonts w:cs="Angsana New"/>
      <w:szCs w:val="24"/>
      <w:lang w:eastAsia="ja-JP" w:bidi="th-TH"/>
    </w:rPr>
  </w:style>
  <w:style w:type="character" w:customStyle="1" w:styleId="BodyTextIndent2Char">
    <w:name w:val="Body Text Indent 2 Char"/>
    <w:basedOn w:val="DefaultParagraphFont"/>
    <w:link w:val="BodyTextIndent2"/>
    <w:rsid w:val="00A42666"/>
    <w:rPr>
      <w:rFonts w:ascii="Arial" w:hAnsi="Arial" w:cs="Angsana New"/>
      <w:szCs w:val="24"/>
      <w:lang w:eastAsia="ja-JP" w:bidi="th-TH"/>
    </w:rPr>
  </w:style>
  <w:style w:type="paragraph" w:styleId="BodyTextIndent3">
    <w:name w:val="Body Text Indent 3"/>
    <w:basedOn w:val="Normal"/>
    <w:link w:val="BodyTextIndent3Char"/>
    <w:rsid w:val="00A42666"/>
    <w:pPr>
      <w:ind w:left="1985"/>
    </w:pPr>
    <w:rPr>
      <w:rFonts w:cs="Angsana New"/>
      <w:szCs w:val="24"/>
      <w:lang w:eastAsia="ja-JP" w:bidi="th-TH"/>
    </w:rPr>
  </w:style>
  <w:style w:type="character" w:customStyle="1" w:styleId="BodyTextIndent3Char">
    <w:name w:val="Body Text Indent 3 Char"/>
    <w:basedOn w:val="DefaultParagraphFont"/>
    <w:link w:val="BodyTextIndent3"/>
    <w:rsid w:val="00A42666"/>
    <w:rPr>
      <w:rFonts w:ascii="Arial" w:hAnsi="Arial" w:cs="Angsana New"/>
      <w:szCs w:val="24"/>
      <w:lang w:eastAsia="ja-JP" w:bidi="th-TH"/>
    </w:rPr>
  </w:style>
  <w:style w:type="paragraph" w:styleId="BodyText3">
    <w:name w:val="Body Text 3"/>
    <w:basedOn w:val="Normal"/>
    <w:link w:val="BodyText3Char"/>
    <w:rsid w:val="00A42666"/>
    <w:pPr>
      <w:jc w:val="center"/>
    </w:pPr>
    <w:rPr>
      <w:rFonts w:cs="Angsana New"/>
      <w:szCs w:val="24"/>
      <w:lang w:eastAsia="ja-JP" w:bidi="th-TH"/>
    </w:rPr>
  </w:style>
  <w:style w:type="character" w:customStyle="1" w:styleId="BodyText3Char">
    <w:name w:val="Body Text 3 Char"/>
    <w:basedOn w:val="DefaultParagraphFont"/>
    <w:link w:val="BodyText3"/>
    <w:rsid w:val="00A42666"/>
    <w:rPr>
      <w:rFonts w:ascii="Arial" w:hAnsi="Arial" w:cs="Angsana New"/>
      <w:szCs w:val="24"/>
      <w:lang w:eastAsia="ja-JP" w:bidi="th-TH"/>
    </w:rPr>
  </w:style>
  <w:style w:type="paragraph" w:styleId="DocumentMap">
    <w:name w:val="Document Map"/>
    <w:basedOn w:val="Normal"/>
    <w:link w:val="DocumentMapChar"/>
    <w:rsid w:val="008922C9"/>
    <w:pPr>
      <w:shd w:val="clear" w:color="auto" w:fill="000080"/>
    </w:pPr>
    <w:rPr>
      <w:rFonts w:ascii="Tahoma" w:hAnsi="Tahoma" w:cs="Tahoma"/>
      <w:sz w:val="24"/>
      <w:szCs w:val="24"/>
      <w:lang w:eastAsia="ja-JP" w:bidi="th-TH"/>
    </w:rPr>
  </w:style>
  <w:style w:type="character" w:customStyle="1" w:styleId="DocumentMapChar">
    <w:name w:val="Document Map Char"/>
    <w:basedOn w:val="DefaultParagraphFont"/>
    <w:link w:val="DocumentMap"/>
    <w:rsid w:val="008922C9"/>
    <w:rPr>
      <w:rFonts w:ascii="Tahoma" w:hAnsi="Tahoma" w:cs="Tahoma"/>
      <w:sz w:val="24"/>
      <w:szCs w:val="24"/>
      <w:shd w:val="clear" w:color="auto" w:fill="000080"/>
      <w:lang w:eastAsia="ja-JP" w:bidi="th-TH"/>
    </w:rPr>
  </w:style>
  <w:style w:type="paragraph" w:styleId="BlockText">
    <w:name w:val="Block Text"/>
    <w:basedOn w:val="Normal"/>
    <w:rsid w:val="00A42666"/>
    <w:pPr>
      <w:ind w:left="1985" w:right="-2"/>
    </w:pPr>
    <w:rPr>
      <w:rFonts w:cs="Angsana New"/>
      <w:szCs w:val="24"/>
      <w:lang w:eastAsia="ja-JP" w:bidi="th-TH"/>
    </w:rPr>
  </w:style>
  <w:style w:type="table" w:styleId="TableGrid">
    <w:name w:val="Table Grid"/>
    <w:basedOn w:val="TableNormal"/>
    <w:rsid w:val="008922C9"/>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OC9Char">
    <w:name w:val="TOC 9 Char"/>
    <w:basedOn w:val="DefaultParagraphFont"/>
    <w:link w:val="TOC9"/>
    <w:uiPriority w:val="39"/>
    <w:rsid w:val="00EF7C50"/>
    <w:rPr>
      <w:rFonts w:ascii="Arial" w:hAnsi="Arial"/>
      <w:smallCaps/>
      <w:noProof/>
      <w:sz w:val="18"/>
      <w:lang w:val="fr-FR" w:eastAsia="ja-JP"/>
    </w:rPr>
  </w:style>
  <w:style w:type="paragraph" w:customStyle="1" w:styleId="StyleHeading2Justified">
    <w:name w:val="Style Heading 2 + Justified"/>
    <w:basedOn w:val="Heading2"/>
    <w:rsid w:val="008922C9"/>
    <w:pPr>
      <w:pBdr>
        <w:top w:val="single" w:sz="4" w:space="1" w:color="auto"/>
        <w:left w:val="single" w:sz="4" w:space="4" w:color="auto"/>
        <w:bottom w:val="single" w:sz="4" w:space="1" w:color="auto"/>
        <w:right w:val="single" w:sz="4" w:space="4" w:color="auto"/>
      </w:pBdr>
      <w:tabs>
        <w:tab w:val="left" w:pos="992"/>
      </w:tabs>
      <w:ind w:left="992" w:hanging="992"/>
    </w:pPr>
    <w:rPr>
      <w:rFonts w:ascii="Times New Roman" w:hAnsi="Times New Roman"/>
      <w:b w:val="0"/>
      <w:bCs/>
      <w:sz w:val="24"/>
      <w:lang w:val="en-GB" w:eastAsia="ja-JP" w:bidi="th-TH"/>
    </w:rPr>
  </w:style>
  <w:style w:type="character" w:customStyle="1" w:styleId="Heading2Char">
    <w:name w:val="Heading 2 Char"/>
    <w:basedOn w:val="DefaultParagraphFont"/>
    <w:link w:val="Heading2"/>
    <w:rsid w:val="003C6074"/>
    <w:rPr>
      <w:rFonts w:ascii="Arial" w:hAnsi="Arial"/>
      <w:b/>
      <w:lang w:val="de-DE"/>
    </w:rPr>
  </w:style>
  <w:style w:type="paragraph" w:styleId="ListParagraph">
    <w:name w:val="List Paragraph"/>
    <w:basedOn w:val="Normal"/>
    <w:uiPriority w:val="34"/>
    <w:qFormat/>
    <w:rsid w:val="002B14BC"/>
    <w:pPr>
      <w:ind w:left="720"/>
      <w:contextualSpacing/>
    </w:pPr>
  </w:style>
  <w:style w:type="character" w:styleId="FollowedHyperlink">
    <w:name w:val="FollowedHyperlink"/>
    <w:basedOn w:val="DefaultParagraphFont"/>
    <w:rsid w:val="00E97774"/>
    <w:rPr>
      <w:color w:val="800080" w:themeColor="followedHyperlink"/>
      <w:u w:val="single"/>
    </w:rPr>
  </w:style>
  <w:style w:type="paragraph" w:styleId="Caption">
    <w:name w:val="caption"/>
    <w:basedOn w:val="Normal"/>
    <w:next w:val="Normal"/>
    <w:unhideWhenUsed/>
    <w:qFormat/>
    <w:rsid w:val="00FA291B"/>
    <w:pPr>
      <w:spacing w:after="200"/>
    </w:pPr>
    <w:rPr>
      <w:b/>
      <w:bCs/>
      <w:color w:val="4F81BD" w:themeColor="accent1"/>
      <w:sz w:val="18"/>
      <w:szCs w:val="18"/>
    </w:rPr>
  </w:style>
  <w:style w:type="character" w:customStyle="1" w:styleId="HeaderChar">
    <w:name w:val="Header Char"/>
    <w:basedOn w:val="DefaultParagraphFont"/>
    <w:link w:val="Header"/>
    <w:uiPriority w:val="99"/>
    <w:rsid w:val="00737147"/>
    <w:rPr>
      <w:rFonts w:ascii="Arial" w:hAnsi="Arial" w:cs="Arial"/>
      <w:strike/>
      <w:lang w:val="fr-FR"/>
    </w:rPr>
  </w:style>
  <w:style w:type="character" w:customStyle="1" w:styleId="EndnoteTextChar">
    <w:name w:val="Endnote Text Char"/>
    <w:basedOn w:val="DefaultParagraphFont"/>
    <w:link w:val="EndnoteText"/>
    <w:semiHidden/>
    <w:rsid w:val="008D07A0"/>
    <w:rPr>
      <w:rFonts w:ascii="Arial" w:hAnsi="Arial"/>
    </w:rPr>
  </w:style>
  <w:style w:type="paragraph" w:customStyle="1" w:styleId="Disclaimer">
    <w:name w:val="Disclaimer"/>
    <w:next w:val="Normal"/>
    <w:qFormat/>
    <w:rsid w:val="00784E02"/>
    <w:pPr>
      <w:spacing w:after="600"/>
    </w:pPr>
    <w:rPr>
      <w:rFonts w:ascii="Arial" w:hAnsi="Arial"/>
      <w:i/>
      <w:iCs/>
      <w:color w:val="A6A6A6" w:themeColor="background1" w:themeShade="A6"/>
    </w:rPr>
  </w:style>
  <w:style w:type="paragraph" w:customStyle="1" w:styleId="Doccode">
    <w:name w:val="Doc_code"/>
    <w:qFormat/>
    <w:rsid w:val="00784E02"/>
    <w:rPr>
      <w:rFonts w:ascii="Arial" w:hAnsi="Arial"/>
      <w:b/>
      <w:bCs/>
      <w:spacing w:val="10"/>
      <w:sz w:val="18"/>
    </w:rPr>
  </w:style>
  <w:style w:type="paragraph" w:customStyle="1" w:styleId="tgchartextcentered">
    <w:name w:val="tg_char_text_centered"/>
    <w:basedOn w:val="Normal"/>
    <w:rsid w:val="00AB3EDA"/>
    <w:pPr>
      <w:spacing w:before="80" w:after="80"/>
      <w:jc w:val="center"/>
    </w:pPr>
    <w:rPr>
      <w:b/>
      <w:sz w:val="16"/>
    </w:rPr>
  </w:style>
  <w:style w:type="paragraph" w:customStyle="1" w:styleId="tgchartext">
    <w:name w:val="tg_char_text"/>
    <w:basedOn w:val="Normal"/>
    <w:rsid w:val="00AB3EDA"/>
    <w:pPr>
      <w:spacing w:before="80" w:after="80"/>
      <w:jc w:val="left"/>
    </w:pPr>
    <w:rPr>
      <w:sz w:val="16"/>
    </w:rPr>
  </w:style>
  <w:style w:type="character" w:customStyle="1" w:styleId="TitleofDocChar">
    <w:name w:val="Title of Doc Char"/>
    <w:basedOn w:val="DefaultParagraphFont"/>
    <w:link w:val="TitleofDoc"/>
    <w:rsid w:val="00E306B7"/>
    <w:rPr>
      <w:rFonts w:ascii="Arial" w:hAnsi="Arial"/>
    </w:rPr>
  </w:style>
  <w:style w:type="paragraph" w:styleId="NormalWeb">
    <w:name w:val="Normal (Web)"/>
    <w:basedOn w:val="Normal"/>
    <w:uiPriority w:val="99"/>
    <w:unhideWhenUsed/>
    <w:rsid w:val="00B26D2A"/>
    <w:pPr>
      <w:spacing w:before="100" w:beforeAutospacing="1" w:after="100" w:afterAutospacing="1"/>
      <w:jc w:val="left"/>
    </w:pPr>
    <w:rPr>
      <w:rFonts w:ascii="Times New Roman" w:eastAsiaTheme="minorEastAsia" w:hAnsi="Times New Roman"/>
      <w:sz w:val="24"/>
      <w:szCs w:val="24"/>
      <w:lang w:eastAsia="ja-JP"/>
    </w:rPr>
  </w:style>
  <w:style w:type="character" w:styleId="CommentReference">
    <w:name w:val="annotation reference"/>
    <w:basedOn w:val="DefaultParagraphFont"/>
    <w:semiHidden/>
    <w:unhideWhenUsed/>
    <w:rsid w:val="00D86A69"/>
    <w:rPr>
      <w:sz w:val="16"/>
      <w:szCs w:val="16"/>
    </w:rPr>
  </w:style>
  <w:style w:type="paragraph" w:styleId="CommentSubject">
    <w:name w:val="annotation subject"/>
    <w:basedOn w:val="CommentText"/>
    <w:next w:val="CommentText"/>
    <w:link w:val="CommentSubjectChar"/>
    <w:semiHidden/>
    <w:unhideWhenUsed/>
    <w:rsid w:val="00D86A69"/>
    <w:pPr>
      <w:jc w:val="both"/>
    </w:pPr>
    <w:rPr>
      <w:rFonts w:ascii="Arial" w:hAnsi="Arial"/>
      <w:b/>
      <w:bCs/>
      <w:sz w:val="20"/>
    </w:rPr>
  </w:style>
  <w:style w:type="character" w:customStyle="1" w:styleId="CommentTextChar">
    <w:name w:val="Comment Text Char"/>
    <w:basedOn w:val="DefaultParagraphFont"/>
    <w:link w:val="CommentText"/>
    <w:semiHidden/>
    <w:rsid w:val="00D86A69"/>
    <w:rPr>
      <w:sz w:val="22"/>
    </w:rPr>
  </w:style>
  <w:style w:type="character" w:customStyle="1" w:styleId="CommentSubjectChar">
    <w:name w:val="Comment Subject Char"/>
    <w:basedOn w:val="CommentTextChar"/>
    <w:link w:val="CommentSubject"/>
    <w:semiHidden/>
    <w:rsid w:val="00D86A69"/>
    <w:rPr>
      <w:rFonts w:ascii="Arial" w:hAnsi="Arial"/>
      <w:b/>
      <w:bCs/>
      <w:sz w:val="22"/>
    </w:rPr>
  </w:style>
  <w:style w:type="paragraph" w:styleId="Revision">
    <w:name w:val="Revision"/>
    <w:hidden/>
    <w:uiPriority w:val="99"/>
    <w:semiHidden/>
    <w:rsid w:val="00480ACE"/>
    <w:rPr>
      <w:rFonts w:ascii="Arial" w:hAnsi="Arial"/>
      <w:lang w:val="de-D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3.emf"/><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package" Target="embeddings/Microsoft_PowerPoint_Slide.sldx"/><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oleObject" Target="embeddings/oleObject1.bin"/><Relationship Id="rId25" Type="http://schemas.openxmlformats.org/officeDocument/2006/relationships/header" Target="header3.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2.emf"/><Relationship Id="rId20" Type="http://schemas.openxmlformats.org/officeDocument/2006/relationships/image" Target="media/image4.emf"/><Relationship Id="rId29" Type="http://schemas.openxmlformats.org/officeDocument/2006/relationships/package" Target="embeddings/Microsoft_PowerPoint_Slide1.sldx"/><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2.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www.upov.int/about/de/organigram.html" TargetMode="External"/><Relationship Id="rId23" Type="http://schemas.openxmlformats.org/officeDocument/2006/relationships/header" Target="header1.xml"/><Relationship Id="rId28" Type="http://schemas.openxmlformats.org/officeDocument/2006/relationships/oleObject" Target="embeddings/oleObject4.bin"/><Relationship Id="rId10" Type="http://schemas.openxmlformats.org/officeDocument/2006/relationships/webSettings" Target="webSettings.xml"/><Relationship Id="rId19" Type="http://schemas.openxmlformats.org/officeDocument/2006/relationships/oleObject" Target="embeddings/oleObject2.bin"/><Relationship Id="rId31"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upov.int/documents/d/upov/tgp-documents-de-tgp_15.pdf" TargetMode="External"/><Relationship Id="rId22" Type="http://schemas.openxmlformats.org/officeDocument/2006/relationships/hyperlink" Target="mailto:info@naktuinbouw.nl" TargetMode="External"/><Relationship Id="rId27" Type="http://schemas.openxmlformats.org/officeDocument/2006/relationships/oleObject" Target="embeddings/oleObject3.bin"/><Relationship Id="rId30" Type="http://schemas.openxmlformats.org/officeDocument/2006/relationships/header" Target="header4.xml"/><Relationship Id="rId8"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UPOV Document" ma:contentTypeID="0x01010055C8466DB2DC0041BD825C52736E99FC001A116FCF373EC742BDAD8FDE50CE3C41" ma:contentTypeVersion="90" ma:contentTypeDescription="" ma:contentTypeScope="" ma:versionID="c9b0de8a5c49ec4f4dc24a9e561f3971">
  <xsd:schema xmlns:xsd="http://www.w3.org/2001/XMLSchema" xmlns:xs="http://www.w3.org/2001/XMLSchema" xmlns:p="http://schemas.microsoft.com/office/2006/metadata/properties" xmlns:ns2="0d6abe56-55ad-41de-8124-44420a0ee71d" xmlns:ns3="56500874-bba0-4b48-9090-b201492e8473" xmlns:ns4="178a353b-07a4-4986-a4a2-cbf49365616c" targetNamespace="http://schemas.microsoft.com/office/2006/metadata/properties" ma:root="true" ma:fieldsID="144cf8e58f54763adbbca0e0217e159b" ns2:_="" ns3:_="" ns4:_="">
    <xsd:import namespace="0d6abe56-55ad-41de-8124-44420a0ee71d"/>
    <xsd:import namespace="56500874-bba0-4b48-9090-b201492e8473"/>
    <xsd:import namespace="178a353b-07a4-4986-a4a2-cbf49365616c"/>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ca869818-1762-47e9-b877-0a8a3aa3bdea}"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ca869818-1762-47e9-b877-0a8a3aa3bdea}"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78a353b-07a4-4986-a4a2-cbf49365616c"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05 Development Files</TermName>
          <TermId xmlns="http://schemas.microsoft.com/office/infopath/2007/PartnerControls">f71841d7-d761-4c37-b004-5446a898ad53</TermId>
        </TermInfo>
      </Terms>
    </oec7080f59824b85bfab9bab42c36e68>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ECCM_Description xmlns="0d6abe56-55ad-41de-8124-44420a0ee71d" xsi:nil="true"/>
    <_dlc_DocId xmlns="178a353b-07a4-4986-a4a2-cbf49365616c">UPOVBFP-1868347946-4390</_dlc_DocId>
    <DocType xmlns="0d6abe56-55ad-41de-8124-44420a0ee71d" xsi:nil="true"/>
    <_dlc_DocIdUrl xmlns="178a353b-07a4-4986-a4a2-cbf49365616c">
      <Url>https://wipoprod.sharepoint.com/sites/SPS-INT-BFP-UPOV-InfoGuid/_layouts/15/DocIdRedir.aspx?ID=UPOVBFP-1868347946-4390</Url>
      <Description>UPOVBFP-1868347946-4390</Description>
    </_dlc_DocIdUrl>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TaxCatchAll xmlns="56500874-bba0-4b48-9090-b201492e8473">
      <Value>3</Value>
      <Value>9</Value>
      <Value>1</Value>
    </TaxCatchAll>
    <Excluded xmlns="56500874-bba0-4b48-9090-b201492e8473">false</Excluded>
    <o4d93e62121143bf84483d4ca23a7ecb xmlns="56500874-bba0-4b48-9090-b201492e8473">
      <Terms xmlns="http://schemas.microsoft.com/office/infopath/2007/PartnerControls"/>
    </o4d93e62121143bf84483d4ca23a7ecb>
  </documentManagement>
</p:properties>
</file>

<file path=customXml/item5.xml><?xml version="1.0" encoding="utf-8"?>
<?mso-contentType ?>
<SharedContentType xmlns="Microsoft.SharePoint.Taxonomy.ContentTypeSync" SourceId="f7a99264-aac8-44dd-b14f-8017e78a225a" ContentTypeId="0x0101"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F3FE9DA-E662-45A7-AB50-11F87A3ECA6D}">
  <ds:schemaRefs>
    <ds:schemaRef ds:uri="http://schemas.microsoft.com/sharepoint/v3/contenttype/forms"/>
  </ds:schemaRefs>
</ds:datastoreItem>
</file>

<file path=customXml/itemProps2.xml><?xml version="1.0" encoding="utf-8"?>
<ds:datastoreItem xmlns:ds="http://schemas.openxmlformats.org/officeDocument/2006/customXml" ds:itemID="{3D917FB1-8CE2-4055-885C-57A7A7D162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abe56-55ad-41de-8124-44420a0ee71d"/>
    <ds:schemaRef ds:uri="56500874-bba0-4b48-9090-b201492e8473"/>
    <ds:schemaRef ds:uri="178a353b-07a4-4986-a4a2-cbf49365616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A21FE00-D325-4C12-A645-388C53D1435F}">
  <ds:schemaRefs>
    <ds:schemaRef ds:uri="http://schemas.openxmlformats.org/officeDocument/2006/bibliography"/>
  </ds:schemaRefs>
</ds:datastoreItem>
</file>

<file path=customXml/itemProps4.xml><?xml version="1.0" encoding="utf-8"?>
<ds:datastoreItem xmlns:ds="http://schemas.openxmlformats.org/officeDocument/2006/customXml" ds:itemID="{A38E8FE2-BDF9-4977-98F3-2B3AFECF9135}">
  <ds:schemaRefs>
    <ds:schemaRef ds:uri="http://schemas.microsoft.com/office/2006/metadata/properties"/>
    <ds:schemaRef ds:uri="http://schemas.microsoft.com/office/infopath/2007/PartnerControls"/>
    <ds:schemaRef ds:uri="56500874-bba0-4b48-9090-b201492e8473"/>
    <ds:schemaRef ds:uri="0d6abe56-55ad-41de-8124-44420a0ee71d"/>
    <ds:schemaRef ds:uri="178a353b-07a4-4986-a4a2-cbf49365616c"/>
  </ds:schemaRefs>
</ds:datastoreItem>
</file>

<file path=customXml/itemProps5.xml><?xml version="1.0" encoding="utf-8"?>
<ds:datastoreItem xmlns:ds="http://schemas.openxmlformats.org/officeDocument/2006/customXml" ds:itemID="{1442EB21-3FD7-4946-8994-846527EC49C2}">
  <ds:schemaRefs>
    <ds:schemaRef ds:uri="Microsoft.SharePoint.Taxonomy.ContentTypeSync"/>
  </ds:schemaRefs>
</ds:datastoreItem>
</file>

<file path=customXml/itemProps6.xml><?xml version="1.0" encoding="utf-8"?>
<ds:datastoreItem xmlns:ds="http://schemas.openxmlformats.org/officeDocument/2006/customXml" ds:itemID="{A823BCA0-6946-44BB-BAD3-02F102536F64}">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26</Pages>
  <Words>8310</Words>
  <Characters>55746</Characters>
  <Application>Microsoft Office Word</Application>
  <DocSecurity>0</DocSecurity>
  <Lines>1378</Lines>
  <Paragraphs>503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63637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TGP/15/4 Draft 1 Rev.</dc:title>
  <dc:creator>UPOV</dc:creator>
  <cp:lastModifiedBy>SANCHEZ VIZCAINO GOMEZ Rosa Maria</cp:lastModifiedBy>
  <cp:revision>7</cp:revision>
  <cp:lastPrinted>2026-10-16T17:14:00Z</cp:lastPrinted>
  <dcterms:created xsi:type="dcterms:W3CDTF">2026-10-14T14:03:00Z</dcterms:created>
  <dcterms:modified xsi:type="dcterms:W3CDTF">2026-10-16T17:15:00Z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Unit">
    <vt:lpwstr>3;#International Union for the Protection of New Varieties of Plants|b5148cec-dea8-4a3e-91f7-349f7e3ddab8</vt:lpwstr>
  </property>
  <property fmtid="{D5CDD505-2E9C-101B-9397-08002B2CF9AE}" pid="3" name="MediaServiceImageTags">
    <vt:lpwstr/>
  </property>
  <property fmtid="{D5CDD505-2E9C-101B-9397-08002B2CF9AE}" pid="4" name="RMClassification">
    <vt:lpwstr>9;#05 Development Files|f71841d7-d761-4c37-b004-5446a898ad53</vt:lpwstr>
  </property>
  <property fmtid="{D5CDD505-2E9C-101B-9397-08002B2CF9AE}" pid="5" name="ContentTypeId">
    <vt:lpwstr>0x01010055C8466DB2DC0041BD825C52736E99FC001A116FCF373EC742BDAD8FDE50CE3C41</vt:lpwstr>
  </property>
  <property fmtid="{D5CDD505-2E9C-101B-9397-08002B2CF9AE}" pid="6" name="_dlc_DocIdItemGuid">
    <vt:lpwstr>e903d892-bba5-4127-befd-01a63fdaa164</vt:lpwstr>
  </property>
  <property fmtid="{D5CDD505-2E9C-101B-9397-08002B2CF9AE}" pid="7" name="Languages">
    <vt:lpwstr>1;#English|950e6fa2-2df0-4983-a604-54e57c7a6d93</vt:lpwstr>
  </property>
  <property fmtid="{D5CDD505-2E9C-101B-9397-08002B2CF9AE}" pid="8" name="UPOVTopics">
    <vt:lpwstr/>
  </property>
  <property fmtid="{D5CDD505-2E9C-101B-9397-08002B2CF9AE}" pid="9" name="lcf76f155ced4ddcb4097134ff3c332f">
    <vt:lpwstr/>
  </property>
</Properties>
</file>