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footer5.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6.xml" ContentType="application/vnd.openxmlformats-officedocument.wordprocessingml.footer+xml"/>
  <Override PartName="/word/header1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Layout w:type="fixed"/>
        <w:tblCellMar>
          <w:left w:w="0" w:type="dxa"/>
          <w:right w:w="0" w:type="dxa"/>
        </w:tblCellMar>
        <w:tblLook w:val="0000" w:firstRow="0" w:lastRow="0" w:firstColumn="0" w:lastColumn="0" w:noHBand="0" w:noVBand="0"/>
      </w:tblPr>
      <w:tblGrid>
        <w:gridCol w:w="6521"/>
        <w:gridCol w:w="3117"/>
      </w:tblGrid>
      <w:tr w:rsidR="007A662E" w:rsidRPr="007A662E" w14:paraId="3A1EA19C" w14:textId="77777777" w:rsidTr="00AD3234">
        <w:tc>
          <w:tcPr>
            <w:tcW w:w="6522" w:type="dxa"/>
          </w:tcPr>
          <w:p w14:paraId="3F7261BE" w14:textId="77777777" w:rsidR="007A662E" w:rsidRPr="007A662E" w:rsidRDefault="007A662E" w:rsidP="00AD3234">
            <w:pPr>
              <w:rPr>
                <w:szCs w:val="24"/>
              </w:rPr>
            </w:pPr>
            <w:r w:rsidRPr="007A662E">
              <w:rPr>
                <w:szCs w:val="24"/>
                <w:lang w:eastAsia="en-US"/>
              </w:rPr>
              <w:drawing>
                <wp:inline distT="0" distB="0" distL="0" distR="0" wp14:anchorId="1AD0FB34" wp14:editId="5E41C69E">
                  <wp:extent cx="932180" cy="269240"/>
                  <wp:effectExtent l="19050" t="0" r="1270" b="0"/>
                  <wp:docPr id="1269237975" name="Picture 12692379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cstate="print"/>
                          <a:srcRect/>
                          <a:stretch>
                            <a:fillRect/>
                          </a:stretch>
                        </pic:blipFill>
                        <pic:spPr bwMode="auto">
                          <a:xfrm>
                            <a:off x="0" y="0"/>
                            <a:ext cx="932180" cy="269240"/>
                          </a:xfrm>
                          <a:prstGeom prst="rect">
                            <a:avLst/>
                          </a:prstGeom>
                          <a:noFill/>
                          <a:ln w="9525">
                            <a:noFill/>
                            <a:miter lim="800000"/>
                            <a:headEnd/>
                            <a:tailEnd/>
                          </a:ln>
                        </pic:spPr>
                      </pic:pic>
                    </a:graphicData>
                  </a:graphic>
                </wp:inline>
              </w:drawing>
            </w:r>
          </w:p>
        </w:tc>
        <w:tc>
          <w:tcPr>
            <w:tcW w:w="3117" w:type="dxa"/>
          </w:tcPr>
          <w:p w14:paraId="221C7E1B" w14:textId="77777777" w:rsidR="007A662E" w:rsidRPr="007A662E" w:rsidRDefault="007A662E" w:rsidP="00AD3234">
            <w:pPr>
              <w:pStyle w:val="Lettrine"/>
              <w:rPr>
                <w:bCs w:val="0"/>
                <w:szCs w:val="24"/>
              </w:rPr>
            </w:pPr>
            <w:r w:rsidRPr="007A662E">
              <w:rPr>
                <w:bCs w:val="0"/>
                <w:szCs w:val="24"/>
              </w:rPr>
              <w:t>G</w:t>
            </w:r>
          </w:p>
        </w:tc>
      </w:tr>
      <w:tr w:rsidR="007A662E" w:rsidRPr="007A662E" w14:paraId="76C04AAB" w14:textId="77777777" w:rsidTr="00AD3234">
        <w:trPr>
          <w:trHeight w:val="219"/>
        </w:trPr>
        <w:tc>
          <w:tcPr>
            <w:tcW w:w="6522" w:type="dxa"/>
          </w:tcPr>
          <w:p w14:paraId="442AA24E" w14:textId="77777777" w:rsidR="007A662E" w:rsidRPr="007A662E" w:rsidRDefault="007A662E" w:rsidP="00AD3234">
            <w:pPr>
              <w:pStyle w:val="upove"/>
              <w:rPr>
                <w:szCs w:val="24"/>
              </w:rPr>
            </w:pPr>
            <w:r w:rsidRPr="007A662E">
              <w:rPr>
                <w:szCs w:val="24"/>
              </w:rPr>
              <w:t>Internationaler Verband zum Schutz von Pflanzenzüchtungen</w:t>
            </w:r>
          </w:p>
        </w:tc>
        <w:tc>
          <w:tcPr>
            <w:tcW w:w="3117" w:type="dxa"/>
          </w:tcPr>
          <w:p w14:paraId="32A172DD" w14:textId="77777777" w:rsidR="007A662E" w:rsidRPr="007A662E" w:rsidRDefault="007A662E" w:rsidP="00AD3234">
            <w:pPr>
              <w:rPr>
                <w:szCs w:val="24"/>
              </w:rPr>
            </w:pPr>
          </w:p>
        </w:tc>
      </w:tr>
    </w:tbl>
    <w:p w14:paraId="49FD7FC7" w14:textId="77777777" w:rsidR="007A662E" w:rsidRPr="007A662E" w:rsidRDefault="007A662E" w:rsidP="007A662E">
      <w:pPr>
        <w:rPr>
          <w:szCs w:val="24"/>
        </w:rPr>
      </w:pPr>
    </w:p>
    <w:p w14:paraId="1D1BC04C" w14:textId="77777777" w:rsidR="007A662E" w:rsidRPr="007A662E" w:rsidRDefault="007A662E" w:rsidP="007A662E">
      <w:pPr>
        <w:rPr>
          <w:szCs w:val="24"/>
        </w:rPr>
      </w:pPr>
    </w:p>
    <w:tbl>
      <w:tblPr>
        <w:tblW w:w="5000" w:type="pct"/>
        <w:tblBorders>
          <w:bottom w:val="single" w:sz="4" w:space="0" w:color="auto"/>
        </w:tblBorders>
        <w:tblLayout w:type="fixed"/>
        <w:tblCellMar>
          <w:top w:w="113" w:type="dxa"/>
          <w:left w:w="0" w:type="dxa"/>
          <w:bottom w:w="113" w:type="dxa"/>
          <w:right w:w="0" w:type="dxa"/>
        </w:tblCellMar>
        <w:tblLook w:val="0000" w:firstRow="0" w:lastRow="0" w:firstColumn="0" w:lastColumn="0" w:noHBand="0" w:noVBand="0"/>
      </w:tblPr>
      <w:tblGrid>
        <w:gridCol w:w="6511"/>
        <w:gridCol w:w="3127"/>
      </w:tblGrid>
      <w:tr w:rsidR="007A662E" w:rsidRPr="007A662E" w14:paraId="4703EA6C" w14:textId="77777777" w:rsidTr="00AD3234">
        <w:tc>
          <w:tcPr>
            <w:tcW w:w="6512" w:type="dxa"/>
            <w:tcBorders>
              <w:bottom w:val="single" w:sz="4" w:space="0" w:color="auto"/>
            </w:tcBorders>
          </w:tcPr>
          <w:p w14:paraId="4CACF6A1" w14:textId="77777777" w:rsidR="007A662E" w:rsidRPr="007A662E" w:rsidRDefault="007A662E" w:rsidP="00AD3234">
            <w:pPr>
              <w:pStyle w:val="Sessiontc"/>
              <w:spacing w:line="240" w:lineRule="auto"/>
              <w:rPr>
                <w:bCs w:val="0"/>
                <w:szCs w:val="24"/>
              </w:rPr>
            </w:pPr>
            <w:r w:rsidRPr="007A662E">
              <w:rPr>
                <w:bCs w:val="0"/>
                <w:szCs w:val="24"/>
              </w:rPr>
              <w:t>Der Rat</w:t>
            </w:r>
          </w:p>
          <w:p w14:paraId="227E6238" w14:textId="77777777" w:rsidR="007A662E" w:rsidRPr="007A662E" w:rsidRDefault="007A662E" w:rsidP="00AD3234">
            <w:pPr>
              <w:pStyle w:val="Sessiontcplacedate"/>
              <w:rPr>
                <w:bCs w:val="0"/>
                <w:szCs w:val="24"/>
              </w:rPr>
            </w:pPr>
            <w:r w:rsidRPr="007A662E">
              <w:rPr>
                <w:bCs w:val="0"/>
                <w:szCs w:val="24"/>
              </w:rPr>
              <w:t>Sechzigste ordentliche Tagung</w:t>
            </w:r>
          </w:p>
          <w:p w14:paraId="658ACF1D" w14:textId="77777777" w:rsidR="007A662E" w:rsidRPr="007A662E" w:rsidRDefault="007A662E" w:rsidP="00AD3234">
            <w:pPr>
              <w:pStyle w:val="Sessiontcplacedate"/>
              <w:rPr>
                <w:bCs w:val="0"/>
                <w:szCs w:val="24"/>
              </w:rPr>
            </w:pPr>
            <w:r w:rsidRPr="007A662E">
              <w:rPr>
                <w:bCs w:val="0"/>
                <w:szCs w:val="24"/>
              </w:rPr>
              <w:t>Genf, 23. Oktober 2026</w:t>
            </w:r>
          </w:p>
        </w:tc>
        <w:tc>
          <w:tcPr>
            <w:tcW w:w="3127" w:type="dxa"/>
            <w:tcBorders>
              <w:bottom w:val="single" w:sz="4" w:space="0" w:color="auto"/>
            </w:tcBorders>
          </w:tcPr>
          <w:p w14:paraId="19388466" w14:textId="77777777" w:rsidR="007A662E" w:rsidRPr="007A662E" w:rsidRDefault="007A662E" w:rsidP="00AD3234">
            <w:pPr>
              <w:pStyle w:val="Doccode"/>
              <w:rPr>
                <w:bCs w:val="0"/>
                <w:szCs w:val="24"/>
                <w:lang w:val="de-DE"/>
              </w:rPr>
            </w:pPr>
            <w:r w:rsidRPr="007A662E">
              <w:rPr>
                <w:bCs w:val="0"/>
                <w:szCs w:val="24"/>
                <w:lang w:val="de-DE"/>
              </w:rPr>
              <w:t>C/60/14</w:t>
            </w:r>
          </w:p>
          <w:p w14:paraId="283BF002" w14:textId="77777777" w:rsidR="007A662E" w:rsidRPr="007A662E" w:rsidRDefault="007A662E" w:rsidP="00AD3234">
            <w:pPr>
              <w:pStyle w:val="Docoriginal"/>
              <w:rPr>
                <w:bCs w:val="0"/>
                <w:szCs w:val="24"/>
              </w:rPr>
            </w:pPr>
            <w:r w:rsidRPr="007A662E">
              <w:rPr>
                <w:bCs w:val="0"/>
                <w:szCs w:val="24"/>
              </w:rPr>
              <w:t>Original:</w:t>
            </w:r>
            <w:r w:rsidRPr="007A662E">
              <w:rPr>
                <w:b w:val="0"/>
                <w:bCs w:val="0"/>
                <w:spacing w:val="0"/>
                <w:szCs w:val="24"/>
              </w:rPr>
              <w:t xml:space="preserve">  Englisch</w:t>
            </w:r>
          </w:p>
          <w:p w14:paraId="1E7343FC" w14:textId="1C4354AF" w:rsidR="007A662E" w:rsidRPr="007A662E" w:rsidRDefault="007A662E" w:rsidP="00AD3234">
            <w:pPr>
              <w:pStyle w:val="Docoriginal"/>
              <w:rPr>
                <w:bCs w:val="0"/>
                <w:szCs w:val="24"/>
              </w:rPr>
            </w:pPr>
            <w:r w:rsidRPr="007A662E">
              <w:rPr>
                <w:bCs w:val="0"/>
                <w:szCs w:val="24"/>
              </w:rPr>
              <w:t>Datum:</w:t>
            </w:r>
            <w:r w:rsidRPr="007A662E">
              <w:rPr>
                <w:b w:val="0"/>
                <w:bCs w:val="0"/>
                <w:spacing w:val="0"/>
                <w:szCs w:val="24"/>
              </w:rPr>
              <w:t xml:space="preserve">  </w:t>
            </w:r>
            <w:r w:rsidRPr="007A662E">
              <w:rPr>
                <w:b w:val="0"/>
                <w:bCs w:val="0"/>
                <w:spacing w:val="0"/>
                <w:szCs w:val="24"/>
              </w:rPr>
              <w:t>6</w:t>
            </w:r>
            <w:r w:rsidRPr="007A662E">
              <w:rPr>
                <w:b w:val="0"/>
                <w:bCs w:val="0"/>
                <w:spacing w:val="0"/>
                <w:szCs w:val="24"/>
              </w:rPr>
              <w:t xml:space="preserve">. </w:t>
            </w:r>
            <w:r w:rsidRPr="007A662E">
              <w:rPr>
                <w:b w:val="0"/>
                <w:bCs w:val="0"/>
                <w:spacing w:val="0"/>
                <w:szCs w:val="24"/>
              </w:rPr>
              <w:t>August</w:t>
            </w:r>
            <w:r w:rsidRPr="007A662E">
              <w:rPr>
                <w:b w:val="0"/>
                <w:bCs w:val="0"/>
                <w:spacing w:val="0"/>
                <w:szCs w:val="24"/>
              </w:rPr>
              <w:t xml:space="preserve"> 2026</w:t>
            </w:r>
          </w:p>
        </w:tc>
      </w:tr>
    </w:tbl>
    <w:p w14:paraId="7C44FCD5" w14:textId="77777777" w:rsidR="007A662E" w:rsidRPr="007A662E" w:rsidRDefault="007A662E" w:rsidP="007A662E">
      <w:pPr>
        <w:pStyle w:val="Titleofdoc"/>
        <w:rPr>
          <w:szCs w:val="24"/>
        </w:rPr>
      </w:pPr>
      <w:r w:rsidRPr="007A662E">
        <w:rPr>
          <w:szCs w:val="24"/>
        </w:rPr>
        <w:t>BERICHT DES EXTERNEN RECHNUNGSPRÜFERS ZUM WIPO/UPOV-Plan für die Krankenversicherung nach dem Ausscheiden aus dem Dienst (ASHIP)</w:t>
      </w:r>
    </w:p>
    <w:p w14:paraId="7DA48225" w14:textId="77777777" w:rsidR="007A662E" w:rsidRPr="007A662E" w:rsidRDefault="007A662E" w:rsidP="007A662E">
      <w:pPr>
        <w:pStyle w:val="preparedby"/>
        <w:jc w:val="left"/>
        <w:rPr>
          <w:iCs w:val="0"/>
          <w:szCs w:val="24"/>
        </w:rPr>
      </w:pPr>
      <w:r w:rsidRPr="007A662E">
        <w:rPr>
          <w:iCs w:val="0"/>
          <w:szCs w:val="24"/>
        </w:rPr>
        <w:t>Vom Verbandsbüro erstelltes Dokument</w:t>
      </w:r>
    </w:p>
    <w:p w14:paraId="2B21AE91" w14:textId="77777777" w:rsidR="007A662E" w:rsidRPr="007A662E" w:rsidRDefault="007A662E" w:rsidP="007A662E">
      <w:pPr>
        <w:pStyle w:val="Disclaimer"/>
        <w:rPr>
          <w:iCs w:val="0"/>
          <w:szCs w:val="24"/>
          <w:lang w:val="de-DE"/>
        </w:rPr>
      </w:pPr>
      <w:r w:rsidRPr="007A662E">
        <w:rPr>
          <w:iCs w:val="0"/>
          <w:szCs w:val="24"/>
          <w:lang w:val="de-DE"/>
        </w:rPr>
        <w:t>Haftungsausschluss:  dieses Dokument gibt nicht die Grundsätze oder eine Anleitung der UPOV wieder</w:t>
      </w:r>
    </w:p>
    <w:p w14:paraId="4632C485" w14:textId="558A4BC4" w:rsidR="007A662E" w:rsidRPr="007A662E" w:rsidRDefault="007A662E" w:rsidP="007A662E">
      <w:pPr>
        <w:rPr>
          <w:szCs w:val="24"/>
        </w:rPr>
      </w:pPr>
      <w:r w:rsidRPr="007A662E">
        <w:rPr>
          <w:szCs w:val="24"/>
        </w:rPr>
        <w:fldChar w:fldCharType="begin"/>
      </w:r>
      <w:r w:rsidRPr="007A662E">
        <w:rPr>
          <w:szCs w:val="24"/>
        </w:rPr>
        <w:instrText xml:space="preserve"> AUTONUM  </w:instrText>
      </w:r>
      <w:r w:rsidRPr="007A662E">
        <w:rPr>
          <w:szCs w:val="24"/>
        </w:rPr>
        <w:fldChar w:fldCharType="end"/>
      </w:r>
      <w:r w:rsidRPr="007A662E">
        <w:rPr>
          <w:szCs w:val="24"/>
        </w:rPr>
        <w:tab/>
        <w:t xml:space="preserve">Der Beratende Ausschuss erhielt auf seiner hundertdritten Tagung am 23. Oktober 2025 in Genf einen aktuellen Bericht über die Einrichtung eines Plans für mehrere Arbeitgeber, genannt WIPO/UPOV-Plan für die Krankenversicherung nach dem Ausscheiden aus dem Dienst (ASHIP). Das Ziel des ASHIP besteht darin, die von der Weltorganisation für geistiges Eigentum (WIPO) und </w:t>
      </w:r>
      <w:r w:rsidR="00CE00CD">
        <w:rPr>
          <w:szCs w:val="24"/>
        </w:rPr>
        <w:t xml:space="preserve">der </w:t>
      </w:r>
      <w:r w:rsidRPr="007A662E">
        <w:rPr>
          <w:szCs w:val="24"/>
        </w:rPr>
        <w:t xml:space="preserve">UPOV bereitgestellten finanziellen Mittel zu verwalten, um die Verbindlichkeiten beider Organisation für die Krankenversicherung nach dem Ausscheiden aus dem Dienst (ASHI) zu finanzieren, die anspruchsberechtigten Teilnehmern gewährt wird (vergleiche Dokument </w:t>
      </w:r>
      <w:r w:rsidRPr="00A646B7">
        <w:fldChar w:fldCharType="begin"/>
      </w:r>
      <w:r w:rsidRPr="00A646B7">
        <w:instrText>HYPERLINK "https://www.upov.int/edocs/mdocs/upov/de/cc_103/cc_103_3.pdf"</w:instrText>
      </w:r>
      <w:r w:rsidRPr="00A646B7">
        <w:fldChar w:fldCharType="separate"/>
      </w:r>
      <w:r w:rsidRPr="00A646B7">
        <w:rPr>
          <w:rStyle w:val="Hyperlink"/>
        </w:rPr>
        <w:t>CC/103/3</w:t>
      </w:r>
      <w:r w:rsidRPr="00A646B7">
        <w:fldChar w:fldCharType="end"/>
      </w:r>
      <w:r w:rsidRPr="007A662E">
        <w:rPr>
          <w:szCs w:val="24"/>
        </w:rPr>
        <w:t>).</w:t>
      </w:r>
    </w:p>
    <w:p w14:paraId="24AA05F9" w14:textId="77777777" w:rsidR="007A662E" w:rsidRPr="007A662E" w:rsidRDefault="007A662E" w:rsidP="007A662E">
      <w:pPr>
        <w:rPr>
          <w:szCs w:val="24"/>
        </w:rPr>
      </w:pPr>
    </w:p>
    <w:p w14:paraId="29B3EB43" w14:textId="585B3E04" w:rsidR="007A662E" w:rsidRPr="007A662E" w:rsidRDefault="007A662E" w:rsidP="007A662E">
      <w:pPr>
        <w:rPr>
          <w:szCs w:val="24"/>
        </w:rPr>
      </w:pPr>
      <w:r w:rsidRPr="007A662E">
        <w:rPr>
          <w:szCs w:val="24"/>
        </w:rPr>
        <w:fldChar w:fldCharType="begin"/>
      </w:r>
      <w:r w:rsidRPr="007A662E">
        <w:rPr>
          <w:szCs w:val="24"/>
        </w:rPr>
        <w:instrText xml:space="preserve"> AUTONUM  </w:instrText>
      </w:r>
      <w:r w:rsidRPr="007A662E">
        <w:rPr>
          <w:szCs w:val="24"/>
        </w:rPr>
        <w:fldChar w:fldCharType="end"/>
      </w:r>
      <w:r w:rsidRPr="007A662E">
        <w:rPr>
          <w:szCs w:val="24"/>
        </w:rPr>
        <w:tab/>
        <w:t>In Übereinstimmung mit den Absätzen 10 und 11 von Dokument CC/103/3 wird der WIPO/</w:t>
      </w:r>
      <w:r w:rsidR="00E70B76">
        <w:rPr>
          <w:szCs w:val="24"/>
        </w:rPr>
        <w:t>UPOV-</w:t>
      </w:r>
      <w:r w:rsidRPr="007A662E">
        <w:rPr>
          <w:szCs w:val="24"/>
        </w:rPr>
        <w:t>ASHIP-Jahresbericht vom Programm- und Haushaltsausschuss der WIPO (PBC) und dem Berat</w:t>
      </w:r>
      <w:r w:rsidR="00710267">
        <w:rPr>
          <w:szCs w:val="24"/>
        </w:rPr>
        <w:t xml:space="preserve">en </w:t>
      </w:r>
      <w:r w:rsidR="00710267" w:rsidRPr="007A662E">
        <w:rPr>
          <w:szCs w:val="24"/>
        </w:rPr>
        <w:t xml:space="preserve">Ausschuss </w:t>
      </w:r>
      <w:r w:rsidRPr="007A662E">
        <w:rPr>
          <w:szCs w:val="24"/>
        </w:rPr>
        <w:t xml:space="preserve">überwacht, die unter anderem die getrennte Prüfung des Jahresabschlusses des Plans prüfen werden, wobei die Prüfung des ASHIP durch den externen Rechnungsprüfer auf jährlich Basis erfolgt. </w:t>
      </w:r>
    </w:p>
    <w:p w14:paraId="76553FF4" w14:textId="77777777" w:rsidR="007A662E" w:rsidRPr="007A662E" w:rsidRDefault="007A662E" w:rsidP="007A662E">
      <w:pPr>
        <w:rPr>
          <w:szCs w:val="24"/>
        </w:rPr>
      </w:pPr>
    </w:p>
    <w:p w14:paraId="3F8372F2" w14:textId="4A45BC0E" w:rsidR="007A662E" w:rsidRPr="007A662E" w:rsidRDefault="007A662E" w:rsidP="007A662E">
      <w:pPr>
        <w:rPr>
          <w:szCs w:val="24"/>
        </w:rPr>
      </w:pPr>
      <w:r w:rsidRPr="007A662E">
        <w:rPr>
          <w:szCs w:val="24"/>
        </w:rPr>
        <w:fldChar w:fldCharType="begin"/>
      </w:r>
      <w:r w:rsidRPr="007A662E">
        <w:rPr>
          <w:szCs w:val="24"/>
        </w:rPr>
        <w:instrText xml:space="preserve"> AUTONUM  </w:instrText>
      </w:r>
      <w:r w:rsidRPr="007A662E">
        <w:rPr>
          <w:szCs w:val="24"/>
        </w:rPr>
        <w:fldChar w:fldCharType="end"/>
      </w:r>
      <w:r w:rsidRPr="007A662E">
        <w:rPr>
          <w:szCs w:val="24"/>
        </w:rPr>
        <w:tab/>
        <w:t xml:space="preserve">Die Anlage dieses Dokuments enthält den </w:t>
      </w:r>
      <w:r w:rsidR="000E252E">
        <w:rPr>
          <w:szCs w:val="24"/>
        </w:rPr>
        <w:t>B</w:t>
      </w:r>
      <w:r w:rsidRPr="007A662E">
        <w:rPr>
          <w:szCs w:val="24"/>
        </w:rPr>
        <w:t>ericht des externen Rechnungsprüfers über den Jahresabschluss des ASHIP für das zum 31. Dezember 2025 abgeschlossene Rechnungsjahr.</w:t>
      </w:r>
    </w:p>
    <w:p w14:paraId="30DD78C5" w14:textId="77777777" w:rsidR="007A662E" w:rsidRPr="007A662E" w:rsidRDefault="007A662E" w:rsidP="007A662E">
      <w:pPr>
        <w:rPr>
          <w:szCs w:val="24"/>
        </w:rPr>
      </w:pPr>
    </w:p>
    <w:p w14:paraId="3B6EE2A7" w14:textId="290B0ED3" w:rsidR="007A662E" w:rsidRPr="007A662E" w:rsidRDefault="007A662E" w:rsidP="007A662E">
      <w:pPr>
        <w:pStyle w:val="DecisionParagraphs"/>
        <w:rPr>
          <w:szCs w:val="24"/>
        </w:rPr>
      </w:pPr>
      <w:r w:rsidRPr="007A662E">
        <w:rPr>
          <w:szCs w:val="24"/>
        </w:rPr>
        <w:fldChar w:fldCharType="begin"/>
      </w:r>
      <w:r w:rsidRPr="007A662E">
        <w:rPr>
          <w:szCs w:val="24"/>
        </w:rPr>
        <w:instrText xml:space="preserve"> AUTONUM  </w:instrText>
      </w:r>
      <w:r w:rsidRPr="007A662E">
        <w:rPr>
          <w:szCs w:val="24"/>
        </w:rPr>
        <w:fldChar w:fldCharType="end"/>
      </w:r>
      <w:r w:rsidRPr="007A662E">
        <w:rPr>
          <w:szCs w:val="24"/>
        </w:rPr>
        <w:tab/>
        <w:t xml:space="preserve">Der Rat wird ersucht, den </w:t>
      </w:r>
      <w:r w:rsidR="00680D6C">
        <w:rPr>
          <w:szCs w:val="24"/>
        </w:rPr>
        <w:t>„</w:t>
      </w:r>
      <w:r w:rsidRPr="007A662E">
        <w:rPr>
          <w:szCs w:val="24"/>
        </w:rPr>
        <w:t>Bericht des externen Rechnungsprüfers zum WIPO/UPOV-Plan für die Krankenversicherung nach dem Ausscheiden aus dem Dienst (ASHIP)</w:t>
      </w:r>
      <w:r w:rsidR="003C6542">
        <w:rPr>
          <w:szCs w:val="24"/>
        </w:rPr>
        <w:t>“</w:t>
      </w:r>
      <w:r w:rsidRPr="007A662E">
        <w:rPr>
          <w:szCs w:val="24"/>
        </w:rPr>
        <w:t xml:space="preserve"> zur Kenntnis zu nehmen. </w:t>
      </w:r>
    </w:p>
    <w:p w14:paraId="27F9E647" w14:textId="77777777" w:rsidR="007A662E" w:rsidRPr="007A662E" w:rsidRDefault="007A662E" w:rsidP="007A662E">
      <w:pPr>
        <w:rPr>
          <w:szCs w:val="24"/>
        </w:rPr>
      </w:pPr>
    </w:p>
    <w:p w14:paraId="390401D1" w14:textId="77777777" w:rsidR="007A662E" w:rsidRPr="007A662E" w:rsidRDefault="007A662E" w:rsidP="007A662E">
      <w:pPr>
        <w:jc w:val="left"/>
        <w:rPr>
          <w:szCs w:val="24"/>
        </w:rPr>
      </w:pPr>
    </w:p>
    <w:p w14:paraId="69C68876" w14:textId="77777777" w:rsidR="007A662E" w:rsidRPr="007A662E" w:rsidRDefault="007A662E" w:rsidP="007A662E">
      <w:pPr>
        <w:rPr>
          <w:szCs w:val="24"/>
        </w:rPr>
      </w:pPr>
    </w:p>
    <w:p w14:paraId="006E1965" w14:textId="77777777" w:rsidR="007A662E" w:rsidRPr="007A662E" w:rsidRDefault="007A662E" w:rsidP="007A662E">
      <w:pPr>
        <w:jc w:val="right"/>
        <w:rPr>
          <w:szCs w:val="24"/>
        </w:rPr>
      </w:pPr>
      <w:r w:rsidRPr="007A662E">
        <w:rPr>
          <w:szCs w:val="24"/>
        </w:rPr>
        <w:t>[Anlage folgt]</w:t>
      </w:r>
    </w:p>
    <w:p w14:paraId="250D8269" w14:textId="77777777" w:rsidR="00731FB3" w:rsidRPr="007A662E" w:rsidRDefault="00731FB3"/>
    <w:p w14:paraId="45EEFC56" w14:textId="77777777" w:rsidR="00F9251C" w:rsidRPr="007A662E" w:rsidRDefault="00F9251C" w:rsidP="00797F56">
      <w:pPr>
        <w:rPr>
          <w:iCs/>
        </w:rPr>
      </w:pPr>
      <w:bookmarkStart w:id="0" w:name="_Hlk222997423"/>
    </w:p>
    <w:p w14:paraId="2670E58D" w14:textId="77777777" w:rsidR="00F9251C" w:rsidRPr="007A662E" w:rsidRDefault="00F9251C" w:rsidP="00797F56">
      <w:pPr>
        <w:rPr>
          <w:iCs/>
        </w:rPr>
        <w:sectPr w:rsidR="00F9251C" w:rsidRPr="007A662E" w:rsidSect="00F9251C">
          <w:headerReference w:type="even" r:id="rId14"/>
          <w:headerReference w:type="default" r:id="rId15"/>
          <w:footerReference w:type="even" r:id="rId16"/>
          <w:footerReference w:type="first" r:id="rId17"/>
          <w:pgSz w:w="11906" w:h="16838"/>
          <w:pgMar w:top="510" w:right="1134" w:bottom="1134" w:left="1134" w:header="709" w:footer="709" w:gutter="0"/>
          <w:pgNumType w:start="1"/>
          <w:cols w:space="708"/>
          <w:titlePg/>
          <w:docGrid w:linePitch="360"/>
        </w:sectPr>
      </w:pPr>
    </w:p>
    <w:p w14:paraId="5218CAAD" w14:textId="1E1B3275" w:rsidR="00797F56" w:rsidRPr="007A662E" w:rsidRDefault="00797F56" w:rsidP="00797F56">
      <w:pPr>
        <w:rPr>
          <w:iCs/>
        </w:rPr>
      </w:pPr>
    </w:p>
    <w:p w14:paraId="42113364" w14:textId="77777777" w:rsidR="0014387D" w:rsidRPr="007A662E" w:rsidRDefault="0014387D" w:rsidP="0014387D">
      <w:pPr>
        <w:rPr>
          <w:rFonts w:ascii="Aptos" w:eastAsia="Aptos" w:hAnsi="Aptos"/>
          <w:kern w:val="2"/>
          <w:sz w:val="24"/>
          <w:szCs w:val="24"/>
          <w14:ligatures w14:val="standardContextual"/>
        </w:rPr>
      </w:pPr>
      <w:r w:rsidRPr="007A662E">
        <w:rPr>
          <w:rFonts w:ascii="Aptos" w:eastAsia="Aptos" w:hAnsi="Aptos"/>
          <w:kern w:val="2"/>
          <w:sz w:val="24"/>
          <w:szCs w:val="24"/>
          <w14:ligatures w14:val="standardContextual"/>
        </w:rPr>
        <w:drawing>
          <wp:anchor distT="0" distB="0" distL="114300" distR="114300" simplePos="0" relativeHeight="251658245" behindDoc="0" locked="0" layoutInCell="1" allowOverlap="1" wp14:anchorId="0DF2D74C" wp14:editId="383A3F59">
            <wp:simplePos x="0" y="0"/>
            <wp:positionH relativeFrom="leftMargin">
              <wp:posOffset>353695</wp:posOffset>
            </wp:positionH>
            <wp:positionV relativeFrom="paragraph">
              <wp:posOffset>211455</wp:posOffset>
            </wp:positionV>
            <wp:extent cx="425450" cy="431800"/>
            <wp:effectExtent l="0" t="0" r="6350" b="0"/>
            <wp:wrapThrough wrapText="bothSides">
              <wp:wrapPolygon edited="0">
                <wp:start x="0" y="0"/>
                <wp:lineTo x="0" y="15247"/>
                <wp:lineTo x="2579" y="20329"/>
                <wp:lineTo x="5803" y="20965"/>
                <wp:lineTo x="15475" y="20965"/>
                <wp:lineTo x="18699" y="20329"/>
                <wp:lineTo x="21278" y="15247"/>
                <wp:lineTo x="21278" y="0"/>
                <wp:lineTo x="0" y="0"/>
              </wp:wrapPolygon>
            </wp:wrapThrough>
            <wp:docPr id="834132170" name="Picture 834132170" descr="A golden eagle with a red and white shiel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4132170" name="Picture 834132170" descr="A golden eagle with a red and white shield&#10;&#10;AI-generated content may be incorrect."/>
                    <pic:cNvPicPr>
                      <a:picLocks noChangeAspect="1"/>
                    </pic:cNvPicPr>
                  </pic:nvPicPr>
                  <pic:blipFill>
                    <a:blip r:embed="rId18" cstate="print">
                      <a:extLst>
                        <a:ext uri="{28A0092B-C50C-407E-A947-70E740481C1C}">
                          <a14:useLocalDpi xmlns:a14="http://schemas.microsoft.com/office/drawing/2010/main" val="0"/>
                        </a:ext>
                      </a:extLst>
                    </a:blip>
                    <a:stretch>
                      <a:fillRect/>
                    </a:stretch>
                  </pic:blipFill>
                  <pic:spPr>
                    <a:xfrm>
                      <a:off x="0" y="0"/>
                      <a:ext cx="425450" cy="431800"/>
                    </a:xfrm>
                    <a:prstGeom prst="rect">
                      <a:avLst/>
                    </a:prstGeom>
                  </pic:spPr>
                </pic:pic>
              </a:graphicData>
            </a:graphic>
            <wp14:sizeRelH relativeFrom="margin">
              <wp14:pctWidth>0</wp14:pctWidth>
            </wp14:sizeRelH>
            <wp14:sizeRelV relativeFrom="margin">
              <wp14:pctHeight>0</wp14:pctHeight>
            </wp14:sizeRelV>
          </wp:anchor>
        </w:drawing>
      </w:r>
      <w:r w:rsidRPr="007A662E">
        <w:rPr>
          <w:rFonts w:ascii="Aptos" w:eastAsia="Aptos" w:hAnsi="Aptos"/>
          <w:kern w:val="2"/>
          <w:sz w:val="24"/>
          <w:szCs w:val="24"/>
          <w14:ligatures w14:val="standardContextual"/>
        </w:rPr>
        <mc:AlternateContent>
          <mc:Choice Requires="wpg">
            <w:drawing>
              <wp:anchor distT="0" distB="0" distL="114300" distR="114300" simplePos="0" relativeHeight="251658244" behindDoc="0" locked="0" layoutInCell="1" allowOverlap="1" wp14:anchorId="2D9D10C6" wp14:editId="7D9954CB">
                <wp:simplePos x="0" y="0"/>
                <wp:positionH relativeFrom="column">
                  <wp:posOffset>-33715</wp:posOffset>
                </wp:positionH>
                <wp:positionV relativeFrom="paragraph">
                  <wp:posOffset>147320</wp:posOffset>
                </wp:positionV>
                <wp:extent cx="4865526" cy="611301"/>
                <wp:effectExtent l="0" t="0" r="0" b="0"/>
                <wp:wrapNone/>
                <wp:docPr id="450306450" name="Group 17"/>
                <wp:cNvGraphicFramePr/>
                <a:graphic xmlns:a="http://schemas.openxmlformats.org/drawingml/2006/main">
                  <a:graphicData uri="http://schemas.microsoft.com/office/word/2010/wordprocessingGroup">
                    <wpg:wgp>
                      <wpg:cNvGrpSpPr/>
                      <wpg:grpSpPr>
                        <a:xfrm>
                          <a:off x="0" y="0"/>
                          <a:ext cx="4865526" cy="611301"/>
                          <a:chOff x="396815" y="0"/>
                          <a:chExt cx="4865526" cy="611301"/>
                        </a:xfrm>
                      </wpg:grpSpPr>
                      <wps:wsp>
                        <wps:cNvPr id="1998171781" name="Text Box 1"/>
                        <wps:cNvSpPr txBox="1"/>
                        <wps:spPr>
                          <a:xfrm>
                            <a:off x="1742536" y="69011"/>
                            <a:ext cx="3519805" cy="542290"/>
                          </a:xfrm>
                          <a:prstGeom prst="rect">
                            <a:avLst/>
                          </a:prstGeom>
                          <a:noFill/>
                          <a:ln>
                            <a:noFill/>
                          </a:ln>
                        </wps:spPr>
                        <wps:txbx>
                          <w:txbxContent>
                            <w:p w14:paraId="7C8566D0" w14:textId="44A805A0" w:rsidR="0014387D" w:rsidRPr="00FB09F4" w:rsidRDefault="005256AB" w:rsidP="0014387D">
                              <w:pPr>
                                <w:rPr>
                                  <w:rFonts w:ascii="Helvetica" w:hAnsi="Helvetica"/>
                                  <w:color w:val="000000"/>
                                  <w14:textOutline w14:w="0" w14:cap="flat" w14:cmpd="sng" w14:algn="ctr">
                                    <w14:noFill/>
                                    <w14:prstDash w14:val="solid"/>
                                    <w14:round/>
                                  </w14:textOutline>
                                </w:rPr>
                              </w:pPr>
                              <w:r>
                                <w:rPr>
                                  <w:rFonts w:ascii="Helvetica" w:eastAsia="Times New Roman" w:hAnsi="Helvetica" w:cs="Times New Roman"/>
                                  <w:color w:val="000000"/>
                                  <w:szCs w:val="24"/>
                                </w:rPr>
                                <w:t>DER RECHNUNGSHOF DER</w:t>
                              </w:r>
                            </w:p>
                            <w:p w14:paraId="24C641B6" w14:textId="33C28DF0" w:rsidR="0014387D" w:rsidRPr="00FB09F4" w:rsidRDefault="00AD5BD5" w:rsidP="0014387D">
                              <w:pPr>
                                <w:rPr>
                                  <w:rFonts w:ascii="Helvetica" w:hAnsi="Helvetica"/>
                                  <w:color w:val="000000"/>
                                  <w14:textOutline w14:w="0" w14:cap="flat" w14:cmpd="sng" w14:algn="ctr">
                                    <w14:noFill/>
                                    <w14:prstDash w14:val="solid"/>
                                    <w14:round/>
                                  </w14:textOutline>
                                </w:rPr>
                              </w:pPr>
                              <w:r>
                                <w:rPr>
                                  <w:rFonts w:ascii="Helvetica" w:eastAsia="Times New Roman" w:hAnsi="Helvetica" w:cs="Times New Roman"/>
                                  <w:color w:val="000000"/>
                                  <w:szCs w:val="24"/>
                                </w:rPr>
                                <w:t>REPUBLIK INDONESIEN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043461494" name="Text Box 15"/>
                        <wps:cNvSpPr txBox="1"/>
                        <wps:spPr>
                          <a:xfrm>
                            <a:off x="396815" y="0"/>
                            <a:ext cx="1781810" cy="542290"/>
                          </a:xfrm>
                          <a:prstGeom prst="rect">
                            <a:avLst/>
                          </a:prstGeom>
                          <a:noFill/>
                          <a:ln>
                            <a:noFill/>
                          </a:ln>
                        </wps:spPr>
                        <wps:txbx>
                          <w:txbxContent>
                            <w:p w14:paraId="2484540C" w14:textId="77777777" w:rsidR="0014387D" w:rsidRPr="00CD66EC" w:rsidRDefault="0014387D" w:rsidP="0014387D">
                              <w:pPr>
                                <w:rPr>
                                  <w:rFonts w:ascii="Helvetica" w:hAnsi="Helvetica"/>
                                  <w:b/>
                                  <w:bCs/>
                                  <w:color w:val="000000"/>
                                  <w:sz w:val="60"/>
                                  <w:szCs w:val="60"/>
                                  <w14:textOutline w14:w="0" w14:cap="flat" w14:cmpd="sng" w14:algn="ctr">
                                    <w14:noFill/>
                                    <w14:prstDash w14:val="solid"/>
                                    <w14:round/>
                                  </w14:textOutline>
                                </w:rPr>
                              </w:pPr>
                              <w:r w:rsidRPr="00CD66EC">
                                <w:rPr>
                                  <w:rFonts w:ascii="Helvetica" w:hAnsi="Helvetica"/>
                                  <w:b/>
                                  <w:bCs/>
                                  <w:color w:val="000000"/>
                                  <w:sz w:val="60"/>
                                  <w:szCs w:val="60"/>
                                  <w14:textOutline w14:w="0" w14:cap="flat" w14:cmpd="sng" w14:algn="ctr">
                                    <w14:noFill/>
                                    <w14:prstDash w14:val="solid"/>
                                    <w14:round/>
                                  </w14:textOutline>
                                </w:rPr>
                                <w:t>BPK RI</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anchor>
            </w:drawing>
          </mc:Choice>
          <mc:Fallback>
            <w:pict>
              <v:group w14:anchorId="2D9D10C6" id="Group 17" o:spid="_x0000_s1026" style="position:absolute;left:0;text-align:left;margin-left:-2.65pt;margin-top:11.6pt;width:383.1pt;height:48.15pt;z-index:251658244;mso-width-relative:margin" coordorigin="3968" coordsize="48655,611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vrHxwgIAADoIAAAOAAAAZHJzL2Uyb0RvYy54bWzslU1v3CAQhu+V+h8Q98bGa+/aVrzRNmmi&#10;SlESKYlyZjFeW7KBAhs7/fUd8HrzqUpN1fbSiw3DADMP78Dh0dC16J5r00hRYHIQYsQFk2UjNgW+&#10;vTn9lGJkLBUlbaXgBX7gBh8tP3447FXOI1nLtuQawSLC5L0qcG2tyoPAsJp31BxIxQUMVlJ31EJX&#10;b4JS0x5W79ogCsN50EtdKi0ZNwasJ+MgXvr1q4oze1lVhlvUFhhis/6r/XftvsHykOYbTVXdsF0Y&#10;9B1RdLQRsOl+qRNqKdrq5tVSXcO0NLKyB0x2gayqhnGfA2RDwhfZnGm5VT6XTd5v1B4ToH3B6d3L&#10;sov7M62u1ZUGEr3aAAvfc7kMle7cH6JEg0f2sEfGB4sYGON0niTRHCMGY3NCZiEZmbIawLtps2ye&#10;kgSjx7ms/vLz2cG0d/Asol6BRswjBvN7GK5rqrina3LAcKVRU4KEsywlC7JICUaCdiDZG5frZzkg&#10;n5kLArwdMWQHMMMUl7GzGzC+AY4s4iiZASOHKAvJjtCEcJaQLA2BkEOYxFGUeVnuIdBcaWPPuOyQ&#10;axRYg6q92Oj9ubGwN7hOLm57IU+btvXKbsUzAzg6C2CdgnUtO6yHXQZrWT5AYlqOhWIUO21gz3Nq&#10;7BXVUBlQQ1Dt9hI+VSv7AstdC6Na6u9v2Z0/nBSMYtRDpRXYfNtSzTFqvwo4w4zEsStN34mTRQQd&#10;/XRk/XREbLtjCcUMxwPR+abzt+3UrLTs7uBSWLldYYgKBnsX2E7NYzvWP1wqjK9W3gmKUVF7Lq4V&#10;c0s7aI7ozXBHtdpht3BgF3JSDc1f0B99R9yrrZVV44/GAR6p7riDgke1/HEpR2E8i+ckzuLXUk4m&#10;zf6ill9X8yRjVzIpAeD/UsZjCU+5/Vfz31Gzv6bhgfI30e4xdS/g075X/+OTv/wBAAD//wMAUEsD&#10;BBQABgAIAAAAIQDoMqTc4AAAAAkBAAAPAAAAZHJzL2Rvd25yZXYueG1sTI9Na8JAEIbvhf6HZQq9&#10;6eaD2BqzEZG2JymoheJtTcYkmJ0N2TWJ/77TU3sc3of3fSZbT6YVA/ausaQgnAcgkApbNlQp+Dq+&#10;z15BOK+p1K0lVHBHB+v88SHTaWlH2uNw8JXgEnKpVlB736VSuqJGo93cdkicXWxvtOezr2TZ65HL&#10;TSujIFhIoxvihVp3uK2xuB5uRsHHqMdNHL4Nu+tlez8dk8/vXYhKPT9NmxUIj5P/g+FXn9UhZ6ez&#10;vVHpRKtglsRMKojiCATnL4tgCeLMYLhMQOaZ/P9B/gMAAP//AwBQSwECLQAUAAYACAAAACEAtoM4&#10;kv4AAADhAQAAEwAAAAAAAAAAAAAAAAAAAAAAW0NvbnRlbnRfVHlwZXNdLnhtbFBLAQItABQABgAI&#10;AAAAIQA4/SH/1gAAAJQBAAALAAAAAAAAAAAAAAAAAC8BAABfcmVscy8ucmVsc1BLAQItABQABgAI&#10;AAAAIQAtvrHxwgIAADoIAAAOAAAAAAAAAAAAAAAAAC4CAABkcnMvZTJvRG9jLnhtbFBLAQItABQA&#10;BgAIAAAAIQDoMqTc4AAAAAkBAAAPAAAAAAAAAAAAAAAAABwFAABkcnMvZG93bnJldi54bWxQSwUG&#10;AAAAAAQABADzAAAAKQYAAAAA&#10;">
                <v:shapetype id="_x0000_t202" coordsize="21600,21600" o:spt="202" path="m,l,21600r21600,l21600,xe">
                  <v:stroke joinstyle="miter"/>
                  <v:path gradientshapeok="t" o:connecttype="rect"/>
                </v:shapetype>
                <v:shape id="_x0000_s1027" type="#_x0000_t202" style="position:absolute;left:17425;top:690;width:35198;height:542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S7xxwAAAOMAAAAPAAAAZHJzL2Rvd25yZXYueG1sRE9La8JA&#10;EL4X/A/LCL3V3RRbk+gqUin0ZKkv8DZkxySYnQ3ZrUn/vVso9DjfexarwTbiRp2vHWtIJgoEceFM&#10;zaWGw/79KQXhA7LBxjFp+CEPq+XoYYG5cT1/0W0XShFD2OeooQqhzaX0RUUW/cS1xJG7uM5iiGdX&#10;StNhH8NtI5+VepUWa44NFbb0VlFx3X1bDcft5Xyaqs9yY1/a3g1Kss2k1o/jYT0HEWgI/+I/94eJ&#10;87MsTWbJLE3g96cIgFzeAQAA//8DAFBLAQItABQABgAIAAAAIQDb4fbL7gAAAIUBAAATAAAAAAAA&#10;AAAAAAAAAAAAAABbQ29udGVudF9UeXBlc10ueG1sUEsBAi0AFAAGAAgAAAAhAFr0LFu/AAAAFQEA&#10;AAsAAAAAAAAAAAAAAAAAHwEAAF9yZWxzLy5yZWxzUEsBAi0AFAAGAAgAAAAhAGv5LvHHAAAA4wAA&#10;AA8AAAAAAAAAAAAAAAAABwIAAGRycy9kb3ducmV2LnhtbFBLBQYAAAAAAwADALcAAAD7AgAAAAA=&#10;" filled="f" stroked="f">
                  <v:textbox>
                    <w:txbxContent>
                      <w:p w14:paraId="7C8566D0" w14:textId="44A805A0" w:rsidR="0014387D" w:rsidRPr="00FB09F4" w:rsidRDefault="005256AB" w:rsidP="0014387D">
                        <w:pPr>
                          <w:rPr>
                            <w:rFonts w:ascii="Helvetica" w:hAnsi="Helvetica"/>
                            <w:color w:val="000000"/>
                            <w14:textOutline w14:w="0" w14:cap="flat" w14:cmpd="sng" w14:algn="ctr">
                              <w14:noFill/>
                              <w14:prstDash w14:val="solid"/>
                              <w14:round/>
                            </w14:textOutline>
                          </w:rPr>
                        </w:pPr>
                        <w:r>
                          <w:rPr>
                            <w:rFonts w:ascii="Helvetica" w:eastAsia="Times New Roman" w:hAnsi="Helvetica" w:cs="Times New Roman"/>
                            <w:color w:val="000000"/>
                            <w:szCs w:val="24"/>
                          </w:rPr>
                          <w:t>DER RECHNUNGSHOF DER</w:t>
                        </w:r>
                      </w:p>
                      <w:p w14:paraId="24C641B6" w14:textId="33C28DF0" w:rsidR="0014387D" w:rsidRPr="00FB09F4" w:rsidRDefault="00AD5BD5" w:rsidP="0014387D">
                        <w:pPr>
                          <w:rPr>
                            <w:rFonts w:ascii="Helvetica" w:hAnsi="Helvetica"/>
                            <w:color w:val="000000"/>
                            <w14:textOutline w14:w="0" w14:cap="flat" w14:cmpd="sng" w14:algn="ctr">
                              <w14:noFill/>
                              <w14:prstDash w14:val="solid"/>
                              <w14:round/>
                            </w14:textOutline>
                          </w:rPr>
                        </w:pPr>
                        <w:r>
                          <w:rPr>
                            <w:rFonts w:ascii="Helvetica" w:eastAsia="Times New Roman" w:hAnsi="Helvetica" w:cs="Times New Roman"/>
                            <w:color w:val="000000"/>
                            <w:szCs w:val="24"/>
                          </w:rPr>
                          <w:t>REPUBLIK INDONESIEN</w:t>
                        </w:r>
                      </w:p>
                    </w:txbxContent>
                  </v:textbox>
                </v:shape>
                <v:shape id="Text Box 15" o:spid="_x0000_s1028" type="#_x0000_t202" style="position:absolute;left:3968;width:17818;height:542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LbygAAAOMAAAAPAAAAZHJzL2Rvd25yZXYueG1sRI9BawIx&#10;FITvBf9DeIXeaqKNUlejSEuhJ4taBW+PzXN36eZl2aTu9t+bguBxmJlvmMWqd7W4UBsqzwZGQwWC&#10;OPe24sLA9/7j+RVEiMgWa89k4I8CrJaDhwVm1ne8pcsuFiJBOGRooIyxyaQMeUkOw9A3xMk7+9Zh&#10;TLItpG2xS3BXy7FSU+mw4rRQYkNvJeU/u19n4LA5n45afRXvbtJ0vleS3Uwa8/TYr+cgIvXxHr61&#10;P62BsdIvejrSMw3/n9IfkMsrAAAA//8DAFBLAQItABQABgAIAAAAIQDb4fbL7gAAAIUBAAATAAAA&#10;AAAAAAAAAAAAAAAAAABbQ29udGVudF9UeXBlc10ueG1sUEsBAi0AFAAGAAgAAAAhAFr0LFu/AAAA&#10;FQEAAAsAAAAAAAAAAAAAAAAAHwEAAF9yZWxzLy5yZWxzUEsBAi0AFAAGAAgAAAAhAH6D4tvKAAAA&#10;4wAAAA8AAAAAAAAAAAAAAAAABwIAAGRycy9kb3ducmV2LnhtbFBLBQYAAAAAAwADALcAAAD+AgAA&#10;AAA=&#10;" filled="f" stroked="f">
                  <v:textbox>
                    <w:txbxContent>
                      <w:p w14:paraId="2484540C" w14:textId="77777777" w:rsidR="0014387D" w:rsidRPr="00CD66EC" w:rsidRDefault="0014387D" w:rsidP="0014387D">
                        <w:pPr>
                          <w:rPr>
                            <w:rFonts w:ascii="Helvetica" w:hAnsi="Helvetica"/>
                            <w:b/>
                            <w:bCs/>
                            <w:color w:val="000000"/>
                            <w:sz w:val="60"/>
                            <w:szCs w:val="60"/>
                            <w14:textOutline w14:w="0" w14:cap="flat" w14:cmpd="sng" w14:algn="ctr">
                              <w14:noFill/>
                              <w14:prstDash w14:val="solid"/>
                              <w14:round/>
                            </w14:textOutline>
                          </w:rPr>
                        </w:pPr>
                        <w:r w:rsidRPr="00CD66EC">
                          <w:rPr>
                            <w:rFonts w:ascii="Helvetica" w:hAnsi="Helvetica"/>
                            <w:b/>
                            <w:bCs/>
                            <w:color w:val="000000"/>
                            <w:sz w:val="60"/>
                            <w:szCs w:val="60"/>
                            <w14:textOutline w14:w="0" w14:cap="flat" w14:cmpd="sng" w14:algn="ctr">
                              <w14:noFill/>
                              <w14:prstDash w14:val="solid"/>
                              <w14:round/>
                            </w14:textOutline>
                          </w:rPr>
                          <w:t>BPK RI</w:t>
                        </w:r>
                      </w:p>
                    </w:txbxContent>
                  </v:textbox>
                </v:shape>
              </v:group>
            </w:pict>
          </mc:Fallback>
        </mc:AlternateContent>
      </w:r>
      <w:r w:rsidRPr="007A662E">
        <w:rPr>
          <w:rFonts w:ascii="Aptos" w:eastAsia="Aptos" w:hAnsi="Aptos"/>
          <w:kern w:val="2"/>
          <w:sz w:val="24"/>
          <w:szCs w:val="24"/>
          <w14:ligatures w14:val="standardContextual"/>
        </w:rPr>
        <mc:AlternateContent>
          <mc:Choice Requires="wps">
            <w:drawing>
              <wp:anchor distT="0" distB="0" distL="114300" distR="114300" simplePos="0" relativeHeight="251658240" behindDoc="0" locked="0" layoutInCell="1" allowOverlap="1" wp14:anchorId="7E56D9EA" wp14:editId="64F2F50B">
                <wp:simplePos x="0" y="0"/>
                <wp:positionH relativeFrom="column">
                  <wp:posOffset>-917198</wp:posOffset>
                </wp:positionH>
                <wp:positionV relativeFrom="paragraph">
                  <wp:posOffset>9497695</wp:posOffset>
                </wp:positionV>
                <wp:extent cx="7884795" cy="254000"/>
                <wp:effectExtent l="0" t="0" r="1905" b="0"/>
                <wp:wrapNone/>
                <wp:docPr id="1201608928" name="Rectangle 14"/>
                <wp:cNvGraphicFramePr/>
                <a:graphic xmlns:a="http://schemas.openxmlformats.org/drawingml/2006/main">
                  <a:graphicData uri="http://schemas.microsoft.com/office/word/2010/wordprocessingShape">
                    <wps:wsp>
                      <wps:cNvSpPr/>
                      <wps:spPr>
                        <a:xfrm>
                          <a:off x="0" y="0"/>
                          <a:ext cx="7884795" cy="254000"/>
                        </a:xfrm>
                        <a:prstGeom prst="rect">
                          <a:avLst/>
                        </a:prstGeom>
                        <a:solidFill>
                          <a:srgbClr val="0E2841">
                            <a:lumMod val="75000"/>
                            <a:lumOff val="25000"/>
                          </a:srgbClr>
                        </a:solidFill>
                        <a:ln w="1905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25D0A5A" id="Rectangle 14" o:spid="_x0000_s1026" style="position:absolute;margin-left:-72.2pt;margin-top:747.85pt;width:620.85pt;height:20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xguybAIAANsEAAAOAAAAZHJzL2Uyb0RvYy54bWysVFtv2yAUfp+0/4B4X+1EyZJadaooWadJ&#10;XVuprfpMMMRIwGFA4nS/fgfsJF23p2kv+Nw4l4/v+Or6YDTZCx8U2JqOLkpKhOXQKLut6fPTzac5&#10;JSEy2zANVtT0VQR6vfj44apzlRhDC7oRnmASG6rO1bSN0VVFEXgrDAsX4IRFpwRvWETVb4vGsw6z&#10;G12My/Jz0YFvnAcuQkDrunfSRc4vpeDxXsogItE1xd5iPn0+N+ksFles2nrmWsWHNtg/dGGYslj0&#10;lGrNIiM7r/5IZRT3EEDGCw6mACkVF3kGnGZUvpvmsWVO5FkQnOBOMIX/l5bf7R/dg0cYOheqgGKa&#10;4iC9SV/sjxwyWK8nsMQhEo7G2Xw+mV1OKeHoG08nZZnRLM63nQ/xqwBDklBTj4+RMWL72xCxIoYe&#10;Q1KxAFo1N0rrrPjtZqU92bP0cF/G88ko39U78x2a3jybDjVZhWZ85948Ppoxf+jT5Fq/5deWdMjX&#10;y3KKrOAMmSc1iyga19Q02C0lTG+R0jz6XNhCai3TJTW9ZqHty+W0PY+MikhmrUxN59jaCRBt00gi&#10;03EY/Yx2kjbQvD544qHnZ3D8RmGRWxbiA/NISGwSlyze4yE1YOcwSJS04H/+zZ7ikSfopaRDguNU&#10;P3bMC0r0N4sMuhxNJmkjsjKZzsao+LeezVuP3ZkV4FOMcJ0dz2KKj/ooSg/mBXdxmaqii1mOtXv8&#10;BmUV+8XDbeZiucxhuAWOxVv76HhKnnBK8D4dXph3A3EiUu4OjsvAqnf86WPTTQvLXQSpMrnOuOLr&#10;JwU3KPNg2Pa0om/1HHX+Jy1+AQAA//8DAFBLAwQUAAYACAAAACEAitjpauQAAAAPAQAADwAAAGRy&#10;cy9kb3ducmV2LnhtbEyPT0/CQBDF7yZ+h82YeINtoYit3RI0IkcDGIO3pTu2jfundrelfnuHk95m&#10;5r28+b18NRrNBux846yAeBoBQ1s61dhKwNthM7kH5oO0SmpnUcAPelgV11e5zJQ72x0O+1AxCrE+&#10;kwLqENqMc1/WaKSfuhYtaZ+uMzLQ2lVcdfJM4UbzWRTdcSMbSx9q2eJTjeXXvjcCZh/xNx71sH1+&#10;f5S8f9mo1/UxFeL2Zlw/AAs4hj8zXPAJHQpiOrneKs+0gEmcJAl5SUnSxRLYxROlyzmwE02LOd14&#10;kfP/PYpfAAAA//8DAFBLAQItABQABgAIAAAAIQC2gziS/gAAAOEBAAATAAAAAAAAAAAAAAAAAAAA&#10;AABbQ29udGVudF9UeXBlc10ueG1sUEsBAi0AFAAGAAgAAAAhADj9If/WAAAAlAEAAAsAAAAAAAAA&#10;AAAAAAAALwEAAF9yZWxzLy5yZWxzUEsBAi0AFAAGAAgAAAAhALXGC7JsAgAA2wQAAA4AAAAAAAAA&#10;AAAAAAAALgIAAGRycy9lMm9Eb2MueG1sUEsBAi0AFAAGAAgAAAAhAIrY6WrkAAAADwEAAA8AAAAA&#10;AAAAAAAAAAAAxgQAAGRycy9kb3ducmV2LnhtbFBLBQYAAAAABAAEAPMAAADXBQAAAAA=&#10;" fillcolor="#215f9a" stroked="f" strokeweight="1.5pt"/>
            </w:pict>
          </mc:Fallback>
        </mc:AlternateContent>
      </w:r>
      <w:r w:rsidRPr="007A662E">
        <w:rPr>
          <w:rFonts w:ascii="Aptos" w:eastAsia="Aptos" w:hAnsi="Aptos" w:cs="Aptos"/>
          <w:color w:val="000000"/>
          <w:kern w:val="2"/>
          <w:sz w:val="24"/>
          <w:szCs w:val="24"/>
          <w14:ligatures w14:val="standardContextual"/>
        </w:rPr>
        <mc:AlternateContent>
          <mc:Choice Requires="wps">
            <w:drawing>
              <wp:anchor distT="0" distB="0" distL="114300" distR="114300" simplePos="0" relativeHeight="251658243" behindDoc="0" locked="0" layoutInCell="1" allowOverlap="1" wp14:anchorId="57AF9DC2" wp14:editId="0743F17F">
                <wp:simplePos x="0" y="0"/>
                <wp:positionH relativeFrom="column">
                  <wp:posOffset>-53340</wp:posOffset>
                </wp:positionH>
                <wp:positionV relativeFrom="paragraph">
                  <wp:posOffset>-1455420</wp:posOffset>
                </wp:positionV>
                <wp:extent cx="3834765" cy="457200"/>
                <wp:effectExtent l="0" t="0" r="0" b="0"/>
                <wp:wrapNone/>
                <wp:docPr id="55865625" name="Text Box 1"/>
                <wp:cNvGraphicFramePr/>
                <a:graphic xmlns:a="http://schemas.openxmlformats.org/drawingml/2006/main">
                  <a:graphicData uri="http://schemas.microsoft.com/office/word/2010/wordprocessingShape">
                    <wps:wsp>
                      <wps:cNvSpPr txBox="1"/>
                      <wps:spPr>
                        <a:xfrm>
                          <a:off x="0" y="0"/>
                          <a:ext cx="3834765" cy="457200"/>
                        </a:xfrm>
                        <a:prstGeom prst="rect">
                          <a:avLst/>
                        </a:prstGeom>
                        <a:noFill/>
                        <a:ln>
                          <a:noFill/>
                        </a:ln>
                      </wps:spPr>
                      <wps:txbx>
                        <w:txbxContent>
                          <w:p w14:paraId="23CCD108" w14:textId="77777777" w:rsidR="0014387D" w:rsidRPr="00CD66EC" w:rsidRDefault="0014387D" w:rsidP="0014387D">
                            <w:pPr>
                              <w:rPr>
                                <w:rFonts w:ascii="Helvetica" w:hAnsi="Helvetica"/>
                                <w:color w:val="FFFFFF"/>
                                <w:sz w:val="48"/>
                                <w:szCs w:val="48"/>
                                <w14:textOutline w14:w="0" w14:cap="flat" w14:cmpd="sng" w14:algn="ctr">
                                  <w14:noFill/>
                                  <w14:prstDash w14:val="solid"/>
                                  <w14:round/>
                                </w14:textOutline>
                              </w:rPr>
                            </w:pPr>
                            <w:r w:rsidRPr="00CD66EC">
                              <w:rPr>
                                <w:rFonts w:ascii="Helvetica" w:hAnsi="Helvetica"/>
                                <w:color w:val="FFFFFF"/>
                                <w:sz w:val="48"/>
                                <w:szCs w:val="48"/>
                                <w14:textOutline w14:w="0" w14:cap="flat" w14:cmpd="sng" w14:algn="ctr">
                                  <w14:noFill/>
                                  <w14:prstDash w14:val="solid"/>
                                  <w14:round/>
                                </w14:textOutline>
                              </w:rPr>
                              <w:t>Financial Year 2025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anchor>
            </w:drawing>
          </mc:Choice>
          <mc:Fallback>
            <w:pict>
              <v:shape w14:anchorId="57AF9DC2" id="Text Box 1" o:spid="_x0000_s1029" type="#_x0000_t202" style="position:absolute;left:0;text-align:left;margin-left:-4.2pt;margin-top:-114.6pt;width:301.95pt;height:36pt;z-index:251658243;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A0byEwIAACoEAAAOAAAAZHJzL2Uyb0RvYy54bWysU8lu2zAQvRfoPxC817IdZ6lgOXATuChg&#10;JAGcImeaoiwBJIcd0pbcr++Q8ta0p6IXajQznOW9x+l9ZzTbKfQN2IKPBkPOlJVQNnZT8O+vi093&#10;nPkgbCk0WFXwvfL8fvbxw7R1uRpDDbpUyKiI9XnrCl6H4PIs87JWRvgBOGUpWAEaEegXN1mJoqXq&#10;Rmfj4fAmawFLhyCV9+R97IN8lupXlZLhuaq8CkwXnGYL6cR0ruOZzaYi36BwdSMPY4h/mMKIxlLT&#10;U6lHEQTbYvNHKdNIBA9VGEgwGVRVI1XagbYZDd9ts6qFU2kXAse7E0z+/5WVT7uVe0EWui/QEYER&#10;kNb53JMz7tNVaOKXJmUUJwj3J9hUF5gk59Xd1eT25pozSbHJ9S3xEstk59sOffiqwLBoFByJloSW&#10;2C196FOPKbGZhUWjdaJG298cVDN6svOI0QrdumNNWfDxcfw1lHvaCqEn3Du5aKj1UvjwIpAYpkVI&#10;teGZjkpDW3A4WJzVgD//5o/5BDxFOWtJMQX3P7YCFWf6myVKPo8mkyix9JNg4AwvI+vLiN2aByBR&#10;juh9OJlMuoxBH80KwbyRuOexK4WEldS74OFoPoRex/Q4pJrPUxKJyomwtCsnY+mIXQT2tXsT6A7o&#10;B+LtCY7aEvk7EvrceNO7+TYQFYmhiHOP6gF+EmTi+PB4ouIv/1PW+YnPfgEAAP//AwBQSwMEFAAG&#10;AAgAAAAhAHlynnTgAAAADAEAAA8AAABkcnMvZG93bnJldi54bWxMj01PwzAMhu9I/IfISNy2tBGB&#10;rTSdJj4kDlw2yj1rsqZa41RNtnb/HnOCk2X70evH5Wb2PbvYMXYBFeTLDJjFJpgOWwX11/tiBSwm&#10;jUb3Aa2Cq42wqW5vSl2YMOHOXvapZRSCsdAKXEpDwXlsnPU6LsNgkXbHMHqdqB1bbkY9Ubjvuciy&#10;R+51h3TB6cG+ONuc9mevICWzza/1m48f3/Pn6+SyRupaqfu7efsMLNk5/cHwq0/qUJHTIZzRRNYr&#10;WKweiKQqxFoAI0KupQR2oFEunwTwquT/n6h+AAAA//8DAFBLAQItABQABgAIAAAAIQC2gziS/gAA&#10;AOEBAAATAAAAAAAAAAAAAAAAAAAAAABbQ29udGVudF9UeXBlc10ueG1sUEsBAi0AFAAGAAgAAAAh&#10;ADj9If/WAAAAlAEAAAsAAAAAAAAAAAAAAAAALwEAAF9yZWxzLy5yZWxzUEsBAi0AFAAGAAgAAAAh&#10;AFQDRvITAgAAKgQAAA4AAAAAAAAAAAAAAAAALgIAAGRycy9lMm9Eb2MueG1sUEsBAi0AFAAGAAgA&#10;AAAhAHlynnTgAAAADAEAAA8AAAAAAAAAAAAAAAAAbQQAAGRycy9kb3ducmV2LnhtbFBLBQYAAAAA&#10;BAAEAPMAAAB6BQAAAAA=&#10;" filled="f" stroked="f">
                <v:textbox style="mso-fit-shape-to-text:t">
                  <w:txbxContent>
                    <w:p w14:paraId="23CCD108" w14:textId="77777777" w:rsidR="0014387D" w:rsidRPr="00CD66EC" w:rsidRDefault="0014387D" w:rsidP="0014387D">
                      <w:pPr>
                        <w:rPr>
                          <w:rFonts w:ascii="Helvetica" w:hAnsi="Helvetica"/>
                          <w:color w:val="FFFFFF"/>
                          <w:sz w:val="48"/>
                          <w:szCs w:val="48"/>
                          <w14:textOutline w14:w="0" w14:cap="flat" w14:cmpd="sng" w14:algn="ctr">
                            <w14:noFill/>
                            <w14:prstDash w14:val="solid"/>
                            <w14:round/>
                          </w14:textOutline>
                        </w:rPr>
                      </w:pPr>
                      <w:r w:rsidRPr="00CD66EC">
                        <w:rPr>
                          <w:rFonts w:ascii="Helvetica" w:hAnsi="Helvetica"/>
                          <w:color w:val="FFFFFF"/>
                          <w:sz w:val="48"/>
                          <w:szCs w:val="48"/>
                          <w14:textOutline w14:w="0" w14:cap="flat" w14:cmpd="sng" w14:algn="ctr">
                            <w14:noFill/>
                            <w14:prstDash w14:val="solid"/>
                            <w14:round/>
                          </w14:textOutline>
                        </w:rPr>
                        <w:t>Financial Year 2025</w:t>
                      </w:r>
                    </w:p>
                  </w:txbxContent>
                </v:textbox>
              </v:shape>
            </w:pict>
          </mc:Fallback>
        </mc:AlternateContent>
      </w:r>
      <w:r w:rsidRPr="007A662E">
        <w:rPr>
          <w:rFonts w:ascii="Aptos" w:eastAsia="Aptos" w:hAnsi="Aptos" w:cs="Aptos"/>
          <w:color w:val="000000"/>
          <w:kern w:val="2"/>
          <w:sz w:val="24"/>
          <w:szCs w:val="24"/>
          <w14:ligatures w14:val="standardContextual"/>
        </w:rPr>
        <mc:AlternateContent>
          <mc:Choice Requires="wps">
            <w:drawing>
              <wp:anchor distT="0" distB="0" distL="114300" distR="114300" simplePos="0" relativeHeight="251658242" behindDoc="0" locked="0" layoutInCell="1" allowOverlap="1" wp14:anchorId="54945CB1" wp14:editId="5AB4DE0C">
                <wp:simplePos x="0" y="0"/>
                <wp:positionH relativeFrom="column">
                  <wp:posOffset>-38735</wp:posOffset>
                </wp:positionH>
                <wp:positionV relativeFrom="paragraph">
                  <wp:posOffset>-2312670</wp:posOffset>
                </wp:positionV>
                <wp:extent cx="5365115" cy="944880"/>
                <wp:effectExtent l="0" t="0" r="0" b="0"/>
                <wp:wrapNone/>
                <wp:docPr id="1672628277" name="Text Box 1"/>
                <wp:cNvGraphicFramePr/>
                <a:graphic xmlns:a="http://schemas.openxmlformats.org/drawingml/2006/main">
                  <a:graphicData uri="http://schemas.microsoft.com/office/word/2010/wordprocessingShape">
                    <wps:wsp>
                      <wps:cNvSpPr txBox="1"/>
                      <wps:spPr>
                        <a:xfrm>
                          <a:off x="0" y="0"/>
                          <a:ext cx="5365115" cy="944880"/>
                        </a:xfrm>
                        <a:prstGeom prst="rect">
                          <a:avLst/>
                        </a:prstGeom>
                        <a:noFill/>
                        <a:ln>
                          <a:noFill/>
                        </a:ln>
                      </wps:spPr>
                      <wps:txbx>
                        <w:txbxContent>
                          <w:p w14:paraId="43EFBFAA" w14:textId="77777777" w:rsidR="0014387D" w:rsidRPr="00CD66EC" w:rsidRDefault="0014387D" w:rsidP="0014387D">
                            <w:pPr>
                              <w:rPr>
                                <w:rFonts w:ascii="Helvetica" w:hAnsi="Helvetica"/>
                                <w:color w:val="FFFFFF"/>
                                <w:sz w:val="56"/>
                                <w:szCs w:val="56"/>
                                <w14:textOutline w14:w="0" w14:cap="flat" w14:cmpd="sng" w14:algn="ctr">
                                  <w14:noFill/>
                                  <w14:prstDash w14:val="solid"/>
                                  <w14:round/>
                                </w14:textOutline>
                              </w:rPr>
                            </w:pPr>
                            <w:r w:rsidRPr="00CD66EC">
                              <w:rPr>
                                <w:rFonts w:ascii="Helvetica" w:hAnsi="Helvetica"/>
                                <w:color w:val="FFFFFF"/>
                                <w:sz w:val="56"/>
                                <w:szCs w:val="56"/>
                                <w14:textOutline w14:w="0" w14:cap="flat" w14:cmpd="sng" w14:algn="ctr">
                                  <w14:noFill/>
                                  <w14:prstDash w14:val="solid"/>
                                  <w14:round/>
                                </w14:textOutline>
                              </w:rPr>
                              <w:t>WORLD INTELLECTUAL PROPERTY ORGANIZATION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anchor>
            </w:drawing>
          </mc:Choice>
          <mc:Fallback>
            <w:pict>
              <v:shape w14:anchorId="54945CB1" id="_x0000_s1030" type="#_x0000_t202" style="position:absolute;left:0;text-align:left;margin-left:-3.05pt;margin-top:-182.1pt;width:422.45pt;height:74.4pt;z-index:25165824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dL92FgIAACoEAAAOAAAAZHJzL2Uyb0RvYy54bWysU8tu2zAQvBfoPxC817IcO3UEy4GbwEUB&#10;IwngFDnTFGkJILksSVtyv75Lyq+mPRW9UMvd1T5mhrP7TiuyF843YEqaD4aUCMOhasy2pN9fl5+m&#10;lPjATMUUGFHSg/D0fv7xw6y1hRhBDaoSjmAR44vWlrQOwRZZ5nktNPMDsMJgUILTLODVbbPKsRar&#10;a5WNhsPbrAVXWQdceI/exz5I56m+lIKHZym9CESVFGcL6XTp3MQzm89YsXXM1g0/jsH+YQrNGoNN&#10;z6UeWWBk55o/SumGO/Agw4CDzkDKhou0A26TD99ts66ZFWkXBMfbM0z+/5XlT/u1fXEkdF+gQwIj&#10;IK31hUdn3KeTTscvTkowjhAezrCJLhCOzsnN7STPJ5RwjN2Nx9NpwjW7/G2dD18FaBKNkjqkJaHF&#10;9isfsCOmnlJiMwPLRqlEjTK/OTAxerLLiNEK3aYjTVXSm9P4G6gOuJWDnnBv+bLB1ivmwwtzyDAu&#10;gqoNz3hIBW1J4WhRUoP7+Td/zEfgMUpJi4opqf+xY05Qor4ZpOQuH4+jxNJlPPk8wou7jmyuI2an&#10;HwBFmeP7sDyZMT+okykd6DcU9yJ2xRAzHHuXNJzMh9DrGB8HF4tFSkJRWRZWZm15LB2xi8C+dm/M&#10;2SP6AXl7gpO2WPGOhD43/untYheQisRQxLlH9Qg/CjIRd3w8UfHX95R1eeLzXwAAAP//AwBQSwME&#10;FAAGAAgAAAAhAH5uqx/gAAAADAEAAA8AAABkcnMvZG93bnJldi54bWxMj81OwzAQhO9IvIO1SNxa&#10;J2kbRSFOVfEjceBCCfdtvMQRsR3FbpO+PcsJTqvdGc1+U+0XO4gLTaH3TkG6TkCQa73uXaeg+XhZ&#10;FSBCRKdx8I4UXCnAvr69qbDUfnbvdDnGTnCICyUqMDGOpZShNWQxrP1IjrUvP1mMvE6d1BPOHG4H&#10;mSVJLi32jj8YHOnRUPt9PFsFMepDem2ebXj9XN6eZpO0O2yUur9bDg8gIi3xzwy/+IwONTOd/Nnp&#10;IAYFqzxlJ89Nvs1AsKPYFFzmxKcs3W1B1pX8X6L+AQAA//8DAFBLAQItABQABgAIAAAAIQC2gziS&#10;/gAAAOEBAAATAAAAAAAAAAAAAAAAAAAAAABbQ29udGVudF9UeXBlc10ueG1sUEsBAi0AFAAGAAgA&#10;AAAhADj9If/WAAAAlAEAAAsAAAAAAAAAAAAAAAAALwEAAF9yZWxzLy5yZWxzUEsBAi0AFAAGAAgA&#10;AAAhAI10v3YWAgAAKgQAAA4AAAAAAAAAAAAAAAAALgIAAGRycy9lMm9Eb2MueG1sUEsBAi0AFAAG&#10;AAgAAAAhAH5uqx/gAAAADAEAAA8AAAAAAAAAAAAAAAAAcAQAAGRycy9kb3ducmV2LnhtbFBLBQYA&#10;AAAABAAEAPMAAAB9BQAAAAA=&#10;" filled="f" stroked="f">
                <v:textbox style="mso-fit-shape-to-text:t">
                  <w:txbxContent>
                    <w:p w14:paraId="43EFBFAA" w14:textId="77777777" w:rsidR="0014387D" w:rsidRPr="00CD66EC" w:rsidRDefault="0014387D" w:rsidP="0014387D">
                      <w:pPr>
                        <w:rPr>
                          <w:rFonts w:ascii="Helvetica" w:hAnsi="Helvetica"/>
                          <w:color w:val="FFFFFF"/>
                          <w:sz w:val="56"/>
                          <w:szCs w:val="56"/>
                          <w14:textOutline w14:w="0" w14:cap="flat" w14:cmpd="sng" w14:algn="ctr">
                            <w14:noFill/>
                            <w14:prstDash w14:val="solid"/>
                            <w14:round/>
                          </w14:textOutline>
                        </w:rPr>
                      </w:pPr>
                      <w:r w:rsidRPr="00CD66EC">
                        <w:rPr>
                          <w:rFonts w:ascii="Helvetica" w:hAnsi="Helvetica"/>
                          <w:color w:val="FFFFFF"/>
                          <w:sz w:val="56"/>
                          <w:szCs w:val="56"/>
                          <w14:textOutline w14:w="0" w14:cap="flat" w14:cmpd="sng" w14:algn="ctr">
                            <w14:noFill/>
                            <w14:prstDash w14:val="solid"/>
                            <w14:round/>
                          </w14:textOutline>
                        </w:rPr>
                        <w:t>WORLD INTELLECTUAL PROPERTY ORGANIZATION</w:t>
                      </w:r>
                    </w:p>
                  </w:txbxContent>
                </v:textbox>
              </v:shape>
            </w:pict>
          </mc:Fallback>
        </mc:AlternateContent>
      </w:r>
      <w:r w:rsidRPr="007A662E">
        <w:rPr>
          <w:rFonts w:ascii="Aptos" w:eastAsia="Aptos" w:hAnsi="Aptos" w:cs="Aptos"/>
          <w:color w:val="000000"/>
          <w:kern w:val="2"/>
          <w:sz w:val="24"/>
          <w:szCs w:val="24"/>
          <w14:ligatures w14:val="standardContextual"/>
        </w:rPr>
        <mc:AlternateContent>
          <mc:Choice Requires="wps">
            <w:drawing>
              <wp:anchor distT="0" distB="0" distL="114300" distR="114300" simplePos="0" relativeHeight="251658241" behindDoc="0" locked="0" layoutInCell="1" allowOverlap="1" wp14:anchorId="67B753D7" wp14:editId="7F184501">
                <wp:simplePos x="0" y="0"/>
                <wp:positionH relativeFrom="column">
                  <wp:posOffset>-53340</wp:posOffset>
                </wp:positionH>
                <wp:positionV relativeFrom="paragraph">
                  <wp:posOffset>-3122295</wp:posOffset>
                </wp:positionV>
                <wp:extent cx="4755515" cy="835660"/>
                <wp:effectExtent l="0" t="0" r="0" b="0"/>
                <wp:wrapNone/>
                <wp:docPr id="284261778" name="Text Box 1"/>
                <wp:cNvGraphicFramePr/>
                <a:graphic xmlns:a="http://schemas.openxmlformats.org/drawingml/2006/main">
                  <a:graphicData uri="http://schemas.microsoft.com/office/word/2010/wordprocessingShape">
                    <wps:wsp>
                      <wps:cNvSpPr txBox="1"/>
                      <wps:spPr>
                        <a:xfrm>
                          <a:off x="0" y="0"/>
                          <a:ext cx="4755515" cy="835660"/>
                        </a:xfrm>
                        <a:prstGeom prst="rect">
                          <a:avLst/>
                        </a:prstGeom>
                        <a:noFill/>
                        <a:ln>
                          <a:noFill/>
                        </a:ln>
                      </wps:spPr>
                      <wps:txbx>
                        <w:txbxContent>
                          <w:p w14:paraId="021D4C30" w14:textId="77777777" w:rsidR="0014387D" w:rsidRPr="00CD66EC" w:rsidRDefault="0014387D" w:rsidP="0014387D">
                            <w:pPr>
                              <w:jc w:val="center"/>
                              <w:rPr>
                                <w:rFonts w:ascii="Helvetica" w:hAnsi="Helvetica"/>
                                <w:b/>
                                <w:bCs/>
                                <w:color w:val="FFFFFF"/>
                                <w:sz w:val="96"/>
                                <w:szCs w:val="96"/>
                                <w14:textOutline w14:w="0" w14:cap="flat" w14:cmpd="sng" w14:algn="ctr">
                                  <w14:noFill/>
                                  <w14:prstDash w14:val="solid"/>
                                  <w14:round/>
                                </w14:textOutline>
                              </w:rPr>
                            </w:pPr>
                            <w:r w:rsidRPr="00CD66EC">
                              <w:rPr>
                                <w:rFonts w:ascii="Helvetica" w:hAnsi="Helvetica"/>
                                <w:b/>
                                <w:bCs/>
                                <w:color w:val="FFFFFF"/>
                                <w:sz w:val="96"/>
                                <w:szCs w:val="96"/>
                                <w14:textOutline w14:w="0" w14:cap="flat" w14:cmpd="sng" w14:algn="ctr">
                                  <w14:noFill/>
                                  <w14:prstDash w14:val="solid"/>
                                  <w14:round/>
                                </w14:textOutline>
                              </w:rPr>
                              <w:t>AUDIT REPORT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noAutofit/>
                      </wps:bodyPr>
                    </wps:wsp>
                  </a:graphicData>
                </a:graphic>
              </wp:anchor>
            </w:drawing>
          </mc:Choice>
          <mc:Fallback>
            <w:pict>
              <v:shape w14:anchorId="67B753D7" id="_x0000_s1031" type="#_x0000_t202" style="position:absolute;left:0;text-align:left;margin-left:-4.2pt;margin-top:-245.85pt;width:374.45pt;height:65.8pt;z-index:251658241;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pkBuEgIAACgEAAAOAAAAZHJzL2Uyb0RvYy54bWysU8tu2zAQvBfoPxC817Jdy0kFy4GbwEUB&#10;IwngFDnTFGkRELkESVtyv75Lyq+mPQW5UMvd1T5mhrO7TjdkL5xXYEo6GgwpEYZDpcy2pL9ell9u&#10;KfGBmYo1YERJD8LTu/nnT7PWFmIMNTSVcASLGF+0tqR1CLbIMs9roZkfgBUGgxKcZgGvbptVjrVY&#10;XTfZeDicZi24yjrgwnv0PvRBOk/1pRQ8PEnpRSBNSXG2kE6Xzk08s/mMFVvHbK34cQz2jik0Uwab&#10;nks9sMDIzql/SmnFHXiQYcBBZyCl4iLtgNuMhm+2WdfMirQLguPtGSb/cWX5435tnx0J3XfokMAI&#10;SGt94dEZ9+mk0/GLkxKMI4SHM2yiC4Sjc3KT5/kop4Rj7PZrPp0mXLPL39b58EOAJtEoqUNaElps&#10;v/IBO2LqKSU2M7BUTZOoacxfDkyMnuwyYrRCt+mIqnCS0/gbqA64lYOecG/5UmHrFfPhmTlkGBdB&#10;1YYnPGQDbUnhaFFSg/v9P3/MR+AxSkmLiimpQUlT0vw0SMi30WQSBZYuk/xmjBd3HdlcR8xO3wNK&#10;coSvw/JkxvzQnEzpQL+itBexJ4aY4di5pOFk3odexfg0uFgsUhJKyrKwMmvLY+mIXIT1pXtlzh6x&#10;D8jaI5yUxYo3FPS5PeaLXQCpEj8R5R7TI/gox0Tb8elEvV/fU9blgc//AAAA//8DAFBLAwQUAAYA&#10;CAAAACEAvB/jmOQAAAAMAQAADwAAAGRycy9kb3ducmV2LnhtbEyPwU7DMAyG70i8Q2QkLmhL2pVt&#10;lKYTAsGFaYjBgWPamLbQJFWSdYWnx5zgZNn+9PtzsZlMz0b0oXNWQjIXwNDWTne2kfD6cj9bAwtR&#10;Wa16Z1HCFwbYlKcnhcq1O9pnHPexYRRiQ64ktDEOOeehbtGoMHcDWtq9O29UpNY3XHt1pHDT81SI&#10;JTeqs3ShVQPetlh/7g9GwveT37o03T4k1duiG+PdxcfucSfl+dl0cw0s4hT/YPjVJ3UoyalyB6sD&#10;6yXM1hmRVLOrZAWMiFUmLoFVNFosRQK8LPj/J8ofAAAA//8DAFBLAQItABQABgAIAAAAIQC2gziS&#10;/gAAAOEBAAATAAAAAAAAAAAAAAAAAAAAAABbQ29udGVudF9UeXBlc10ueG1sUEsBAi0AFAAGAAgA&#10;AAAhADj9If/WAAAAlAEAAAsAAAAAAAAAAAAAAAAALwEAAF9yZWxzLy5yZWxzUEsBAi0AFAAGAAgA&#10;AAAhACymQG4SAgAAKAQAAA4AAAAAAAAAAAAAAAAALgIAAGRycy9lMm9Eb2MueG1sUEsBAi0AFAAG&#10;AAgAAAAhALwf45jkAAAADAEAAA8AAAAAAAAAAAAAAAAAbAQAAGRycy9kb3ducmV2LnhtbFBLBQYA&#10;AAAABAAEAPMAAAB9BQAAAAA=&#10;" filled="f" stroked="f">
                <v:textbox>
                  <w:txbxContent>
                    <w:p w14:paraId="021D4C30" w14:textId="77777777" w:rsidR="0014387D" w:rsidRPr="00CD66EC" w:rsidRDefault="0014387D" w:rsidP="0014387D">
                      <w:pPr>
                        <w:jc w:val="center"/>
                        <w:rPr>
                          <w:rFonts w:ascii="Helvetica" w:hAnsi="Helvetica"/>
                          <w:b/>
                          <w:bCs/>
                          <w:color w:val="FFFFFF"/>
                          <w:sz w:val="96"/>
                          <w:szCs w:val="96"/>
                          <w14:textOutline w14:w="0" w14:cap="flat" w14:cmpd="sng" w14:algn="ctr">
                            <w14:noFill/>
                            <w14:prstDash w14:val="solid"/>
                            <w14:round/>
                          </w14:textOutline>
                        </w:rPr>
                      </w:pPr>
                      <w:r w:rsidRPr="00CD66EC">
                        <w:rPr>
                          <w:rFonts w:ascii="Helvetica" w:hAnsi="Helvetica"/>
                          <w:b/>
                          <w:bCs/>
                          <w:color w:val="FFFFFF"/>
                          <w:sz w:val="96"/>
                          <w:szCs w:val="96"/>
                          <w14:textOutline w14:w="0" w14:cap="flat" w14:cmpd="sng" w14:algn="ctr">
                            <w14:noFill/>
                            <w14:prstDash w14:val="solid"/>
                            <w14:round/>
                          </w14:textOutline>
                        </w:rPr>
                        <w:t>AUDIT REPORT</w:t>
                      </w:r>
                    </w:p>
                  </w:txbxContent>
                </v:textbox>
              </v:shape>
            </w:pict>
          </mc:Fallback>
        </mc:AlternateContent>
      </w:r>
    </w:p>
    <w:p w14:paraId="28ED54C7" w14:textId="77777777" w:rsidR="0014387D" w:rsidRPr="007A662E" w:rsidRDefault="0014387D" w:rsidP="0014387D">
      <w:pPr>
        <w:rPr>
          <w:rFonts w:ascii="Aptos" w:eastAsia="Aptos" w:hAnsi="Aptos"/>
          <w:sz w:val="24"/>
          <w:szCs w:val="24"/>
        </w:rPr>
      </w:pPr>
    </w:p>
    <w:p w14:paraId="33DA1AC7" w14:textId="77777777" w:rsidR="0014387D" w:rsidRPr="007A662E" w:rsidRDefault="0014387D" w:rsidP="0014387D">
      <w:pPr>
        <w:rPr>
          <w:rFonts w:ascii="Aptos" w:eastAsia="Aptos" w:hAnsi="Aptos"/>
          <w:sz w:val="24"/>
          <w:szCs w:val="24"/>
        </w:rPr>
      </w:pPr>
    </w:p>
    <w:p w14:paraId="51421EE1" w14:textId="77777777" w:rsidR="0014387D" w:rsidRPr="007A662E" w:rsidRDefault="0014387D" w:rsidP="0014387D">
      <w:pPr>
        <w:rPr>
          <w:rFonts w:ascii="Aptos" w:eastAsia="Aptos" w:hAnsi="Aptos"/>
          <w:sz w:val="24"/>
          <w:szCs w:val="24"/>
        </w:rPr>
      </w:pPr>
    </w:p>
    <w:p w14:paraId="70A78EBA" w14:textId="44D6D581" w:rsidR="0014387D" w:rsidRPr="007A662E" w:rsidRDefault="0014387D" w:rsidP="0014387D">
      <w:pPr>
        <w:rPr>
          <w:rFonts w:ascii="Aptos" w:eastAsia="Aptos" w:hAnsi="Aptos"/>
          <w:sz w:val="24"/>
          <w:szCs w:val="24"/>
        </w:rPr>
      </w:pPr>
    </w:p>
    <w:p w14:paraId="671B7279" w14:textId="00C98810" w:rsidR="0014387D" w:rsidRPr="007A662E" w:rsidRDefault="001B5B6A" w:rsidP="0014387D">
      <w:pPr>
        <w:rPr>
          <w:rFonts w:ascii="Aptos" w:eastAsia="Aptos" w:hAnsi="Aptos"/>
          <w:sz w:val="24"/>
          <w:szCs w:val="24"/>
        </w:rPr>
      </w:pPr>
      <w:r w:rsidRPr="007A662E">
        <w:rPr>
          <w:rFonts w:ascii="Aptos" w:eastAsia="Aptos" w:hAnsi="Aptos"/>
          <w:kern w:val="2"/>
          <w:sz w:val="24"/>
          <w:szCs w:val="24"/>
          <w14:ligatures w14:val="standardContextual"/>
        </w:rPr>
        <mc:AlternateContent>
          <mc:Choice Requires="wpg">
            <w:drawing>
              <wp:anchor distT="0" distB="0" distL="114300" distR="114300" simplePos="0" relativeHeight="251658247" behindDoc="0" locked="0" layoutInCell="1" allowOverlap="1" wp14:anchorId="611C38C3" wp14:editId="69DDD39F">
                <wp:simplePos x="0" y="0"/>
                <wp:positionH relativeFrom="page">
                  <wp:posOffset>0</wp:posOffset>
                </wp:positionH>
                <wp:positionV relativeFrom="paragraph">
                  <wp:posOffset>292459</wp:posOffset>
                </wp:positionV>
                <wp:extent cx="6718852" cy="3140710"/>
                <wp:effectExtent l="0" t="0" r="6350" b="2540"/>
                <wp:wrapNone/>
                <wp:docPr id="850979624" name="Group 9"/>
                <wp:cNvGraphicFramePr/>
                <a:graphic xmlns:a="http://schemas.openxmlformats.org/drawingml/2006/main">
                  <a:graphicData uri="http://schemas.microsoft.com/office/word/2010/wordprocessingGroup">
                    <wpg:wgp>
                      <wpg:cNvGrpSpPr/>
                      <wpg:grpSpPr>
                        <a:xfrm>
                          <a:off x="0" y="0"/>
                          <a:ext cx="6718852" cy="3140710"/>
                          <a:chOff x="0" y="0"/>
                          <a:chExt cx="6520076" cy="3140751"/>
                        </a:xfrm>
                      </wpg:grpSpPr>
                      <wps:wsp>
                        <wps:cNvPr id="75652361" name="Rectangle 3"/>
                        <wps:cNvSpPr/>
                        <wps:spPr>
                          <a:xfrm>
                            <a:off x="0" y="0"/>
                            <a:ext cx="6520076" cy="2717800"/>
                          </a:xfrm>
                          <a:prstGeom prst="rect">
                            <a:avLst/>
                          </a:prstGeom>
                          <a:solidFill>
                            <a:srgbClr val="0E2841">
                              <a:lumMod val="75000"/>
                              <a:lumOff val="25000"/>
                            </a:srgbClr>
                          </a:solidFill>
                          <a:ln w="1905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60186788" name="Text Box 1"/>
                        <wps:cNvSpPr txBox="1"/>
                        <wps:spPr>
                          <a:xfrm>
                            <a:off x="986872" y="144946"/>
                            <a:ext cx="5310567" cy="675649"/>
                          </a:xfrm>
                          <a:prstGeom prst="rect">
                            <a:avLst/>
                          </a:prstGeom>
                          <a:noFill/>
                          <a:ln>
                            <a:noFill/>
                          </a:ln>
                        </wps:spPr>
                        <wps:txbx>
                          <w:txbxContent>
                            <w:p w14:paraId="6244AF5B" w14:textId="3E02DBD3" w:rsidR="0014387D" w:rsidRPr="00CD66EC" w:rsidRDefault="001B5B6A" w:rsidP="001B5B6A">
                              <w:pPr>
                                <w:jc w:val="left"/>
                                <w:rPr>
                                  <w:rFonts w:ascii="Helvetica" w:hAnsi="Helvetica"/>
                                  <w:b/>
                                  <w:bCs/>
                                  <w:color w:val="FFFFFF"/>
                                  <w:sz w:val="96"/>
                                  <w:szCs w:val="96"/>
                                  <w14:textOutline w14:w="0" w14:cap="flat" w14:cmpd="sng" w14:algn="ctr">
                                    <w14:noFill/>
                                    <w14:prstDash w14:val="solid"/>
                                    <w14:round/>
                                  </w14:textOutline>
                                </w:rPr>
                              </w:pPr>
                              <w:r w:rsidRPr="00853C26">
                                <w:rPr>
                                  <w:rFonts w:ascii="Helvetica" w:eastAsia="Times New Roman" w:hAnsi="Helvetica" w:cs="Times New Roman"/>
                                  <w:b/>
                                  <w:color w:val="FFFFFF"/>
                                  <w:sz w:val="80"/>
                                  <w:szCs w:val="80"/>
                                </w:rPr>
                                <w:t>PRÜFUNGSBERICH</w:t>
                              </w:r>
                              <w:r>
                                <w:rPr>
                                  <w:rFonts w:ascii="Helvetica" w:eastAsia="Times New Roman" w:hAnsi="Helvetica" w:cs="Times New Roman"/>
                                  <w:b/>
                                  <w:color w:val="FFFFFF"/>
                                  <w:sz w:val="80"/>
                                  <w:szCs w:val="80"/>
                                </w:rPr>
                                <w:t>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90127182" name="Text Box 1"/>
                        <wps:cNvSpPr txBox="1"/>
                        <wps:spPr>
                          <a:xfrm>
                            <a:off x="1001155" y="912867"/>
                            <a:ext cx="5439408" cy="1376698"/>
                          </a:xfrm>
                          <a:prstGeom prst="rect">
                            <a:avLst/>
                          </a:prstGeom>
                          <a:noFill/>
                          <a:ln>
                            <a:noFill/>
                          </a:ln>
                        </wps:spPr>
                        <wps:txbx>
                          <w:txbxContent>
                            <w:p w14:paraId="51005498" w14:textId="6376408D" w:rsidR="0014387D" w:rsidRPr="00FC25C2" w:rsidRDefault="00FC25C2" w:rsidP="00F9251C">
                              <w:pPr>
                                <w:jc w:val="left"/>
                                <w:rPr>
                                  <w:rFonts w:ascii="Helvetica" w:hAnsi="Helvetica"/>
                                  <w:color w:val="FFFFFF"/>
                                  <w:sz w:val="56"/>
                                  <w:szCs w:val="56"/>
                                  <w14:textOutline w14:w="0" w14:cap="flat" w14:cmpd="sng" w14:algn="ctr">
                                    <w14:noFill/>
                                    <w14:prstDash w14:val="solid"/>
                                    <w14:round/>
                                  </w14:textOutline>
                                </w:rPr>
                              </w:pPr>
                              <w:r w:rsidRPr="00FC25C2">
                                <w:rPr>
                                  <w:rFonts w:ascii="Helvetica" w:eastAsia="Times New Roman" w:hAnsi="Helvetica" w:cs="Times New Roman"/>
                                  <w:color w:val="FFFFFF"/>
                                  <w:sz w:val="44"/>
                                  <w:szCs w:val="44"/>
                                  <w:lang w:val="de-CH"/>
                                </w:rPr>
                                <w:t>WIPO/UPOV-PLAN FÜR DIE KRANKENVERSICHERUNG NACH DEM AUSSCHEIDEN AUS DEM DIENST(ASHIP</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641350820" name="Text Box 1"/>
                        <wps:cNvSpPr txBox="1"/>
                        <wps:spPr>
                          <a:xfrm>
                            <a:off x="1003300" y="2171060"/>
                            <a:ext cx="2894331" cy="441966"/>
                          </a:xfrm>
                          <a:prstGeom prst="rect">
                            <a:avLst/>
                          </a:prstGeom>
                          <a:noFill/>
                          <a:ln>
                            <a:noFill/>
                          </a:ln>
                        </wps:spPr>
                        <wps:txbx>
                          <w:txbxContent>
                            <w:p w14:paraId="47E9C4B1" w14:textId="64C7ECFB" w:rsidR="0014387D" w:rsidRPr="00CD66EC" w:rsidRDefault="00C545DD" w:rsidP="0014387D">
                              <w:pPr>
                                <w:rPr>
                                  <w:rFonts w:ascii="Helvetica" w:hAnsi="Helvetica"/>
                                  <w:color w:val="FFFFFF"/>
                                  <w:sz w:val="48"/>
                                  <w:szCs w:val="48"/>
                                  <w14:textOutline w14:w="0" w14:cap="flat" w14:cmpd="sng" w14:algn="ctr">
                                    <w14:noFill/>
                                    <w14:prstDash w14:val="solid"/>
                                    <w14:round/>
                                  </w14:textOutline>
                                </w:rPr>
                              </w:pPr>
                              <w:r>
                                <w:rPr>
                                  <w:rFonts w:ascii="Helvetica" w:eastAsia="Times New Roman" w:hAnsi="Helvetica" w:cs="Times New Roman"/>
                                  <w:color w:val="FFFFFF"/>
                                  <w:sz w:val="48"/>
                                  <w:szCs w:val="24"/>
                                </w:rPr>
                                <w:t>Rechnungsjahr</w:t>
                              </w:r>
                              <w:r w:rsidR="0014387D" w:rsidRPr="00CD66EC">
                                <w:rPr>
                                  <w:rFonts w:ascii="Helvetica" w:hAnsi="Helvetica"/>
                                  <w:color w:val="FFFFFF"/>
                                  <w:sz w:val="48"/>
                                  <w:szCs w:val="48"/>
                                  <w14:textOutline w14:w="0" w14:cap="flat" w14:cmpd="sng" w14:algn="ctr">
                                    <w14:noFill/>
                                    <w14:prstDash w14:val="solid"/>
                                    <w14:round/>
                                  </w14:textOutline>
                                </w:rPr>
                                <w:t xml:space="preserve"> 2025</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1120733887" name="Text Box 16"/>
                        <wps:cNvSpPr txBox="1"/>
                        <wps:spPr>
                          <a:xfrm>
                            <a:off x="986907" y="2786421"/>
                            <a:ext cx="3606948" cy="354330"/>
                          </a:xfrm>
                          <a:prstGeom prst="rect">
                            <a:avLst/>
                          </a:prstGeom>
                          <a:noFill/>
                          <a:ln>
                            <a:noFill/>
                          </a:ln>
                        </wps:spPr>
                        <wps:txbx>
                          <w:txbxContent>
                            <w:p w14:paraId="1A744885" w14:textId="062B5C13" w:rsidR="0014387D" w:rsidRPr="00CD66EC" w:rsidRDefault="00C545DD" w:rsidP="0014387D">
                              <w:pPr>
                                <w:rPr>
                                  <w:rFonts w:ascii="Helvetica" w:hAnsi="Helvetica"/>
                                  <w:color w:val="000000"/>
                                  <w:sz w:val="32"/>
                                  <w:szCs w:val="32"/>
                                  <w14:textOutline w14:w="0" w14:cap="flat" w14:cmpd="sng" w14:algn="ctr">
                                    <w14:noFill/>
                                    <w14:prstDash w14:val="solid"/>
                                    <w14:round/>
                                  </w14:textOutline>
                                </w:rPr>
                              </w:pPr>
                              <w:r>
                                <w:rPr>
                                  <w:rFonts w:ascii="Helvetica" w:hAnsi="Helvetica"/>
                                  <w:color w:val="000000"/>
                                  <w:sz w:val="32"/>
                                  <w:szCs w:val="32"/>
                                  <w14:textOutline w14:w="0" w14:cap="flat" w14:cmpd="sng" w14:algn="ctr">
                                    <w14:noFill/>
                                    <w14:prstDash w14:val="solid"/>
                                    <w14:round/>
                                  </w14:textOutline>
                                </w:rPr>
                                <w:t>MAI</w:t>
                              </w:r>
                              <w:r w:rsidR="0014387D" w:rsidRPr="00CD66EC">
                                <w:rPr>
                                  <w:rFonts w:ascii="Helvetica" w:hAnsi="Helvetica"/>
                                  <w:color w:val="000000"/>
                                  <w:sz w:val="32"/>
                                  <w:szCs w:val="32"/>
                                  <w14:textOutline w14:w="0" w14:cap="flat" w14:cmpd="sng" w14:algn="ctr">
                                    <w14:noFill/>
                                    <w14:prstDash w14:val="solid"/>
                                    <w14:round/>
                                  </w14:textOutline>
                                </w:rPr>
                                <w:t xml:space="preserve"> 2026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611C38C3" id="Group 9" o:spid="_x0000_s1032" style="position:absolute;left:0;text-align:left;margin-left:0;margin-top:23.05pt;width:529.05pt;height:247.3pt;z-index:251658247;mso-position-horizontal-relative:page;mso-width-relative:margin;mso-height-relative:margin" coordsize="65200,3140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xh2c+wMAAGIRAAAOAAAAZHJzL2Uyb0RvYy54bWzsWF1v2zYUfR+w/0DofbGobwlxiixpggFZ&#10;Gywp+kzLlCxAIjWSjp39+h1Sku26Ldqm3QqkfZH5eXnv4blHVz59se1a8sCVbqSYe/TE9wgXpVw2&#10;op57b+6vfss8og0TS9ZKwefeI9fei7Nffznd9AUP5Eq2S64IjAhdbPq5tzKmL2YzXa54x/SJ7LnA&#10;ZCVVxwy6qp4tFdvAetfOAt9PZhuplr2SJdcao5fDpHfm7FcVL83rqtLckHbuwTfjnso9F/Y5Oztl&#10;Ra1Yv2rK0Q32BC861ggcujN1yQwja9W8Z6prSiW1rMxJKbuZrKqm5C4GREP9o2iulVz3Lpa62NT9&#10;DiZAe4TTk82Wrx6uVX/X3yogselrYOF6NpZtpTr7Cy/J1kH2uIOMbw0pMZikNMviwCMl5kIa+Skd&#10;QS1XQP69feXq5bQzxv2lycHOmNrrmE0Hz95xZ9ODIHqPgf46DO5WrOcOWl0Ag1tFmuXcS+MkDsKE&#10;ekSwDmz9C/xhom45Ca1r1gcs3qGlCw3gPhuqw4CDlKaZ76DaBcyKXmlzzWVHbGPuKRzvWMUebrQZ&#10;sJmW2FO1bJvlVdO2rqPqxUWryAOzVH8ZZBF1e9t196dcDsNp7A9nsgLD9n7c6mAahit6MOPu4R37&#10;rSAbZHjux8ijkiFXq5YZNLseyGlRe4S1NUSgNModLKR1DV4PcV0yvRqOc2aHzOsag/Rvm27uAY3R&#10;OXjRCruNuwQeQ7fgD3Db1kIuH3FpSg4ZrfvyqgFmN0ybW6aQwnASsmRe41G1Ep7LseWRlVT/fGjc&#10;rgerMOuRDSQBUf29Zop7pP1DgG85jSKrIa4TxWmAjjqcWRzOiHV3IXEVIBO8c0273rRTs1Kyewv1&#10;OrenYoqJEmcP+I2dCzNIFfSv5Ofnbhl0o2fmRtz1pTU+wXu/fctUPxLHID1fyYnjrDjiz7DW7hTy&#10;fG1k1Thy7XHF7dsO8m0g/X+eeFHi0yxJM7wthsy7twLzu9wSpwnWmTHxiNli2EY+JuRHUjDPkiyF&#10;LkGWcG15lAyEm3QrDqkfJ+mgPgnyPsrtgqfn4gHbB/LuBkY6O0T3BDbbxdZpTjwF8owpDZkY2P3j&#10;EDr3KTQ+AwO/EaGp71Max47ROQ2QLUeMjsI88pFA9k1MwzRJ8uw7Udrl2l5NnqVK/3iUTiIaxn5m&#10;33rfjtJhiILEinRAUTkmY+04qXSQ5VEY4g1qOR1FNE8ctb6DSrtk+0npZ1Z2UBr4aRhmGQqBY07v&#10;ROzLC4/chz3L6TRLosBVKihmx++eMPGTPBp1OozB76/8CtgVGlPZvBv4ROXhXg8/Of3/cdp90eJD&#10;3tWZ458O9p+Cw74rvfd/jZz9CwAA//8DAFBLAwQUAAYACAAAACEAQmlSF98AAAAIAQAADwAAAGRy&#10;cy9kb3ducmV2LnhtbEyPQUvDQBCF74L/YRnBm92NNrXETEop6qkItoJ4m2anSWh2N2S3Sfrv3Z70&#10;9oY3vPe9fDWZVgzc+8ZZhGSmQLAtnW5shfC1f3tYgvCBrKbWWUa4sIdVcXuTU6bdaD952IVKxBDr&#10;M0KoQ+gyKX1ZsyE/cx3b6B1dbyjEs6+k7mmM4aaVj0otpKHGxoaaOt7UXJ52Z4PwPtK4fkpeh+3p&#10;uLn87NOP723CiPd30/oFROAp/D3DFT+iQxGZDu5stRctQhwSEOaLBMTVVekyqgNCOlfPIItc/h9Q&#10;/AIAAP//AwBQSwECLQAUAAYACAAAACEAtoM4kv4AAADhAQAAEwAAAAAAAAAAAAAAAAAAAAAAW0Nv&#10;bnRlbnRfVHlwZXNdLnhtbFBLAQItABQABgAIAAAAIQA4/SH/1gAAAJQBAAALAAAAAAAAAAAAAAAA&#10;AC8BAABfcmVscy8ucmVsc1BLAQItABQABgAIAAAAIQAzxh2c+wMAAGIRAAAOAAAAAAAAAAAAAAAA&#10;AC4CAABkcnMvZTJvRG9jLnhtbFBLAQItABQABgAIAAAAIQBCaVIX3wAAAAgBAAAPAAAAAAAAAAAA&#10;AAAAAFUGAABkcnMvZG93bnJldi54bWxQSwUGAAAAAAQABADzAAAAYQcAAAAA&#10;">
                <v:rect id="Rectangle 3" o:spid="_x0000_s1033" style="position:absolute;width:65200;height:2717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C7nUygAAAOEAAAAPAAAAZHJzL2Rvd25yZXYueG1sRI9Ba8JA&#10;FITvgv9heYXedJMUY42uYkutvZXaInp7ZF+TYPZtml1j+u+7BcHjMDPfMItVb2rRUesqywricQSC&#10;OLe64kLB1+dm9AjCeWSNtWVS8EsOVsvhYIGZthf+oG7nCxEg7DJUUHrfZFK6vCSDbmwb4uB929ag&#10;D7ItpG7xEuCmlkkUpdJgxWGhxIaeS8pPu7NRkBzjHzrU3fZl/4Ty/LrR7+vDTKn7u349B+Gp97fw&#10;tf2mFUwn6SR5SGP4fxTegFz+AQAA//8DAFBLAQItABQABgAIAAAAIQDb4fbL7gAAAIUBAAATAAAA&#10;AAAAAAAAAAAAAAAAAABbQ29udGVudF9UeXBlc10ueG1sUEsBAi0AFAAGAAgAAAAhAFr0LFu/AAAA&#10;FQEAAAsAAAAAAAAAAAAAAAAAHwEAAF9yZWxzLy5yZWxzUEsBAi0AFAAGAAgAAAAhACoLudTKAAAA&#10;4QAAAA8AAAAAAAAAAAAAAAAABwIAAGRycy9kb3ducmV2LnhtbFBLBQYAAAAAAwADALcAAAD+AgAA&#10;AAA=&#10;" fillcolor="#215f9a" stroked="f" strokeweight="1.5pt"/>
                <v:shape id="_x0000_s1034" type="#_x0000_t202" style="position:absolute;left:9868;top:1449;width:53106;height:675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FWtCxgAAAOIAAAAPAAAAZHJzL2Rvd25yZXYueG1sRE/Pa8Iw&#10;FL4P9j+EN/CmieK62hllKMJOik6F3R7Nsy1rXkoTbf3vzUHY8eP7PV/2thY3an3lWMN4pEAQ585U&#10;XGg4/myGKQgfkA3WjknDnTwsF68vc8yM63hPt0MoRAxhn6GGMoQmk9LnJVn0I9cQR+7iWoshwraQ&#10;psUuhttaTpRKpMWKY0OJDa1Kyv8OV6vhtL38nqdqV6zte9O5Xkm2M6n14K3/+gQRqA//4qf722iY&#10;JmqcJh9p3BwvxTsgFw8AAAD//wMAUEsBAi0AFAAGAAgAAAAhANvh9svuAAAAhQEAABMAAAAAAAAA&#10;AAAAAAAAAAAAAFtDb250ZW50X1R5cGVzXS54bWxQSwECLQAUAAYACAAAACEAWvQsW78AAAAVAQAA&#10;CwAAAAAAAAAAAAAAAAAfAQAAX3JlbHMvLnJlbHNQSwECLQAUAAYACAAAACEAExVrQsYAAADiAAAA&#10;DwAAAAAAAAAAAAAAAAAHAgAAZHJzL2Rvd25yZXYueG1sUEsFBgAAAAADAAMAtwAAAPoCAAAAAA==&#10;" filled="f" stroked="f">
                  <v:textbox>
                    <w:txbxContent>
                      <w:p w14:paraId="6244AF5B" w14:textId="3E02DBD3" w:rsidR="0014387D" w:rsidRPr="00CD66EC" w:rsidRDefault="001B5B6A" w:rsidP="001B5B6A">
                        <w:pPr>
                          <w:jc w:val="left"/>
                          <w:rPr>
                            <w:rFonts w:ascii="Helvetica" w:hAnsi="Helvetica"/>
                            <w:b/>
                            <w:bCs/>
                            <w:color w:val="FFFFFF"/>
                            <w:sz w:val="96"/>
                            <w:szCs w:val="96"/>
                            <w14:textOutline w14:w="0" w14:cap="flat" w14:cmpd="sng" w14:algn="ctr">
                              <w14:noFill/>
                              <w14:prstDash w14:val="solid"/>
                              <w14:round/>
                            </w14:textOutline>
                          </w:rPr>
                        </w:pPr>
                        <w:r w:rsidRPr="00853C26">
                          <w:rPr>
                            <w:rFonts w:ascii="Helvetica" w:eastAsia="Times New Roman" w:hAnsi="Helvetica" w:cs="Times New Roman"/>
                            <w:b/>
                            <w:color w:val="FFFFFF"/>
                            <w:sz w:val="80"/>
                            <w:szCs w:val="80"/>
                          </w:rPr>
                          <w:t>PRÜFUNGSBERICH</w:t>
                        </w:r>
                        <w:r>
                          <w:rPr>
                            <w:rFonts w:ascii="Helvetica" w:eastAsia="Times New Roman" w:hAnsi="Helvetica" w:cs="Times New Roman"/>
                            <w:b/>
                            <w:color w:val="FFFFFF"/>
                            <w:sz w:val="80"/>
                            <w:szCs w:val="80"/>
                          </w:rPr>
                          <w:t>T</w:t>
                        </w:r>
                      </w:p>
                    </w:txbxContent>
                  </v:textbox>
                </v:shape>
                <v:shape id="_x0000_s1035" type="#_x0000_t202" style="position:absolute;left:10011;top:9128;width:54394;height:137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QUleyQAAAOIAAAAPAAAAZHJzL2Rvd25yZXYueG1sRI/NasMw&#10;EITvgb6D2EJviWSTXzdKKC2FnBritIHcFmtjm1orY6mx+/ZVIZDjMDPfMOvtYBtxpc7XjjUkEwWC&#10;uHCm5lLD5/F9vAThA7LBxjFp+CUP283DaI2ZcT0f6JqHUkQI+ww1VCG0mZS+qMiin7iWOHoX11kM&#10;UXalNB32EW4bmSo1lxZrjgsVtvRaUfGd/1gNXx+X82mq9uWbnbW9G5Rku5JaPz0OL88gAg3hHr61&#10;d0bDdKWSdJEsU/i/FO+A3PwBAAD//wMAUEsBAi0AFAAGAAgAAAAhANvh9svuAAAAhQEAABMAAAAA&#10;AAAAAAAAAAAAAAAAAFtDb250ZW50X1R5cGVzXS54bWxQSwECLQAUAAYACAAAACEAWvQsW78AAAAV&#10;AQAACwAAAAAAAAAAAAAAAAAfAQAAX3JlbHMvLnJlbHNQSwECLQAUAAYACAAAACEAzkFJXskAAADi&#10;AAAADwAAAAAAAAAAAAAAAAAHAgAAZHJzL2Rvd25yZXYueG1sUEsFBgAAAAADAAMAtwAAAP0CAAAA&#10;AA==&#10;" filled="f" stroked="f">
                  <v:textbox>
                    <w:txbxContent>
                      <w:p w14:paraId="51005498" w14:textId="6376408D" w:rsidR="0014387D" w:rsidRPr="00FC25C2" w:rsidRDefault="00FC25C2" w:rsidP="00F9251C">
                        <w:pPr>
                          <w:jc w:val="left"/>
                          <w:rPr>
                            <w:rFonts w:ascii="Helvetica" w:hAnsi="Helvetica"/>
                            <w:color w:val="FFFFFF"/>
                            <w:sz w:val="56"/>
                            <w:szCs w:val="56"/>
                            <w14:textOutline w14:w="0" w14:cap="flat" w14:cmpd="sng" w14:algn="ctr">
                              <w14:noFill/>
                              <w14:prstDash w14:val="solid"/>
                              <w14:round/>
                            </w14:textOutline>
                          </w:rPr>
                        </w:pPr>
                        <w:r w:rsidRPr="00FC25C2">
                          <w:rPr>
                            <w:rFonts w:ascii="Helvetica" w:eastAsia="Times New Roman" w:hAnsi="Helvetica" w:cs="Times New Roman"/>
                            <w:color w:val="FFFFFF"/>
                            <w:sz w:val="44"/>
                            <w:szCs w:val="44"/>
                            <w:lang w:val="de-CH"/>
                          </w:rPr>
                          <w:t>WIPO/UPOV-PLAN FÜR DIE KRANKENVERSICHERUNG NACH DEM AUSSCHEIDEN AUS DEM DIENST(ASHIP</w:t>
                        </w:r>
                      </w:p>
                    </w:txbxContent>
                  </v:textbox>
                </v:shape>
                <v:shape id="_x0000_s1036" type="#_x0000_t202" style="position:absolute;left:10033;top:21710;width:28943;height:44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cQiGxgAAAOIAAAAPAAAAZHJzL2Rvd25yZXYueG1sRI/LisIw&#10;FIb3wrxDOII7TbyiHaMMiuBqZBwVZndojm2xOSlNtPXtJwvB5c9/41uuW1uKB9W+cKxhOFAgiFNn&#10;Cs40nH53/TkIH5ANlo5Jw5M8rFcfnSUmxjX8Q49jyEQcYZ+ghjyEKpHSpzlZ9ANXEUfv6mqLIco6&#10;k6bGJo7bUo6UmkmLBceHHCva5JTejner4fx9/btM1CHb2mnVuFZJtgupda/bfn2CCNSGd/jV3hsN&#10;s8lwPFXzUYSISBEH5OofAAD//wMAUEsBAi0AFAAGAAgAAAAhANvh9svuAAAAhQEAABMAAAAAAAAA&#10;AAAAAAAAAAAAAFtDb250ZW50X1R5cGVzXS54bWxQSwECLQAUAAYACAAAACEAWvQsW78AAAAVAQAA&#10;CwAAAAAAAAAAAAAAAAAfAQAAX3JlbHMvLnJlbHNQSwECLQAUAAYACAAAACEAzXEIhsYAAADiAAAA&#10;DwAAAAAAAAAAAAAAAAAHAgAAZHJzL2Rvd25yZXYueG1sUEsFBgAAAAADAAMAtwAAAPoCAAAAAA==&#10;" filled="f" stroked="f">
                  <v:textbox>
                    <w:txbxContent>
                      <w:p w14:paraId="47E9C4B1" w14:textId="64C7ECFB" w:rsidR="0014387D" w:rsidRPr="00CD66EC" w:rsidRDefault="00C545DD" w:rsidP="0014387D">
                        <w:pPr>
                          <w:rPr>
                            <w:rFonts w:ascii="Helvetica" w:hAnsi="Helvetica"/>
                            <w:color w:val="FFFFFF"/>
                            <w:sz w:val="48"/>
                            <w:szCs w:val="48"/>
                            <w14:textOutline w14:w="0" w14:cap="flat" w14:cmpd="sng" w14:algn="ctr">
                              <w14:noFill/>
                              <w14:prstDash w14:val="solid"/>
                              <w14:round/>
                            </w14:textOutline>
                          </w:rPr>
                        </w:pPr>
                        <w:r>
                          <w:rPr>
                            <w:rFonts w:ascii="Helvetica" w:eastAsia="Times New Roman" w:hAnsi="Helvetica" w:cs="Times New Roman"/>
                            <w:color w:val="FFFFFF"/>
                            <w:sz w:val="48"/>
                            <w:szCs w:val="24"/>
                          </w:rPr>
                          <w:t>Rechnungsjahr</w:t>
                        </w:r>
                        <w:r w:rsidR="0014387D" w:rsidRPr="00CD66EC">
                          <w:rPr>
                            <w:rFonts w:ascii="Helvetica" w:hAnsi="Helvetica"/>
                            <w:color w:val="FFFFFF"/>
                            <w:sz w:val="48"/>
                            <w:szCs w:val="48"/>
                            <w14:textOutline w14:w="0" w14:cap="flat" w14:cmpd="sng" w14:algn="ctr">
                              <w14:noFill/>
                              <w14:prstDash w14:val="solid"/>
                              <w14:round/>
                            </w14:textOutline>
                          </w:rPr>
                          <w:t xml:space="preserve"> 2025</w:t>
                        </w:r>
                      </w:p>
                    </w:txbxContent>
                  </v:textbox>
                </v:shape>
                <v:shape id="Text Box 16" o:spid="_x0000_s1037" type="#_x0000_t202" style="position:absolute;left:9869;top:27864;width:36069;height:354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QXmzxwAAAOMAAAAPAAAAZHJzL2Rvd25yZXYueG1sRE9La8JA&#10;EL4L/Q/LFHrTXV81TV2ltAg9WZqq4G3IjklodjZktyb9964geJzvPct1b2txptZXjjWMRwoEce5M&#10;xYWG3c9mmIDwAdlg7Zg0/JOH9ephsMTUuI6/6ZyFQsQQ9ilqKENoUil9XpJFP3INceROrrUY4tkW&#10;0rTYxXBby4lSz9JixbGhxIbeS8p/sz+rYb89HQ8z9VV82HnTuV5Jti9S66fH/u0VRKA+3MU396eJ&#10;88cTtZhOk2QB158iAHJ1AQAA//8DAFBLAQItABQABgAIAAAAIQDb4fbL7gAAAIUBAAATAAAAAAAA&#10;AAAAAAAAAAAAAABbQ29udGVudF9UeXBlc10ueG1sUEsBAi0AFAAGAAgAAAAhAFr0LFu/AAAAFQEA&#10;AAsAAAAAAAAAAAAAAAAAHwEAAF9yZWxzLy5yZWxzUEsBAi0AFAAGAAgAAAAhAPFBebPHAAAA4wAA&#10;AA8AAAAAAAAAAAAAAAAABwIAAGRycy9kb3ducmV2LnhtbFBLBQYAAAAAAwADALcAAAD7AgAAAAA=&#10;" filled="f" stroked="f">
                  <v:textbox>
                    <w:txbxContent>
                      <w:p w14:paraId="1A744885" w14:textId="062B5C13" w:rsidR="0014387D" w:rsidRPr="00CD66EC" w:rsidRDefault="00C545DD" w:rsidP="0014387D">
                        <w:pPr>
                          <w:rPr>
                            <w:rFonts w:ascii="Helvetica" w:hAnsi="Helvetica"/>
                            <w:color w:val="000000"/>
                            <w:sz w:val="32"/>
                            <w:szCs w:val="32"/>
                            <w14:textOutline w14:w="0" w14:cap="flat" w14:cmpd="sng" w14:algn="ctr">
                              <w14:noFill/>
                              <w14:prstDash w14:val="solid"/>
                              <w14:round/>
                            </w14:textOutline>
                          </w:rPr>
                        </w:pPr>
                        <w:r>
                          <w:rPr>
                            <w:rFonts w:ascii="Helvetica" w:hAnsi="Helvetica"/>
                            <w:color w:val="000000"/>
                            <w:sz w:val="32"/>
                            <w:szCs w:val="32"/>
                            <w14:textOutline w14:w="0" w14:cap="flat" w14:cmpd="sng" w14:algn="ctr">
                              <w14:noFill/>
                              <w14:prstDash w14:val="solid"/>
                              <w14:round/>
                            </w14:textOutline>
                          </w:rPr>
                          <w:t>MAI</w:t>
                        </w:r>
                        <w:r w:rsidR="0014387D" w:rsidRPr="00CD66EC">
                          <w:rPr>
                            <w:rFonts w:ascii="Helvetica" w:hAnsi="Helvetica"/>
                            <w:color w:val="000000"/>
                            <w:sz w:val="32"/>
                            <w:szCs w:val="32"/>
                            <w14:textOutline w14:w="0" w14:cap="flat" w14:cmpd="sng" w14:algn="ctr">
                              <w14:noFill/>
                              <w14:prstDash w14:val="solid"/>
                              <w14:round/>
                            </w14:textOutline>
                          </w:rPr>
                          <w:t xml:space="preserve"> 2026</w:t>
                        </w:r>
                      </w:p>
                    </w:txbxContent>
                  </v:textbox>
                </v:shape>
                <w10:wrap anchorx="page"/>
              </v:group>
            </w:pict>
          </mc:Fallback>
        </mc:AlternateContent>
      </w:r>
    </w:p>
    <w:p w14:paraId="2303845E" w14:textId="77777777" w:rsidR="0014387D" w:rsidRPr="007A662E" w:rsidRDefault="0014387D" w:rsidP="0014387D">
      <w:pPr>
        <w:rPr>
          <w:rFonts w:ascii="Aptos" w:eastAsia="Aptos" w:hAnsi="Aptos"/>
          <w:sz w:val="24"/>
          <w:szCs w:val="24"/>
        </w:rPr>
      </w:pPr>
    </w:p>
    <w:p w14:paraId="58F9E004" w14:textId="49B48ECA" w:rsidR="0014387D" w:rsidRPr="007A662E" w:rsidRDefault="0014387D" w:rsidP="0014387D">
      <w:pPr>
        <w:rPr>
          <w:rFonts w:ascii="Aptos" w:eastAsia="Aptos" w:hAnsi="Aptos"/>
          <w:sz w:val="24"/>
          <w:szCs w:val="24"/>
        </w:rPr>
      </w:pPr>
    </w:p>
    <w:p w14:paraId="0513D971" w14:textId="5F863125" w:rsidR="0014387D" w:rsidRPr="007A662E" w:rsidRDefault="0014387D" w:rsidP="0014387D">
      <w:pPr>
        <w:rPr>
          <w:rFonts w:ascii="Aptos" w:eastAsia="Aptos" w:hAnsi="Aptos"/>
          <w:sz w:val="24"/>
          <w:szCs w:val="24"/>
        </w:rPr>
      </w:pPr>
    </w:p>
    <w:p w14:paraId="65896B50" w14:textId="77777777" w:rsidR="0014387D" w:rsidRPr="007A662E" w:rsidRDefault="0014387D" w:rsidP="0014387D">
      <w:pPr>
        <w:rPr>
          <w:rFonts w:ascii="Aptos" w:eastAsia="Aptos" w:hAnsi="Aptos"/>
          <w:sz w:val="24"/>
          <w:szCs w:val="24"/>
        </w:rPr>
      </w:pPr>
    </w:p>
    <w:p w14:paraId="63E6BCCB" w14:textId="77777777" w:rsidR="0014387D" w:rsidRPr="007A662E" w:rsidRDefault="0014387D" w:rsidP="0014387D">
      <w:pPr>
        <w:rPr>
          <w:rFonts w:ascii="Aptos" w:eastAsia="Aptos" w:hAnsi="Aptos"/>
          <w:sz w:val="24"/>
          <w:szCs w:val="24"/>
        </w:rPr>
      </w:pPr>
    </w:p>
    <w:p w14:paraId="25E5A4B2" w14:textId="77777777" w:rsidR="0014387D" w:rsidRPr="007A662E" w:rsidRDefault="0014387D" w:rsidP="0014387D">
      <w:pPr>
        <w:rPr>
          <w:rFonts w:ascii="Aptos" w:eastAsia="Aptos" w:hAnsi="Aptos"/>
          <w:sz w:val="24"/>
          <w:szCs w:val="24"/>
        </w:rPr>
      </w:pPr>
    </w:p>
    <w:p w14:paraId="75EBF82F" w14:textId="77777777" w:rsidR="0014387D" w:rsidRPr="007A662E" w:rsidRDefault="0014387D" w:rsidP="0014387D">
      <w:pPr>
        <w:rPr>
          <w:rFonts w:ascii="Aptos" w:eastAsia="Aptos" w:hAnsi="Aptos"/>
          <w:sz w:val="24"/>
          <w:szCs w:val="24"/>
        </w:rPr>
      </w:pPr>
    </w:p>
    <w:p w14:paraId="789D13C3" w14:textId="77777777" w:rsidR="0014387D" w:rsidRPr="007A662E" w:rsidRDefault="0014387D" w:rsidP="0014387D">
      <w:pPr>
        <w:rPr>
          <w:rFonts w:ascii="Aptos" w:eastAsia="Aptos" w:hAnsi="Aptos"/>
          <w:sz w:val="24"/>
          <w:szCs w:val="24"/>
        </w:rPr>
      </w:pPr>
    </w:p>
    <w:p w14:paraId="3D0C273C" w14:textId="77777777" w:rsidR="0014387D" w:rsidRPr="007A662E" w:rsidRDefault="0014387D" w:rsidP="0014387D">
      <w:pPr>
        <w:rPr>
          <w:rFonts w:ascii="Aptos" w:eastAsia="Aptos" w:hAnsi="Aptos"/>
          <w:sz w:val="24"/>
          <w:szCs w:val="24"/>
        </w:rPr>
      </w:pPr>
    </w:p>
    <w:p w14:paraId="164A0B55" w14:textId="77777777" w:rsidR="0014387D" w:rsidRPr="007A662E" w:rsidRDefault="0014387D" w:rsidP="0014387D">
      <w:pPr>
        <w:rPr>
          <w:rFonts w:ascii="Aptos" w:eastAsia="Aptos" w:hAnsi="Aptos"/>
          <w:sz w:val="24"/>
          <w:szCs w:val="24"/>
        </w:rPr>
      </w:pPr>
    </w:p>
    <w:p w14:paraId="31A169E3" w14:textId="77777777" w:rsidR="0014387D" w:rsidRPr="007A662E" w:rsidRDefault="0014387D" w:rsidP="0014387D">
      <w:pPr>
        <w:rPr>
          <w:rFonts w:ascii="Aptos" w:eastAsia="Aptos" w:hAnsi="Aptos"/>
          <w:sz w:val="24"/>
          <w:szCs w:val="24"/>
        </w:rPr>
      </w:pPr>
    </w:p>
    <w:p w14:paraId="1867F12D" w14:textId="77777777" w:rsidR="0014387D" w:rsidRPr="007A662E" w:rsidRDefault="0014387D" w:rsidP="0014387D">
      <w:pPr>
        <w:rPr>
          <w:rFonts w:ascii="Aptos" w:eastAsia="Aptos" w:hAnsi="Aptos"/>
          <w:sz w:val="24"/>
          <w:szCs w:val="24"/>
        </w:rPr>
      </w:pPr>
    </w:p>
    <w:p w14:paraId="669BF84D" w14:textId="77777777" w:rsidR="0014387D" w:rsidRPr="007A662E" w:rsidRDefault="0014387D" w:rsidP="0014387D">
      <w:pPr>
        <w:rPr>
          <w:rFonts w:ascii="Aptos" w:eastAsia="Aptos" w:hAnsi="Aptos"/>
          <w:sz w:val="24"/>
          <w:szCs w:val="24"/>
        </w:rPr>
      </w:pPr>
    </w:p>
    <w:p w14:paraId="0891A194" w14:textId="77777777" w:rsidR="0014387D" w:rsidRPr="007A662E" w:rsidRDefault="0014387D" w:rsidP="0014387D">
      <w:pPr>
        <w:rPr>
          <w:rFonts w:ascii="Aptos" w:eastAsia="Aptos" w:hAnsi="Aptos"/>
          <w:sz w:val="24"/>
          <w:szCs w:val="24"/>
        </w:rPr>
      </w:pPr>
    </w:p>
    <w:p w14:paraId="55F06B0E" w14:textId="77777777" w:rsidR="0014387D" w:rsidRPr="007A662E" w:rsidRDefault="0014387D" w:rsidP="0014387D">
      <w:pPr>
        <w:tabs>
          <w:tab w:val="left" w:pos="915"/>
        </w:tabs>
        <w:rPr>
          <w:rFonts w:ascii="Aptos" w:eastAsia="Aptos" w:hAnsi="Aptos"/>
          <w:kern w:val="2"/>
          <w:sz w:val="24"/>
          <w:szCs w:val="24"/>
          <w14:ligatures w14:val="standardContextual"/>
        </w:rPr>
      </w:pPr>
      <w:r w:rsidRPr="007A662E">
        <w:rPr>
          <w:rFonts w:ascii="Aptos" w:eastAsia="Aptos" w:hAnsi="Aptos"/>
          <w:kern w:val="2"/>
          <w:sz w:val="24"/>
          <w:szCs w:val="24"/>
          <w14:ligatures w14:val="standardContextual"/>
        </w:rPr>
        <w:tab/>
      </w:r>
    </w:p>
    <w:p w14:paraId="0347CC16" w14:textId="0CFE333B" w:rsidR="0014387D" w:rsidRPr="007A662E" w:rsidRDefault="00F9251C" w:rsidP="0014387D">
      <w:pPr>
        <w:tabs>
          <w:tab w:val="left" w:pos="915"/>
        </w:tabs>
        <w:rPr>
          <w:rFonts w:ascii="Aptos" w:eastAsia="Aptos" w:hAnsi="Aptos"/>
          <w:sz w:val="24"/>
          <w:szCs w:val="24"/>
        </w:rPr>
        <w:sectPr w:rsidR="0014387D" w:rsidRPr="007A662E" w:rsidSect="0014387D">
          <w:headerReference w:type="first" r:id="rId19"/>
          <w:pgSz w:w="11906" w:h="16838"/>
          <w:pgMar w:top="720" w:right="1138" w:bottom="1699" w:left="1411" w:header="706" w:footer="706" w:gutter="0"/>
          <w:pgNumType w:start="1"/>
          <w:cols w:space="708"/>
          <w:titlePg/>
          <w:docGrid w:linePitch="360"/>
        </w:sectPr>
      </w:pPr>
      <w:r w:rsidRPr="007A662E">
        <w:rPr>
          <w:rFonts w:ascii="Aptos" w:eastAsia="Aptos" w:hAnsi="Aptos"/>
          <w:sz w:val="24"/>
          <w:szCs w:val="24"/>
          <w14:ligatures w14:val="standardContextual"/>
        </w:rPr>
        <mc:AlternateContent>
          <mc:Choice Requires="wps">
            <w:drawing>
              <wp:anchor distT="0" distB="0" distL="114300" distR="114300" simplePos="0" relativeHeight="251658248" behindDoc="0" locked="0" layoutInCell="1" allowOverlap="1" wp14:anchorId="0E0D663D" wp14:editId="41CB91A0">
                <wp:simplePos x="0" y="0"/>
                <wp:positionH relativeFrom="page">
                  <wp:posOffset>-336605</wp:posOffset>
                </wp:positionH>
                <wp:positionV relativeFrom="paragraph">
                  <wp:posOffset>4698613</wp:posOffset>
                </wp:positionV>
                <wp:extent cx="7884795" cy="254000"/>
                <wp:effectExtent l="0" t="0" r="1905" b="0"/>
                <wp:wrapNone/>
                <wp:docPr id="8" name="Rectangle 14"/>
                <wp:cNvGraphicFramePr/>
                <a:graphic xmlns:a="http://schemas.openxmlformats.org/drawingml/2006/main">
                  <a:graphicData uri="http://schemas.microsoft.com/office/word/2010/wordprocessingShape">
                    <wps:wsp>
                      <wps:cNvSpPr/>
                      <wps:spPr bwMode="auto">
                        <a:xfrm>
                          <a:off x="0" y="0"/>
                          <a:ext cx="7884795" cy="254000"/>
                        </a:xfrm>
                        <a:prstGeom prst="rect">
                          <a:avLst/>
                        </a:prstGeom>
                        <a:solidFill>
                          <a:srgbClr val="0E2841">
                            <a:lumMod val="75000"/>
                            <a:lumOff val="25000"/>
                          </a:srgbClr>
                        </a:solidFill>
                        <a:ln w="19050" cap="flat" cmpd="sng" algn="ctr">
                          <a:noFill/>
                          <a:prstDash val="solid"/>
                          <a:miter lim="800000"/>
                        </a:ln>
                        <a:effectLst/>
                      </wps:spPr>
                      <wps:bodyPr rot="0">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740E504" id="Rectangle 14" o:spid="_x0000_s1026" style="position:absolute;margin-left:-26.5pt;margin-top:369.95pt;width:620.85pt;height:20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CcM+gEAAO4DAAAOAAAAZHJzL2Uyb0RvYy54bWysU8GO0zAQvSPxD5bvNGnV0m7UdIUoywWW&#10;lXYR56njJJZsj2W7Tfv3jJ2mwHJDXCx7PH5v5s3z9v5sNDtJHxTams9nJWfSCmyU7Wr+/eXh3Yaz&#10;EME2oNHKml9k4Pe7t2+2g6vkAnvUjfSMQGyoBlfzPkZXFUUQvTQQZuikpcsWvYFIR98VjYeB0I0u&#10;FmX5vhjQN86jkCFQdD9e8l3Gb1sp4re2DTIyXXOqLebV5/WQ1mK3harz4HolrmXAP1RhQFkivUHt&#10;IQI7evUXlFHCY8A2zgSaAttWCZl7oG7m5atunntwMvdC4gR3kyn8P1jxeHp2T55kGFyoAm3ZYfiK&#10;DY0KjhFzT+fWm9QbVcvOWbrLTTp5jkxQcL3ZLNd3K84E3S1Wy7LM2hZQTa+dD/GzRMPSpuaeRpPR&#10;4fQlROKn1CklkQXUqnlQWueD7w4ftWcnSGP8tNgs5/mtPhqqdQyvV1dOqChMUx/DiylM+GGEyVx/&#10;4GvLBnLvXbkijwggH7YaIm2Na2oebMcZ6I4MLqLPxBZTadk8qeg9hH6ky7Cjq4yKZG2tTM03VNpN&#10;EG1TSzKb89r6pP04hQM2F5qDx+zWlJw4Xs4/wLurepF0f8TJH1C9EnHMTS8tfqAxtiornGhGcJIg&#10;HchUWYzrB0iu/f2cs359091PAAAA//8DAFBLAwQUAAYACAAAACEAPW6MmeQAAAAMAQAADwAAAGRy&#10;cy9kb3ducmV2LnhtbEyPQUvDQBCF74L/YRnBi7SbWGrSmE0RQWkPBa0iettkxyQ0Oxuy2zb11zs9&#10;6XHePN77Xr4cbScOOPjWkYJ4GoFAqpxpqVbw/vY0SUH4oMnozhEqOKGHZXF5kevMuCO94mEbasEh&#10;5DOtoAmhz6T0VYNW+6nrkfj37QarA59DLc2gjxxuO3kbRXfS6pa4odE9PjZY7bZ7q2Dz81zvwvrm&#10;VMar8PVhXlbrOX0qdX01PtyDCDiGPzOc8RkdCmYq3Z6MF52CyXzGW4KCZLZYgDg74jRNQJQsJSzJ&#10;Ipf/RxS/AAAA//8DAFBLAQItABQABgAIAAAAIQC2gziS/gAAAOEBAAATAAAAAAAAAAAAAAAAAAAA&#10;AABbQ29udGVudF9UeXBlc10ueG1sUEsBAi0AFAAGAAgAAAAhADj9If/WAAAAlAEAAAsAAAAAAAAA&#10;AAAAAAAALwEAAF9yZWxzLy5yZWxzUEsBAi0AFAAGAAgAAAAhAImsJwz6AQAA7gMAAA4AAAAAAAAA&#10;AAAAAAAALgIAAGRycy9lMm9Eb2MueG1sUEsBAi0AFAAGAAgAAAAhAD1ujJnkAAAADAEAAA8AAAAA&#10;AAAAAAAAAAAAVAQAAGRycy9kb3ducmV2LnhtbFBLBQYAAAAABAAEAPMAAABlBQAAAAA=&#10;" fillcolor="#215f9a" stroked="f" strokeweight="1.5pt">
                <w10:wrap anchorx="page"/>
              </v:rect>
            </w:pict>
          </mc:Fallback>
        </mc:AlternateContent>
      </w:r>
      <w:r w:rsidR="0014387D" w:rsidRPr="007A662E">
        <w:rPr>
          <w:rFonts w:ascii="Aptos" w:eastAsia="Aptos" w:hAnsi="Aptos"/>
          <w:sz w:val="24"/>
          <w:szCs w:val="24"/>
        </w:rPr>
        <w:tab/>
      </w:r>
    </w:p>
    <w:p w14:paraId="746D0CDB" w14:textId="3A584941" w:rsidR="0014387D" w:rsidRPr="007A662E" w:rsidRDefault="00D50417" w:rsidP="002A03A1">
      <w:pPr>
        <w:pStyle w:val="Heading1"/>
        <w:rPr>
          <w:noProof w:val="0"/>
          <w:lang w:val="de-DE"/>
        </w:rPr>
      </w:pPr>
      <w:bookmarkStart w:id="1" w:name="_Hlk223004743"/>
      <w:bookmarkStart w:id="2" w:name="_Toc236607626"/>
      <w:bookmarkStart w:id="3" w:name="_Toc237015392"/>
      <w:bookmarkEnd w:id="0"/>
      <w:r w:rsidRPr="00E82458">
        <w:rPr>
          <w:lang w:val="de-DE"/>
        </w:rPr>
        <w:lastRenderedPageBreak/>
        <w:t>Inhalt</w:t>
      </w:r>
      <w:bookmarkEnd w:id="2"/>
      <w:bookmarkEnd w:id="3"/>
    </w:p>
    <w:p w14:paraId="194D7699" w14:textId="77777777" w:rsidR="00BC2E3C" w:rsidRPr="007A662E" w:rsidRDefault="00BC2E3C" w:rsidP="00BC2E3C">
      <w:pPr>
        <w:rPr>
          <w:lang w:eastAsia="en-US"/>
        </w:rPr>
      </w:pPr>
    </w:p>
    <w:bookmarkEnd w:id="1"/>
    <w:p w14:paraId="750860B2" w14:textId="030D29AE" w:rsidR="00D86A96" w:rsidRDefault="00B079CC">
      <w:pPr>
        <w:pStyle w:val="TOC1"/>
        <w:rPr>
          <w:rFonts w:asciiTheme="minorHAnsi" w:eastAsiaTheme="minorEastAsia" w:hAnsiTheme="minorHAnsi" w:cstheme="minorBidi"/>
          <w:bCs w:val="0"/>
          <w:kern w:val="2"/>
          <w:sz w:val="24"/>
          <w:szCs w:val="24"/>
          <w:lang w:val="en-GB" w:eastAsia="zh-CN"/>
          <w14:ligatures w14:val="standardContextual"/>
        </w:rPr>
      </w:pPr>
      <w:r w:rsidRPr="007A662E">
        <w:rPr>
          <w:rFonts w:eastAsiaTheme="minorHAnsi"/>
          <w:b/>
          <w:noProof w:val="0"/>
          <w:lang w:val="de-DE"/>
        </w:rPr>
        <w:fldChar w:fldCharType="begin"/>
      </w:r>
      <w:r w:rsidRPr="007A662E">
        <w:rPr>
          <w:rFonts w:eastAsiaTheme="minorHAnsi"/>
          <w:b/>
          <w:noProof w:val="0"/>
          <w:lang w:val="de-DE"/>
        </w:rPr>
        <w:instrText xml:space="preserve"> TOC \o "1-</w:instrText>
      </w:r>
      <w:r w:rsidR="00052D32" w:rsidRPr="007A662E">
        <w:rPr>
          <w:rFonts w:eastAsiaTheme="minorHAnsi"/>
          <w:b/>
          <w:noProof w:val="0"/>
          <w:lang w:val="de-DE"/>
        </w:rPr>
        <w:instrText>4</w:instrText>
      </w:r>
      <w:r w:rsidRPr="007A662E">
        <w:rPr>
          <w:rFonts w:eastAsiaTheme="minorHAnsi"/>
          <w:b/>
          <w:noProof w:val="0"/>
          <w:lang w:val="de-DE"/>
        </w:rPr>
        <w:instrText xml:space="preserve">" \u </w:instrText>
      </w:r>
      <w:r w:rsidRPr="007A662E">
        <w:rPr>
          <w:rFonts w:eastAsiaTheme="minorHAnsi"/>
          <w:b/>
          <w:noProof w:val="0"/>
          <w:lang w:val="de-DE"/>
        </w:rPr>
        <w:fldChar w:fldCharType="separate"/>
      </w:r>
      <w:r w:rsidR="00D86A96" w:rsidRPr="009B1A05">
        <w:rPr>
          <w:lang w:val="de-DE"/>
        </w:rPr>
        <w:t>Inhalt</w:t>
      </w:r>
      <w:r w:rsidR="00D86A96">
        <w:tab/>
      </w:r>
      <w:r w:rsidR="00D86A96">
        <w:fldChar w:fldCharType="begin"/>
      </w:r>
      <w:r w:rsidR="00D86A96">
        <w:instrText xml:space="preserve"> PAGEREF _Toc237015392 \h </w:instrText>
      </w:r>
      <w:r w:rsidR="00D86A96">
        <w:fldChar w:fldCharType="separate"/>
      </w:r>
      <w:r w:rsidR="00D86A96">
        <w:t>2</w:t>
      </w:r>
      <w:r w:rsidR="00D86A96">
        <w:fldChar w:fldCharType="end"/>
      </w:r>
    </w:p>
    <w:p w14:paraId="5D72824D" w14:textId="6CC575E9" w:rsidR="00D86A96" w:rsidRDefault="00D86A96">
      <w:pPr>
        <w:pStyle w:val="TOC1"/>
        <w:rPr>
          <w:rFonts w:asciiTheme="minorHAnsi" w:eastAsiaTheme="minorEastAsia" w:hAnsiTheme="minorHAnsi" w:cstheme="minorBidi"/>
          <w:bCs w:val="0"/>
          <w:kern w:val="2"/>
          <w:sz w:val="24"/>
          <w:szCs w:val="24"/>
          <w:lang w:val="en-GB" w:eastAsia="zh-CN"/>
          <w14:ligatures w14:val="standardContextual"/>
        </w:rPr>
      </w:pPr>
      <w:r w:rsidRPr="009B1A05">
        <w:rPr>
          <w:lang w:val="de-DE"/>
        </w:rPr>
        <w:t>Liste der Tabellen</w:t>
      </w:r>
      <w:r>
        <w:tab/>
      </w:r>
      <w:r>
        <w:fldChar w:fldCharType="begin"/>
      </w:r>
      <w:r>
        <w:instrText xml:space="preserve"> PAGEREF _Toc237015393 \h </w:instrText>
      </w:r>
      <w:r>
        <w:fldChar w:fldCharType="separate"/>
      </w:r>
      <w:r>
        <w:t>3</w:t>
      </w:r>
      <w:r>
        <w:fldChar w:fldCharType="end"/>
      </w:r>
    </w:p>
    <w:p w14:paraId="0CFDA4B5" w14:textId="11AFB619" w:rsidR="00D86A96" w:rsidRDefault="00D86A96">
      <w:pPr>
        <w:pStyle w:val="TOC1"/>
        <w:rPr>
          <w:rFonts w:asciiTheme="minorHAnsi" w:eastAsiaTheme="minorEastAsia" w:hAnsiTheme="minorHAnsi" w:cstheme="minorBidi"/>
          <w:bCs w:val="0"/>
          <w:kern w:val="2"/>
          <w:sz w:val="24"/>
          <w:szCs w:val="24"/>
          <w:lang w:val="en-GB" w:eastAsia="zh-CN"/>
          <w14:ligatures w14:val="standardContextual"/>
        </w:rPr>
      </w:pPr>
      <w:r w:rsidRPr="009B1A05">
        <w:rPr>
          <w:lang w:val="de-DE"/>
        </w:rPr>
        <w:t>Begleitschreiben</w:t>
      </w:r>
      <w:r>
        <w:tab/>
      </w:r>
      <w:r>
        <w:fldChar w:fldCharType="begin"/>
      </w:r>
      <w:r>
        <w:instrText xml:space="preserve"> PAGEREF _Toc237015394 \h </w:instrText>
      </w:r>
      <w:r>
        <w:fldChar w:fldCharType="separate"/>
      </w:r>
      <w:r>
        <w:t>4</w:t>
      </w:r>
      <w:r>
        <w:fldChar w:fldCharType="end"/>
      </w:r>
    </w:p>
    <w:p w14:paraId="79A47A55" w14:textId="4AD0E7CA" w:rsidR="00D86A96" w:rsidRDefault="00D86A96">
      <w:pPr>
        <w:pStyle w:val="TOC1"/>
        <w:rPr>
          <w:rFonts w:asciiTheme="minorHAnsi" w:eastAsiaTheme="minorEastAsia" w:hAnsiTheme="minorHAnsi" w:cstheme="minorBidi"/>
          <w:bCs w:val="0"/>
          <w:kern w:val="2"/>
          <w:sz w:val="24"/>
          <w:szCs w:val="24"/>
          <w:lang w:val="en-GB" w:eastAsia="zh-CN"/>
          <w14:ligatures w14:val="standardContextual"/>
        </w:rPr>
      </w:pPr>
      <w:r w:rsidRPr="009B1A05">
        <w:rPr>
          <w:lang w:val="de-DE"/>
        </w:rPr>
        <w:t>I.  Bericht des externen Rechnungsprüfers zum Jahresabschluss: Prüfungsurteil</w:t>
      </w:r>
      <w:r>
        <w:tab/>
      </w:r>
      <w:r>
        <w:fldChar w:fldCharType="begin"/>
      </w:r>
      <w:r>
        <w:instrText xml:space="preserve"> PAGEREF _Toc237015395 \h </w:instrText>
      </w:r>
      <w:r>
        <w:fldChar w:fldCharType="separate"/>
      </w:r>
      <w:r>
        <w:t>5</w:t>
      </w:r>
      <w:r>
        <w:fldChar w:fldCharType="end"/>
      </w:r>
    </w:p>
    <w:p w14:paraId="35F61321" w14:textId="315A44D9" w:rsidR="00D86A96" w:rsidRDefault="00D86A96">
      <w:pPr>
        <w:pStyle w:val="TOC1"/>
        <w:rPr>
          <w:rFonts w:asciiTheme="minorHAnsi" w:eastAsiaTheme="minorEastAsia" w:hAnsiTheme="minorHAnsi" w:cstheme="minorBidi"/>
          <w:bCs w:val="0"/>
          <w:kern w:val="2"/>
          <w:sz w:val="24"/>
          <w:szCs w:val="24"/>
          <w:lang w:val="en-GB" w:eastAsia="zh-CN"/>
          <w14:ligatures w14:val="standardContextual"/>
        </w:rPr>
      </w:pPr>
      <w:r w:rsidRPr="009B1A05">
        <w:rPr>
          <w:lang w:val="de-DE"/>
        </w:rPr>
        <w:t>II.  Ausführlicher Bericht des externen Rechnungsprüfers</w:t>
      </w:r>
      <w:r>
        <w:tab/>
      </w:r>
      <w:r>
        <w:fldChar w:fldCharType="begin"/>
      </w:r>
      <w:r>
        <w:instrText xml:space="preserve"> PAGEREF _Toc237015396 \h </w:instrText>
      </w:r>
      <w:r>
        <w:fldChar w:fldCharType="separate"/>
      </w:r>
      <w:r>
        <w:t>8</w:t>
      </w:r>
      <w:r>
        <w:fldChar w:fldCharType="end"/>
      </w:r>
    </w:p>
    <w:p w14:paraId="3C48A365" w14:textId="52FA4C93" w:rsidR="00D86A96" w:rsidRDefault="00D86A96">
      <w:pPr>
        <w:pStyle w:val="TOC1"/>
        <w:rPr>
          <w:rFonts w:asciiTheme="minorHAnsi" w:eastAsiaTheme="minorEastAsia" w:hAnsiTheme="minorHAnsi" w:cstheme="minorBidi"/>
          <w:bCs w:val="0"/>
          <w:kern w:val="2"/>
          <w:sz w:val="24"/>
          <w:szCs w:val="24"/>
          <w:lang w:val="en-GB" w:eastAsia="zh-CN"/>
          <w14:ligatures w14:val="standardContextual"/>
        </w:rPr>
      </w:pPr>
      <w:r w:rsidRPr="009B1A05">
        <w:rPr>
          <w:lang w:val="de-DE"/>
        </w:rPr>
        <w:t>Zusammenfassung</w:t>
      </w:r>
      <w:r>
        <w:tab/>
      </w:r>
      <w:r>
        <w:fldChar w:fldCharType="begin"/>
      </w:r>
      <w:r>
        <w:instrText xml:space="preserve"> PAGEREF _Toc237015397 \h </w:instrText>
      </w:r>
      <w:r>
        <w:fldChar w:fldCharType="separate"/>
      </w:r>
      <w:r>
        <w:t>8</w:t>
      </w:r>
      <w:r>
        <w:fldChar w:fldCharType="end"/>
      </w:r>
    </w:p>
    <w:p w14:paraId="49B11B54" w14:textId="4A16F631" w:rsidR="00D86A96" w:rsidRDefault="00D86A96">
      <w:pPr>
        <w:pStyle w:val="TOC2"/>
        <w:rPr>
          <w:rFonts w:asciiTheme="minorHAnsi" w:hAnsiTheme="minorHAnsi"/>
          <w:sz w:val="24"/>
        </w:rPr>
      </w:pPr>
      <w:r w:rsidRPr="009B1A05">
        <w:t>A.</w:t>
      </w:r>
      <w:r>
        <w:rPr>
          <w:rFonts w:asciiTheme="minorHAnsi" w:hAnsiTheme="minorHAnsi"/>
          <w:sz w:val="24"/>
        </w:rPr>
        <w:tab/>
      </w:r>
      <w:r>
        <w:t>Auftrag, Prüfungsumfang und Methodik</w:t>
      </w:r>
      <w:r>
        <w:tab/>
      </w:r>
      <w:r>
        <w:fldChar w:fldCharType="begin"/>
      </w:r>
      <w:r>
        <w:instrText xml:space="preserve"> PAGEREF _Toc237015398 \h </w:instrText>
      </w:r>
      <w:r>
        <w:fldChar w:fldCharType="separate"/>
      </w:r>
      <w:r>
        <w:t>9</w:t>
      </w:r>
      <w:r>
        <w:fldChar w:fldCharType="end"/>
      </w:r>
    </w:p>
    <w:p w14:paraId="2A7243DA" w14:textId="1D6E7556" w:rsidR="00D86A96" w:rsidRDefault="00D86A96">
      <w:pPr>
        <w:pStyle w:val="TOC2"/>
        <w:rPr>
          <w:rFonts w:asciiTheme="minorHAnsi" w:hAnsiTheme="minorHAnsi"/>
          <w:sz w:val="24"/>
        </w:rPr>
      </w:pPr>
      <w:r w:rsidRPr="009B1A05">
        <w:t>B.</w:t>
      </w:r>
      <w:r>
        <w:rPr>
          <w:rFonts w:asciiTheme="minorHAnsi" w:hAnsiTheme="minorHAnsi"/>
          <w:sz w:val="24"/>
        </w:rPr>
        <w:tab/>
      </w:r>
      <w:r>
        <w:t>Finanzüberblick</w:t>
      </w:r>
      <w:r>
        <w:tab/>
      </w:r>
      <w:r>
        <w:fldChar w:fldCharType="begin"/>
      </w:r>
      <w:r>
        <w:instrText xml:space="preserve"> PAGEREF _Toc237015399 \h </w:instrText>
      </w:r>
      <w:r>
        <w:fldChar w:fldCharType="separate"/>
      </w:r>
      <w:r>
        <w:t>10</w:t>
      </w:r>
      <w:r>
        <w:fldChar w:fldCharType="end"/>
      </w:r>
    </w:p>
    <w:p w14:paraId="7CA1CFF8" w14:textId="32BBC08D" w:rsidR="00D86A96" w:rsidRDefault="00D86A96">
      <w:pPr>
        <w:pStyle w:val="TOC2"/>
        <w:rPr>
          <w:rFonts w:asciiTheme="minorHAnsi" w:hAnsiTheme="minorHAnsi"/>
          <w:sz w:val="24"/>
        </w:rPr>
      </w:pPr>
      <w:r w:rsidRPr="009B1A05">
        <w:t>C.</w:t>
      </w:r>
      <w:r>
        <w:rPr>
          <w:rFonts w:asciiTheme="minorHAnsi" w:hAnsiTheme="minorHAnsi"/>
          <w:sz w:val="24"/>
        </w:rPr>
        <w:tab/>
      </w:r>
      <w:r w:rsidRPr="009B1A05">
        <w:t>Weiterverfolgung früherer Empfehlungen</w:t>
      </w:r>
      <w:r>
        <w:tab/>
      </w:r>
      <w:r>
        <w:fldChar w:fldCharType="begin"/>
      </w:r>
      <w:r>
        <w:instrText xml:space="preserve"> PAGEREF _Toc237015400 \h </w:instrText>
      </w:r>
      <w:r>
        <w:fldChar w:fldCharType="separate"/>
      </w:r>
      <w:r>
        <w:t>12</w:t>
      </w:r>
      <w:r>
        <w:fldChar w:fldCharType="end"/>
      </w:r>
    </w:p>
    <w:p w14:paraId="66B44BC3" w14:textId="32F2F093" w:rsidR="00D86A96" w:rsidRDefault="00D86A96">
      <w:pPr>
        <w:pStyle w:val="TOC2"/>
        <w:rPr>
          <w:rFonts w:asciiTheme="minorHAnsi" w:hAnsiTheme="minorHAnsi"/>
          <w:sz w:val="24"/>
        </w:rPr>
      </w:pPr>
      <w:r w:rsidRPr="009B1A05">
        <w:t>D.</w:t>
      </w:r>
      <w:r>
        <w:rPr>
          <w:rFonts w:asciiTheme="minorHAnsi" w:hAnsiTheme="minorHAnsi"/>
          <w:sz w:val="24"/>
        </w:rPr>
        <w:tab/>
      </w:r>
      <w:r w:rsidRPr="009B1A05">
        <w:t>Schlussfolgerung, Feststellungen und Empfehlungen</w:t>
      </w:r>
      <w:r>
        <w:tab/>
      </w:r>
      <w:r>
        <w:fldChar w:fldCharType="begin"/>
      </w:r>
      <w:r>
        <w:instrText xml:space="preserve"> PAGEREF _Toc237015401 \h </w:instrText>
      </w:r>
      <w:r>
        <w:fldChar w:fldCharType="separate"/>
      </w:r>
      <w:r>
        <w:t>12</w:t>
      </w:r>
      <w:r>
        <w:fldChar w:fldCharType="end"/>
      </w:r>
    </w:p>
    <w:p w14:paraId="2DCB5C9F" w14:textId="0C72F31A" w:rsidR="00D86A96" w:rsidRDefault="00D86A96">
      <w:pPr>
        <w:pStyle w:val="TOC3"/>
        <w:rPr>
          <w:rFonts w:asciiTheme="minorHAnsi" w:hAnsiTheme="minorHAnsi"/>
          <w:sz w:val="24"/>
        </w:rPr>
      </w:pPr>
      <w:r w:rsidRPr="009B1A05">
        <w:rPr>
          <w:bCs/>
        </w:rPr>
        <w:t>1.</w:t>
      </w:r>
      <w:r>
        <w:rPr>
          <w:rFonts w:asciiTheme="minorHAnsi" w:hAnsiTheme="minorHAnsi"/>
          <w:sz w:val="24"/>
        </w:rPr>
        <w:tab/>
      </w:r>
      <w:r>
        <w:t>Schlussfolgerung der Prüfung</w:t>
      </w:r>
      <w:r>
        <w:tab/>
      </w:r>
      <w:r>
        <w:fldChar w:fldCharType="begin"/>
      </w:r>
      <w:r>
        <w:instrText xml:space="preserve"> PAGEREF _Toc237015402 \h </w:instrText>
      </w:r>
      <w:r>
        <w:fldChar w:fldCharType="separate"/>
      </w:r>
      <w:r>
        <w:t>12</w:t>
      </w:r>
      <w:r>
        <w:fldChar w:fldCharType="end"/>
      </w:r>
    </w:p>
    <w:p w14:paraId="6DACFF00" w14:textId="563E801D" w:rsidR="00D86A96" w:rsidRDefault="00D86A96">
      <w:pPr>
        <w:pStyle w:val="TOC3"/>
        <w:rPr>
          <w:rFonts w:asciiTheme="minorHAnsi" w:hAnsiTheme="minorHAnsi"/>
          <w:sz w:val="24"/>
        </w:rPr>
      </w:pPr>
      <w:r w:rsidRPr="009B1A05">
        <w:rPr>
          <w:bCs/>
        </w:rPr>
        <w:t>2.</w:t>
      </w:r>
      <w:r>
        <w:rPr>
          <w:rFonts w:asciiTheme="minorHAnsi" w:hAnsiTheme="minorHAnsi"/>
          <w:sz w:val="24"/>
        </w:rPr>
        <w:tab/>
      </w:r>
      <w:r>
        <w:t>Feststellungen und Empfehlungen</w:t>
      </w:r>
      <w:r>
        <w:tab/>
      </w:r>
      <w:r>
        <w:fldChar w:fldCharType="begin"/>
      </w:r>
      <w:r>
        <w:instrText xml:space="preserve"> PAGEREF _Toc237015403 \h </w:instrText>
      </w:r>
      <w:r>
        <w:fldChar w:fldCharType="separate"/>
      </w:r>
      <w:r>
        <w:t>13</w:t>
      </w:r>
      <w:r>
        <w:fldChar w:fldCharType="end"/>
      </w:r>
    </w:p>
    <w:p w14:paraId="20BF8888" w14:textId="5B80C5B7" w:rsidR="00D86A96" w:rsidRDefault="00D86A96">
      <w:pPr>
        <w:pStyle w:val="TOC4"/>
        <w:rPr>
          <w:rFonts w:asciiTheme="minorHAnsi" w:eastAsiaTheme="minorEastAsia" w:hAnsiTheme="minorHAnsi" w:cstheme="minorBidi"/>
          <w:i w:val="0"/>
          <w:iCs w:val="0"/>
          <w:kern w:val="2"/>
          <w:sz w:val="24"/>
          <w:lang w:val="en-GB" w:eastAsia="zh-CN"/>
          <w14:ligatures w14:val="standardContextual"/>
        </w:rPr>
      </w:pPr>
      <w:r>
        <w:t>Erstellung einer formalisierten Richtlinie für die Zuordnung der Verwaltungskosten zwischen dem WIPO- und dem UPOV-Anteil des ASHIP-Fonds</w:t>
      </w:r>
      <w:r>
        <w:tab/>
      </w:r>
      <w:r>
        <w:fldChar w:fldCharType="begin"/>
      </w:r>
      <w:r>
        <w:instrText xml:space="preserve"> PAGEREF _Toc237015404 \h </w:instrText>
      </w:r>
      <w:r>
        <w:fldChar w:fldCharType="separate"/>
      </w:r>
      <w:r>
        <w:t>13</w:t>
      </w:r>
      <w:r>
        <w:fldChar w:fldCharType="end"/>
      </w:r>
    </w:p>
    <w:p w14:paraId="6EE581AD" w14:textId="59C0DE68" w:rsidR="00D86A96" w:rsidRDefault="00D86A96">
      <w:pPr>
        <w:pStyle w:val="TOC4"/>
        <w:rPr>
          <w:rFonts w:asciiTheme="minorHAnsi" w:eastAsiaTheme="minorEastAsia" w:hAnsiTheme="minorHAnsi" w:cstheme="minorBidi"/>
          <w:i w:val="0"/>
          <w:iCs w:val="0"/>
          <w:kern w:val="2"/>
          <w:sz w:val="24"/>
          <w:lang w:val="en-GB" w:eastAsia="zh-CN"/>
          <w14:ligatures w14:val="standardContextual"/>
        </w:rPr>
      </w:pPr>
      <w:r w:rsidRPr="009B1A05">
        <w:t>Erstellung einer dokumentierten Richtlinie zur Regelung der Bedingungen und des Verfahrens für die Entnahme von ASHIP-Mitteln zur Deckung der ASHI-Leistungszahlungen</w:t>
      </w:r>
      <w:r>
        <w:tab/>
      </w:r>
      <w:r>
        <w:fldChar w:fldCharType="begin"/>
      </w:r>
      <w:r>
        <w:instrText xml:space="preserve"> PAGEREF _Toc237015405 \h </w:instrText>
      </w:r>
      <w:r>
        <w:fldChar w:fldCharType="separate"/>
      </w:r>
      <w:r>
        <w:t>14</w:t>
      </w:r>
      <w:r>
        <w:fldChar w:fldCharType="end"/>
      </w:r>
    </w:p>
    <w:p w14:paraId="75ACB37E" w14:textId="2B52C5EB" w:rsidR="00D86A96" w:rsidRDefault="00D86A96">
      <w:pPr>
        <w:pStyle w:val="TOC4"/>
        <w:rPr>
          <w:rFonts w:asciiTheme="minorHAnsi" w:eastAsiaTheme="minorEastAsia" w:hAnsiTheme="minorHAnsi" w:cstheme="minorBidi"/>
          <w:i w:val="0"/>
          <w:iCs w:val="0"/>
          <w:kern w:val="2"/>
          <w:sz w:val="24"/>
          <w:lang w:val="en-GB" w:eastAsia="zh-CN"/>
          <w14:ligatures w14:val="standardContextual"/>
        </w:rPr>
      </w:pPr>
      <w:r>
        <w:t>Vereinbarung über eine gepoolte Anlage für ASHIP-Vermögen im Rahmen des strategischen WIPO-Portfolios</w:t>
      </w:r>
      <w:r>
        <w:tab/>
      </w:r>
      <w:r>
        <w:fldChar w:fldCharType="begin"/>
      </w:r>
      <w:r>
        <w:instrText xml:space="preserve"> PAGEREF _Toc237015406 \h </w:instrText>
      </w:r>
      <w:r>
        <w:fldChar w:fldCharType="separate"/>
      </w:r>
      <w:r>
        <w:t>15</w:t>
      </w:r>
      <w:r>
        <w:fldChar w:fldCharType="end"/>
      </w:r>
    </w:p>
    <w:p w14:paraId="7D6EED78" w14:textId="35F52085" w:rsidR="00D86A96" w:rsidRDefault="00D86A96">
      <w:pPr>
        <w:pStyle w:val="TOC2"/>
        <w:rPr>
          <w:rFonts w:asciiTheme="minorHAnsi" w:hAnsiTheme="minorHAnsi"/>
          <w:sz w:val="24"/>
        </w:rPr>
      </w:pPr>
      <w:r w:rsidRPr="009B1A05">
        <w:t>E.</w:t>
      </w:r>
      <w:r>
        <w:rPr>
          <w:rFonts w:asciiTheme="minorHAnsi" w:hAnsiTheme="minorHAnsi"/>
          <w:sz w:val="24"/>
        </w:rPr>
        <w:tab/>
      </w:r>
      <w:r>
        <w:t>Weitergabe von Informationen durch das Management</w:t>
      </w:r>
      <w:r>
        <w:tab/>
      </w:r>
      <w:r>
        <w:fldChar w:fldCharType="begin"/>
      </w:r>
      <w:r>
        <w:instrText xml:space="preserve"> PAGEREF _Toc237015407 \h </w:instrText>
      </w:r>
      <w:r>
        <w:fldChar w:fldCharType="separate"/>
      </w:r>
      <w:r>
        <w:t>16</w:t>
      </w:r>
      <w:r>
        <w:fldChar w:fldCharType="end"/>
      </w:r>
    </w:p>
    <w:p w14:paraId="239908CF" w14:textId="0588C8D5" w:rsidR="00D86A96" w:rsidRDefault="00D86A96">
      <w:pPr>
        <w:pStyle w:val="TOC3"/>
        <w:rPr>
          <w:rFonts w:asciiTheme="minorHAnsi" w:hAnsiTheme="minorHAnsi"/>
          <w:sz w:val="24"/>
        </w:rPr>
      </w:pPr>
      <w:r w:rsidRPr="009B1A05">
        <w:rPr>
          <w:bCs/>
        </w:rPr>
        <w:t>1.</w:t>
      </w:r>
      <w:r>
        <w:rPr>
          <w:rFonts w:asciiTheme="minorHAnsi" w:hAnsiTheme="minorHAnsi"/>
          <w:sz w:val="24"/>
        </w:rPr>
        <w:tab/>
      </w:r>
      <w:r>
        <w:t>Abschreibungen und Verluste von Barmitteln und sonstigen Vermögenswerten</w:t>
      </w:r>
      <w:r>
        <w:tab/>
      </w:r>
      <w:r>
        <w:fldChar w:fldCharType="begin"/>
      </w:r>
      <w:r>
        <w:instrText xml:space="preserve"> PAGEREF _Toc237015408 \h </w:instrText>
      </w:r>
      <w:r>
        <w:fldChar w:fldCharType="separate"/>
      </w:r>
      <w:r>
        <w:t>16</w:t>
      </w:r>
      <w:r>
        <w:fldChar w:fldCharType="end"/>
      </w:r>
    </w:p>
    <w:p w14:paraId="40F3BC8C" w14:textId="2811B825" w:rsidR="00D86A96" w:rsidRDefault="00D86A96">
      <w:pPr>
        <w:pStyle w:val="TOC3"/>
        <w:rPr>
          <w:rFonts w:asciiTheme="minorHAnsi" w:hAnsiTheme="minorHAnsi"/>
          <w:sz w:val="24"/>
        </w:rPr>
      </w:pPr>
      <w:r>
        <w:t>2.</w:t>
      </w:r>
      <w:r>
        <w:rPr>
          <w:rFonts w:asciiTheme="minorHAnsi" w:hAnsiTheme="minorHAnsi"/>
          <w:sz w:val="24"/>
        </w:rPr>
        <w:tab/>
      </w:r>
      <w:r>
        <w:t>Billigkeitszahlungen</w:t>
      </w:r>
      <w:r>
        <w:tab/>
      </w:r>
      <w:r>
        <w:fldChar w:fldCharType="begin"/>
      </w:r>
      <w:r>
        <w:instrText xml:space="preserve"> PAGEREF _Toc237015409 \h </w:instrText>
      </w:r>
      <w:r>
        <w:fldChar w:fldCharType="separate"/>
      </w:r>
      <w:r>
        <w:t>16</w:t>
      </w:r>
      <w:r>
        <w:fldChar w:fldCharType="end"/>
      </w:r>
    </w:p>
    <w:p w14:paraId="61952E69" w14:textId="79A07D36" w:rsidR="00D86A96" w:rsidRDefault="00D86A96">
      <w:pPr>
        <w:pStyle w:val="TOC3"/>
        <w:rPr>
          <w:rFonts w:asciiTheme="minorHAnsi" w:hAnsiTheme="minorHAnsi"/>
          <w:sz w:val="24"/>
        </w:rPr>
      </w:pPr>
      <w:r>
        <w:t>3.</w:t>
      </w:r>
      <w:r>
        <w:rPr>
          <w:rFonts w:asciiTheme="minorHAnsi" w:hAnsiTheme="minorHAnsi"/>
          <w:sz w:val="24"/>
        </w:rPr>
        <w:tab/>
      </w:r>
      <w:r>
        <w:t>Fälle von Betrug und mutmaßlichem Betrug</w:t>
      </w:r>
      <w:r>
        <w:tab/>
      </w:r>
      <w:r>
        <w:fldChar w:fldCharType="begin"/>
      </w:r>
      <w:r>
        <w:instrText xml:space="preserve"> PAGEREF _Toc237015410 \h </w:instrText>
      </w:r>
      <w:r>
        <w:fldChar w:fldCharType="separate"/>
      </w:r>
      <w:r>
        <w:t>17</w:t>
      </w:r>
      <w:r>
        <w:fldChar w:fldCharType="end"/>
      </w:r>
    </w:p>
    <w:p w14:paraId="33224D09" w14:textId="508815AD" w:rsidR="00D86A96" w:rsidRDefault="00D86A96">
      <w:pPr>
        <w:pStyle w:val="TOC2"/>
        <w:rPr>
          <w:rFonts w:asciiTheme="minorHAnsi" w:hAnsiTheme="minorHAnsi"/>
          <w:sz w:val="24"/>
        </w:rPr>
      </w:pPr>
      <w:r w:rsidRPr="009B1A05">
        <w:t>F.</w:t>
      </w:r>
      <w:r>
        <w:rPr>
          <w:rFonts w:asciiTheme="minorHAnsi" w:hAnsiTheme="minorHAnsi"/>
          <w:sz w:val="24"/>
        </w:rPr>
        <w:tab/>
      </w:r>
      <w:r w:rsidRPr="009B1A05">
        <w:rPr>
          <w:rFonts w:eastAsia="Times New Roman"/>
        </w:rPr>
        <w:t>Danksagung</w:t>
      </w:r>
      <w:r>
        <w:tab/>
      </w:r>
      <w:r>
        <w:fldChar w:fldCharType="begin"/>
      </w:r>
      <w:r>
        <w:instrText xml:space="preserve"> PAGEREF _Toc237015411 \h </w:instrText>
      </w:r>
      <w:r>
        <w:fldChar w:fldCharType="separate"/>
      </w:r>
      <w:r>
        <w:t>17</w:t>
      </w:r>
      <w:r>
        <w:fldChar w:fldCharType="end"/>
      </w:r>
    </w:p>
    <w:p w14:paraId="45F21268" w14:textId="160C0759" w:rsidR="00D86A96" w:rsidRDefault="00D86A96">
      <w:pPr>
        <w:pStyle w:val="TOC1"/>
        <w:rPr>
          <w:rFonts w:asciiTheme="minorHAnsi" w:eastAsiaTheme="minorEastAsia" w:hAnsiTheme="minorHAnsi" w:cstheme="minorBidi"/>
          <w:bCs w:val="0"/>
          <w:kern w:val="2"/>
          <w:sz w:val="24"/>
          <w:szCs w:val="24"/>
          <w:lang w:val="en-GB" w:eastAsia="zh-CN"/>
          <w14:ligatures w14:val="standardContextual"/>
        </w:rPr>
      </w:pPr>
      <w:r w:rsidRPr="009B1A05">
        <w:rPr>
          <w:lang w:val="de-DE"/>
        </w:rPr>
        <w:t>Anlage 1. Liste der Akronyme</w:t>
      </w:r>
      <w:r>
        <w:tab/>
      </w:r>
      <w:r>
        <w:fldChar w:fldCharType="begin"/>
      </w:r>
      <w:r>
        <w:instrText xml:space="preserve"> PAGEREF _Toc237015412 \h </w:instrText>
      </w:r>
      <w:r>
        <w:fldChar w:fldCharType="separate"/>
      </w:r>
      <w:r>
        <w:t>18</w:t>
      </w:r>
      <w:r>
        <w:fldChar w:fldCharType="end"/>
      </w:r>
    </w:p>
    <w:p w14:paraId="47E2F82D" w14:textId="72B90C33" w:rsidR="0014387D" w:rsidRPr="007A662E" w:rsidRDefault="00B079CC" w:rsidP="002A03A1">
      <w:pPr>
        <w:pStyle w:val="TOC1"/>
        <w:rPr>
          <w:noProof w:val="0"/>
          <w:lang w:val="de-DE"/>
        </w:rPr>
        <w:sectPr w:rsidR="0014387D" w:rsidRPr="007A662E" w:rsidSect="0014387D">
          <w:headerReference w:type="even" r:id="rId20"/>
          <w:headerReference w:type="default" r:id="rId21"/>
          <w:footerReference w:type="default" r:id="rId22"/>
          <w:headerReference w:type="first" r:id="rId23"/>
          <w:footerReference w:type="first" r:id="rId24"/>
          <w:pgSz w:w="11906" w:h="16838"/>
          <w:pgMar w:top="1440" w:right="707" w:bottom="1304" w:left="1418" w:header="709" w:footer="709" w:gutter="0"/>
          <w:cols w:space="708"/>
          <w:docGrid w:linePitch="360"/>
        </w:sectPr>
      </w:pPr>
      <w:r w:rsidRPr="007A662E">
        <w:rPr>
          <w:noProof w:val="0"/>
          <w:lang w:val="de-DE"/>
        </w:rPr>
        <w:fldChar w:fldCharType="end"/>
      </w:r>
    </w:p>
    <w:p w14:paraId="6957B4FB" w14:textId="1785A300" w:rsidR="0014387D" w:rsidRPr="007A662E" w:rsidRDefault="0014387D" w:rsidP="002A03A1">
      <w:pPr>
        <w:pStyle w:val="Heading1"/>
        <w:rPr>
          <w:noProof w:val="0"/>
          <w:lang w:val="de-DE"/>
        </w:rPr>
      </w:pPr>
      <w:bookmarkStart w:id="4" w:name="_Toc223004769"/>
      <w:bookmarkStart w:id="5" w:name="_Toc223005491"/>
      <w:bookmarkStart w:id="6" w:name="_Toc223100605"/>
      <w:bookmarkStart w:id="7" w:name="_Toc223111021"/>
      <w:bookmarkStart w:id="8" w:name="_Toc223585233"/>
      <w:bookmarkStart w:id="9" w:name="_Toc237015393"/>
      <w:r w:rsidRPr="007A662E">
        <w:rPr>
          <w:noProof w:val="0"/>
          <w:lang w:val="de-DE"/>
        </w:rPr>
        <w:lastRenderedPageBreak/>
        <w:t>List</w:t>
      </w:r>
      <w:r w:rsidR="005B2F35">
        <w:rPr>
          <w:noProof w:val="0"/>
          <w:lang w:val="de-DE"/>
        </w:rPr>
        <w:t>e</w:t>
      </w:r>
      <w:r w:rsidRPr="007A662E">
        <w:rPr>
          <w:noProof w:val="0"/>
          <w:lang w:val="de-DE"/>
        </w:rPr>
        <w:t xml:space="preserve"> </w:t>
      </w:r>
      <w:bookmarkEnd w:id="4"/>
      <w:bookmarkEnd w:id="5"/>
      <w:bookmarkEnd w:id="6"/>
      <w:bookmarkEnd w:id="7"/>
      <w:bookmarkEnd w:id="8"/>
      <w:r w:rsidR="005B2F35" w:rsidRPr="005B2F35">
        <w:rPr>
          <w:noProof w:val="0"/>
          <w:lang w:val="de-DE"/>
        </w:rPr>
        <w:t>der Tabellen</w:t>
      </w:r>
      <w:bookmarkEnd w:id="9"/>
    </w:p>
    <w:p w14:paraId="64C6EAD5" w14:textId="77777777" w:rsidR="0014387D" w:rsidRPr="007A662E" w:rsidRDefault="0014387D" w:rsidP="0014387D">
      <w:pPr>
        <w:rPr>
          <w:rFonts w:ascii="Times New Roman" w:hAnsi="Times New Roman" w:cs="Times New Roman"/>
          <w:bCs/>
        </w:rPr>
      </w:pPr>
    </w:p>
    <w:bookmarkStart w:id="10" w:name="_Toc223585234"/>
    <w:p w14:paraId="7841FA9F" w14:textId="13BE8782" w:rsidR="00D86A96" w:rsidRDefault="006F5D65">
      <w:pPr>
        <w:pStyle w:val="TOC1"/>
        <w:rPr>
          <w:rFonts w:asciiTheme="minorHAnsi" w:eastAsiaTheme="minorEastAsia" w:hAnsiTheme="minorHAnsi" w:cstheme="minorBidi"/>
          <w:bCs w:val="0"/>
          <w:kern w:val="2"/>
          <w:sz w:val="24"/>
          <w:szCs w:val="24"/>
          <w:lang w:val="en-GB" w:eastAsia="zh-CN"/>
          <w14:ligatures w14:val="standardContextual"/>
        </w:rPr>
      </w:pPr>
      <w:r w:rsidRPr="007A662E">
        <w:rPr>
          <w:b/>
          <w:noProof w:val="0"/>
          <w:sz w:val="24"/>
          <w:szCs w:val="24"/>
          <w:lang w:val="de-DE"/>
        </w:rPr>
        <w:fldChar w:fldCharType="begin"/>
      </w:r>
      <w:r w:rsidRPr="007A662E">
        <w:rPr>
          <w:b/>
          <w:noProof w:val="0"/>
          <w:sz w:val="24"/>
          <w:szCs w:val="24"/>
          <w:lang w:val="de-DE"/>
        </w:rPr>
        <w:instrText xml:space="preserve"> TOC \t "Table of Figures,1" </w:instrText>
      </w:r>
      <w:r w:rsidRPr="007A662E">
        <w:rPr>
          <w:b/>
          <w:noProof w:val="0"/>
          <w:sz w:val="24"/>
          <w:szCs w:val="24"/>
          <w:lang w:val="de-DE"/>
        </w:rPr>
        <w:fldChar w:fldCharType="separate"/>
      </w:r>
      <w:r w:rsidR="00D86A96">
        <w:t>Tabelle 1. Wichtigste Finanzkennzahlen des ASHIP</w:t>
      </w:r>
      <w:r w:rsidR="00D86A96">
        <w:tab/>
      </w:r>
      <w:r w:rsidR="00D86A96">
        <w:fldChar w:fldCharType="begin"/>
      </w:r>
      <w:r w:rsidR="00D86A96">
        <w:instrText xml:space="preserve"> PAGEREF _Toc237015413 \h </w:instrText>
      </w:r>
      <w:r w:rsidR="00D86A96">
        <w:fldChar w:fldCharType="separate"/>
      </w:r>
      <w:r w:rsidR="00D86A96">
        <w:t>12</w:t>
      </w:r>
      <w:r w:rsidR="00D86A96">
        <w:fldChar w:fldCharType="end"/>
      </w:r>
    </w:p>
    <w:p w14:paraId="312D3984" w14:textId="1638A0A6" w:rsidR="0014387D" w:rsidRPr="007A662E" w:rsidRDefault="006F5D65" w:rsidP="0014387D">
      <w:pPr>
        <w:rPr>
          <w:rFonts w:ascii="Times New Roman" w:eastAsiaTheme="majorEastAsia" w:hAnsi="Times New Roman" w:cs="Times New Roman"/>
          <w:b/>
          <w:sz w:val="24"/>
          <w:szCs w:val="24"/>
        </w:rPr>
      </w:pPr>
      <w:r w:rsidRPr="007A662E">
        <w:rPr>
          <w:rFonts w:ascii="Times New Roman" w:hAnsi="Times New Roman" w:cs="Times New Roman"/>
          <w:b/>
          <w:sz w:val="24"/>
          <w:szCs w:val="24"/>
        </w:rPr>
        <w:fldChar w:fldCharType="end"/>
      </w:r>
      <w:r w:rsidR="0014387D" w:rsidRPr="007A662E">
        <w:rPr>
          <w:rFonts w:ascii="Times New Roman" w:hAnsi="Times New Roman" w:cs="Times New Roman"/>
          <w:b/>
          <w:sz w:val="24"/>
          <w:szCs w:val="24"/>
        </w:rPr>
        <w:br w:type="page"/>
      </w:r>
    </w:p>
    <w:p w14:paraId="45B92DE1" w14:textId="77777777" w:rsidR="00D36F80" w:rsidRPr="007A662E" w:rsidRDefault="00D36F80" w:rsidP="002A03A1">
      <w:pPr>
        <w:pStyle w:val="Heading1"/>
        <w:rPr>
          <w:noProof w:val="0"/>
          <w:lang w:val="de-DE"/>
        </w:rPr>
      </w:pPr>
    </w:p>
    <w:p w14:paraId="2F044D81" w14:textId="67BDD82F" w:rsidR="0014387D" w:rsidRPr="007A662E" w:rsidRDefault="001D4CB0" w:rsidP="002A03A1">
      <w:pPr>
        <w:pStyle w:val="Heading1"/>
        <w:jc w:val="center"/>
        <w:rPr>
          <w:noProof w:val="0"/>
          <w:lang w:val="de-DE"/>
        </w:rPr>
      </w:pPr>
      <w:bookmarkStart w:id="11" w:name="_Toc237015394"/>
      <w:bookmarkEnd w:id="10"/>
      <w:r w:rsidRPr="001D4CB0">
        <w:rPr>
          <w:noProof w:val="0"/>
          <w:lang w:val="de-DE"/>
        </w:rPr>
        <w:t>Begleitschreiben</w:t>
      </w:r>
      <w:bookmarkEnd w:id="11"/>
    </w:p>
    <w:p w14:paraId="531E0B74" w14:textId="77777777" w:rsidR="0014387D" w:rsidRPr="007A662E" w:rsidRDefault="0014387D" w:rsidP="0014387D">
      <w:pPr>
        <w:tabs>
          <w:tab w:val="center" w:pos="4680"/>
        </w:tabs>
        <w:jc w:val="center"/>
        <w:rPr>
          <w:rFonts w:ascii="Times New Roman" w:hAnsi="Times New Roman" w:cs="Times New Roman"/>
          <w:b/>
        </w:rPr>
      </w:pPr>
    </w:p>
    <w:p w14:paraId="42AA46D2" w14:textId="77777777" w:rsidR="0014387D" w:rsidRPr="007A662E" w:rsidRDefault="0014387D" w:rsidP="00D91590">
      <w:pPr>
        <w:tabs>
          <w:tab w:val="center" w:pos="4680"/>
        </w:tabs>
        <w:ind w:right="567"/>
        <w:rPr>
          <w:rFonts w:ascii="Times New Roman" w:hAnsi="Times New Roman" w:cs="Times New Roman"/>
          <w:sz w:val="22"/>
          <w:szCs w:val="22"/>
        </w:rPr>
      </w:pPr>
    </w:p>
    <w:p w14:paraId="196BAC6D" w14:textId="71BF59FD" w:rsidR="0014387D" w:rsidRPr="00BE178D" w:rsidRDefault="00AD2BDF" w:rsidP="00D91590">
      <w:pPr>
        <w:tabs>
          <w:tab w:val="center" w:pos="4680"/>
        </w:tabs>
        <w:ind w:right="567"/>
        <w:rPr>
          <w:rFonts w:ascii="Times New Roman" w:hAnsi="Times New Roman" w:cs="Times New Roman"/>
          <w:sz w:val="22"/>
          <w:szCs w:val="22"/>
        </w:rPr>
      </w:pPr>
      <w:r w:rsidRPr="00BE178D">
        <w:rPr>
          <w:rFonts w:ascii="Times New Roman" w:eastAsia="Times New Roman" w:hAnsi="Times New Roman" w:cs="Times New Roman"/>
          <w:sz w:val="22"/>
          <w:szCs w:val="22"/>
        </w:rPr>
        <w:t>Nummer</w:t>
      </w:r>
      <w:r w:rsidR="0014387D" w:rsidRPr="00BE178D">
        <w:rPr>
          <w:rFonts w:ascii="Times New Roman" w:hAnsi="Times New Roman" w:cs="Times New Roman"/>
          <w:sz w:val="22"/>
          <w:szCs w:val="22"/>
        </w:rPr>
        <w:t xml:space="preserve">: </w:t>
      </w:r>
      <w:r w:rsidR="001F1061" w:rsidRPr="00BE178D">
        <w:rPr>
          <w:rFonts w:ascii="Times New Roman" w:hAnsi="Times New Roman" w:cs="Times New Roman"/>
          <w:sz w:val="22"/>
          <w:szCs w:val="22"/>
        </w:rPr>
        <w:t>48</w:t>
      </w:r>
      <w:r w:rsidR="0014387D" w:rsidRPr="00BE178D">
        <w:rPr>
          <w:rFonts w:ascii="Times New Roman" w:hAnsi="Times New Roman" w:cs="Times New Roman"/>
          <w:sz w:val="22"/>
          <w:szCs w:val="22"/>
        </w:rPr>
        <w:t>/B/S/KETUA/POI.01/05/2026</w:t>
      </w:r>
    </w:p>
    <w:p w14:paraId="57C752D4" w14:textId="77777777" w:rsidR="00ED416F" w:rsidRPr="00BE178D" w:rsidRDefault="00ED416F" w:rsidP="00ED416F">
      <w:pPr>
        <w:rPr>
          <w:rFonts w:ascii="Times New Roman" w:eastAsia="Times New Roman" w:hAnsi="Times New Roman" w:cs="Times New Roman"/>
          <w:sz w:val="22"/>
          <w:szCs w:val="22"/>
        </w:rPr>
      </w:pPr>
      <w:r w:rsidRPr="00BE178D">
        <w:rPr>
          <w:rFonts w:ascii="Times New Roman" w:eastAsia="Times New Roman" w:hAnsi="Times New Roman" w:cs="Times New Roman"/>
          <w:sz w:val="22"/>
          <w:szCs w:val="22"/>
        </w:rPr>
        <w:t>Generaldirektor</w:t>
      </w:r>
    </w:p>
    <w:p w14:paraId="14C1790B" w14:textId="77777777" w:rsidR="00ED416F" w:rsidRPr="00BE178D" w:rsidRDefault="00ED416F" w:rsidP="00ED416F">
      <w:pPr>
        <w:rPr>
          <w:rFonts w:ascii="Times New Roman" w:eastAsia="Times New Roman" w:hAnsi="Times New Roman" w:cs="Times New Roman"/>
          <w:sz w:val="22"/>
          <w:szCs w:val="22"/>
        </w:rPr>
      </w:pPr>
      <w:r w:rsidRPr="00BE178D">
        <w:rPr>
          <w:rFonts w:ascii="Times New Roman" w:eastAsia="Times New Roman" w:hAnsi="Times New Roman" w:cs="Times New Roman"/>
          <w:sz w:val="22"/>
          <w:szCs w:val="22"/>
        </w:rPr>
        <w:t>Weltorganisation für Geistiges Eigentum</w:t>
      </w:r>
    </w:p>
    <w:p w14:paraId="5D4D4F4B" w14:textId="77777777" w:rsidR="00ED416F" w:rsidRPr="00BE178D" w:rsidRDefault="00ED416F" w:rsidP="00ED416F">
      <w:pPr>
        <w:rPr>
          <w:rFonts w:ascii="Times New Roman" w:eastAsia="Times New Roman" w:hAnsi="Times New Roman" w:cs="Times New Roman"/>
          <w:sz w:val="22"/>
          <w:szCs w:val="22"/>
        </w:rPr>
      </w:pPr>
      <w:r w:rsidRPr="00BE178D">
        <w:rPr>
          <w:rFonts w:ascii="Times New Roman" w:eastAsia="Times New Roman" w:hAnsi="Times New Roman" w:cs="Times New Roman"/>
          <w:sz w:val="22"/>
          <w:szCs w:val="22"/>
        </w:rPr>
        <w:t>34, chemin des Colombettes</w:t>
      </w:r>
    </w:p>
    <w:p w14:paraId="79E7E834" w14:textId="77777777" w:rsidR="00ED416F" w:rsidRPr="00BE178D" w:rsidRDefault="00ED416F" w:rsidP="00ED416F">
      <w:pPr>
        <w:rPr>
          <w:rFonts w:ascii="Times New Roman" w:eastAsia="Times New Roman" w:hAnsi="Times New Roman" w:cs="Times New Roman"/>
          <w:sz w:val="22"/>
          <w:szCs w:val="22"/>
        </w:rPr>
      </w:pPr>
      <w:r w:rsidRPr="00BE178D">
        <w:rPr>
          <w:rFonts w:ascii="Times New Roman" w:eastAsia="Times New Roman" w:hAnsi="Times New Roman" w:cs="Times New Roman"/>
          <w:sz w:val="22"/>
          <w:szCs w:val="22"/>
        </w:rPr>
        <w:t>CH-1211 Genf 20, Schweiz</w:t>
      </w:r>
    </w:p>
    <w:p w14:paraId="50C40BAD" w14:textId="77777777" w:rsidR="00ED416F" w:rsidRPr="00BE178D" w:rsidRDefault="00ED416F" w:rsidP="00ED416F">
      <w:pPr>
        <w:rPr>
          <w:rFonts w:ascii="Times New Roman" w:eastAsia="Times New Roman" w:hAnsi="Times New Roman" w:cs="Times New Roman"/>
          <w:sz w:val="22"/>
          <w:szCs w:val="22"/>
        </w:rPr>
      </w:pPr>
    </w:p>
    <w:p w14:paraId="0C00BE33" w14:textId="5F955C44" w:rsidR="00ED416F" w:rsidRPr="00BE178D" w:rsidRDefault="00ED416F" w:rsidP="00ED416F">
      <w:pPr>
        <w:rPr>
          <w:rFonts w:ascii="Times New Roman" w:eastAsia="Times New Roman" w:hAnsi="Times New Roman" w:cs="Times New Roman"/>
          <w:sz w:val="22"/>
          <w:szCs w:val="22"/>
          <w:shd w:val="clear" w:color="auto" w:fill="FFFFFF"/>
        </w:rPr>
      </w:pPr>
      <w:r w:rsidRPr="00BE178D">
        <w:rPr>
          <w:rFonts w:ascii="Times New Roman" w:eastAsia="Times New Roman" w:hAnsi="Times New Roman" w:cs="Times New Roman"/>
          <w:sz w:val="22"/>
          <w:szCs w:val="22"/>
          <w:shd w:val="clear" w:color="auto" w:fill="FFFFFF"/>
        </w:rPr>
        <w:t>Stellvertretende Generalsekretär</w:t>
      </w:r>
      <w:r w:rsidR="005B6C54">
        <w:rPr>
          <w:rFonts w:ascii="Times New Roman" w:eastAsia="Times New Roman" w:hAnsi="Times New Roman" w:cs="Times New Roman"/>
          <w:sz w:val="22"/>
          <w:szCs w:val="22"/>
          <w:shd w:val="clear" w:color="auto" w:fill="FFFFFF"/>
        </w:rPr>
        <w:t>in</w:t>
      </w:r>
    </w:p>
    <w:p w14:paraId="138D4F8C" w14:textId="77777777" w:rsidR="00ED416F" w:rsidRPr="00BE178D" w:rsidRDefault="00ED416F" w:rsidP="00ED416F">
      <w:pPr>
        <w:rPr>
          <w:rFonts w:ascii="Times New Roman" w:eastAsia="Times New Roman" w:hAnsi="Times New Roman" w:cs="Times New Roman"/>
          <w:sz w:val="22"/>
          <w:szCs w:val="22"/>
          <w:shd w:val="clear" w:color="auto" w:fill="FFFFFF"/>
        </w:rPr>
      </w:pPr>
      <w:r w:rsidRPr="00BE178D">
        <w:rPr>
          <w:rFonts w:ascii="Times New Roman" w:eastAsia="Times New Roman" w:hAnsi="Times New Roman" w:cs="Times New Roman"/>
          <w:sz w:val="22"/>
          <w:szCs w:val="22"/>
          <w:shd w:val="clear" w:color="auto" w:fill="FFFFFF"/>
        </w:rPr>
        <w:t>Internationaler Verband zum Schutz von Pflanzenzüchtungen (UPOV)</w:t>
      </w:r>
    </w:p>
    <w:p w14:paraId="2F3156FF" w14:textId="77777777" w:rsidR="00ED416F" w:rsidRPr="00BE178D" w:rsidRDefault="00ED416F" w:rsidP="00ED416F">
      <w:pPr>
        <w:rPr>
          <w:rFonts w:ascii="Times New Roman" w:eastAsia="Times New Roman" w:hAnsi="Times New Roman" w:cs="Times New Roman"/>
          <w:sz w:val="22"/>
          <w:szCs w:val="22"/>
          <w:shd w:val="clear" w:color="auto" w:fill="FFFFFF"/>
        </w:rPr>
      </w:pPr>
      <w:r w:rsidRPr="00BE178D">
        <w:rPr>
          <w:rFonts w:ascii="Times New Roman" w:eastAsia="Times New Roman" w:hAnsi="Times New Roman" w:cs="Times New Roman"/>
          <w:sz w:val="22"/>
          <w:szCs w:val="22"/>
          <w:shd w:val="clear" w:color="auto" w:fill="FFFFFF"/>
        </w:rPr>
        <w:t>34, chemin des Colombettes</w:t>
      </w:r>
    </w:p>
    <w:p w14:paraId="12E343C4" w14:textId="77777777" w:rsidR="00ED416F" w:rsidRPr="00BE178D" w:rsidRDefault="00ED416F" w:rsidP="00ED416F">
      <w:pPr>
        <w:rPr>
          <w:rFonts w:ascii="Times New Roman" w:eastAsia="Times New Roman" w:hAnsi="Times New Roman" w:cs="Times New Roman"/>
          <w:sz w:val="22"/>
          <w:szCs w:val="22"/>
          <w:shd w:val="clear" w:color="auto" w:fill="FFFFFF"/>
        </w:rPr>
      </w:pPr>
      <w:r w:rsidRPr="00BE178D">
        <w:rPr>
          <w:rFonts w:ascii="Times New Roman" w:eastAsia="Times New Roman" w:hAnsi="Times New Roman" w:cs="Times New Roman"/>
          <w:sz w:val="22"/>
          <w:szCs w:val="22"/>
          <w:shd w:val="clear" w:color="auto" w:fill="FFFFFF"/>
        </w:rPr>
        <w:t>CH-1211 Genf 20, Schweiz</w:t>
      </w:r>
    </w:p>
    <w:p w14:paraId="33AB627D" w14:textId="77777777" w:rsidR="00ED416F" w:rsidRPr="00BE178D" w:rsidRDefault="00ED416F" w:rsidP="00ED416F">
      <w:pPr>
        <w:rPr>
          <w:rFonts w:ascii="Times New Roman" w:eastAsia="Times New Roman" w:hAnsi="Times New Roman" w:cs="Times New Roman"/>
          <w:sz w:val="22"/>
          <w:szCs w:val="22"/>
          <w:shd w:val="clear" w:color="auto" w:fill="FFFFFF"/>
        </w:rPr>
      </w:pPr>
    </w:p>
    <w:p w14:paraId="50EE164C" w14:textId="7F3D66D6" w:rsidR="00ED416F" w:rsidRPr="00BE178D" w:rsidRDefault="00ED416F" w:rsidP="00ED416F">
      <w:pPr>
        <w:rPr>
          <w:rFonts w:ascii="Times New Roman" w:eastAsia="Times New Roman" w:hAnsi="Times New Roman" w:cs="Times New Roman"/>
          <w:sz w:val="22"/>
          <w:szCs w:val="22"/>
          <w:shd w:val="clear" w:color="auto" w:fill="FFFFFF"/>
        </w:rPr>
      </w:pPr>
      <w:r w:rsidRPr="00BE178D">
        <w:rPr>
          <w:rFonts w:ascii="Times New Roman" w:eastAsia="Times New Roman" w:hAnsi="Times New Roman" w:cs="Times New Roman"/>
          <w:sz w:val="22"/>
          <w:szCs w:val="22"/>
          <w:shd w:val="clear" w:color="auto" w:fill="FFFFFF"/>
        </w:rPr>
        <w:t>Sehr geehrter Generaldirektor, sehr geehrte stellvertretende Generalsekretär</w:t>
      </w:r>
      <w:r w:rsidR="005B6C54">
        <w:rPr>
          <w:rFonts w:ascii="Times New Roman" w:eastAsia="Times New Roman" w:hAnsi="Times New Roman" w:cs="Times New Roman"/>
          <w:sz w:val="22"/>
          <w:szCs w:val="22"/>
          <w:shd w:val="clear" w:color="auto" w:fill="FFFFFF"/>
        </w:rPr>
        <w:t>in</w:t>
      </w:r>
    </w:p>
    <w:p w14:paraId="58DA46FC" w14:textId="77777777" w:rsidR="00ED416F" w:rsidRPr="00BE178D" w:rsidRDefault="00ED416F" w:rsidP="00ED416F">
      <w:pPr>
        <w:rPr>
          <w:rFonts w:ascii="Times New Roman" w:eastAsia="Times New Roman" w:hAnsi="Times New Roman" w:cs="Times New Roman"/>
          <w:sz w:val="22"/>
          <w:szCs w:val="22"/>
          <w:shd w:val="clear" w:color="auto" w:fill="FFFFFF"/>
        </w:rPr>
      </w:pPr>
    </w:p>
    <w:p w14:paraId="48E22888" w14:textId="77777777" w:rsidR="00ED416F" w:rsidRPr="00BE178D" w:rsidRDefault="00ED416F" w:rsidP="00ED416F">
      <w:pPr>
        <w:spacing w:after="120" w:line="360" w:lineRule="auto"/>
        <w:rPr>
          <w:rFonts w:ascii="Times New Roman" w:hAnsi="Times New Roman" w:cs="Times New Roman"/>
          <w:sz w:val="22"/>
          <w:szCs w:val="22"/>
          <w:shd w:val="clear" w:color="auto" w:fill="FFFFFF"/>
          <w:lang w:val="de-CH"/>
        </w:rPr>
      </w:pPr>
      <w:r w:rsidRPr="00BE178D">
        <w:rPr>
          <w:rFonts w:ascii="Times New Roman" w:eastAsia="Times New Roman" w:hAnsi="Times New Roman" w:cs="Times New Roman"/>
          <w:sz w:val="22"/>
          <w:szCs w:val="22"/>
          <w:shd w:val="clear" w:color="auto" w:fill="FFFFFF"/>
        </w:rPr>
        <w:t>Gemäß Regel B.3.3 habe ich die Ehre, Ihnen den Prüfungsbericht des Rechnungshofes der Republik Indonesien (Badan Pemeriksa Keuangan, BPK) vorzulegen.</w:t>
      </w:r>
      <w:r w:rsidRPr="00BE178D">
        <w:rPr>
          <w:rFonts w:ascii="Times New Roman" w:hAnsi="Times New Roman" w:cs="Times New Roman"/>
          <w:sz w:val="22"/>
          <w:szCs w:val="22"/>
          <w:shd w:val="clear" w:color="auto" w:fill="FFFFFF"/>
          <w:lang w:val="de-CH"/>
        </w:rPr>
        <w:t xml:space="preserve"> </w:t>
      </w:r>
    </w:p>
    <w:p w14:paraId="2739D455" w14:textId="77777777" w:rsidR="00ED416F" w:rsidRPr="00BE178D" w:rsidRDefault="00ED416F" w:rsidP="00ED416F">
      <w:pPr>
        <w:spacing w:after="120" w:line="360" w:lineRule="auto"/>
        <w:rPr>
          <w:rFonts w:ascii="Times New Roman" w:eastAsia="Times New Roman" w:hAnsi="Times New Roman" w:cs="Times New Roman"/>
          <w:sz w:val="22"/>
          <w:szCs w:val="22"/>
          <w:shd w:val="clear" w:color="auto" w:fill="FFFFFF"/>
          <w:lang w:val="de-CH"/>
        </w:rPr>
      </w:pPr>
      <w:r w:rsidRPr="00BE178D">
        <w:rPr>
          <w:rFonts w:ascii="Times New Roman" w:hAnsi="Times New Roman" w:cs="Times New Roman"/>
          <w:sz w:val="22"/>
          <w:szCs w:val="22"/>
          <w:shd w:val="clear" w:color="auto" w:fill="FFFFFF"/>
          <w:lang w:val="de-CH"/>
        </w:rPr>
        <w:t>Der Bericht umfasst den Bestätigungsvermerk des externen Rechnungsprüfers sowie den ausführlichen Bericht des externen Rechnungsprüfers über den geprüften Jahresabschluss des ASHIP für das am 31. Dezember 2025 abgeschlossene Rechnungsjahr, der vom ASHIP-Management erstellt wurde.</w:t>
      </w:r>
    </w:p>
    <w:p w14:paraId="70937C12" w14:textId="77777777" w:rsidR="00ED416F" w:rsidRPr="00BE178D" w:rsidRDefault="00ED416F" w:rsidP="00ED416F">
      <w:pPr>
        <w:spacing w:after="120" w:line="360" w:lineRule="auto"/>
        <w:rPr>
          <w:rFonts w:ascii="Times New Roman" w:eastAsia="Times New Roman" w:hAnsi="Times New Roman" w:cs="Times New Roman"/>
          <w:sz w:val="22"/>
          <w:szCs w:val="22"/>
          <w:shd w:val="clear" w:color="auto" w:fill="FFFFFF"/>
          <w:lang w:val="de-CH"/>
        </w:rPr>
      </w:pPr>
    </w:p>
    <w:p w14:paraId="650BAB68" w14:textId="77777777" w:rsidR="00ED416F" w:rsidRPr="00BE178D" w:rsidRDefault="00ED416F" w:rsidP="00ED416F">
      <w:pPr>
        <w:spacing w:after="120" w:line="360" w:lineRule="auto"/>
        <w:rPr>
          <w:rFonts w:ascii="Times New Roman" w:eastAsia="Times New Roman" w:hAnsi="Times New Roman" w:cs="Times New Roman"/>
          <w:sz w:val="22"/>
          <w:szCs w:val="22"/>
        </w:rPr>
      </w:pPr>
      <w:r w:rsidRPr="00BE178D">
        <w:rPr>
          <w:rFonts w:ascii="Times New Roman" w:eastAsia="Times New Roman" w:hAnsi="Times New Roman" w:cs="Times New Roman"/>
          <w:sz w:val="22"/>
          <w:szCs w:val="22"/>
          <w:shd w:val="clear" w:color="auto" w:fill="FFFFFF"/>
        </w:rPr>
        <w:t>Mit freundlichen Grüßen</w:t>
      </w:r>
    </w:p>
    <w:p w14:paraId="53F29542" w14:textId="77777777" w:rsidR="0014387D" w:rsidRPr="00ED416F" w:rsidRDefault="0014387D" w:rsidP="00D91590">
      <w:pPr>
        <w:ind w:right="567"/>
        <w:rPr>
          <w:rFonts w:ascii="Times New Roman" w:hAnsi="Times New Roman" w:cs="Times New Roman"/>
          <w:sz w:val="24"/>
          <w:szCs w:val="24"/>
          <w:shd w:val="clear" w:color="auto" w:fill="FFFFFF"/>
        </w:rPr>
      </w:pPr>
    </w:p>
    <w:p w14:paraId="1C54F30C" w14:textId="769492CB" w:rsidR="0014387D" w:rsidRPr="007A662E" w:rsidRDefault="008923B9" w:rsidP="00D91590">
      <w:pPr>
        <w:ind w:right="567"/>
        <w:rPr>
          <w:rFonts w:ascii="Times New Roman" w:hAnsi="Times New Roman" w:cs="Times New Roman"/>
          <w:sz w:val="22"/>
          <w:szCs w:val="22"/>
          <w:shd w:val="clear" w:color="auto" w:fill="FFFFFF"/>
        </w:rPr>
      </w:pPr>
      <w:r w:rsidRPr="007A662E">
        <w:rPr>
          <w:rFonts w:ascii="Times New Roman" w:hAnsi="Times New Roman" w:cs="Times New Roman"/>
          <w:sz w:val="22"/>
          <w:szCs w:val="22"/>
          <w:shd w:val="clear" w:color="auto" w:fill="FFFFFF"/>
        </w:rPr>
        <w:t>[</w:t>
      </w:r>
      <w:r w:rsidR="00BE178D">
        <w:rPr>
          <w:rFonts w:ascii="Times New Roman" w:hAnsi="Times New Roman" w:cs="Times New Roman"/>
          <w:sz w:val="22"/>
          <w:szCs w:val="22"/>
          <w:shd w:val="clear" w:color="auto" w:fill="FFFFFF"/>
        </w:rPr>
        <w:t>unterzeichnet</w:t>
      </w:r>
      <w:r w:rsidRPr="007A662E">
        <w:rPr>
          <w:rFonts w:ascii="Times New Roman" w:hAnsi="Times New Roman" w:cs="Times New Roman"/>
          <w:sz w:val="22"/>
          <w:szCs w:val="22"/>
          <w:shd w:val="clear" w:color="auto" w:fill="FFFFFF"/>
        </w:rPr>
        <w:t>]</w:t>
      </w:r>
    </w:p>
    <w:p w14:paraId="01FCE6AF" w14:textId="77777777" w:rsidR="0014387D" w:rsidRPr="007A662E" w:rsidRDefault="0014387D" w:rsidP="00D91590">
      <w:pPr>
        <w:autoSpaceDE w:val="0"/>
        <w:autoSpaceDN w:val="0"/>
        <w:adjustRightInd w:val="0"/>
        <w:ind w:right="567"/>
        <w:rPr>
          <w:rFonts w:ascii="Times New Roman" w:hAnsi="Times New Roman" w:cs="Times New Roman"/>
          <w:b/>
          <w:color w:val="000000"/>
          <w:sz w:val="22"/>
          <w:szCs w:val="22"/>
        </w:rPr>
      </w:pPr>
    </w:p>
    <w:p w14:paraId="5E2A7A73" w14:textId="77777777" w:rsidR="0014387D" w:rsidRPr="007A662E" w:rsidRDefault="0014387D" w:rsidP="00D91590">
      <w:pPr>
        <w:autoSpaceDE w:val="0"/>
        <w:autoSpaceDN w:val="0"/>
        <w:adjustRightInd w:val="0"/>
        <w:ind w:right="567"/>
        <w:rPr>
          <w:rFonts w:ascii="Times New Roman" w:hAnsi="Times New Roman" w:cs="Times New Roman"/>
          <w:b/>
          <w:color w:val="000000"/>
          <w:sz w:val="22"/>
          <w:szCs w:val="22"/>
        </w:rPr>
      </w:pPr>
    </w:p>
    <w:p w14:paraId="482341D1" w14:textId="77777777" w:rsidR="00547073" w:rsidRPr="00212A53" w:rsidRDefault="00547073" w:rsidP="00547073">
      <w:pPr>
        <w:jc w:val="left"/>
        <w:rPr>
          <w:rFonts w:ascii="Times New Roman" w:hAnsi="Times New Roman"/>
          <w:b/>
          <w:color w:val="000000"/>
          <w:sz w:val="22"/>
          <w:szCs w:val="24"/>
        </w:rPr>
      </w:pPr>
      <w:r>
        <w:rPr>
          <w:rFonts w:ascii="Times New Roman" w:hAnsi="Times New Roman"/>
          <w:b/>
          <w:sz w:val="22"/>
          <w:szCs w:val="24"/>
        </w:rPr>
        <w:t>Frau</w:t>
      </w:r>
      <w:r w:rsidRPr="00212A53">
        <w:rPr>
          <w:rFonts w:ascii="Times New Roman" w:hAnsi="Times New Roman"/>
          <w:b/>
          <w:sz w:val="22"/>
          <w:szCs w:val="24"/>
        </w:rPr>
        <w:t xml:space="preserve"> Isma Yatun, CSFA., CFrA.</w:t>
      </w:r>
    </w:p>
    <w:p w14:paraId="0BA0D761" w14:textId="77777777" w:rsidR="00547073" w:rsidRPr="00212A53" w:rsidRDefault="00547073" w:rsidP="00547073">
      <w:pPr>
        <w:jc w:val="left"/>
        <w:rPr>
          <w:rFonts w:ascii="Times New Roman" w:hAnsi="Times New Roman"/>
          <w:b/>
          <w:color w:val="000000"/>
          <w:sz w:val="22"/>
          <w:szCs w:val="24"/>
        </w:rPr>
      </w:pPr>
      <w:r w:rsidRPr="00212A53">
        <w:rPr>
          <w:rFonts w:ascii="Times New Roman" w:hAnsi="Times New Roman"/>
          <w:b/>
          <w:sz w:val="22"/>
          <w:szCs w:val="24"/>
        </w:rPr>
        <w:t>Vorsitzende des Rechnungshofes der Republik Indonesien</w:t>
      </w:r>
    </w:p>
    <w:p w14:paraId="34735FA8" w14:textId="77777777" w:rsidR="00547073" w:rsidRPr="00212A53" w:rsidRDefault="00547073" w:rsidP="00547073">
      <w:pPr>
        <w:jc w:val="left"/>
        <w:rPr>
          <w:rFonts w:ascii="Times New Roman" w:hAnsi="Times New Roman"/>
          <w:b/>
          <w:color w:val="000000"/>
          <w:sz w:val="22"/>
          <w:szCs w:val="24"/>
        </w:rPr>
      </w:pPr>
      <w:r w:rsidRPr="00212A53">
        <w:rPr>
          <w:rFonts w:ascii="Times New Roman" w:hAnsi="Times New Roman"/>
          <w:b/>
          <w:sz w:val="22"/>
          <w:szCs w:val="24"/>
        </w:rPr>
        <w:t>Externer Rechnungsprüfer</w:t>
      </w:r>
    </w:p>
    <w:p w14:paraId="49298B72" w14:textId="77777777" w:rsidR="00547073" w:rsidRPr="00212A53" w:rsidRDefault="00547073" w:rsidP="00547073">
      <w:pPr>
        <w:jc w:val="left"/>
        <w:rPr>
          <w:rFonts w:ascii="Calibri" w:hAnsi="Calibri"/>
          <w:sz w:val="22"/>
          <w:szCs w:val="24"/>
          <w:shd w:val="clear" w:color="auto" w:fill="FFFFFF"/>
        </w:rPr>
      </w:pPr>
    </w:p>
    <w:p w14:paraId="59D75EF7" w14:textId="77777777" w:rsidR="00547073" w:rsidRPr="00212A53" w:rsidRDefault="00547073" w:rsidP="00547073">
      <w:pPr>
        <w:jc w:val="left"/>
        <w:rPr>
          <w:rFonts w:ascii="Times New Roman" w:hAnsi="Times New Roman"/>
          <w:b/>
          <w:color w:val="000000"/>
          <w:sz w:val="22"/>
          <w:szCs w:val="24"/>
        </w:rPr>
      </w:pPr>
      <w:r w:rsidRPr="00212A53">
        <w:rPr>
          <w:rFonts w:ascii="Times New Roman" w:hAnsi="Times New Roman"/>
          <w:b/>
          <w:sz w:val="22"/>
          <w:szCs w:val="24"/>
        </w:rPr>
        <w:t>Jakarta, Indonesien</w:t>
      </w:r>
    </w:p>
    <w:p w14:paraId="45F0E190" w14:textId="17CF9D0B" w:rsidR="0014387D" w:rsidRPr="007A662E" w:rsidRDefault="004B448B" w:rsidP="00D91590">
      <w:pPr>
        <w:ind w:right="567"/>
        <w:rPr>
          <w:rFonts w:ascii="Times New Roman" w:hAnsi="Times New Roman" w:cs="Times New Roman"/>
          <w:b/>
          <w:color w:val="000000"/>
          <w:sz w:val="22"/>
          <w:szCs w:val="22"/>
        </w:rPr>
      </w:pPr>
      <w:r w:rsidRPr="007A662E">
        <w:rPr>
          <w:rFonts w:ascii="Times New Roman" w:hAnsi="Times New Roman" w:cs="Times New Roman"/>
          <w:b/>
          <w:color w:val="000000"/>
          <w:sz w:val="22"/>
          <w:szCs w:val="22"/>
        </w:rPr>
        <w:t>11</w:t>
      </w:r>
      <w:r w:rsidR="00547073">
        <w:rPr>
          <w:rFonts w:ascii="Times New Roman" w:hAnsi="Times New Roman" w:cs="Times New Roman"/>
          <w:b/>
          <w:color w:val="000000"/>
          <w:sz w:val="22"/>
          <w:szCs w:val="22"/>
        </w:rPr>
        <w:t>.</w:t>
      </w:r>
      <w:r w:rsidR="0014387D" w:rsidRPr="007A662E">
        <w:rPr>
          <w:rFonts w:ascii="Times New Roman" w:hAnsi="Times New Roman" w:cs="Times New Roman"/>
          <w:b/>
          <w:color w:val="000000"/>
          <w:sz w:val="22"/>
          <w:szCs w:val="22"/>
        </w:rPr>
        <w:t xml:space="preserve"> Ma</w:t>
      </w:r>
      <w:r w:rsidR="00547073">
        <w:rPr>
          <w:rFonts w:ascii="Times New Roman" w:hAnsi="Times New Roman" w:cs="Times New Roman"/>
          <w:b/>
          <w:color w:val="000000"/>
          <w:sz w:val="22"/>
          <w:szCs w:val="22"/>
        </w:rPr>
        <w:t>i</w:t>
      </w:r>
      <w:r w:rsidR="0014387D" w:rsidRPr="007A662E">
        <w:rPr>
          <w:rFonts w:ascii="Times New Roman" w:hAnsi="Times New Roman" w:cs="Times New Roman"/>
          <w:b/>
          <w:color w:val="000000"/>
          <w:sz w:val="22"/>
          <w:szCs w:val="22"/>
        </w:rPr>
        <w:t xml:space="preserve"> 2026</w:t>
      </w:r>
    </w:p>
    <w:p w14:paraId="450A1D5D" w14:textId="77777777" w:rsidR="0014387D" w:rsidRPr="007A662E" w:rsidRDefault="0014387D" w:rsidP="0014387D">
      <w:pPr>
        <w:rPr>
          <w:rFonts w:ascii="Times New Roman" w:hAnsi="Times New Roman" w:cs="Times New Roman"/>
          <w:b/>
          <w:shd w:val="clear" w:color="auto" w:fill="FFFFFF"/>
        </w:rPr>
        <w:sectPr w:rsidR="0014387D" w:rsidRPr="007A662E" w:rsidSect="005034B1">
          <w:headerReference w:type="even" r:id="rId25"/>
          <w:footerReference w:type="default" r:id="rId26"/>
          <w:headerReference w:type="first" r:id="rId27"/>
          <w:pgSz w:w="11906" w:h="16838" w:code="9"/>
          <w:pgMar w:top="1388" w:right="849" w:bottom="1304" w:left="1418" w:header="709" w:footer="709" w:gutter="0"/>
          <w:cols w:space="708"/>
          <w:docGrid w:linePitch="360"/>
        </w:sectPr>
      </w:pPr>
      <w:r w:rsidRPr="007A662E">
        <w:rPr>
          <w:rFonts w:ascii="Times New Roman" w:hAnsi="Times New Roman" w:cs="Times New Roman"/>
          <w:b/>
          <w:color w:val="0070C0"/>
          <w:sz w:val="72"/>
          <w:szCs w:val="72"/>
        </w:rPr>
        <w:drawing>
          <wp:anchor distT="0" distB="0" distL="114300" distR="114300" simplePos="0" relativeHeight="251658246" behindDoc="0" locked="0" layoutInCell="1" allowOverlap="1" wp14:anchorId="02B2C930" wp14:editId="1FDCE81F">
            <wp:simplePos x="0" y="0"/>
            <wp:positionH relativeFrom="margin">
              <wp:posOffset>-107950</wp:posOffset>
            </wp:positionH>
            <wp:positionV relativeFrom="paragraph">
              <wp:posOffset>1038860</wp:posOffset>
            </wp:positionV>
            <wp:extent cx="6223412" cy="986155"/>
            <wp:effectExtent l="0" t="0" r="6350" b="444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extLst>
                        <a:ext uri="{28A0092B-C50C-407E-A947-70E740481C1C}">
                          <a14:useLocalDpi xmlns:a14="http://schemas.microsoft.com/office/drawing/2010/main" val="0"/>
                        </a:ext>
                      </a:extLst>
                    </a:blip>
                    <a:stretch>
                      <a:fillRect/>
                    </a:stretch>
                  </pic:blipFill>
                  <pic:spPr>
                    <a:xfrm>
                      <a:off x="0" y="0"/>
                      <a:ext cx="6228424" cy="986949"/>
                    </a:xfrm>
                    <a:prstGeom prst="rect">
                      <a:avLst/>
                    </a:prstGeom>
                  </pic:spPr>
                </pic:pic>
              </a:graphicData>
            </a:graphic>
            <wp14:sizeRelH relativeFrom="margin">
              <wp14:pctWidth>0</wp14:pctWidth>
            </wp14:sizeRelH>
            <wp14:sizeRelV relativeFrom="margin">
              <wp14:pctHeight>0</wp14:pctHeight>
            </wp14:sizeRelV>
          </wp:anchor>
        </w:drawing>
      </w:r>
    </w:p>
    <w:p w14:paraId="3F291D9D" w14:textId="5086E92B" w:rsidR="0014387D" w:rsidRPr="007A662E" w:rsidRDefault="0014387D" w:rsidP="00D205D4">
      <w:pPr>
        <w:pStyle w:val="Heading1"/>
        <w:ind w:left="142"/>
        <w:rPr>
          <w:noProof w:val="0"/>
          <w:lang w:val="de-DE"/>
        </w:rPr>
      </w:pPr>
      <w:bookmarkStart w:id="12" w:name="_Toc222223378"/>
      <w:bookmarkStart w:id="13" w:name="_Toc237015395"/>
      <w:r w:rsidRPr="007A662E">
        <w:rPr>
          <w:noProof w:val="0"/>
          <w:lang w:val="de-DE"/>
        </w:rPr>
        <w:lastRenderedPageBreak/>
        <w:t xml:space="preserve">I.  </w:t>
      </w:r>
      <w:bookmarkEnd w:id="12"/>
      <w:r w:rsidR="005B1906" w:rsidRPr="00212A53">
        <w:rPr>
          <w:lang w:val="de-DE"/>
        </w:rPr>
        <w:t>Bericht des externen Rechnungsprüfers zum Jahresabschluss: Prüfungsurteil</w:t>
      </w:r>
      <w:bookmarkEnd w:id="13"/>
    </w:p>
    <w:p w14:paraId="2761E60E" w14:textId="718D3377" w:rsidR="0014387D" w:rsidRPr="007A662E" w:rsidRDefault="00973C46" w:rsidP="002F3E76">
      <w:pPr>
        <w:spacing w:before="120" w:after="120" w:line="280" w:lineRule="exact"/>
        <w:rPr>
          <w:rFonts w:ascii="Times New Roman" w:hAnsi="Times New Roman" w:cs="Times New Roman"/>
          <w:b/>
          <w:bCs/>
          <w:color w:val="000000"/>
          <w:sz w:val="22"/>
          <w:szCs w:val="22"/>
        </w:rPr>
      </w:pPr>
      <w:r w:rsidRPr="00973C46">
        <w:rPr>
          <w:rFonts w:ascii="Times New Roman" w:hAnsi="Times New Roman" w:cs="Times New Roman"/>
          <w:color w:val="000000"/>
          <w:sz w:val="22"/>
          <w:szCs w:val="22"/>
        </w:rPr>
        <w:t>An den Generaldirektor der Weltorganisation für geistiges Eigentum (WIPO) und den Stellvertretenden Generalsekretär des Internationalen Verbandes zum Schutz von Pflanzenzüchtungen (UPOV)</w:t>
      </w:r>
    </w:p>
    <w:p w14:paraId="74C3B2F7" w14:textId="77777777" w:rsidR="008649F6" w:rsidRPr="00212A53" w:rsidRDefault="008649F6" w:rsidP="002F3E76">
      <w:pPr>
        <w:spacing w:before="120" w:after="120" w:line="280" w:lineRule="exact"/>
        <w:rPr>
          <w:rFonts w:ascii="Calibri" w:hAnsi="Calibri"/>
          <w:color w:val="000000"/>
          <w:sz w:val="22"/>
          <w:szCs w:val="24"/>
        </w:rPr>
      </w:pPr>
      <w:r w:rsidRPr="00212A53">
        <w:rPr>
          <w:rFonts w:ascii="Times New Roman" w:hAnsi="Times New Roman"/>
          <w:b/>
          <w:sz w:val="22"/>
          <w:szCs w:val="24"/>
        </w:rPr>
        <w:t>Prüfungsvermerk</w:t>
      </w:r>
    </w:p>
    <w:p w14:paraId="209266ED" w14:textId="77777777" w:rsidR="006119AE" w:rsidRPr="006119AE" w:rsidRDefault="006119AE" w:rsidP="006119AE">
      <w:pPr>
        <w:spacing w:before="120" w:after="120" w:line="280" w:lineRule="exact"/>
        <w:rPr>
          <w:rFonts w:ascii="Times New Roman" w:hAnsi="Times New Roman" w:cs="Times New Roman"/>
          <w:color w:val="000000"/>
          <w:sz w:val="22"/>
          <w:szCs w:val="22"/>
        </w:rPr>
      </w:pPr>
      <w:r w:rsidRPr="006119AE">
        <w:rPr>
          <w:rFonts w:ascii="Times New Roman" w:hAnsi="Times New Roman" w:cs="Times New Roman"/>
          <w:color w:val="000000"/>
          <w:sz w:val="22"/>
          <w:szCs w:val="22"/>
        </w:rPr>
        <w:t>Wir haben den Jahresabschluss des WIPO/UPOV-Plans für die Krankenversicherung nach dem Ausscheiden aus dem Dienst (ASHIP) geprüft, der sich aus der Darstellung der Finanzlage zum 31. Dezember 2025, der Darstellung der Erfolgsrechnung, der Darstellung der Veränderung des Nettovermögens, der Kapitalflussrechnung, der Gegenüberstellung von Soll- und Ist-Beträgen für das zu diesem Zeitpunkt abgeschlossene Jahr sowie den Anmerkungen zum Jahresabschluss zusammensetzt.</w:t>
      </w:r>
    </w:p>
    <w:p w14:paraId="2B834E6B" w14:textId="77777777" w:rsidR="006119AE" w:rsidRPr="006119AE" w:rsidRDefault="006119AE" w:rsidP="006119AE">
      <w:pPr>
        <w:spacing w:before="120" w:after="120" w:line="280" w:lineRule="exact"/>
        <w:rPr>
          <w:rFonts w:ascii="Times New Roman" w:hAnsi="Times New Roman" w:cs="Times New Roman"/>
          <w:color w:val="000000"/>
          <w:sz w:val="22"/>
          <w:szCs w:val="22"/>
        </w:rPr>
      </w:pPr>
      <w:r w:rsidRPr="006119AE">
        <w:rPr>
          <w:rFonts w:ascii="Times New Roman" w:hAnsi="Times New Roman" w:cs="Times New Roman"/>
          <w:color w:val="000000"/>
          <w:sz w:val="22"/>
          <w:szCs w:val="22"/>
        </w:rPr>
        <w:t>Unseres Erachtens vermittelt der beiliegende Jahresabschluss in allen wesentlichen Aspekten ein den tatsächlichen Verhältnissen entsprechendes Bild der Finanzlage zum 31. Dezember 2025 sowie der Erfolgsrechnung und der Kapitalflussrechnung für das abgeschlossene Rechnungsjahr des ASHIP in Übereinstimmung mit den internationalen Rechnungslegungsstandards für den öffentlichen Sektor (IPSAS).</w:t>
      </w:r>
    </w:p>
    <w:p w14:paraId="5A426FC4" w14:textId="77777777" w:rsidR="002B7036" w:rsidRPr="00386EAD" w:rsidRDefault="002B7036" w:rsidP="00386EAD">
      <w:pPr>
        <w:spacing w:before="120" w:after="120" w:line="280" w:lineRule="exact"/>
        <w:rPr>
          <w:rFonts w:ascii="Times New Roman" w:hAnsi="Times New Roman"/>
          <w:b/>
          <w:sz w:val="22"/>
          <w:szCs w:val="24"/>
        </w:rPr>
      </w:pPr>
      <w:r w:rsidRPr="00386EAD">
        <w:rPr>
          <w:rFonts w:ascii="Times New Roman" w:hAnsi="Times New Roman"/>
          <w:b/>
          <w:sz w:val="22"/>
          <w:szCs w:val="24"/>
        </w:rPr>
        <w:t>Grundlage für den Prüfungsvermerk</w:t>
      </w:r>
    </w:p>
    <w:p w14:paraId="41C68932"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 xml:space="preserve">Wir haben unsere Prüfung in Übereinstimmung mit den Internationalen Prüfungsstandards (ISA) durchgeführt. Unsere Verantwortung gemäß diesen Standards ist im Abschnitt „Verantwortung des Rechnungsprüfers für die Prüfung des Jahresabschlusses“ unseres Berichts ausführlicher beschrieben. </w:t>
      </w:r>
    </w:p>
    <w:p w14:paraId="788A1894"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Im Einklang mit den für unsere Prüfung des Jahresabschlusses relevanten ethischen Anforderungen sind wir gegenüber dem ASHIP unabhängig und haben unsere sonstigen ethischen Verpflichtungen gemäß diesen Anforderungen erfüllt.</w:t>
      </w:r>
    </w:p>
    <w:p w14:paraId="64DDE8AA"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Wir sind der Auffassung, dass die erlangten Prüfungsnachweise ausreichend und geeignet sind, um als Grundlage für unser Prüfungsurteil zu dienen.</w:t>
      </w:r>
    </w:p>
    <w:p w14:paraId="3033A830" w14:textId="77777777" w:rsidR="002B7036" w:rsidRPr="00386EAD" w:rsidRDefault="002B7036" w:rsidP="00386EAD">
      <w:pPr>
        <w:spacing w:before="120" w:after="120" w:line="280" w:lineRule="exact"/>
        <w:rPr>
          <w:rFonts w:ascii="Times New Roman" w:hAnsi="Times New Roman"/>
          <w:b/>
          <w:sz w:val="22"/>
          <w:szCs w:val="24"/>
        </w:rPr>
      </w:pPr>
      <w:r w:rsidRPr="00386EAD">
        <w:rPr>
          <w:rFonts w:ascii="Times New Roman" w:hAnsi="Times New Roman"/>
          <w:b/>
          <w:sz w:val="22"/>
          <w:szCs w:val="24"/>
        </w:rPr>
        <w:t xml:space="preserve">Sonstige Informationen </w:t>
      </w:r>
    </w:p>
    <w:p w14:paraId="48C7F887"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Das Management ist für die sonstigen Informationen verantwortlich. Die sonstigen Informationen umfassen den nachstehend aufgeführten Bericht des Vorsitzenden des Beratungsausschusses, nicht jedoch den Jahresabschluss und unseren diesbezüglichen Prüfungsbericht.</w:t>
      </w:r>
    </w:p>
    <w:p w14:paraId="3A962AA3"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 xml:space="preserve">Unser Prüfungsvermerk zum Jahresabschluss erstreckt sich nicht auf die sonstigen Informationen, und sofern in unserem Bericht nicht ausdrücklich anders angegeben, geben wir diesbezüglich keinerlei wie auch immer geartete Prüfungssicherheit ab. </w:t>
      </w:r>
    </w:p>
    <w:p w14:paraId="2DEE6FA8"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Es obliegt unserer Verantwortung, die sonstigen Informationen zu lesen und dabei zu prüfen, ob diese in wesentlicher Hinsicht im Widerspruch zum Jahresabschluss oder zu den im Rahmen der Prüfung gewonnenen Erkenntnissen stehen oder anderweitig wesentlich falsch dargestellt zu sein scheinen. Sollten wir aufgrund der von uns durchgeführten Arbeit zum Schluss kommen, dass eine wesentliche Fehlaussage in diesen sonstigen Informationen vorhanden ist, sind wir verpflichtet, diese Tatsache zu melden. In dieser Hinsicht haben wir nichts zu berichten.</w:t>
      </w:r>
    </w:p>
    <w:p w14:paraId="2F3E3B9A" w14:textId="77777777" w:rsidR="002B7036" w:rsidRPr="00386EAD" w:rsidRDefault="002B7036" w:rsidP="00386EAD">
      <w:pPr>
        <w:spacing w:before="120" w:after="120" w:line="280" w:lineRule="exact"/>
        <w:rPr>
          <w:rFonts w:ascii="Times New Roman" w:hAnsi="Times New Roman"/>
          <w:b/>
          <w:sz w:val="22"/>
          <w:szCs w:val="24"/>
        </w:rPr>
      </w:pPr>
      <w:r w:rsidRPr="00386EAD">
        <w:rPr>
          <w:rFonts w:ascii="Times New Roman" w:hAnsi="Times New Roman"/>
          <w:b/>
          <w:sz w:val="22"/>
          <w:szCs w:val="24"/>
        </w:rPr>
        <w:t>Verantwortung des Managements und der mit der Durchführung des Jahresabschlusses beauftragten Personen</w:t>
      </w:r>
    </w:p>
    <w:p w14:paraId="018145EF"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 xml:space="preserve">Das Management ist für die Erstellung und die den tatsächlichen Verhältnissen entsprechende Darstellung des Jahresabschlusses gemäß IPSAS sowie für die interne Kontrolle verantwortlich, die das Management für notwendig erachtet, um die Erstellung des Jahresabschlusses ohne wesentliche Fehldarstellungen, sei es aufgrund von Betrug oder von Fehlern, zu ermöglichen. </w:t>
      </w:r>
    </w:p>
    <w:p w14:paraId="5764A422"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lastRenderedPageBreak/>
        <w:t>Bei der Erstellung des Jahresabschlusses ist das Management dafür verantwortlich, die Fähigkeit des ASHIP zur Fortführung seiner Tätigkeiten zu bewerten und gegebenenfalls Fragen im Hinblick auf die Fortführung der Tätigkeiten offenzulegen und den Buchführungsgrundsatz der Betriebsfortführung anzuwenden, es sei denn, das Management habe entweder die Absicht, den ASHIP aufzulösen oder dessen Tätigkeiten einzustellen, oder es biete sich ihm keine andere realistische Lösung, als so zu handeln.</w:t>
      </w:r>
    </w:p>
    <w:p w14:paraId="4AF9A30A"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Die Generalversammlung der WIPO und der Rat der UPOV, die mit der Durchführung betraut sind, sind für die Überwachung der Finanzberichterstattung des ASHP verantwortlich.</w:t>
      </w:r>
    </w:p>
    <w:p w14:paraId="65F09125" w14:textId="77777777" w:rsidR="002B7036" w:rsidRPr="00386EAD" w:rsidRDefault="002B7036" w:rsidP="00386EAD">
      <w:pPr>
        <w:spacing w:before="120" w:after="120" w:line="280" w:lineRule="exact"/>
        <w:rPr>
          <w:rFonts w:ascii="Times New Roman" w:hAnsi="Times New Roman"/>
          <w:b/>
          <w:sz w:val="22"/>
          <w:szCs w:val="24"/>
        </w:rPr>
      </w:pPr>
      <w:r w:rsidRPr="00386EAD">
        <w:rPr>
          <w:rFonts w:ascii="Times New Roman" w:hAnsi="Times New Roman"/>
          <w:b/>
          <w:sz w:val="22"/>
          <w:szCs w:val="24"/>
        </w:rPr>
        <w:t>Verantwortung des Rechnungsprüfers für die Prüfung des Jahresabschlusses</w:t>
      </w:r>
    </w:p>
    <w:p w14:paraId="58FD2277"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 xml:space="preserve">Unser Ziel ist es, eine hinreichende Sicherheit darüber zu erlangen, dass der Jahresabschluss in seiner Gesamtheit keine wesentlichen Fehlaussagen, sei es aufgrund von Betrug oder von Fehlern, enthält, und einen Bericht des Rechnungsprüfers, der unser Prüfungsurteil enthält, zu erstellen. Die hinreichende Sicherheit entspricht einem hohen Sicherheitsstandard, ist jedoch keine Garantie dafür, dass wesentliche Fehlaussagen, falls vorhanden, im Rahmen einer gemäß den ISA-Standards durchgeführten Prüfung auch immer entdeckt werden. </w:t>
      </w:r>
    </w:p>
    <w:p w14:paraId="022009E6"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Fehldarstellungen können aus Betrug oder Fehlern resultieren und werden als wesentlich betrachtet, wenn aus gutem Grunde davon auszugehen ist, dass sie einzeln oder in ihrer Gesamtheit Einfluss auf die wirtschaftlichen Entscheidungen, die Nutzer auf der Grundlage dieses Jahresabschlusses treffen, haben könnten.</w:t>
      </w:r>
    </w:p>
    <w:p w14:paraId="222867CA"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Eine weitere Beschreibung unserer Verantwortung bei der Prüfung des Jahresabschlusses ist im Anhang zu diesem Bericht des Rechnungsprüfers enthalten. Diese Beschreibung ist Teil des Prüfungsberichts.</w:t>
      </w:r>
    </w:p>
    <w:p w14:paraId="032282CF"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Wir kommunizieren mit den mit der Durchführung betrauten Personen unter anderem im Hinblick auf den geplanten Umfang und Zeitpunkt der Prüfung und wichtige Prüfungsergebnisse. Dazu gehören auch alle bedeutsamen Mängel des internen Kontrollsystems, die wir im Verlauf unserer Prüfung erkennen.</w:t>
      </w:r>
    </w:p>
    <w:p w14:paraId="5E01022F" w14:textId="77777777" w:rsidR="002B7036" w:rsidRPr="00386EAD" w:rsidRDefault="002B7036" w:rsidP="00386EAD">
      <w:pPr>
        <w:spacing w:before="120" w:after="120" w:line="280" w:lineRule="exact"/>
        <w:rPr>
          <w:rFonts w:ascii="Times New Roman" w:hAnsi="Times New Roman"/>
          <w:b/>
          <w:sz w:val="22"/>
          <w:szCs w:val="24"/>
        </w:rPr>
      </w:pPr>
      <w:r w:rsidRPr="00386EAD">
        <w:rPr>
          <w:rFonts w:ascii="Times New Roman" w:hAnsi="Times New Roman"/>
          <w:b/>
          <w:sz w:val="22"/>
          <w:szCs w:val="24"/>
        </w:rPr>
        <w:t>Bericht über sonstige rechtliche und regulatorische Anforderungen</w:t>
      </w:r>
    </w:p>
    <w:p w14:paraId="67BDADC0"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Darüber hinaus sind wir der Auffassung, dass die uns zur Kenntnis gelangten oder im Rahmen unserer Prüfung untersuchten Transaktionen des ASHIP in allen wesentlichen Aspekten mit den ASHIP-Regeln im Einklang standen.</w:t>
      </w:r>
    </w:p>
    <w:p w14:paraId="72BF8613" w14:textId="77777777" w:rsidR="002B7036" w:rsidRPr="00386EAD" w:rsidRDefault="002B7036" w:rsidP="00386EAD">
      <w:pPr>
        <w:spacing w:before="120" w:after="120" w:line="280" w:lineRule="exact"/>
        <w:rPr>
          <w:rFonts w:ascii="Times New Roman" w:hAnsi="Times New Roman" w:cs="Times New Roman"/>
          <w:color w:val="000000"/>
          <w:sz w:val="22"/>
          <w:szCs w:val="22"/>
        </w:rPr>
      </w:pPr>
      <w:r w:rsidRPr="00386EAD">
        <w:rPr>
          <w:rFonts w:ascii="Times New Roman" w:hAnsi="Times New Roman" w:cs="Times New Roman"/>
          <w:color w:val="000000"/>
          <w:sz w:val="22"/>
          <w:szCs w:val="22"/>
        </w:rPr>
        <w:t>In Übereinstimmung mit den ASHIP-Regeln haben wir ebenfalls einen ausführlichen Rechnungsprüfungsbericht erstellt.</w:t>
      </w:r>
    </w:p>
    <w:p w14:paraId="2FD0C25B" w14:textId="77777777" w:rsidR="0014387D" w:rsidRPr="007A662E" w:rsidRDefault="0014387D" w:rsidP="00870886">
      <w:pPr>
        <w:autoSpaceDE w:val="0"/>
        <w:autoSpaceDN w:val="0"/>
        <w:adjustRightInd w:val="0"/>
        <w:ind w:left="3969"/>
        <w:jc w:val="center"/>
        <w:rPr>
          <w:rFonts w:ascii="Times New Roman" w:hAnsi="Times New Roman" w:cs="Times New Roman"/>
          <w:color w:val="000000"/>
          <w:sz w:val="22"/>
          <w:szCs w:val="22"/>
        </w:rPr>
      </w:pPr>
    </w:p>
    <w:p w14:paraId="2D081C16" w14:textId="00B228E5" w:rsidR="00612348" w:rsidRPr="007A662E" w:rsidRDefault="00612348" w:rsidP="00870886">
      <w:pPr>
        <w:autoSpaceDE w:val="0"/>
        <w:autoSpaceDN w:val="0"/>
        <w:adjustRightInd w:val="0"/>
        <w:ind w:left="3969"/>
        <w:jc w:val="center"/>
        <w:rPr>
          <w:rFonts w:ascii="Times New Roman" w:hAnsi="Times New Roman" w:cs="Times New Roman"/>
          <w:color w:val="000000"/>
          <w:sz w:val="22"/>
          <w:szCs w:val="22"/>
        </w:rPr>
      </w:pPr>
      <w:r w:rsidRPr="007A662E">
        <w:rPr>
          <w:rFonts w:ascii="Times New Roman" w:hAnsi="Times New Roman" w:cs="Times New Roman"/>
          <w:color w:val="000000"/>
          <w:sz w:val="22"/>
          <w:szCs w:val="22"/>
        </w:rPr>
        <w:t>[</w:t>
      </w:r>
      <w:r w:rsidR="002F3E76">
        <w:rPr>
          <w:rFonts w:ascii="Times New Roman" w:hAnsi="Times New Roman" w:cs="Times New Roman"/>
          <w:color w:val="000000"/>
          <w:sz w:val="22"/>
          <w:szCs w:val="22"/>
        </w:rPr>
        <w:t>unterzeichnet</w:t>
      </w:r>
      <w:r w:rsidRPr="007A662E">
        <w:rPr>
          <w:rFonts w:ascii="Times New Roman" w:hAnsi="Times New Roman" w:cs="Times New Roman"/>
          <w:color w:val="000000"/>
          <w:sz w:val="22"/>
          <w:szCs w:val="22"/>
        </w:rPr>
        <w:t>]</w:t>
      </w:r>
    </w:p>
    <w:p w14:paraId="76BCF0C0" w14:textId="77777777" w:rsidR="0014387D" w:rsidRPr="007A662E" w:rsidRDefault="0014387D" w:rsidP="00C35696">
      <w:pPr>
        <w:autoSpaceDE w:val="0"/>
        <w:autoSpaceDN w:val="0"/>
        <w:adjustRightInd w:val="0"/>
        <w:ind w:left="3969"/>
        <w:jc w:val="center"/>
        <w:rPr>
          <w:rFonts w:ascii="Times New Roman" w:hAnsi="Times New Roman" w:cs="Times New Roman"/>
          <w:b/>
          <w:color w:val="000000"/>
          <w:sz w:val="22"/>
          <w:szCs w:val="22"/>
        </w:rPr>
      </w:pPr>
    </w:p>
    <w:p w14:paraId="5FE5464F" w14:textId="77777777" w:rsidR="00290844" w:rsidRPr="0077017F" w:rsidRDefault="00290844" w:rsidP="00290844">
      <w:pPr>
        <w:ind w:left="3600"/>
        <w:jc w:val="center"/>
        <w:rPr>
          <w:rFonts w:ascii="Times New Roman" w:hAnsi="Times New Roman"/>
          <w:b/>
          <w:color w:val="000000"/>
          <w:sz w:val="22"/>
          <w:szCs w:val="24"/>
          <w:lang w:val="es-ES_tradnl"/>
        </w:rPr>
      </w:pPr>
      <w:r>
        <w:rPr>
          <w:rFonts w:ascii="Times New Roman" w:hAnsi="Times New Roman"/>
          <w:b/>
          <w:color w:val="000000"/>
          <w:sz w:val="22"/>
          <w:szCs w:val="24"/>
          <w:lang w:val="es-ES_tradnl"/>
        </w:rPr>
        <w:t>Frau</w:t>
      </w:r>
      <w:r w:rsidRPr="0077017F">
        <w:rPr>
          <w:rFonts w:ascii="Times New Roman" w:hAnsi="Times New Roman"/>
          <w:b/>
          <w:color w:val="000000"/>
          <w:sz w:val="22"/>
          <w:szCs w:val="24"/>
          <w:lang w:val="es-ES_tradnl"/>
        </w:rPr>
        <w:t xml:space="preserve"> </w:t>
      </w:r>
      <w:r w:rsidRPr="0077017F">
        <w:rPr>
          <w:rFonts w:ascii="Times New Roman" w:hAnsi="Times New Roman"/>
          <w:b/>
          <w:sz w:val="22"/>
          <w:szCs w:val="24"/>
          <w:lang w:val="es-ES_tradnl"/>
        </w:rPr>
        <w:t xml:space="preserve">Isma Yatun, CSFA., </w:t>
      </w:r>
      <w:proofErr w:type="spellStart"/>
      <w:r w:rsidRPr="0077017F">
        <w:rPr>
          <w:rFonts w:ascii="Times New Roman" w:hAnsi="Times New Roman"/>
          <w:b/>
          <w:sz w:val="22"/>
          <w:szCs w:val="24"/>
          <w:lang w:val="es-ES_tradnl"/>
        </w:rPr>
        <w:t>CFrA</w:t>
      </w:r>
      <w:proofErr w:type="spellEnd"/>
      <w:r w:rsidRPr="0077017F">
        <w:rPr>
          <w:rFonts w:ascii="Times New Roman" w:hAnsi="Times New Roman"/>
          <w:b/>
          <w:sz w:val="22"/>
          <w:szCs w:val="24"/>
          <w:lang w:val="es-ES_tradnl"/>
        </w:rPr>
        <w:t>.</w:t>
      </w:r>
    </w:p>
    <w:p w14:paraId="79C73756" w14:textId="77777777" w:rsidR="00290844" w:rsidRPr="00212A53" w:rsidRDefault="00290844" w:rsidP="00290844">
      <w:pPr>
        <w:jc w:val="right"/>
        <w:rPr>
          <w:rFonts w:ascii="Times New Roman" w:hAnsi="Times New Roman"/>
          <w:b/>
          <w:color w:val="000000"/>
          <w:sz w:val="22"/>
          <w:szCs w:val="24"/>
        </w:rPr>
      </w:pPr>
      <w:r w:rsidRPr="00212A53">
        <w:rPr>
          <w:rFonts w:ascii="Times New Roman" w:hAnsi="Times New Roman"/>
          <w:b/>
          <w:sz w:val="22"/>
          <w:szCs w:val="24"/>
        </w:rPr>
        <w:t>Vorsitzende des Rechnungshofes der Republik Indonesien</w:t>
      </w:r>
    </w:p>
    <w:p w14:paraId="6AA2DAFF" w14:textId="77777777" w:rsidR="00290844" w:rsidRPr="00212A53" w:rsidRDefault="00290844" w:rsidP="00290844">
      <w:pPr>
        <w:ind w:left="5040"/>
        <w:jc w:val="left"/>
        <w:rPr>
          <w:rFonts w:ascii="Times New Roman" w:hAnsi="Times New Roman"/>
          <w:b/>
          <w:color w:val="000000"/>
          <w:sz w:val="22"/>
          <w:szCs w:val="24"/>
        </w:rPr>
      </w:pPr>
      <w:r w:rsidRPr="00212A53">
        <w:rPr>
          <w:rFonts w:ascii="Times New Roman" w:hAnsi="Times New Roman"/>
          <w:b/>
          <w:sz w:val="22"/>
          <w:szCs w:val="24"/>
        </w:rPr>
        <w:t>Externer Rechnungsprüfer</w:t>
      </w:r>
    </w:p>
    <w:p w14:paraId="04B8531D" w14:textId="77777777" w:rsidR="00290844" w:rsidRPr="00212A53" w:rsidRDefault="00290844" w:rsidP="00290844">
      <w:pPr>
        <w:ind w:left="2880" w:firstLine="720"/>
        <w:jc w:val="center"/>
        <w:rPr>
          <w:rFonts w:ascii="Times New Roman" w:hAnsi="Times New Roman"/>
          <w:b/>
          <w:sz w:val="22"/>
          <w:szCs w:val="24"/>
        </w:rPr>
      </w:pPr>
    </w:p>
    <w:p w14:paraId="2E593749" w14:textId="77777777" w:rsidR="00290844" w:rsidRPr="00212A53" w:rsidRDefault="00290844" w:rsidP="00290844">
      <w:pPr>
        <w:ind w:left="2880" w:firstLine="720"/>
        <w:jc w:val="center"/>
        <w:rPr>
          <w:rFonts w:ascii="Times New Roman" w:hAnsi="Times New Roman"/>
          <w:b/>
          <w:color w:val="000000"/>
          <w:sz w:val="22"/>
          <w:szCs w:val="24"/>
        </w:rPr>
      </w:pPr>
      <w:r w:rsidRPr="00212A53">
        <w:rPr>
          <w:rFonts w:ascii="Times New Roman" w:hAnsi="Times New Roman"/>
          <w:b/>
          <w:sz w:val="22"/>
          <w:szCs w:val="24"/>
        </w:rPr>
        <w:t>Jakarta, Indonesien</w:t>
      </w:r>
    </w:p>
    <w:p w14:paraId="4A4762D3" w14:textId="48A5749B" w:rsidR="0014387D" w:rsidRPr="007A662E" w:rsidRDefault="00612348" w:rsidP="00C35696">
      <w:pPr>
        <w:ind w:left="3969"/>
        <w:jc w:val="center"/>
        <w:rPr>
          <w:rFonts w:ascii="Times New Roman" w:hAnsi="Times New Roman" w:cs="Times New Roman"/>
          <w:b/>
          <w:sz w:val="22"/>
          <w:szCs w:val="22"/>
          <w:shd w:val="clear" w:color="auto" w:fill="FFFFFF"/>
        </w:rPr>
      </w:pPr>
      <w:r w:rsidRPr="007A662E">
        <w:rPr>
          <w:rFonts w:ascii="Times New Roman" w:hAnsi="Times New Roman" w:cs="Times New Roman"/>
          <w:b/>
          <w:color w:val="000000"/>
          <w:sz w:val="22"/>
          <w:szCs w:val="22"/>
        </w:rPr>
        <w:t>11</w:t>
      </w:r>
      <w:r w:rsidR="00290844">
        <w:rPr>
          <w:rFonts w:ascii="Times New Roman" w:hAnsi="Times New Roman" w:cs="Times New Roman"/>
          <w:b/>
          <w:color w:val="000000"/>
          <w:sz w:val="22"/>
          <w:szCs w:val="22"/>
        </w:rPr>
        <w:t>.</w:t>
      </w:r>
      <w:r w:rsidR="0014387D" w:rsidRPr="007A662E">
        <w:rPr>
          <w:rFonts w:ascii="Times New Roman" w:hAnsi="Times New Roman" w:cs="Times New Roman"/>
          <w:b/>
          <w:color w:val="000000"/>
          <w:sz w:val="22"/>
          <w:szCs w:val="22"/>
        </w:rPr>
        <w:t xml:space="preserve"> Ma</w:t>
      </w:r>
      <w:r w:rsidR="00290844">
        <w:rPr>
          <w:rFonts w:ascii="Times New Roman" w:hAnsi="Times New Roman" w:cs="Times New Roman"/>
          <w:b/>
          <w:color w:val="000000"/>
          <w:sz w:val="22"/>
          <w:szCs w:val="22"/>
        </w:rPr>
        <w:t>i</w:t>
      </w:r>
      <w:r w:rsidR="0014387D" w:rsidRPr="007A662E">
        <w:rPr>
          <w:rFonts w:ascii="Times New Roman" w:hAnsi="Times New Roman" w:cs="Times New Roman"/>
          <w:b/>
          <w:color w:val="000000"/>
          <w:sz w:val="22"/>
          <w:szCs w:val="22"/>
        </w:rPr>
        <w:t xml:space="preserve"> 2026</w:t>
      </w:r>
    </w:p>
    <w:p w14:paraId="2FA71D48" w14:textId="77777777" w:rsidR="0014387D" w:rsidRPr="007A662E" w:rsidRDefault="0014387D" w:rsidP="0014387D">
      <w:pPr>
        <w:tabs>
          <w:tab w:val="left" w:pos="2955"/>
        </w:tabs>
        <w:spacing w:line="280" w:lineRule="exact"/>
        <w:rPr>
          <w:b/>
          <w:color w:val="000000"/>
          <w:sz w:val="22"/>
          <w:szCs w:val="22"/>
        </w:rPr>
      </w:pPr>
    </w:p>
    <w:p w14:paraId="391B2AD3" w14:textId="58257055" w:rsidR="0014387D" w:rsidRPr="007A662E" w:rsidRDefault="0014387D" w:rsidP="0014387D">
      <w:pPr>
        <w:rPr>
          <w:rFonts w:ascii="Times New Roman" w:hAnsi="Times New Roman" w:cs="Times New Roman"/>
          <w:b/>
          <w:bCs/>
          <w:sz w:val="22"/>
          <w:szCs w:val="22"/>
        </w:rPr>
      </w:pPr>
      <w:r w:rsidRPr="007A662E">
        <w:rPr>
          <w:b/>
          <w:color w:val="000000"/>
          <w:sz w:val="22"/>
          <w:szCs w:val="22"/>
        </w:rPr>
        <w:br w:type="page"/>
      </w:r>
      <w:r w:rsidR="004C6A2F" w:rsidRPr="004C6A2F">
        <w:rPr>
          <w:rFonts w:ascii="Times New Roman" w:hAnsi="Times New Roman" w:cs="Times New Roman"/>
          <w:b/>
          <w:bCs/>
          <w:color w:val="000000"/>
          <w:sz w:val="22"/>
          <w:szCs w:val="22"/>
        </w:rPr>
        <w:lastRenderedPageBreak/>
        <w:t>Anlage. Beschreibung der Verantwortung des Rechnungsprüfers für die Prüfung des Jahresabschlusses</w:t>
      </w:r>
    </w:p>
    <w:p w14:paraId="251E224B" w14:textId="77777777" w:rsidR="006665CC" w:rsidRPr="006665CC" w:rsidRDefault="006665CC" w:rsidP="006665CC">
      <w:pPr>
        <w:autoSpaceDE w:val="0"/>
        <w:autoSpaceDN w:val="0"/>
        <w:adjustRightInd w:val="0"/>
        <w:spacing w:before="120" w:after="120" w:line="280" w:lineRule="exact"/>
        <w:rPr>
          <w:rFonts w:ascii="Times New Roman" w:eastAsia="Times New Roman" w:hAnsi="Times New Roman" w:cs="Times New Roman"/>
          <w:sz w:val="22"/>
          <w:szCs w:val="28"/>
        </w:rPr>
      </w:pPr>
      <w:r w:rsidRPr="006665CC">
        <w:rPr>
          <w:rFonts w:ascii="Times New Roman" w:eastAsia="Times New Roman" w:hAnsi="Times New Roman" w:cs="Times New Roman"/>
          <w:sz w:val="22"/>
          <w:szCs w:val="28"/>
        </w:rPr>
        <w:t>Im Rahmen einer Rechnungsprüfung gemäß den ISA stützen wir uns während der gesamten Prüfung auf unser professionelles Urteilsvermögen und gehen mit professioneller Skepsis vor. Darüber hinaus:</w:t>
      </w:r>
    </w:p>
    <w:p w14:paraId="2075F94A" w14:textId="77777777" w:rsidR="00926CF8" w:rsidRPr="00926CF8" w:rsidRDefault="00926CF8" w:rsidP="00926CF8">
      <w:pPr>
        <w:pStyle w:val="ListParagraph"/>
        <w:numPr>
          <w:ilvl w:val="0"/>
          <w:numId w:val="8"/>
        </w:numPr>
        <w:autoSpaceDE w:val="0"/>
        <w:autoSpaceDN w:val="0"/>
        <w:adjustRightInd w:val="0"/>
        <w:spacing w:before="120" w:after="120" w:line="280" w:lineRule="exact"/>
        <w:ind w:left="284" w:hanging="284"/>
        <w:contextualSpacing w:val="0"/>
        <w:rPr>
          <w:rFonts w:ascii="Times New Roman" w:hAnsi="Times New Roman" w:cs="Times New Roman"/>
          <w:sz w:val="22"/>
          <w:szCs w:val="28"/>
        </w:rPr>
      </w:pPr>
      <w:r w:rsidRPr="00926CF8">
        <w:rPr>
          <w:rFonts w:ascii="Times New Roman" w:hAnsi="Times New Roman" w:cs="Times New Roman"/>
          <w:sz w:val="22"/>
          <w:szCs w:val="28"/>
        </w:rPr>
        <w:t>benennen und bewerten wir die Risiken schwerwiegender Fehlaussagen im Jahresabschluss, sei es aufgrund von Betrug oder von Fehlern, konzipieren und implementieren Prüfungsverfahren im Hinblick auf diese Risiken und tragen Prüfnachweise zusammen, die für die Bildung unseres Urteils ausreichend und angemessen sind. Die Gefahr, dass eine auf Betrug zurückgehende schwerwiegende Fehlaussage nicht erkannt wird, ist größer als bei einer fehlerbedingten Fehlaussage, da Betrug geheime Absprachen, Fälschungen, absichtliche Auslassungen, Falschaussagen oder die Umgehung der internen Kontrolle implizieren kann.</w:t>
      </w:r>
    </w:p>
    <w:p w14:paraId="68E95B9B" w14:textId="77777777" w:rsidR="00926CF8" w:rsidRPr="00926CF8" w:rsidRDefault="00926CF8" w:rsidP="00926CF8">
      <w:pPr>
        <w:pStyle w:val="ListParagraph"/>
        <w:numPr>
          <w:ilvl w:val="0"/>
          <w:numId w:val="8"/>
        </w:numPr>
        <w:autoSpaceDE w:val="0"/>
        <w:autoSpaceDN w:val="0"/>
        <w:adjustRightInd w:val="0"/>
        <w:spacing w:before="120" w:after="120" w:line="280" w:lineRule="exact"/>
        <w:ind w:left="284" w:hanging="284"/>
        <w:contextualSpacing w:val="0"/>
        <w:rPr>
          <w:rFonts w:ascii="Times New Roman" w:hAnsi="Times New Roman" w:cs="Times New Roman"/>
          <w:sz w:val="22"/>
          <w:szCs w:val="28"/>
        </w:rPr>
      </w:pPr>
      <w:r w:rsidRPr="00926CF8">
        <w:rPr>
          <w:rFonts w:ascii="Times New Roman" w:hAnsi="Times New Roman" w:cs="Times New Roman"/>
          <w:sz w:val="22"/>
          <w:szCs w:val="28"/>
        </w:rPr>
        <w:t xml:space="preserve">eignen wir uns ein Verständnis der für die Prüfung maßgeblichen internen Kontrolle an, um dementsprechend angemessene Prüfungsverfahren zu entwickeln, und nicht um die Wirksamkeit der internen Kontrolle des ASHIP zu beurteilen. </w:t>
      </w:r>
    </w:p>
    <w:p w14:paraId="5B6C2D56" w14:textId="77777777" w:rsidR="00926CF8" w:rsidRPr="00926CF8" w:rsidRDefault="00926CF8" w:rsidP="00926CF8">
      <w:pPr>
        <w:pStyle w:val="ListParagraph"/>
        <w:numPr>
          <w:ilvl w:val="0"/>
          <w:numId w:val="8"/>
        </w:numPr>
        <w:autoSpaceDE w:val="0"/>
        <w:autoSpaceDN w:val="0"/>
        <w:adjustRightInd w:val="0"/>
        <w:spacing w:before="120" w:after="120" w:line="280" w:lineRule="exact"/>
        <w:ind w:left="284" w:hanging="284"/>
        <w:contextualSpacing w:val="0"/>
        <w:rPr>
          <w:rFonts w:ascii="Times New Roman" w:hAnsi="Times New Roman" w:cs="Times New Roman"/>
          <w:sz w:val="22"/>
          <w:szCs w:val="28"/>
        </w:rPr>
      </w:pPr>
      <w:r w:rsidRPr="00926CF8">
        <w:rPr>
          <w:rFonts w:ascii="Times New Roman" w:hAnsi="Times New Roman" w:cs="Times New Roman"/>
          <w:sz w:val="22"/>
          <w:szCs w:val="28"/>
        </w:rPr>
        <w:t xml:space="preserve">beurteilen wir die Angemessenheit der angewandten Rechnungslegungsgrundsätze und die Verhältnismäßigkeit der vom Management vorgenommenen buchhalterischen Schätzungen und der von ihr gelieferten Informationen und Angaben. </w:t>
      </w:r>
    </w:p>
    <w:p w14:paraId="601428E3" w14:textId="77777777" w:rsidR="00926CF8" w:rsidRPr="00926CF8" w:rsidRDefault="00926CF8" w:rsidP="00926CF8">
      <w:pPr>
        <w:pStyle w:val="ListParagraph"/>
        <w:numPr>
          <w:ilvl w:val="0"/>
          <w:numId w:val="8"/>
        </w:numPr>
        <w:autoSpaceDE w:val="0"/>
        <w:autoSpaceDN w:val="0"/>
        <w:adjustRightInd w:val="0"/>
        <w:spacing w:before="120" w:after="120" w:line="280" w:lineRule="exact"/>
        <w:ind w:left="284" w:hanging="284"/>
        <w:contextualSpacing w:val="0"/>
        <w:rPr>
          <w:rFonts w:ascii="Times New Roman" w:hAnsi="Times New Roman" w:cs="Times New Roman"/>
          <w:sz w:val="22"/>
          <w:szCs w:val="28"/>
        </w:rPr>
      </w:pPr>
      <w:r w:rsidRPr="00926CF8">
        <w:rPr>
          <w:rFonts w:ascii="Times New Roman" w:hAnsi="Times New Roman" w:cs="Times New Roman"/>
          <w:sz w:val="22"/>
          <w:szCs w:val="28"/>
        </w:rPr>
        <w:t>ziehen wir eine Schlussfolgerung darüber, ob der Rechnungslegungsgrundsatz der Unternehmensfortführung von der Verwaltung angemessen berücksichtigt wurde, sowie aufgrund der gesammelten Prüfungsnachweise darüber, ob eine wesentliche Unsicherheit im Zusammenhang mit Ereignissen oder Situationen besteht, die erhebliche Zweifel an der Fähigkeit des ASHIP zur Fortführung seiner Tätigkeit aufwerfen könnten. Sollten wir zum Schluss kommen, dass eine wesentliche Unsicherheit besteht, sind wir verpflichtet, in unserem Prüfungsbericht auf die diesbezüglichen Informationen im Jahresabschluss hinzuweisen oder, falls diese Informationen nicht angemessen sind, ein modifiziertes Prüfungsurteil abzugeben. Unsere Schlussfolgerungen basieren auf den bis zum Datum der Erstellung dieses Prüfungsberichts erhaltenen Prüfungsnachweisen. Zukünftige Ereignisse oder Umstände können jedoch dazu führen, dass der ASHIP die Fortführung seiner Tätigkeiten nicht mehr gewährleisten kann; und</w:t>
      </w:r>
    </w:p>
    <w:p w14:paraId="007174D8" w14:textId="77777777" w:rsidR="00926CF8" w:rsidRPr="00926CF8" w:rsidRDefault="00926CF8" w:rsidP="00926CF8">
      <w:pPr>
        <w:pStyle w:val="ListParagraph"/>
        <w:numPr>
          <w:ilvl w:val="0"/>
          <w:numId w:val="8"/>
        </w:numPr>
        <w:autoSpaceDE w:val="0"/>
        <w:autoSpaceDN w:val="0"/>
        <w:adjustRightInd w:val="0"/>
        <w:spacing w:before="120" w:after="120" w:line="280" w:lineRule="exact"/>
        <w:ind w:left="284" w:hanging="284"/>
        <w:contextualSpacing w:val="0"/>
        <w:rPr>
          <w:rFonts w:ascii="Times New Roman" w:hAnsi="Times New Roman" w:cs="Times New Roman"/>
          <w:sz w:val="22"/>
          <w:szCs w:val="28"/>
        </w:rPr>
      </w:pPr>
      <w:r w:rsidRPr="00926CF8">
        <w:rPr>
          <w:rFonts w:ascii="Times New Roman" w:hAnsi="Times New Roman" w:cs="Times New Roman"/>
          <w:sz w:val="22"/>
          <w:szCs w:val="28"/>
        </w:rPr>
        <w:t>beurteilen wir die Gesamtdarstellung, die Form und den Inhalt des Jahressabschlusses, einschließlich der Informationen, und ob im Jahresabschluss die zugrundeliegenden Vorgänge und Ereignisse so dargelegt sind, dass ein den tatsächlichen Verhältnissen entsprechendes Bild vermittelt wird.</w:t>
      </w:r>
    </w:p>
    <w:p w14:paraId="41C9D86D" w14:textId="77777777" w:rsidR="0014387D" w:rsidRPr="00926CF8" w:rsidRDefault="0014387D" w:rsidP="0014387D">
      <w:pPr>
        <w:rPr>
          <w:rFonts w:ascii="Times New Roman" w:hAnsi="Times New Roman" w:cs="Times New Roman"/>
          <w:b/>
          <w:color w:val="000000"/>
          <w:sz w:val="22"/>
          <w:szCs w:val="22"/>
        </w:rPr>
      </w:pPr>
    </w:p>
    <w:p w14:paraId="77809A8C" w14:textId="77777777" w:rsidR="0014387D" w:rsidRPr="00926CF8" w:rsidRDefault="0014387D" w:rsidP="0014387D">
      <w:pPr>
        <w:rPr>
          <w:rFonts w:ascii="Times New Roman" w:hAnsi="Times New Roman" w:cs="Times New Roman"/>
          <w:b/>
          <w:color w:val="000000"/>
          <w:sz w:val="22"/>
          <w:szCs w:val="22"/>
        </w:rPr>
      </w:pPr>
    </w:p>
    <w:p w14:paraId="1BB5DB9B" w14:textId="77777777" w:rsidR="0014387D" w:rsidRPr="007A662E" w:rsidRDefault="0014387D" w:rsidP="0014387D">
      <w:pPr>
        <w:rPr>
          <w:b/>
          <w:color w:val="000000"/>
          <w:sz w:val="22"/>
          <w:szCs w:val="22"/>
        </w:rPr>
        <w:sectPr w:rsidR="0014387D" w:rsidRPr="007A662E" w:rsidSect="00B070EF">
          <w:headerReference w:type="even" r:id="rId29"/>
          <w:headerReference w:type="first" r:id="rId30"/>
          <w:footerReference w:type="first" r:id="rId31"/>
          <w:pgSz w:w="11906" w:h="16838" w:code="9"/>
          <w:pgMar w:top="1440" w:right="1440" w:bottom="1440" w:left="1418" w:header="709" w:footer="709" w:gutter="0"/>
          <w:cols w:space="708"/>
          <w:docGrid w:linePitch="360"/>
        </w:sectPr>
      </w:pPr>
    </w:p>
    <w:p w14:paraId="2AB68EC5" w14:textId="68CA15B9" w:rsidR="0014387D" w:rsidRPr="007A662E" w:rsidRDefault="0014387D" w:rsidP="002A03A1">
      <w:pPr>
        <w:pStyle w:val="Heading1"/>
        <w:rPr>
          <w:noProof w:val="0"/>
          <w:lang w:val="de-DE"/>
        </w:rPr>
      </w:pPr>
      <w:bookmarkStart w:id="14" w:name="_Toc96949252"/>
      <w:bookmarkStart w:id="15" w:name="_Toc237015396"/>
      <w:r w:rsidRPr="007A662E">
        <w:rPr>
          <w:noProof w:val="0"/>
          <w:lang w:val="de-DE"/>
        </w:rPr>
        <w:lastRenderedPageBreak/>
        <w:t xml:space="preserve">II.  </w:t>
      </w:r>
      <w:r w:rsidR="00A21E92" w:rsidRPr="00A21E92">
        <w:rPr>
          <w:noProof w:val="0"/>
          <w:lang w:val="de-DE"/>
        </w:rPr>
        <w:t>Ausführlicher Bericht des externen Rechnungsprüfers</w:t>
      </w:r>
      <w:bookmarkEnd w:id="15"/>
    </w:p>
    <w:p w14:paraId="388FDDA7" w14:textId="0DDA8722" w:rsidR="0014387D" w:rsidRPr="007A662E" w:rsidRDefault="00D214D0" w:rsidP="00B0043C">
      <w:pPr>
        <w:pStyle w:val="Heading1"/>
        <w:jc w:val="center"/>
        <w:rPr>
          <w:noProof w:val="0"/>
          <w:lang w:val="de-DE"/>
        </w:rPr>
      </w:pPr>
      <w:bookmarkStart w:id="16" w:name="_Toc237015397"/>
      <w:bookmarkEnd w:id="14"/>
      <w:r w:rsidRPr="00D214D0">
        <w:rPr>
          <w:noProof w:val="0"/>
          <w:lang w:val="de-DE"/>
        </w:rPr>
        <w:t>Zusammenfassung</w:t>
      </w:r>
      <w:bookmarkEnd w:id="16"/>
    </w:p>
    <w:p w14:paraId="3288427F" w14:textId="77777777" w:rsidR="006E3CD8" w:rsidRPr="006E3CD8" w:rsidRDefault="006E3CD8" w:rsidP="006E3CD8">
      <w:pPr>
        <w:spacing w:before="120" w:after="120" w:line="280" w:lineRule="exact"/>
        <w:ind w:left="425"/>
        <w:rPr>
          <w:rFonts w:ascii="Times New Roman" w:eastAsia="Times New Roman" w:hAnsi="Times New Roman" w:cs="Times New Roman"/>
          <w:sz w:val="22"/>
          <w:szCs w:val="28"/>
        </w:rPr>
      </w:pPr>
      <w:r w:rsidRPr="006E3CD8">
        <w:rPr>
          <w:rFonts w:ascii="Times New Roman" w:eastAsia="Times New Roman" w:hAnsi="Times New Roman" w:cs="Times New Roman"/>
          <w:sz w:val="22"/>
          <w:szCs w:val="28"/>
        </w:rPr>
        <w:t xml:space="preserve">Das Jahr 2025 war das erste Rechnungsjahr des WIPO/UPOV-Plans für die Krankenversicherung nach dem Ausscheiden aus dem Dienst (ASHIP). Im Laufe des Jahres verzeichnete der ASHIP Beitragseinnahmen in Höhe von 60,1 Millionen </w:t>
      </w:r>
      <w:r w:rsidRPr="006E3CD8">
        <w:rPr>
          <w:rFonts w:ascii="Times New Roman" w:eastAsia="Times New Roman" w:hAnsi="Times New Roman" w:cs="Times New Roman"/>
          <w:color w:val="000000"/>
          <w:sz w:val="22"/>
          <w:szCs w:val="28"/>
        </w:rPr>
        <w:t xml:space="preserve">Schweizer Franken und Anlageerträge in Höhe von 14,2 Millionen Schweizer Franken, während sich der Betriebsaufwand auf 121.000 Schweizer Franken belief. </w:t>
      </w:r>
      <w:r w:rsidRPr="006E3CD8">
        <w:rPr>
          <w:rFonts w:ascii="Times New Roman" w:eastAsia="Times New Roman" w:hAnsi="Times New Roman" w:cs="Times New Roman"/>
          <w:sz w:val="22"/>
          <w:szCs w:val="28"/>
        </w:rPr>
        <w:t xml:space="preserve">Das gesamte Planvermögen stieg von 268,5 Millionen Schweizer Franken auf 342,7 Millionen Schweizer Franken. Es setzte sich aus Barmitteln in Höhe von 16,6 Millionen Schweizer Franken und Anlagen in Höhe von 326,1 Millionen Schweizer Franken zusammen. </w:t>
      </w:r>
    </w:p>
    <w:p w14:paraId="306BD0F6" w14:textId="77777777" w:rsidR="006E3CD8" w:rsidRPr="006E3CD8" w:rsidRDefault="006E3CD8" w:rsidP="006E3CD8">
      <w:pPr>
        <w:spacing w:before="120" w:after="120" w:line="280" w:lineRule="exact"/>
        <w:ind w:left="425"/>
        <w:rPr>
          <w:rFonts w:ascii="Times New Roman" w:eastAsia="Times New Roman" w:hAnsi="Times New Roman" w:cs="Times New Roman"/>
          <w:sz w:val="22"/>
          <w:szCs w:val="28"/>
        </w:rPr>
      </w:pPr>
      <w:r w:rsidRPr="006E3CD8">
        <w:rPr>
          <w:rFonts w:ascii="Times New Roman" w:eastAsia="Times New Roman" w:hAnsi="Times New Roman" w:cs="Times New Roman"/>
          <w:sz w:val="22"/>
          <w:szCs w:val="28"/>
        </w:rPr>
        <w:t>Dementsprechend legt der Rechnungshof der Republik Indonesien (</w:t>
      </w:r>
      <w:r w:rsidRPr="006E3CD8">
        <w:rPr>
          <w:rFonts w:ascii="Times New Roman" w:eastAsia="Times New Roman" w:hAnsi="Times New Roman" w:cs="Times New Roman"/>
          <w:i/>
          <w:sz w:val="22"/>
          <w:szCs w:val="28"/>
        </w:rPr>
        <w:t>Badan Pemeriksa Keuangan</w:t>
      </w:r>
      <w:r w:rsidRPr="006E3CD8">
        <w:rPr>
          <w:rFonts w:ascii="Times New Roman" w:eastAsia="Times New Roman" w:hAnsi="Times New Roman" w:cs="Times New Roman"/>
          <w:sz w:val="22"/>
          <w:szCs w:val="28"/>
        </w:rPr>
        <w:t xml:space="preserve">, BPK) diesen Bericht nach einer umfassenden Prüfung des Jahresabschlusses des ASHIP für das am 31. Dezember 2025 abgeschlossene Rechnungsjahr vor. Unsere Prüfung wurde gemäß internationalen Buchprüfungsstandards (ISA) durchgeführt. </w:t>
      </w:r>
    </w:p>
    <w:p w14:paraId="1473937B" w14:textId="77777777" w:rsidR="00E260F6" w:rsidRPr="00E260F6" w:rsidRDefault="00E260F6" w:rsidP="00E260F6">
      <w:pPr>
        <w:spacing w:before="240" w:after="240"/>
        <w:ind w:left="426"/>
        <w:rPr>
          <w:rFonts w:ascii="Times New Roman" w:eastAsia="Times New Roman" w:hAnsi="Times New Roman" w:cs="Times New Roman"/>
          <w:sz w:val="22"/>
          <w:szCs w:val="28"/>
        </w:rPr>
      </w:pPr>
      <w:r w:rsidRPr="00E260F6">
        <w:rPr>
          <w:rFonts w:ascii="Times New Roman" w:eastAsia="Times New Roman" w:hAnsi="Times New Roman" w:cs="Times New Roman"/>
          <w:b/>
          <w:sz w:val="22"/>
          <w:szCs w:val="28"/>
        </w:rPr>
        <w:t>Prüfungsziele</w:t>
      </w:r>
    </w:p>
    <w:p w14:paraId="30ED98D2" w14:textId="77777777" w:rsidR="00E260F6" w:rsidRPr="00E260F6" w:rsidRDefault="00E260F6" w:rsidP="00E260F6">
      <w:pPr>
        <w:spacing w:before="120" w:after="120" w:line="280" w:lineRule="exact"/>
        <w:ind w:left="425"/>
        <w:rPr>
          <w:rFonts w:ascii="Times New Roman" w:eastAsia="Times New Roman" w:hAnsi="Times New Roman" w:cs="Times New Roman"/>
          <w:sz w:val="22"/>
          <w:szCs w:val="28"/>
        </w:rPr>
      </w:pPr>
      <w:r w:rsidRPr="00E260F6">
        <w:rPr>
          <w:rFonts w:ascii="Times New Roman" w:eastAsia="Times New Roman" w:hAnsi="Times New Roman" w:cs="Times New Roman"/>
          <w:sz w:val="22"/>
          <w:szCs w:val="28"/>
        </w:rPr>
        <w:t>Die Finanzprüfung wurde in erster Linie durchgeführt, um BPK zu ermöglichen, sich ein Urteil darüber zu bilden, ob der Jahresabschluss des ASHIP für das am 31. Dezember 2025 abgeschlossene Rechnungsjahr in allen wesentlichen Aspekten ein den tatsächlichen Verhältnissen entsprechendes Bild vermittelte und den Internationalen Rechnungslegungsstandards für den öffentlichen Sektor (IPSAS) entsprach. Dazu gehörte die Beurteilung, ob die Transaktionen in allen wesentlichen Aspekten im Einklang mit den ASHIP-Regeln standen.</w:t>
      </w:r>
    </w:p>
    <w:p w14:paraId="260C808A" w14:textId="77777777" w:rsidR="00E260F6" w:rsidRPr="00E260F6" w:rsidRDefault="00E260F6" w:rsidP="00E260F6">
      <w:pPr>
        <w:spacing w:before="240" w:after="240"/>
        <w:ind w:left="450"/>
        <w:rPr>
          <w:rFonts w:ascii="Times New Roman" w:eastAsia="Times New Roman" w:hAnsi="Times New Roman" w:cs="Times New Roman"/>
          <w:b/>
          <w:sz w:val="22"/>
          <w:szCs w:val="28"/>
        </w:rPr>
      </w:pPr>
      <w:r w:rsidRPr="00E260F6">
        <w:rPr>
          <w:rFonts w:ascii="Times New Roman" w:eastAsia="Times New Roman" w:hAnsi="Times New Roman" w:cs="Times New Roman"/>
          <w:b/>
          <w:sz w:val="22"/>
          <w:szCs w:val="28"/>
        </w:rPr>
        <w:t>Ergebnisse der Prüfung</w:t>
      </w:r>
    </w:p>
    <w:p w14:paraId="48ABF637" w14:textId="77777777" w:rsidR="00E260F6" w:rsidRPr="00E260F6" w:rsidRDefault="00E260F6" w:rsidP="00E260F6">
      <w:pPr>
        <w:spacing w:before="120" w:after="120" w:line="280" w:lineRule="exact"/>
        <w:ind w:left="425"/>
        <w:rPr>
          <w:rFonts w:ascii="Times New Roman" w:eastAsia="Times New Roman" w:hAnsi="Times New Roman" w:cs="Times New Roman"/>
          <w:sz w:val="22"/>
          <w:szCs w:val="28"/>
        </w:rPr>
      </w:pPr>
      <w:r w:rsidRPr="00E260F6">
        <w:rPr>
          <w:rFonts w:ascii="Times New Roman" w:eastAsia="Times New Roman" w:hAnsi="Times New Roman" w:cs="Times New Roman"/>
          <w:sz w:val="22"/>
          <w:szCs w:val="28"/>
        </w:rPr>
        <w:t xml:space="preserve">Unseres Erachtens vermittelt der Jahresabschluss in allen wesentlichen Aspekten ein den tatsächlichen Verhältnissen entsprechendes Bild der Finanzlage zum 31. Dezember 2025 sowie der Erfolgsrechnung und der Kapitalflussrechnung sowie der Gegenüberstellung von Soll- und Ist-Beträgen für das zu diesem Zeitpunkt abgeschlossene Rechnungsjahr des ASHIP gemäß den IPSAS. </w:t>
      </w:r>
    </w:p>
    <w:p w14:paraId="08116BC8" w14:textId="77777777" w:rsidR="00E260F6" w:rsidRPr="00E260F6" w:rsidRDefault="00E260F6" w:rsidP="00E260F6">
      <w:pPr>
        <w:spacing w:before="120" w:after="120" w:line="280" w:lineRule="exact"/>
        <w:ind w:left="425"/>
        <w:rPr>
          <w:rFonts w:ascii="Times New Roman" w:eastAsia="Times New Roman" w:hAnsi="Times New Roman" w:cs="Times New Roman"/>
          <w:sz w:val="22"/>
          <w:szCs w:val="28"/>
        </w:rPr>
      </w:pPr>
      <w:r w:rsidRPr="00E260F6">
        <w:rPr>
          <w:rFonts w:ascii="Times New Roman" w:eastAsia="Times New Roman" w:hAnsi="Times New Roman" w:cs="Times New Roman"/>
          <w:sz w:val="22"/>
          <w:szCs w:val="28"/>
        </w:rPr>
        <w:t>Darüber hinaus standen die Transaktionen in allen wesentlichen Aspekten im Einklang mit den ASHIP-Regeln.</w:t>
      </w:r>
    </w:p>
    <w:p w14:paraId="1F609C4B" w14:textId="77777777" w:rsidR="00E260F6" w:rsidRPr="00E260F6" w:rsidRDefault="00E260F6" w:rsidP="00E260F6">
      <w:pPr>
        <w:spacing w:before="240" w:after="240"/>
        <w:ind w:left="450"/>
        <w:rPr>
          <w:rFonts w:ascii="Times New Roman" w:eastAsia="Times New Roman" w:hAnsi="Times New Roman" w:cs="Times New Roman"/>
          <w:sz w:val="22"/>
          <w:szCs w:val="28"/>
        </w:rPr>
      </w:pPr>
      <w:r w:rsidRPr="00E260F6">
        <w:rPr>
          <w:rFonts w:ascii="Times New Roman" w:eastAsia="Times New Roman" w:hAnsi="Times New Roman" w:cs="Times New Roman"/>
          <w:b/>
          <w:sz w:val="22"/>
          <w:szCs w:val="28"/>
        </w:rPr>
        <w:t>Finanzielle Angelegenheiten</w:t>
      </w:r>
    </w:p>
    <w:p w14:paraId="5858AB68" w14:textId="77777777" w:rsidR="00E260F6" w:rsidRPr="00E260F6" w:rsidRDefault="00E260F6" w:rsidP="00E260F6">
      <w:pPr>
        <w:spacing w:before="120" w:after="120" w:line="280" w:lineRule="exact"/>
        <w:ind w:left="425"/>
        <w:rPr>
          <w:rFonts w:ascii="Times New Roman" w:eastAsia="Times New Roman" w:hAnsi="Times New Roman" w:cs="Times New Roman"/>
          <w:sz w:val="22"/>
          <w:szCs w:val="28"/>
        </w:rPr>
      </w:pPr>
      <w:r w:rsidRPr="00E260F6">
        <w:rPr>
          <w:rFonts w:ascii="Times New Roman" w:eastAsia="Times New Roman" w:hAnsi="Times New Roman" w:cs="Times New Roman"/>
          <w:sz w:val="22"/>
          <w:szCs w:val="28"/>
        </w:rPr>
        <w:t>BPK nahm zur Kenntnis, dass 2025 das erste Rechnungsjahr des ASHIP war, der als gemeinschaftlicher Plan mehrerer Arbeitgeber gemäß IPSAS-Standard 39 - Leistungen gegenüber Bediensteten errichtet wurde. Der Jahresabschluss wurde erstmals gemäß IPSAS erstellt. Da es sich um den ersten Berichtszeitraum handelt, liegen keine Vergleichsdaten vor.</w:t>
      </w:r>
    </w:p>
    <w:p w14:paraId="5CB49D88" w14:textId="77777777" w:rsidR="00E260F6" w:rsidRPr="00E260F6" w:rsidRDefault="00E260F6" w:rsidP="00E260F6">
      <w:pPr>
        <w:spacing w:before="120" w:after="120" w:line="280" w:lineRule="exact"/>
        <w:ind w:left="425"/>
        <w:rPr>
          <w:rFonts w:ascii="Times New Roman" w:eastAsia="Times New Roman" w:hAnsi="Times New Roman" w:cs="Times New Roman"/>
          <w:sz w:val="22"/>
          <w:szCs w:val="28"/>
        </w:rPr>
      </w:pPr>
      <w:r w:rsidRPr="00E260F6">
        <w:rPr>
          <w:rFonts w:ascii="Times New Roman" w:eastAsia="Times New Roman" w:hAnsi="Times New Roman" w:cs="Times New Roman"/>
          <w:sz w:val="22"/>
          <w:szCs w:val="28"/>
        </w:rPr>
        <w:t>BPK identifizierte drei Bereiche, in denen weitere Verbesserungen erforderlich sind: die Formalisierung der Richtlinien für die Zuteilung der Ausgaben und die Mittelentnahme sowie die Vereinbarung über eine gepoolte Anlage. Verbesserungen in diesen Bereichen würden eine langfristige und solide Finanzverwaltung und Rechenschaftslegung unterstützen.</w:t>
      </w:r>
    </w:p>
    <w:p w14:paraId="180C41B3" w14:textId="77777777" w:rsidR="00E260F6" w:rsidRPr="00E260F6" w:rsidRDefault="00E260F6" w:rsidP="00E260F6">
      <w:pPr>
        <w:spacing w:before="240" w:after="240"/>
        <w:ind w:left="450"/>
        <w:rPr>
          <w:rFonts w:ascii="Times New Roman" w:eastAsia="Times New Roman" w:hAnsi="Times New Roman" w:cs="Times New Roman"/>
          <w:sz w:val="22"/>
          <w:szCs w:val="28"/>
        </w:rPr>
      </w:pPr>
      <w:r w:rsidRPr="00E260F6">
        <w:rPr>
          <w:rFonts w:ascii="Times New Roman" w:eastAsia="Times New Roman" w:hAnsi="Times New Roman" w:cs="Times New Roman"/>
          <w:b/>
          <w:sz w:val="22"/>
          <w:szCs w:val="28"/>
        </w:rPr>
        <w:t>Frühere Prüfungsempfehlungen</w:t>
      </w:r>
    </w:p>
    <w:p w14:paraId="29413AF5" w14:textId="77777777" w:rsidR="00E260F6" w:rsidRPr="00E260F6" w:rsidRDefault="00E260F6" w:rsidP="00E260F6">
      <w:pPr>
        <w:spacing w:before="120" w:after="120" w:line="280" w:lineRule="exact"/>
        <w:ind w:left="425"/>
        <w:rPr>
          <w:rFonts w:ascii="Times New Roman" w:eastAsia="Times New Roman" w:hAnsi="Times New Roman" w:cs="Times New Roman"/>
          <w:sz w:val="22"/>
          <w:szCs w:val="28"/>
        </w:rPr>
      </w:pPr>
      <w:r w:rsidRPr="00E260F6">
        <w:rPr>
          <w:rFonts w:ascii="Times New Roman" w:eastAsia="Times New Roman" w:hAnsi="Times New Roman" w:cs="Times New Roman"/>
          <w:sz w:val="22"/>
          <w:szCs w:val="28"/>
        </w:rPr>
        <w:t>Da 2025 das erste Rechnungsjahr des ASHIP ist, liegen keine früheren Prüfungsempfehlungen zur Weiterverfolgung vor.</w:t>
      </w:r>
    </w:p>
    <w:p w14:paraId="616F75BF" w14:textId="77777777" w:rsidR="0014387D" w:rsidRPr="007A662E" w:rsidRDefault="0014387D" w:rsidP="0014387D">
      <w:pPr>
        <w:rPr>
          <w:rFonts w:ascii="Times New Roman" w:hAnsi="Times New Roman" w:cs="Times New Roman"/>
          <w:sz w:val="22"/>
          <w:szCs w:val="22"/>
        </w:rPr>
      </w:pPr>
      <w:r w:rsidRPr="007A662E">
        <w:rPr>
          <w:rFonts w:ascii="Times New Roman" w:hAnsi="Times New Roman" w:cs="Times New Roman"/>
          <w:sz w:val="22"/>
          <w:szCs w:val="22"/>
        </w:rPr>
        <w:br w:type="page"/>
      </w:r>
    </w:p>
    <w:p w14:paraId="0C050C70" w14:textId="46C1EE29" w:rsidR="0014387D" w:rsidRPr="007A662E" w:rsidRDefault="00F848F3" w:rsidP="009D1352">
      <w:pPr>
        <w:pStyle w:val="Heading2"/>
        <w:numPr>
          <w:ilvl w:val="0"/>
          <w:numId w:val="7"/>
        </w:numPr>
        <w:spacing w:before="120"/>
        <w:ind w:left="426" w:hanging="426"/>
        <w:rPr>
          <w:b w:val="0"/>
        </w:rPr>
      </w:pPr>
      <w:bookmarkStart w:id="17" w:name="_Toc96949253"/>
      <w:bookmarkStart w:id="18" w:name="_Toc237015398"/>
      <w:r w:rsidRPr="00F848F3">
        <w:lastRenderedPageBreak/>
        <w:t>Auftrag, Prüfungsumfang und Methodik</w:t>
      </w:r>
      <w:bookmarkEnd w:id="17"/>
      <w:bookmarkEnd w:id="18"/>
    </w:p>
    <w:p w14:paraId="798FF579"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Der WIPO/UPOV-Plan für die Krankenversicherung nach dem Ausscheiden aus dem Dienst (ASHIP) wurde gemäß IPSAS-Standard 39 - Leistungen gegenüber Bediensteten als gemeinschaftlicher Plan mehrerer Arbeitgeber errichtet, nachdem er von den WIPO-Versammlungen auf ihrer 65. Tagung im Juli 2024 (Dokument A/65/6) genehmigt und vom Beratenden Ausschuss der UPOV gebilligt worden war. Der ASHIP verwaltet die von der WIPO und der UPOV bereitgestellten finanziellen Mittel, um die Verbindlichkeiten beider Organisationen für die Krankenversicherung nach dem Ausscheiden aus dem Dienst (ASHI) zu finanzieren, die anspruchsberechtigten Teilnehmern gewährt wird. Das Jahr 2025 ist das erste Rechungsjahr des ASHIP.</w:t>
      </w:r>
    </w:p>
    <w:p w14:paraId="22C913E0"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shd w:val="clear" w:color="auto" w:fill="FFFFFF"/>
        </w:rPr>
        <w:t xml:space="preserve">Gemäß den ASHIP-Regeln B.33 und den vom Generaldirektor der WIPO festgelegten </w:t>
      </w:r>
      <w:r w:rsidRPr="002F70B2">
        <w:rPr>
          <w:rFonts w:ascii="Times New Roman" w:hAnsi="Times New Roman" w:cs="Times New Roman"/>
          <w:sz w:val="22"/>
          <w:szCs w:val="28"/>
        </w:rPr>
        <w:t>Aufgabenbereichen des Beratungsausschusses (Amtsanweisung 01/2025) führte BPK eine Prüfung des Jahresabschlusses des ASHIP für den Zeitraum vom 1. Januar bis zum 31. Dezember 2025 durch.</w:t>
      </w:r>
    </w:p>
    <w:p w14:paraId="170C4807"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 xml:space="preserve">Die Finanzprüfung wurde in erster Linie durchgeführt, um BPK zu ermöglichen, sich mit hinreichender Gewähr ein Urteil darüber zu bilden, ob der Jahresabschluss des ASHIP für das am 31. Dezember 2025 abgeschlossene Rechnungsjahr in allen wesentlichen Aspekten ein den tatsächlichen Verhältnissen entsprechendes Bild vermittelt und den Internationalen Rechnungslegungsstandards für den öffentlichen Sektor (IPSAS) entspricht. Dazu gehörte die Beurteilung, ob die Transaktionen des ASHIP in allen wesentlichen Aspekten im Einklang mit den ASHIP-Regeln standen. </w:t>
      </w:r>
    </w:p>
    <w:p w14:paraId="4D33EB3D"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Die Prüfung umfasste den Jahresabschluss des ASHIP, der sich aus der Darstellung der Finanzlage zum 31. Dezember 2025, der Darstellung der Erfolgsrechnung, der Darstellung der Veränderung des Nettovermögens, der Kapitalflussrechnung, der Gegenüberstellung von Soll- und Ist-Beträgen für das zu diesem Zeitpunkt abgeschlossene Jahr sowie den Anmerkungen zum Jahresabschluss zusammensetzt.</w:t>
      </w:r>
    </w:p>
    <w:p w14:paraId="5BD473ED"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 xml:space="preserve">Die Prüfung wurde gemäß den internationalen Buchprüfungsstandards (ISA) durchgeführt. Diese Standards verlangen von BPK, die berufsethischen Anforderungen einzuhalten und die Prüfung so zu planen und durchzuführen, dass eine hinreichende Sicherheit darüber erlangt wird, dass der Jahresabschluss des ASHIP keine wesentlichen Fehlaussagen enthält. </w:t>
      </w:r>
    </w:p>
    <w:p w14:paraId="0070331A"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 xml:space="preserve">Die Prüfung umfasste eine allgemeine Überprüfung der Finanzsysteme und internen Kontrollen, eine Risikobewertung sowie eine stichprobenartige Prüfung der Buchführungsunterlagen und anderer Belege in dem Umfang, den BPK für erforderlich hielt, um sich ein Urteil über den Jahresabschluss zu bilden. </w:t>
      </w:r>
    </w:p>
    <w:p w14:paraId="6B65246A"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BPK hat sich einen Überblick über die Geschäfts- und Rechnungslegungsprozesse sowie die für den Jahresabschluss relevanten internen Kontrollen des ASHIP verschafft, um Risiken zu identifizieren, die sich auf den Jahresabschluss auswirken könnten. Die internen Kontrollen wurden bei der Konzeption geeigneter Prüfungsverfahren berücksichtigt, jedoch nicht zum Zweck der Abgabe eines Urteils über die Wirksamkeit der internen Kontrollen des ASHIP.</w:t>
      </w:r>
    </w:p>
    <w:p w14:paraId="2232EAA6"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Da 2025 das erste Rechnungsjahr des ASHIP ist, liegen keine früheren Empfehlungen eines externen Rechnungsprüfers zur Überprüfung vor.</w:t>
      </w:r>
    </w:p>
    <w:p w14:paraId="1660B627"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BPK arbeitete eng mit dem ASHIP-Management und der Finanzabteilung der WIPO zusammen, um die finanziellen Aktivitäten zu verstehen und deren Relevanz für die Prüfung zu ermitteln.</w:t>
      </w:r>
    </w:p>
    <w:p w14:paraId="1738B376"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 xml:space="preserve">Die ASHIP-Regeln sehen vor, dass der externe Rechnungsprüfer ein Urteil und einen Bericht über die Prüfung des Jahresabschlusses abgibt. Form und Inhalt unseres Berichts entsprechen </w:t>
      </w:r>
      <w:r w:rsidRPr="002F70B2">
        <w:rPr>
          <w:rFonts w:ascii="Times New Roman" w:hAnsi="Times New Roman" w:cs="Times New Roman"/>
          <w:sz w:val="22"/>
          <w:szCs w:val="28"/>
        </w:rPr>
        <w:lastRenderedPageBreak/>
        <w:t>dem ISA 700 (überarbeitet) „Bildung eines Prüfungsurteils und Erteilung eines Vermerks zum Abschluss“ und müssen gegebenenfalls im Lichte der Prüfungsfeststellungen angepasst werden.</w:t>
      </w:r>
    </w:p>
    <w:p w14:paraId="75497FAB"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Die sich aus der Prüfung ergebenden Angelegenheiten wurden mit dem Management erörtert. Die vom Management erhaltenen Stellungnahmen und Antworten wurden, soweit angemessen, in diesen Bericht aufgenommen.</w:t>
      </w:r>
    </w:p>
    <w:p w14:paraId="1FB3C01B" w14:textId="77777777" w:rsidR="002F70B2" w:rsidRPr="002F70B2" w:rsidRDefault="002F70B2" w:rsidP="002F70B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2F70B2">
        <w:rPr>
          <w:rFonts w:ascii="Times New Roman" w:hAnsi="Times New Roman" w:cs="Times New Roman"/>
          <w:sz w:val="22"/>
          <w:szCs w:val="28"/>
        </w:rPr>
        <w:t>Dies ist der erste ausführliche Bericht für den ASHIP. Der Bericht folgt einer einheitlichen Präsentationsstruktur, um die Lesbarkeit zu erleichtern.</w:t>
      </w:r>
    </w:p>
    <w:p w14:paraId="2C2DEF04" w14:textId="77777777" w:rsidR="00A23952" w:rsidRPr="007A662E" w:rsidRDefault="00A23952" w:rsidP="00A23952"/>
    <w:p w14:paraId="32648DF0" w14:textId="5A217B59" w:rsidR="0014387D" w:rsidRPr="007A662E" w:rsidRDefault="00041E47" w:rsidP="009D1352">
      <w:pPr>
        <w:pStyle w:val="Heading2"/>
        <w:numPr>
          <w:ilvl w:val="0"/>
          <w:numId w:val="7"/>
        </w:numPr>
        <w:ind w:left="425" w:hanging="425"/>
        <w:rPr>
          <w:b w:val="0"/>
          <w:bCs w:val="0"/>
        </w:rPr>
      </w:pPr>
      <w:bookmarkStart w:id="19" w:name="_Toc237015399"/>
      <w:r w:rsidRPr="00041E47">
        <w:t>Finanzüberblick</w:t>
      </w:r>
      <w:bookmarkEnd w:id="19"/>
    </w:p>
    <w:tbl>
      <w:tblPr>
        <w:tblStyle w:val="TableGrid"/>
        <w:tblW w:w="0" w:type="auto"/>
        <w:jc w:val="center"/>
        <w:tblBorders>
          <w:insideH w:val="none" w:sz="0" w:space="0" w:color="auto"/>
          <w:insideV w:val="none" w:sz="0" w:space="0" w:color="auto"/>
        </w:tblBorders>
        <w:tblLook w:val="04A0" w:firstRow="1" w:lastRow="0" w:firstColumn="1" w:lastColumn="0" w:noHBand="0" w:noVBand="1"/>
      </w:tblPr>
      <w:tblGrid>
        <w:gridCol w:w="2748"/>
        <w:gridCol w:w="5673"/>
      </w:tblGrid>
      <w:tr w:rsidR="0014387D" w:rsidRPr="007A662E" w14:paraId="37BC642B" w14:textId="77777777" w:rsidTr="00AF0DB7">
        <w:trPr>
          <w:trHeight w:val="447"/>
          <w:jc w:val="center"/>
        </w:trPr>
        <w:tc>
          <w:tcPr>
            <w:tcW w:w="8421" w:type="dxa"/>
            <w:gridSpan w:val="2"/>
            <w:tcBorders>
              <w:top w:val="single" w:sz="4" w:space="0" w:color="auto"/>
              <w:bottom w:val="single" w:sz="4" w:space="0" w:color="auto"/>
            </w:tcBorders>
            <w:shd w:val="clear" w:color="auto" w:fill="DBE5F1" w:themeFill="accent1" w:themeFillTint="33"/>
            <w:vAlign w:val="center"/>
          </w:tcPr>
          <w:p w14:paraId="56A5F532" w14:textId="0AF8DA48" w:rsidR="0014387D" w:rsidRPr="007A662E" w:rsidRDefault="003D6222">
            <w:pPr>
              <w:jc w:val="center"/>
              <w:rPr>
                <w:b/>
                <w:sz w:val="18"/>
                <w:szCs w:val="18"/>
              </w:rPr>
            </w:pPr>
            <w:r w:rsidRPr="003D6222">
              <w:rPr>
                <w:b/>
                <w:sz w:val="18"/>
                <w:szCs w:val="18"/>
              </w:rPr>
              <w:t>Wesentliche Fakten</w:t>
            </w:r>
          </w:p>
        </w:tc>
      </w:tr>
      <w:tr w:rsidR="00862038" w:rsidRPr="007A662E" w14:paraId="65A16ED4" w14:textId="77777777" w:rsidTr="00862038">
        <w:trPr>
          <w:trHeight w:hRule="exact" w:val="340"/>
          <w:jc w:val="center"/>
        </w:trPr>
        <w:tc>
          <w:tcPr>
            <w:tcW w:w="2748" w:type="dxa"/>
            <w:tcBorders>
              <w:top w:val="single" w:sz="4" w:space="0" w:color="auto"/>
            </w:tcBorders>
            <w:vAlign w:val="center"/>
          </w:tcPr>
          <w:p w14:paraId="515B99C4" w14:textId="551ECCDC" w:rsidR="00862038" w:rsidRPr="00AF0DB7" w:rsidRDefault="00862038" w:rsidP="00862038">
            <w:pPr>
              <w:jc w:val="left"/>
              <w:rPr>
                <w:sz w:val="18"/>
                <w:szCs w:val="18"/>
              </w:rPr>
            </w:pPr>
            <w:r w:rsidRPr="00AF0DB7">
              <w:rPr>
                <w:rFonts w:eastAsia="Times New Roman"/>
                <w:noProof/>
                <w:sz w:val="18"/>
                <w:szCs w:val="24"/>
              </w:rPr>
              <w:t>60,1 Mio.</w:t>
            </w:r>
            <w:r w:rsidRPr="00AF0DB7">
              <w:rPr>
                <w:rFonts w:eastAsia="Times New Roman"/>
                <w:sz w:val="18"/>
                <w:szCs w:val="24"/>
              </w:rPr>
              <w:t xml:space="preserve"> </w:t>
            </w:r>
            <w:r w:rsidRPr="00AF0DB7">
              <w:rPr>
                <w:rFonts w:eastAsia="Times New Roman"/>
                <w:noProof/>
                <w:sz w:val="18"/>
                <w:szCs w:val="24"/>
              </w:rPr>
              <w:t>Schweizer Franken</w:t>
            </w:r>
          </w:p>
        </w:tc>
        <w:tc>
          <w:tcPr>
            <w:tcW w:w="5673" w:type="dxa"/>
            <w:tcBorders>
              <w:top w:val="single" w:sz="4" w:space="0" w:color="auto"/>
            </w:tcBorders>
            <w:vAlign w:val="center"/>
          </w:tcPr>
          <w:p w14:paraId="4226CD5E" w14:textId="5C919011" w:rsidR="00862038" w:rsidRPr="00862038" w:rsidRDefault="00862038" w:rsidP="00862038">
            <w:pPr>
              <w:rPr>
                <w:sz w:val="18"/>
                <w:szCs w:val="18"/>
              </w:rPr>
            </w:pPr>
            <w:r w:rsidRPr="00862038">
              <w:rPr>
                <w:noProof/>
                <w:sz w:val="18"/>
                <w:szCs w:val="24"/>
              </w:rPr>
              <w:t>Gesamte Beitragseinnahmen im Jahr 2025</w:t>
            </w:r>
          </w:p>
        </w:tc>
      </w:tr>
      <w:tr w:rsidR="00862038" w:rsidRPr="007A662E" w14:paraId="5221606E" w14:textId="77777777" w:rsidTr="00862038">
        <w:trPr>
          <w:trHeight w:hRule="exact" w:val="340"/>
          <w:jc w:val="center"/>
        </w:trPr>
        <w:tc>
          <w:tcPr>
            <w:tcW w:w="2748" w:type="dxa"/>
            <w:vAlign w:val="center"/>
          </w:tcPr>
          <w:p w14:paraId="7D25B97E" w14:textId="11C6B3AA" w:rsidR="00862038" w:rsidRPr="00AF0DB7" w:rsidRDefault="00862038" w:rsidP="00862038">
            <w:pPr>
              <w:jc w:val="left"/>
              <w:rPr>
                <w:sz w:val="18"/>
                <w:szCs w:val="18"/>
              </w:rPr>
            </w:pPr>
            <w:r w:rsidRPr="00AF0DB7">
              <w:rPr>
                <w:rFonts w:eastAsia="Times New Roman"/>
                <w:noProof/>
                <w:sz w:val="18"/>
                <w:szCs w:val="24"/>
              </w:rPr>
              <w:t>14,2 Mio.</w:t>
            </w:r>
            <w:r w:rsidRPr="00AF0DB7">
              <w:rPr>
                <w:rFonts w:eastAsia="Times New Roman"/>
                <w:sz w:val="18"/>
                <w:szCs w:val="24"/>
              </w:rPr>
              <w:t xml:space="preserve"> </w:t>
            </w:r>
            <w:r w:rsidRPr="00AF0DB7">
              <w:rPr>
                <w:rFonts w:eastAsia="Times New Roman"/>
                <w:noProof/>
                <w:sz w:val="18"/>
                <w:szCs w:val="24"/>
              </w:rPr>
              <w:t>Schweizer Franken</w:t>
            </w:r>
          </w:p>
        </w:tc>
        <w:tc>
          <w:tcPr>
            <w:tcW w:w="5673" w:type="dxa"/>
            <w:vAlign w:val="center"/>
          </w:tcPr>
          <w:p w14:paraId="4EC82499" w14:textId="77777777" w:rsidR="00862038" w:rsidRPr="00862038" w:rsidRDefault="00862038" w:rsidP="00862038">
            <w:pPr>
              <w:rPr>
                <w:sz w:val="18"/>
                <w:szCs w:val="18"/>
                <w:lang w:val="de-CH"/>
              </w:rPr>
            </w:pPr>
            <w:r w:rsidRPr="00862038">
              <w:rPr>
                <w:sz w:val="18"/>
                <w:szCs w:val="18"/>
                <w:lang w:val="de-CH"/>
              </w:rPr>
              <w:t>Gesamter Anlageertrag 2025</w:t>
            </w:r>
          </w:p>
          <w:p w14:paraId="2B4A07FE" w14:textId="5750B8A3" w:rsidR="00862038" w:rsidRPr="00862038" w:rsidRDefault="00862038" w:rsidP="00862038">
            <w:pPr>
              <w:rPr>
                <w:sz w:val="18"/>
                <w:szCs w:val="18"/>
              </w:rPr>
            </w:pPr>
          </w:p>
        </w:tc>
      </w:tr>
      <w:tr w:rsidR="00862038" w:rsidRPr="007A662E" w14:paraId="68F3B533" w14:textId="77777777" w:rsidTr="00862038">
        <w:trPr>
          <w:trHeight w:hRule="exact" w:val="340"/>
          <w:jc w:val="center"/>
        </w:trPr>
        <w:tc>
          <w:tcPr>
            <w:tcW w:w="2748" w:type="dxa"/>
            <w:vAlign w:val="center"/>
          </w:tcPr>
          <w:p w14:paraId="657D4EE6" w14:textId="5830236E" w:rsidR="00862038" w:rsidRPr="00AF0DB7" w:rsidRDefault="00862038" w:rsidP="00862038">
            <w:pPr>
              <w:jc w:val="left"/>
              <w:rPr>
                <w:sz w:val="18"/>
                <w:szCs w:val="18"/>
              </w:rPr>
            </w:pPr>
            <w:bookmarkStart w:id="20" w:name="_Hlk223000316"/>
            <w:r w:rsidRPr="00AF0DB7">
              <w:rPr>
                <w:noProof/>
                <w:sz w:val="18"/>
                <w:szCs w:val="24"/>
              </w:rPr>
              <w:t xml:space="preserve">74,3 </w:t>
            </w:r>
            <w:r w:rsidRPr="00AF0DB7">
              <w:rPr>
                <w:sz w:val="18"/>
                <w:szCs w:val="24"/>
              </w:rPr>
              <w:t xml:space="preserve">Mio. </w:t>
            </w:r>
            <w:r w:rsidRPr="00AF0DB7">
              <w:rPr>
                <w:noProof/>
                <w:sz w:val="18"/>
                <w:szCs w:val="24"/>
              </w:rPr>
              <w:t>Schweizer Franken</w:t>
            </w:r>
            <w:bookmarkEnd w:id="20"/>
          </w:p>
        </w:tc>
        <w:tc>
          <w:tcPr>
            <w:tcW w:w="5673" w:type="dxa"/>
            <w:vAlign w:val="center"/>
          </w:tcPr>
          <w:p w14:paraId="41AEE0C6" w14:textId="77777777" w:rsidR="00862038" w:rsidRPr="00862038" w:rsidRDefault="00862038" w:rsidP="00862038">
            <w:pPr>
              <w:rPr>
                <w:sz w:val="18"/>
                <w:szCs w:val="18"/>
                <w:lang w:val="de-CH"/>
              </w:rPr>
            </w:pPr>
            <w:r w:rsidRPr="00862038">
              <w:rPr>
                <w:sz w:val="18"/>
                <w:szCs w:val="18"/>
                <w:lang w:val="de-CH"/>
              </w:rPr>
              <w:t>Gesamteinnahmen 2025</w:t>
            </w:r>
          </w:p>
          <w:p w14:paraId="1348BFD3" w14:textId="6F30E42F" w:rsidR="00862038" w:rsidRPr="00862038" w:rsidRDefault="00862038" w:rsidP="00862038">
            <w:pPr>
              <w:rPr>
                <w:sz w:val="18"/>
                <w:szCs w:val="18"/>
              </w:rPr>
            </w:pPr>
          </w:p>
        </w:tc>
      </w:tr>
      <w:tr w:rsidR="00862038" w:rsidRPr="007A662E" w14:paraId="21F0DD73" w14:textId="77777777" w:rsidTr="00862038">
        <w:trPr>
          <w:trHeight w:hRule="exact" w:val="340"/>
          <w:jc w:val="center"/>
        </w:trPr>
        <w:tc>
          <w:tcPr>
            <w:tcW w:w="2748" w:type="dxa"/>
            <w:vAlign w:val="center"/>
          </w:tcPr>
          <w:p w14:paraId="687B6487" w14:textId="37EAF9EA" w:rsidR="00862038" w:rsidRPr="00AF0DB7" w:rsidRDefault="00862038" w:rsidP="00862038">
            <w:pPr>
              <w:jc w:val="left"/>
              <w:rPr>
                <w:sz w:val="18"/>
                <w:szCs w:val="18"/>
              </w:rPr>
            </w:pPr>
            <w:bookmarkStart w:id="21" w:name="_Hlk223000364"/>
            <w:r w:rsidRPr="00AF0DB7">
              <w:rPr>
                <w:rFonts w:eastAsia="Times New Roman"/>
                <w:noProof/>
                <w:sz w:val="18"/>
                <w:szCs w:val="24"/>
              </w:rPr>
              <w:t>121.000 Schweizer Franken</w:t>
            </w:r>
            <w:bookmarkEnd w:id="21"/>
          </w:p>
        </w:tc>
        <w:tc>
          <w:tcPr>
            <w:tcW w:w="5673" w:type="dxa"/>
            <w:vAlign w:val="center"/>
          </w:tcPr>
          <w:p w14:paraId="19756C4E" w14:textId="77777777" w:rsidR="00862038" w:rsidRPr="00862038" w:rsidRDefault="00862038" w:rsidP="00862038">
            <w:pPr>
              <w:rPr>
                <w:sz w:val="18"/>
                <w:szCs w:val="18"/>
                <w:lang w:val="de-CH"/>
              </w:rPr>
            </w:pPr>
            <w:r w:rsidRPr="00862038">
              <w:rPr>
                <w:sz w:val="18"/>
                <w:szCs w:val="18"/>
                <w:lang w:val="de-CH"/>
              </w:rPr>
              <w:t>Gesamtausgaben 2025</w:t>
            </w:r>
          </w:p>
          <w:p w14:paraId="60CC8AAC" w14:textId="6CF1F5F3" w:rsidR="00862038" w:rsidRPr="00862038" w:rsidRDefault="00862038" w:rsidP="00862038">
            <w:pPr>
              <w:rPr>
                <w:sz w:val="18"/>
                <w:szCs w:val="18"/>
              </w:rPr>
            </w:pPr>
          </w:p>
        </w:tc>
      </w:tr>
      <w:tr w:rsidR="00862038" w:rsidRPr="007A662E" w14:paraId="5004489F" w14:textId="77777777" w:rsidTr="00862038">
        <w:trPr>
          <w:trHeight w:hRule="exact" w:val="340"/>
          <w:jc w:val="center"/>
        </w:trPr>
        <w:tc>
          <w:tcPr>
            <w:tcW w:w="2748" w:type="dxa"/>
            <w:vAlign w:val="center"/>
          </w:tcPr>
          <w:p w14:paraId="306C4D02" w14:textId="4213C8F3" w:rsidR="00862038" w:rsidRPr="00AF0DB7" w:rsidRDefault="00862038" w:rsidP="00862038">
            <w:pPr>
              <w:jc w:val="left"/>
              <w:rPr>
                <w:sz w:val="18"/>
                <w:szCs w:val="18"/>
              </w:rPr>
            </w:pPr>
            <w:r w:rsidRPr="00AF0DB7">
              <w:rPr>
                <w:rFonts w:eastAsia="Times New Roman"/>
                <w:noProof/>
                <w:sz w:val="18"/>
                <w:szCs w:val="24"/>
              </w:rPr>
              <w:t>342,7 Mio.</w:t>
            </w:r>
            <w:r w:rsidRPr="00AF0DB7">
              <w:rPr>
                <w:rFonts w:eastAsia="Times New Roman"/>
                <w:sz w:val="18"/>
                <w:szCs w:val="24"/>
              </w:rPr>
              <w:t xml:space="preserve"> </w:t>
            </w:r>
            <w:r w:rsidRPr="00AF0DB7">
              <w:rPr>
                <w:rFonts w:eastAsia="Times New Roman"/>
                <w:noProof/>
                <w:sz w:val="18"/>
                <w:szCs w:val="24"/>
              </w:rPr>
              <w:t>Schweizer Franken</w:t>
            </w:r>
          </w:p>
        </w:tc>
        <w:tc>
          <w:tcPr>
            <w:tcW w:w="5673" w:type="dxa"/>
            <w:vAlign w:val="center"/>
          </w:tcPr>
          <w:p w14:paraId="58310BFC" w14:textId="77777777" w:rsidR="00862038" w:rsidRPr="00862038" w:rsidRDefault="00862038" w:rsidP="00862038">
            <w:pPr>
              <w:rPr>
                <w:sz w:val="18"/>
                <w:szCs w:val="18"/>
                <w:lang w:val="de-CH"/>
              </w:rPr>
            </w:pPr>
            <w:r w:rsidRPr="00862038">
              <w:rPr>
                <w:sz w:val="18"/>
                <w:szCs w:val="18"/>
                <w:lang w:val="de-CH"/>
              </w:rPr>
              <w:t>Gesamtes Planvermögen zum 31. Dezember 2025</w:t>
            </w:r>
          </w:p>
          <w:p w14:paraId="45D32376" w14:textId="48C8BE15" w:rsidR="00862038" w:rsidRPr="00862038" w:rsidRDefault="00862038" w:rsidP="00862038">
            <w:pPr>
              <w:rPr>
                <w:sz w:val="18"/>
                <w:szCs w:val="18"/>
              </w:rPr>
            </w:pPr>
          </w:p>
        </w:tc>
      </w:tr>
      <w:tr w:rsidR="00862038" w:rsidRPr="007A662E" w14:paraId="3EB02A44" w14:textId="77777777" w:rsidTr="00862038">
        <w:trPr>
          <w:trHeight w:hRule="exact" w:val="340"/>
          <w:jc w:val="center"/>
        </w:trPr>
        <w:tc>
          <w:tcPr>
            <w:tcW w:w="2748" w:type="dxa"/>
            <w:vAlign w:val="center"/>
          </w:tcPr>
          <w:p w14:paraId="4F62E509" w14:textId="019DBCCC" w:rsidR="00862038" w:rsidRPr="00AF0DB7" w:rsidRDefault="00862038" w:rsidP="00862038">
            <w:pPr>
              <w:jc w:val="left"/>
              <w:rPr>
                <w:sz w:val="18"/>
                <w:szCs w:val="18"/>
              </w:rPr>
            </w:pPr>
            <w:r w:rsidRPr="00AF0DB7">
              <w:rPr>
                <w:rFonts w:eastAsia="Times New Roman"/>
                <w:sz w:val="18"/>
                <w:szCs w:val="24"/>
              </w:rPr>
              <w:t>1.106</w:t>
            </w:r>
          </w:p>
        </w:tc>
        <w:tc>
          <w:tcPr>
            <w:tcW w:w="5673" w:type="dxa"/>
            <w:vAlign w:val="center"/>
          </w:tcPr>
          <w:p w14:paraId="2BD16C95" w14:textId="77777777" w:rsidR="00862038" w:rsidRPr="00862038" w:rsidRDefault="00862038" w:rsidP="00862038">
            <w:pPr>
              <w:rPr>
                <w:sz w:val="18"/>
                <w:szCs w:val="18"/>
                <w:lang w:val="de-CH"/>
              </w:rPr>
            </w:pPr>
            <w:r w:rsidRPr="00862038">
              <w:rPr>
                <w:sz w:val="18"/>
                <w:szCs w:val="18"/>
                <w:lang w:val="de-CH"/>
              </w:rPr>
              <w:t>Gesamtanzahl der ASHIP-Teilnehmer (WIPO: 1.090; UPOV: 16)</w:t>
            </w:r>
          </w:p>
          <w:p w14:paraId="1FF96BFA" w14:textId="6CA5B303" w:rsidR="00862038" w:rsidRPr="00862038" w:rsidRDefault="00862038" w:rsidP="00862038">
            <w:pPr>
              <w:rPr>
                <w:sz w:val="18"/>
                <w:szCs w:val="18"/>
              </w:rPr>
            </w:pPr>
          </w:p>
        </w:tc>
      </w:tr>
      <w:tr w:rsidR="00862038" w:rsidRPr="007A662E" w14:paraId="7BAEA34C" w14:textId="77777777" w:rsidTr="00862038">
        <w:trPr>
          <w:trHeight w:hRule="exact" w:val="340"/>
          <w:jc w:val="center"/>
        </w:trPr>
        <w:tc>
          <w:tcPr>
            <w:tcW w:w="2748" w:type="dxa"/>
            <w:vAlign w:val="center"/>
          </w:tcPr>
          <w:p w14:paraId="07524162" w14:textId="621180EC" w:rsidR="00862038" w:rsidRPr="00AF0DB7" w:rsidRDefault="00862038" w:rsidP="00862038">
            <w:pPr>
              <w:jc w:val="left"/>
              <w:rPr>
                <w:sz w:val="18"/>
                <w:szCs w:val="18"/>
              </w:rPr>
            </w:pPr>
            <w:r w:rsidRPr="00AF0DB7">
              <w:rPr>
                <w:rFonts w:eastAsia="Times New Roman"/>
                <w:sz w:val="18"/>
                <w:szCs w:val="24"/>
              </w:rPr>
              <w:t>59,2%</w:t>
            </w:r>
          </w:p>
        </w:tc>
        <w:tc>
          <w:tcPr>
            <w:tcW w:w="5673" w:type="dxa"/>
            <w:vAlign w:val="center"/>
          </w:tcPr>
          <w:p w14:paraId="79A2F56F" w14:textId="45363EC5" w:rsidR="00862038" w:rsidRPr="00862038" w:rsidRDefault="00862038" w:rsidP="00862038">
            <w:pPr>
              <w:rPr>
                <w:sz w:val="18"/>
                <w:szCs w:val="18"/>
              </w:rPr>
            </w:pPr>
            <w:r w:rsidRPr="00862038">
              <w:rPr>
                <w:rFonts w:eastAsia="Times New Roman"/>
                <w:sz w:val="18"/>
                <w:szCs w:val="24"/>
              </w:rPr>
              <w:t>WIPO-ASHI-Finanzierungsquote zum 31. Dezember 2025</w:t>
            </w:r>
            <w:r w:rsidRPr="00862038">
              <w:rPr>
                <w:rStyle w:val="FootnoteReference"/>
                <w:rFonts w:eastAsia="Times New Roman"/>
                <w:noProof/>
                <w:sz w:val="18"/>
                <w:szCs w:val="24"/>
              </w:rPr>
              <w:footnoteReference w:id="2"/>
            </w:r>
          </w:p>
        </w:tc>
      </w:tr>
      <w:tr w:rsidR="00862038" w:rsidRPr="007A662E" w14:paraId="42BAD493" w14:textId="77777777" w:rsidTr="00862038">
        <w:trPr>
          <w:trHeight w:hRule="exact" w:val="340"/>
          <w:jc w:val="center"/>
        </w:trPr>
        <w:tc>
          <w:tcPr>
            <w:tcW w:w="2748" w:type="dxa"/>
            <w:vAlign w:val="center"/>
          </w:tcPr>
          <w:p w14:paraId="75BBA41A" w14:textId="1345B38E" w:rsidR="00862038" w:rsidRPr="00AF0DB7" w:rsidRDefault="00862038" w:rsidP="00862038">
            <w:pPr>
              <w:jc w:val="left"/>
              <w:rPr>
                <w:sz w:val="18"/>
                <w:szCs w:val="18"/>
              </w:rPr>
            </w:pPr>
            <w:r w:rsidRPr="00AF0DB7">
              <w:rPr>
                <w:rFonts w:eastAsia="Times New Roman"/>
                <w:sz w:val="18"/>
                <w:szCs w:val="24"/>
              </w:rPr>
              <w:t>24,2%</w:t>
            </w:r>
          </w:p>
        </w:tc>
        <w:tc>
          <w:tcPr>
            <w:tcW w:w="5673" w:type="dxa"/>
            <w:vAlign w:val="center"/>
          </w:tcPr>
          <w:p w14:paraId="3A935F46" w14:textId="2CF96C90" w:rsidR="00862038" w:rsidRPr="00862038" w:rsidRDefault="00862038" w:rsidP="00862038">
            <w:pPr>
              <w:rPr>
                <w:sz w:val="18"/>
                <w:szCs w:val="18"/>
              </w:rPr>
            </w:pPr>
            <w:r w:rsidRPr="00862038">
              <w:rPr>
                <w:rFonts w:eastAsia="Times New Roman"/>
                <w:noProof/>
                <w:sz w:val="18"/>
                <w:szCs w:val="24"/>
              </w:rPr>
              <w:t>UPOV-ASHI-Finanzierungsquote zum 31. Dezember 2025</w:t>
            </w:r>
          </w:p>
        </w:tc>
      </w:tr>
    </w:tbl>
    <w:p w14:paraId="7D1D40D3" w14:textId="77777777" w:rsidR="002373FB" w:rsidRPr="002373FB" w:rsidRDefault="002373FB" w:rsidP="002373FB">
      <w:pPr>
        <w:rPr>
          <w:rFonts w:ascii="Times New Roman" w:hAnsi="Times New Roman" w:cs="Times New Roman"/>
          <w:sz w:val="22"/>
          <w:szCs w:val="22"/>
        </w:rPr>
      </w:pPr>
    </w:p>
    <w:p w14:paraId="23426E5C" w14:textId="2B6FDA7A" w:rsidR="0014387D" w:rsidRPr="007A662E" w:rsidRDefault="00C407C9"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C407C9">
        <w:rPr>
          <w:rFonts w:ascii="Times New Roman" w:hAnsi="Times New Roman" w:cs="Times New Roman"/>
          <w:sz w:val="22"/>
        </w:rPr>
        <w:t>Die folgenden Absätze vermitteln einen allgemeinen Überblick zum Jahresabschluss des ASHIP für das am 31. Dezember 2025 abgeschlossene Rechnungsjahr. Da 2025 das erste Rechungsjahr des ASHIP ist, werden keine Vergleichsdaten dargelegt.</w:t>
      </w:r>
    </w:p>
    <w:p w14:paraId="4690978A" w14:textId="5A707A46" w:rsidR="0014387D" w:rsidRPr="0024176E" w:rsidRDefault="0024176E" w:rsidP="0014387D">
      <w:pPr>
        <w:spacing w:before="120" w:after="120" w:line="280" w:lineRule="exact"/>
        <w:ind w:left="426"/>
        <w:rPr>
          <w:rFonts w:ascii="Times New Roman" w:hAnsi="Times New Roman" w:cs="Times New Roman"/>
          <w:b/>
          <w:bCs/>
          <w:sz w:val="24"/>
          <w:szCs w:val="24"/>
        </w:rPr>
      </w:pPr>
      <w:r w:rsidRPr="0024176E">
        <w:rPr>
          <w:rFonts w:ascii="Times New Roman" w:eastAsia="Times New Roman" w:hAnsi="Times New Roman" w:cs="Times New Roman"/>
          <w:b/>
          <w:sz w:val="22"/>
          <w:szCs w:val="28"/>
        </w:rPr>
        <w:t>Haushaltsplanung</w:t>
      </w:r>
    </w:p>
    <w:p w14:paraId="451FA21D" w14:textId="77777777" w:rsidR="00EF579F" w:rsidRPr="00EF579F" w:rsidRDefault="00EF579F" w:rsidP="00EF579F">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EF579F">
        <w:rPr>
          <w:rFonts w:ascii="Times New Roman" w:hAnsi="Times New Roman" w:cs="Times New Roman"/>
          <w:sz w:val="22"/>
        </w:rPr>
        <w:t>Der Jahreshaushalt des ASHIP wird vom WIPO-Sekretariat erstellt und umfasst die Ausgaben, die direkt aus den vom ASHIP verwalteten Mitteln zu bezahlen sind. Der Beratungsausschuss überprüft den erstellten Jahreshaushalt.</w:t>
      </w:r>
    </w:p>
    <w:p w14:paraId="699AFDFC" w14:textId="6CA140E9" w:rsidR="00EF579F" w:rsidRPr="00EF579F" w:rsidRDefault="00EF579F" w:rsidP="00EF579F">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EF579F">
        <w:rPr>
          <w:rFonts w:ascii="Times New Roman" w:hAnsi="Times New Roman" w:cs="Times New Roman"/>
          <w:sz w:val="22"/>
        </w:rPr>
        <w:t>Auf seiner 1. Tagung billigte der Beratungsausschuss einen endgültigen Ausgabenhaushalt in Höhe von 66.000 Schweizer Franken für das Rechnungsjahr 2025. Die tatsächlichen Ausgaben von 65.000 Schweizer Franken entsprachen 98,5% des genehmigten Haushalts. Darüber hinaus fielen für den ASHIP Anlageberatungsgebühren in Höhe von 56.000</w:t>
      </w:r>
      <w:r>
        <w:rPr>
          <w:rFonts w:ascii="Times New Roman" w:hAnsi="Times New Roman" w:cs="Times New Roman"/>
          <w:sz w:val="22"/>
        </w:rPr>
        <w:t> </w:t>
      </w:r>
      <w:r w:rsidRPr="00EF579F">
        <w:rPr>
          <w:rFonts w:ascii="Times New Roman" w:hAnsi="Times New Roman" w:cs="Times New Roman"/>
          <w:sz w:val="22"/>
        </w:rPr>
        <w:t>Schweizer Franken an, die nicht im Rahmen des Haushalts gemäß Anmerkung 6 des Jahresabschlusses auf Grundlage der modifizierten Periodenabrechnung enthalten sind. Die Gesamtausgaben für das Rechnungsjahr beliefen sich auf Grundlage der Periodenrechnung somit auf 121.000 Schweizer Franken.</w:t>
      </w:r>
    </w:p>
    <w:p w14:paraId="5708B611" w14:textId="77777777" w:rsidR="00482BB7" w:rsidRDefault="00482BB7">
      <w:pPr>
        <w:jc w:val="left"/>
        <w:rPr>
          <w:rFonts w:ascii="Times New Roman" w:eastAsiaTheme="minorHAnsi" w:hAnsi="Times New Roman" w:cs="Times New Roman"/>
          <w:b/>
          <w:color w:val="000000" w:themeColor="text1"/>
          <w:sz w:val="22"/>
          <w:szCs w:val="28"/>
          <w:lang w:eastAsia="en-US"/>
        </w:rPr>
      </w:pPr>
      <w:r>
        <w:rPr>
          <w:rFonts w:ascii="Times New Roman" w:hAnsi="Times New Roman" w:cs="Times New Roman"/>
          <w:b/>
          <w:sz w:val="22"/>
          <w:szCs w:val="28"/>
        </w:rPr>
        <w:br w:type="page"/>
      </w:r>
    </w:p>
    <w:p w14:paraId="591A5D3E" w14:textId="68BA8838" w:rsidR="0014387D" w:rsidRPr="00482BB7" w:rsidRDefault="00482BB7" w:rsidP="0014387D">
      <w:pPr>
        <w:pStyle w:val="ListParagraph"/>
        <w:spacing w:before="120" w:after="120" w:line="280" w:lineRule="exact"/>
        <w:ind w:left="851" w:hanging="425"/>
        <w:contextualSpacing w:val="0"/>
        <w:rPr>
          <w:rFonts w:ascii="Times New Roman" w:hAnsi="Times New Roman" w:cs="Times New Roman"/>
          <w:b/>
          <w:bCs/>
          <w:sz w:val="24"/>
          <w:szCs w:val="24"/>
        </w:rPr>
      </w:pPr>
      <w:r w:rsidRPr="00482BB7">
        <w:rPr>
          <w:rFonts w:ascii="Times New Roman" w:hAnsi="Times New Roman" w:cs="Times New Roman"/>
          <w:b/>
          <w:sz w:val="22"/>
          <w:szCs w:val="28"/>
        </w:rPr>
        <w:lastRenderedPageBreak/>
        <w:t>Finanzergebnis</w:t>
      </w:r>
    </w:p>
    <w:p w14:paraId="28C4FE2D" w14:textId="7B1F0944" w:rsidR="000B0A32" w:rsidRPr="000B0A32" w:rsidRDefault="000B0A32" w:rsidP="000B0A3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0B0A32">
        <w:rPr>
          <w:rFonts w:ascii="Times New Roman" w:hAnsi="Times New Roman" w:cs="Times New Roman"/>
          <w:sz w:val="22"/>
          <w:szCs w:val="28"/>
        </w:rPr>
        <w:t>Im Jahr 2025, dem ersten Rechnungsjahr des ASHIP, beliefen sich die Gesamteinnahmen auf 74.288.000 Schweizer Franken. Diese setzten sich aus Beiträgen der teilnehmenden Organisationen in Höhe von 60.082.000 Schweizer Franken (WIPO: 60.029.000 Schweizer Franken; UPOV: 53.000 Schweizer Franken) und Anlageerträgen in Höhe von 14.206.000</w:t>
      </w:r>
      <w:r w:rsidR="00B86C68">
        <w:rPr>
          <w:rFonts w:ascii="Times New Roman" w:hAnsi="Times New Roman" w:cs="Times New Roman"/>
          <w:sz w:val="22"/>
          <w:szCs w:val="28"/>
        </w:rPr>
        <w:t> </w:t>
      </w:r>
      <w:r w:rsidRPr="000B0A32">
        <w:rPr>
          <w:rFonts w:ascii="Times New Roman" w:hAnsi="Times New Roman" w:cs="Times New Roman"/>
          <w:sz w:val="22"/>
          <w:szCs w:val="28"/>
        </w:rPr>
        <w:t>Schweizer Franken zusammen. Die Anlagerträge entsprechen dem Anteil der Rendite des strategischen Portfolios der WIPO, der dem ASHIP zugeordnet wurde. Sie entsprechen einer Anlagerendite von 5,5% für das Jahr.</w:t>
      </w:r>
    </w:p>
    <w:p w14:paraId="2857C610" w14:textId="77777777" w:rsidR="000B0A32" w:rsidRPr="000B0A32" w:rsidRDefault="000B0A32" w:rsidP="000B0A3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0B0A32">
        <w:rPr>
          <w:rFonts w:ascii="Times New Roman" w:hAnsi="Times New Roman" w:cs="Times New Roman"/>
          <w:sz w:val="22"/>
          <w:szCs w:val="28"/>
        </w:rPr>
        <w:t xml:space="preserve">Die Gesamtausgaben für das Rechnungsjahr beliefen sich auf 121.000 Schweizer Franken. Diese setzen sich aus Betriebs- und Verwaltungsausgaben in Höhe von 65.000 Schweizer Franken und Beratungsausgaben in Höhe von 56.000 Schweizer Franken zusammen. Die Betriebs- und Verwaltungsausgaben werden zwischen der WIPO und der UPOV auf Grundlage der relativen Gewichtung des Planvermögens aufgeteilt. </w:t>
      </w:r>
    </w:p>
    <w:p w14:paraId="4A5612C1" w14:textId="785E8026" w:rsidR="000B0A32" w:rsidRPr="000B0A32" w:rsidRDefault="000B0A32" w:rsidP="000B0A32">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0B0A32">
        <w:rPr>
          <w:rFonts w:ascii="Times New Roman" w:hAnsi="Times New Roman" w:cs="Times New Roman"/>
          <w:sz w:val="22"/>
          <w:szCs w:val="28"/>
        </w:rPr>
        <w:t>Im Jahr 2025 verzeichnete der ASHIP eine Nettozunahme des Planvermögens von 74.167.000</w:t>
      </w:r>
      <w:r w:rsidR="00B86C68">
        <w:rPr>
          <w:rFonts w:ascii="Times New Roman" w:hAnsi="Times New Roman" w:cs="Times New Roman"/>
          <w:sz w:val="22"/>
          <w:szCs w:val="28"/>
        </w:rPr>
        <w:t> </w:t>
      </w:r>
      <w:r w:rsidRPr="000B0A32">
        <w:rPr>
          <w:rFonts w:ascii="Times New Roman" w:hAnsi="Times New Roman" w:cs="Times New Roman"/>
          <w:sz w:val="22"/>
          <w:szCs w:val="28"/>
        </w:rPr>
        <w:t>Schweizer Franken. Gemäß IPSAS 39 wird dieser Überschuss nicht als Nettovermögen, sondern als Erhöhung der Verbindlichkeiten aus dem Planvermögen ausgewiesen, was der Natur des ASHIP als gemeinschaftlicher Vorsorgeplan Rechnung trägt, bei dem das gesamte Vermögen zugunsten der teilnehmenden Organisationen gehalten wird.</w:t>
      </w:r>
    </w:p>
    <w:p w14:paraId="612FE3AB" w14:textId="7251491E" w:rsidR="0014387D" w:rsidRPr="007A662E" w:rsidRDefault="00DD0C70" w:rsidP="0014387D">
      <w:pPr>
        <w:pStyle w:val="ListParagraph"/>
        <w:spacing w:before="120" w:after="120" w:line="280" w:lineRule="exact"/>
        <w:ind w:left="851" w:hanging="425"/>
        <w:contextualSpacing w:val="0"/>
        <w:rPr>
          <w:rFonts w:ascii="Times New Roman" w:hAnsi="Times New Roman" w:cs="Times New Roman"/>
          <w:b/>
          <w:bCs/>
          <w:sz w:val="22"/>
        </w:rPr>
      </w:pPr>
      <w:r w:rsidRPr="00DD0C70">
        <w:rPr>
          <w:rFonts w:ascii="Times New Roman" w:hAnsi="Times New Roman" w:cs="Times New Roman"/>
          <w:b/>
          <w:bCs/>
          <w:sz w:val="22"/>
        </w:rPr>
        <w:t>Finanzlage</w:t>
      </w:r>
    </w:p>
    <w:p w14:paraId="538C0313" w14:textId="7B9FE345" w:rsidR="006977FB" w:rsidRPr="006977FB" w:rsidRDefault="006977FB" w:rsidP="006977FB">
      <w:pPr>
        <w:pStyle w:val="ListParagraph"/>
        <w:numPr>
          <w:ilvl w:val="0"/>
          <w:numId w:val="6"/>
        </w:numPr>
        <w:spacing w:before="120" w:after="120" w:line="280" w:lineRule="exact"/>
        <w:ind w:left="851" w:hanging="425"/>
        <w:contextualSpacing w:val="0"/>
        <w:rPr>
          <w:rFonts w:ascii="Times New Roman" w:hAnsi="Times New Roman" w:cs="Times New Roman"/>
          <w:sz w:val="22"/>
          <w:szCs w:val="28"/>
        </w:rPr>
      </w:pPr>
      <w:r w:rsidRPr="006977FB">
        <w:rPr>
          <w:rFonts w:ascii="Times New Roman" w:hAnsi="Times New Roman" w:cs="Times New Roman"/>
          <w:sz w:val="22"/>
          <w:szCs w:val="28"/>
        </w:rPr>
        <w:t>Das gesamte Planvermögen stieg von 268.532.000 Schweizer Franken zum 1. Januar 2025 auf 342.699.000 Schweizer Franken zum 31. Dezember 2025. Das Vermögen setzt sich aus Barmitteln und Barmitteläquivalenten in Höhe von 16.644.000 Schweizer Franken und Kapitalanlagen in Höhe von 326.055.000 Schweizer Franken zusammen. Der ASHIP weist konzeptionell kein Nettovermögen aus, da das gesamte Planvermögen gemäß IPSAS 39 als Verbindlichkeit gegenüber den teilnehmenden Organisationen ausgewiesen wird.</w:t>
      </w:r>
    </w:p>
    <w:p w14:paraId="381A9EEC" w14:textId="5A54D80A" w:rsidR="0014387D" w:rsidRPr="007A662E" w:rsidRDefault="00326D4E" w:rsidP="0014387D">
      <w:pPr>
        <w:pStyle w:val="ListParagraph"/>
        <w:spacing w:before="120" w:after="120" w:line="280" w:lineRule="exact"/>
        <w:ind w:left="851" w:hanging="425"/>
        <w:contextualSpacing w:val="0"/>
        <w:rPr>
          <w:rFonts w:ascii="Times New Roman" w:hAnsi="Times New Roman" w:cs="Times New Roman"/>
          <w:b/>
          <w:bCs/>
          <w:sz w:val="22"/>
        </w:rPr>
      </w:pPr>
      <w:r w:rsidRPr="00326D4E">
        <w:rPr>
          <w:rFonts w:ascii="Times New Roman" w:hAnsi="Times New Roman" w:cs="Times New Roman"/>
          <w:b/>
          <w:bCs/>
          <w:sz w:val="22"/>
        </w:rPr>
        <w:t>Finanzielle Gesundheit</w:t>
      </w:r>
    </w:p>
    <w:p w14:paraId="704F8D63" w14:textId="45A11136" w:rsidR="0014387D" w:rsidRPr="007A662E" w:rsidRDefault="00C9263B"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C9263B">
        <w:rPr>
          <w:rFonts w:ascii="Times New Roman" w:hAnsi="Times New Roman" w:cs="Times New Roman"/>
          <w:sz w:val="22"/>
        </w:rPr>
        <w:t>Da der ASHIP ein gemeinschaftlicher Plan mehrerer Arbeitgeber gemäß IPSAS-Standard 39 sind traditionelle Finanzkennzahlen nicht anwendbar. Die finanzielle Gesundheit des ASHIP wird anhand seiner Finanzierungsquoten bewertet: Die WIPO-ASHI-Verbindlichkeiten von 576.891.000 Schweizer Franken sind auf Basis von IPSAS 39 zu 59,2% gedeckt, die UPOV-ASHI-Verbindlichkeiten von 4.783.0000 Schweizer Franken zu 24,2%. Das kombinierte ASHIP-Vermögen in Höhe von 342,7 Millionen Schweizer Franken bildet eine solide Grundlage für das langfristige Finanzierungsziel des Plans.</w:t>
      </w:r>
    </w:p>
    <w:p w14:paraId="36EFFE02" w14:textId="77777777" w:rsidR="0014387D" w:rsidRPr="007A662E" w:rsidRDefault="0014387D" w:rsidP="0014387D">
      <w:pPr>
        <w:spacing w:before="120" w:line="280" w:lineRule="exact"/>
        <w:rPr>
          <w:rFonts w:ascii="Times New Roman" w:hAnsi="Times New Roman" w:cs="Times New Roman"/>
          <w:sz w:val="22"/>
          <w:szCs w:val="22"/>
        </w:rPr>
      </w:pPr>
    </w:p>
    <w:p w14:paraId="6F505D5D" w14:textId="77777777" w:rsidR="00EC7091" w:rsidRDefault="00EC7091">
      <w:pPr>
        <w:jc w:val="left"/>
        <w:rPr>
          <w:rFonts w:eastAsiaTheme="minorHAnsi" w:cstheme="minorBidi"/>
          <w:b/>
          <w:sz w:val="18"/>
          <w:szCs w:val="22"/>
          <w:lang w:eastAsia="en-US"/>
        </w:rPr>
      </w:pPr>
      <w:r>
        <w:br w:type="page"/>
      </w:r>
    </w:p>
    <w:p w14:paraId="2FF0740F" w14:textId="1EF9C6E7" w:rsidR="0014387D" w:rsidRPr="007A662E" w:rsidRDefault="00BD3894" w:rsidP="00641468">
      <w:pPr>
        <w:pStyle w:val="TableofFigures"/>
      </w:pPr>
      <w:bookmarkStart w:id="22" w:name="_Toc237015413"/>
      <w:r w:rsidRPr="00BD3894">
        <w:lastRenderedPageBreak/>
        <w:t>Tabelle 1. Wichtigste Finanzkennzahlen des ASHIP</w:t>
      </w:r>
      <w:bookmarkEnd w:id="22"/>
    </w:p>
    <w:p w14:paraId="1C58314D" w14:textId="77777777" w:rsidR="000F03D1" w:rsidRPr="007A662E" w:rsidRDefault="000F03D1" w:rsidP="00A74219">
      <w:pPr>
        <w:rPr>
          <w:lang w:eastAsia="en-US"/>
        </w:rPr>
      </w:pPr>
    </w:p>
    <w:tbl>
      <w:tblPr>
        <w:tblW w:w="8197" w:type="dxa"/>
        <w:tblInd w:w="426" w:type="dxa"/>
        <w:tblBorders>
          <w:top w:val="single" w:sz="4" w:space="0" w:color="000000"/>
          <w:bottom w:val="single" w:sz="4" w:space="0" w:color="000000"/>
          <w:insideH w:val="single" w:sz="4" w:space="0" w:color="000000"/>
        </w:tblBorders>
        <w:tblLook w:val="04A0" w:firstRow="1" w:lastRow="0" w:firstColumn="1" w:lastColumn="0" w:noHBand="0" w:noVBand="1"/>
      </w:tblPr>
      <w:tblGrid>
        <w:gridCol w:w="6332"/>
        <w:gridCol w:w="1865"/>
      </w:tblGrid>
      <w:tr w:rsidR="00EC7091" w:rsidRPr="007A662E" w14:paraId="2C02F6B6" w14:textId="77777777" w:rsidTr="000F03D1">
        <w:tc>
          <w:tcPr>
            <w:tcW w:w="6332" w:type="dxa"/>
            <w:shd w:val="clear" w:color="auto" w:fill="DBE5F1" w:themeFill="accent1" w:themeFillTint="33"/>
          </w:tcPr>
          <w:p w14:paraId="36A13B6A" w14:textId="21D891C9" w:rsidR="00EC7091" w:rsidRPr="007A662E" w:rsidRDefault="00EC7091" w:rsidP="00EC7091">
            <w:pPr>
              <w:spacing w:before="40" w:after="40"/>
              <w:rPr>
                <w:sz w:val="18"/>
                <w:szCs w:val="18"/>
              </w:rPr>
            </w:pPr>
            <w:r w:rsidRPr="001C405D">
              <w:rPr>
                <w:rFonts w:eastAsia="Times New Roman"/>
                <w:b/>
                <w:sz w:val="18"/>
                <w:szCs w:val="24"/>
              </w:rPr>
              <w:t>Beschreibung des Indikators</w:t>
            </w:r>
          </w:p>
        </w:tc>
        <w:tc>
          <w:tcPr>
            <w:tcW w:w="0" w:type="auto"/>
            <w:shd w:val="clear" w:color="auto" w:fill="DBE5F1" w:themeFill="accent1" w:themeFillTint="33"/>
          </w:tcPr>
          <w:p w14:paraId="627134C9" w14:textId="77777777" w:rsidR="00EC7091" w:rsidRPr="007A662E" w:rsidRDefault="00EC7091" w:rsidP="00EC7091">
            <w:pPr>
              <w:spacing w:before="40" w:after="40"/>
              <w:jc w:val="center"/>
              <w:rPr>
                <w:sz w:val="18"/>
                <w:szCs w:val="18"/>
              </w:rPr>
            </w:pPr>
            <w:r w:rsidRPr="007A662E">
              <w:rPr>
                <w:b/>
                <w:sz w:val="18"/>
                <w:szCs w:val="18"/>
              </w:rPr>
              <w:t>2025</w:t>
            </w:r>
          </w:p>
        </w:tc>
      </w:tr>
      <w:tr w:rsidR="00232397" w:rsidRPr="007A662E" w14:paraId="322B15E3" w14:textId="77777777" w:rsidTr="000F03D1">
        <w:tc>
          <w:tcPr>
            <w:tcW w:w="8197" w:type="dxa"/>
            <w:gridSpan w:val="2"/>
          </w:tcPr>
          <w:p w14:paraId="08BF68FB" w14:textId="025E635A" w:rsidR="00232397" w:rsidRPr="007A662E" w:rsidRDefault="00232397" w:rsidP="00232397">
            <w:pPr>
              <w:spacing w:before="40" w:after="40"/>
              <w:rPr>
                <w:sz w:val="18"/>
                <w:szCs w:val="18"/>
              </w:rPr>
            </w:pPr>
            <w:r w:rsidRPr="001C405D">
              <w:rPr>
                <w:rFonts w:eastAsia="Times New Roman"/>
                <w:b/>
                <w:sz w:val="18"/>
                <w:szCs w:val="24"/>
              </w:rPr>
              <w:t>Finanzierungsquote¹</w:t>
            </w:r>
          </w:p>
        </w:tc>
      </w:tr>
      <w:tr w:rsidR="00E472F9" w:rsidRPr="007A662E" w14:paraId="418C2766" w14:textId="77777777" w:rsidTr="000F03D1">
        <w:tc>
          <w:tcPr>
            <w:tcW w:w="6332" w:type="dxa"/>
          </w:tcPr>
          <w:p w14:paraId="39F381DA" w14:textId="4139BA05" w:rsidR="00E472F9" w:rsidRPr="007A662E" w:rsidRDefault="00E472F9" w:rsidP="00E472F9">
            <w:pPr>
              <w:spacing w:before="40" w:after="40"/>
              <w:rPr>
                <w:sz w:val="18"/>
                <w:szCs w:val="18"/>
              </w:rPr>
            </w:pPr>
            <w:r w:rsidRPr="001C405D">
              <w:rPr>
                <w:rFonts w:eastAsia="Times New Roman"/>
                <w:sz w:val="18"/>
                <w:szCs w:val="24"/>
              </w:rPr>
              <w:t>WIPO-ASHI-Finanzierungsquote</w:t>
            </w:r>
          </w:p>
        </w:tc>
        <w:tc>
          <w:tcPr>
            <w:tcW w:w="0" w:type="auto"/>
          </w:tcPr>
          <w:p w14:paraId="4DC9609C" w14:textId="6FC4C328" w:rsidR="00E472F9" w:rsidRPr="007A662E" w:rsidRDefault="00E472F9" w:rsidP="00E472F9">
            <w:pPr>
              <w:spacing w:before="40" w:after="40"/>
              <w:jc w:val="center"/>
              <w:rPr>
                <w:sz w:val="18"/>
                <w:szCs w:val="18"/>
              </w:rPr>
            </w:pPr>
            <w:r w:rsidRPr="001C405D">
              <w:rPr>
                <w:rFonts w:eastAsia="Times New Roman"/>
                <w:sz w:val="18"/>
                <w:szCs w:val="24"/>
              </w:rPr>
              <w:t>59,2%</w:t>
            </w:r>
          </w:p>
        </w:tc>
      </w:tr>
      <w:tr w:rsidR="00E472F9" w:rsidRPr="007A662E" w14:paraId="47DEFB09" w14:textId="77777777" w:rsidTr="000F03D1">
        <w:tc>
          <w:tcPr>
            <w:tcW w:w="6332" w:type="dxa"/>
          </w:tcPr>
          <w:p w14:paraId="38D04F05" w14:textId="0B584167" w:rsidR="00E472F9" w:rsidRPr="007A662E" w:rsidRDefault="00E472F9" w:rsidP="00E472F9">
            <w:pPr>
              <w:spacing w:before="40" w:after="40"/>
              <w:rPr>
                <w:sz w:val="18"/>
                <w:szCs w:val="18"/>
              </w:rPr>
            </w:pPr>
            <w:r w:rsidRPr="001C405D">
              <w:rPr>
                <w:rFonts w:eastAsia="Times New Roman"/>
                <w:sz w:val="18"/>
                <w:szCs w:val="24"/>
              </w:rPr>
              <w:t>UPOV-ASHI-Finanzierungsquote</w:t>
            </w:r>
          </w:p>
        </w:tc>
        <w:tc>
          <w:tcPr>
            <w:tcW w:w="0" w:type="auto"/>
          </w:tcPr>
          <w:p w14:paraId="2A7439ED" w14:textId="44880702" w:rsidR="00E472F9" w:rsidRPr="007A662E" w:rsidRDefault="00E472F9" w:rsidP="00E472F9">
            <w:pPr>
              <w:spacing w:before="40" w:after="40"/>
              <w:jc w:val="center"/>
              <w:rPr>
                <w:sz w:val="18"/>
                <w:szCs w:val="18"/>
              </w:rPr>
            </w:pPr>
            <w:r w:rsidRPr="001C405D">
              <w:rPr>
                <w:rFonts w:eastAsia="Times New Roman"/>
                <w:sz w:val="18"/>
                <w:szCs w:val="24"/>
              </w:rPr>
              <w:t>24,2%</w:t>
            </w:r>
          </w:p>
        </w:tc>
      </w:tr>
      <w:tr w:rsidR="00E472F9" w:rsidRPr="007A662E" w14:paraId="5C47A830" w14:textId="77777777" w:rsidTr="000F03D1">
        <w:tc>
          <w:tcPr>
            <w:tcW w:w="8197" w:type="dxa"/>
            <w:gridSpan w:val="2"/>
          </w:tcPr>
          <w:p w14:paraId="50515C1D" w14:textId="2EA4DDEB" w:rsidR="00E472F9" w:rsidRPr="007A662E" w:rsidRDefault="00E472F9" w:rsidP="00E472F9">
            <w:pPr>
              <w:spacing w:before="40" w:after="40"/>
              <w:rPr>
                <w:sz w:val="18"/>
                <w:szCs w:val="18"/>
              </w:rPr>
            </w:pPr>
            <w:r w:rsidRPr="001C405D">
              <w:rPr>
                <w:rFonts w:eastAsia="Times New Roman"/>
                <w:b/>
                <w:sz w:val="18"/>
                <w:szCs w:val="24"/>
              </w:rPr>
              <w:t>Wachstum des Planvermögens²</w:t>
            </w:r>
          </w:p>
        </w:tc>
      </w:tr>
      <w:tr w:rsidR="00E472F9" w:rsidRPr="007A662E" w14:paraId="507B5E09" w14:textId="77777777" w:rsidTr="000F03D1">
        <w:tc>
          <w:tcPr>
            <w:tcW w:w="6332" w:type="dxa"/>
          </w:tcPr>
          <w:p w14:paraId="440C299B" w14:textId="577D9D5B" w:rsidR="00E472F9" w:rsidRPr="007A662E" w:rsidRDefault="00E472F9" w:rsidP="00E472F9">
            <w:pPr>
              <w:spacing w:before="40" w:after="40"/>
              <w:rPr>
                <w:sz w:val="18"/>
                <w:szCs w:val="18"/>
              </w:rPr>
            </w:pPr>
            <w:r w:rsidRPr="001C405D">
              <w:rPr>
                <w:rFonts w:eastAsia="Times New Roman"/>
                <w:sz w:val="18"/>
                <w:szCs w:val="24"/>
              </w:rPr>
              <w:t>Planvermögen zu Beginn der Periode (in Tausend Schweizer Franken)</w:t>
            </w:r>
          </w:p>
        </w:tc>
        <w:tc>
          <w:tcPr>
            <w:tcW w:w="0" w:type="auto"/>
          </w:tcPr>
          <w:p w14:paraId="21A4F5EE" w14:textId="56F8FFAF" w:rsidR="00E472F9" w:rsidRPr="007A662E" w:rsidRDefault="00E472F9" w:rsidP="00E472F9">
            <w:pPr>
              <w:spacing w:before="40" w:after="40"/>
              <w:jc w:val="center"/>
              <w:rPr>
                <w:sz w:val="18"/>
                <w:szCs w:val="18"/>
              </w:rPr>
            </w:pPr>
            <w:r w:rsidRPr="001C405D">
              <w:rPr>
                <w:rFonts w:eastAsia="Times New Roman"/>
                <w:sz w:val="18"/>
                <w:szCs w:val="24"/>
              </w:rPr>
              <w:t>268.532</w:t>
            </w:r>
          </w:p>
        </w:tc>
      </w:tr>
      <w:tr w:rsidR="00E472F9" w:rsidRPr="007A662E" w14:paraId="22FDD3DB" w14:textId="77777777" w:rsidTr="000F03D1">
        <w:tc>
          <w:tcPr>
            <w:tcW w:w="6332" w:type="dxa"/>
          </w:tcPr>
          <w:p w14:paraId="27D3706A" w14:textId="77D02B68" w:rsidR="00E472F9" w:rsidRPr="007A662E" w:rsidRDefault="00E472F9" w:rsidP="00E472F9">
            <w:pPr>
              <w:spacing w:before="40" w:after="40"/>
              <w:rPr>
                <w:sz w:val="18"/>
                <w:szCs w:val="18"/>
              </w:rPr>
            </w:pPr>
            <w:r w:rsidRPr="001C405D">
              <w:rPr>
                <w:rFonts w:eastAsia="Times New Roman"/>
                <w:sz w:val="18"/>
                <w:szCs w:val="24"/>
              </w:rPr>
              <w:t>Planvermögen am Ende des Periode (in Tausend Schweizer Franken)</w:t>
            </w:r>
            <w:r w:rsidRPr="001C405D">
              <w:rPr>
                <w:rFonts w:eastAsia="Times New Roman"/>
                <w:sz w:val="18"/>
                <w:szCs w:val="24"/>
              </w:rPr>
              <w:br/>
            </w:r>
          </w:p>
        </w:tc>
        <w:tc>
          <w:tcPr>
            <w:tcW w:w="0" w:type="auto"/>
          </w:tcPr>
          <w:p w14:paraId="758C509F" w14:textId="2556A180" w:rsidR="00E472F9" w:rsidRPr="007A662E" w:rsidRDefault="00E472F9" w:rsidP="00E472F9">
            <w:pPr>
              <w:spacing w:before="40" w:after="40"/>
              <w:jc w:val="center"/>
              <w:rPr>
                <w:sz w:val="18"/>
                <w:szCs w:val="18"/>
              </w:rPr>
            </w:pPr>
            <w:r w:rsidRPr="001C405D">
              <w:rPr>
                <w:rFonts w:eastAsia="Times New Roman"/>
                <w:sz w:val="18"/>
                <w:szCs w:val="24"/>
              </w:rPr>
              <w:t>342.99</w:t>
            </w:r>
          </w:p>
        </w:tc>
      </w:tr>
      <w:tr w:rsidR="00E472F9" w:rsidRPr="007A662E" w14:paraId="12B94BFC" w14:textId="77777777" w:rsidTr="000F03D1">
        <w:tc>
          <w:tcPr>
            <w:tcW w:w="6332" w:type="dxa"/>
          </w:tcPr>
          <w:p w14:paraId="7EB54834" w14:textId="0A78F293" w:rsidR="00E472F9" w:rsidRPr="007A662E" w:rsidRDefault="00E472F9" w:rsidP="00E472F9">
            <w:pPr>
              <w:spacing w:before="40" w:after="40"/>
              <w:rPr>
                <w:sz w:val="18"/>
                <w:szCs w:val="18"/>
              </w:rPr>
            </w:pPr>
            <w:r w:rsidRPr="001C405D">
              <w:rPr>
                <w:rFonts w:eastAsia="Times New Roman"/>
                <w:sz w:val="18"/>
                <w:szCs w:val="24"/>
              </w:rPr>
              <w:t>Nettozunahme des Planvermögens (in Tausend Schweizer Franken)</w:t>
            </w:r>
          </w:p>
        </w:tc>
        <w:tc>
          <w:tcPr>
            <w:tcW w:w="0" w:type="auto"/>
          </w:tcPr>
          <w:p w14:paraId="0B9FF652" w14:textId="16CF05D5" w:rsidR="00E472F9" w:rsidRPr="007A662E" w:rsidRDefault="00E472F9" w:rsidP="00E472F9">
            <w:pPr>
              <w:spacing w:before="40" w:after="40"/>
              <w:jc w:val="center"/>
              <w:rPr>
                <w:sz w:val="18"/>
                <w:szCs w:val="18"/>
              </w:rPr>
            </w:pPr>
            <w:r w:rsidRPr="001C405D">
              <w:rPr>
                <w:rFonts w:eastAsia="Times New Roman"/>
                <w:sz w:val="18"/>
                <w:szCs w:val="24"/>
              </w:rPr>
              <w:t>74.167</w:t>
            </w:r>
          </w:p>
        </w:tc>
      </w:tr>
      <w:tr w:rsidR="00E472F9" w:rsidRPr="007A662E" w14:paraId="4B553A90" w14:textId="77777777" w:rsidTr="000F03D1">
        <w:tc>
          <w:tcPr>
            <w:tcW w:w="6332" w:type="dxa"/>
          </w:tcPr>
          <w:p w14:paraId="69A4ABC1" w14:textId="2DA3D8F5" w:rsidR="00E472F9" w:rsidRPr="007A662E" w:rsidRDefault="00E472F9" w:rsidP="00E472F9">
            <w:pPr>
              <w:spacing w:before="40" w:after="40"/>
              <w:rPr>
                <w:sz w:val="18"/>
                <w:szCs w:val="18"/>
              </w:rPr>
            </w:pPr>
            <w:r w:rsidRPr="001C405D">
              <w:rPr>
                <w:rFonts w:eastAsia="Times New Roman"/>
                <w:sz w:val="18"/>
                <w:szCs w:val="24"/>
              </w:rPr>
              <w:t>Wachstumsrate des Vermögens</w:t>
            </w:r>
          </w:p>
        </w:tc>
        <w:tc>
          <w:tcPr>
            <w:tcW w:w="0" w:type="auto"/>
          </w:tcPr>
          <w:p w14:paraId="6D5E0791" w14:textId="12DF6412" w:rsidR="00E472F9" w:rsidRPr="007A662E" w:rsidRDefault="00E472F9" w:rsidP="00E472F9">
            <w:pPr>
              <w:spacing w:before="40" w:after="40"/>
              <w:jc w:val="center"/>
              <w:rPr>
                <w:sz w:val="18"/>
                <w:szCs w:val="18"/>
              </w:rPr>
            </w:pPr>
            <w:r w:rsidRPr="001C405D">
              <w:rPr>
                <w:rFonts w:eastAsia="Times New Roman"/>
                <w:sz w:val="18"/>
                <w:szCs w:val="24"/>
              </w:rPr>
              <w:t>27,6%</w:t>
            </w:r>
          </w:p>
        </w:tc>
      </w:tr>
      <w:tr w:rsidR="00E472F9" w:rsidRPr="007A662E" w14:paraId="6CB6120B" w14:textId="77777777" w:rsidTr="000F03D1">
        <w:tc>
          <w:tcPr>
            <w:tcW w:w="8197" w:type="dxa"/>
            <w:gridSpan w:val="2"/>
          </w:tcPr>
          <w:p w14:paraId="1FB48DF1" w14:textId="4AEA80CE" w:rsidR="00E472F9" w:rsidRPr="007A662E" w:rsidRDefault="00E472F9" w:rsidP="00E472F9">
            <w:pPr>
              <w:spacing w:before="40" w:after="40"/>
              <w:rPr>
                <w:sz w:val="18"/>
                <w:szCs w:val="18"/>
              </w:rPr>
            </w:pPr>
            <w:r w:rsidRPr="001C405D">
              <w:rPr>
                <w:rFonts w:eastAsia="Times New Roman"/>
                <w:b/>
                <w:sz w:val="18"/>
                <w:szCs w:val="24"/>
              </w:rPr>
              <w:t>Anlage- und Ertragskennzahlen³</w:t>
            </w:r>
          </w:p>
        </w:tc>
      </w:tr>
      <w:tr w:rsidR="00E472F9" w:rsidRPr="007A662E" w14:paraId="263E4B4E" w14:textId="77777777" w:rsidTr="000F03D1">
        <w:tc>
          <w:tcPr>
            <w:tcW w:w="6332" w:type="dxa"/>
          </w:tcPr>
          <w:p w14:paraId="1FDF1261" w14:textId="6B08413C" w:rsidR="00E472F9" w:rsidRPr="007A662E" w:rsidRDefault="00E472F9" w:rsidP="00E472F9">
            <w:pPr>
              <w:spacing w:before="40" w:after="40"/>
              <w:rPr>
                <w:sz w:val="18"/>
                <w:szCs w:val="18"/>
              </w:rPr>
            </w:pPr>
            <w:r w:rsidRPr="001C405D">
              <w:rPr>
                <w:rFonts w:eastAsia="Times New Roman"/>
                <w:sz w:val="18"/>
                <w:szCs w:val="24"/>
              </w:rPr>
              <w:t>Anlagerendite</w:t>
            </w:r>
          </w:p>
        </w:tc>
        <w:tc>
          <w:tcPr>
            <w:tcW w:w="0" w:type="auto"/>
          </w:tcPr>
          <w:p w14:paraId="4BD0D9BF" w14:textId="15C8FD2F" w:rsidR="00E472F9" w:rsidRPr="007A662E" w:rsidRDefault="00E472F9" w:rsidP="00E472F9">
            <w:pPr>
              <w:spacing w:before="40" w:after="40"/>
              <w:jc w:val="center"/>
              <w:rPr>
                <w:sz w:val="18"/>
                <w:szCs w:val="18"/>
              </w:rPr>
            </w:pPr>
            <w:r w:rsidRPr="001C405D">
              <w:rPr>
                <w:rFonts w:eastAsia="Times New Roman"/>
                <w:sz w:val="18"/>
                <w:szCs w:val="24"/>
              </w:rPr>
              <w:t>5,5%</w:t>
            </w:r>
          </w:p>
        </w:tc>
      </w:tr>
      <w:tr w:rsidR="00E472F9" w:rsidRPr="007A662E" w14:paraId="73AFDAD2" w14:textId="77777777" w:rsidTr="000F03D1">
        <w:tc>
          <w:tcPr>
            <w:tcW w:w="6332" w:type="dxa"/>
          </w:tcPr>
          <w:p w14:paraId="3EDBBDC9" w14:textId="539B3EC0" w:rsidR="00E472F9" w:rsidRPr="007A662E" w:rsidRDefault="00E472F9" w:rsidP="00E472F9">
            <w:pPr>
              <w:spacing w:before="40" w:after="40"/>
              <w:rPr>
                <w:sz w:val="18"/>
                <w:szCs w:val="18"/>
              </w:rPr>
            </w:pPr>
            <w:r w:rsidRPr="001C405D">
              <w:rPr>
                <w:rFonts w:eastAsia="Times New Roman"/>
                <w:sz w:val="18"/>
                <w:szCs w:val="24"/>
              </w:rPr>
              <w:t>Kostenquote (</w:t>
            </w:r>
            <w:r w:rsidRPr="001C405D">
              <w:rPr>
                <w:rFonts w:eastAsia="Times New Roman"/>
                <w:i/>
                <w:sz w:val="18"/>
                <w:szCs w:val="24"/>
              </w:rPr>
              <w:t>Kosten</w:t>
            </w:r>
            <w:r w:rsidRPr="001C405D">
              <w:rPr>
                <w:rFonts w:eastAsia="Times New Roman"/>
                <w:sz w:val="18"/>
                <w:szCs w:val="24"/>
              </w:rPr>
              <w:t xml:space="preserve"> / durchschnittliches Planvermögen)</w:t>
            </w:r>
          </w:p>
        </w:tc>
        <w:tc>
          <w:tcPr>
            <w:tcW w:w="0" w:type="auto"/>
          </w:tcPr>
          <w:p w14:paraId="0F0CA8AE" w14:textId="22B75FC4" w:rsidR="00E472F9" w:rsidRPr="007A662E" w:rsidRDefault="00E472F9" w:rsidP="00E472F9">
            <w:pPr>
              <w:spacing w:before="40" w:after="40"/>
              <w:jc w:val="center"/>
              <w:rPr>
                <w:sz w:val="18"/>
                <w:szCs w:val="18"/>
              </w:rPr>
            </w:pPr>
            <w:r w:rsidRPr="001C405D">
              <w:rPr>
                <w:rFonts w:eastAsia="Times New Roman"/>
                <w:sz w:val="18"/>
                <w:szCs w:val="24"/>
              </w:rPr>
              <w:t>0,04%</w:t>
            </w:r>
          </w:p>
        </w:tc>
      </w:tr>
      <w:tr w:rsidR="00AA41D8" w:rsidRPr="007A662E" w14:paraId="0F3DE4CA" w14:textId="77777777" w:rsidTr="000F03D1">
        <w:tc>
          <w:tcPr>
            <w:tcW w:w="8197" w:type="dxa"/>
            <w:gridSpan w:val="2"/>
          </w:tcPr>
          <w:p w14:paraId="0CCE5483" w14:textId="77777777" w:rsidR="00AA41D8" w:rsidRPr="001C405D" w:rsidRDefault="00AA41D8" w:rsidP="00AA41D8">
            <w:pPr>
              <w:spacing w:before="20" w:after="20"/>
              <w:rPr>
                <w:rFonts w:eastAsia="Times New Roman"/>
                <w:szCs w:val="24"/>
              </w:rPr>
            </w:pPr>
            <w:r w:rsidRPr="001C405D">
              <w:rPr>
                <w:rFonts w:eastAsia="Times New Roman"/>
                <w:sz w:val="18"/>
                <w:szCs w:val="24"/>
              </w:rPr>
              <w:t>Quelle: Jahresabschluss des ASHIP für das am 31. Dezember 2025 abgeschlossene Rechnungsjahr</w:t>
            </w:r>
          </w:p>
          <w:p w14:paraId="628CE73A" w14:textId="77777777" w:rsidR="00AA41D8" w:rsidRPr="001C405D" w:rsidRDefault="00AA41D8" w:rsidP="00AA41D8">
            <w:pPr>
              <w:spacing w:before="20" w:after="20"/>
              <w:rPr>
                <w:rFonts w:eastAsia="Times New Roman"/>
                <w:szCs w:val="24"/>
              </w:rPr>
            </w:pPr>
            <w:r w:rsidRPr="001C405D">
              <w:rPr>
                <w:rFonts w:eastAsia="Times New Roman"/>
                <w:sz w:val="18"/>
                <w:szCs w:val="24"/>
              </w:rPr>
              <w:t>¹ Die Finanzierungsquote misst den Anteil der versicherungsmathematisch ermittelten ASHI-Verbindlichkeiten, der durch das Planvermögen des ASHIP gedeckt ist. ASHI-Verbindlichkeiten der WIPO: 576.891.000 Schweizer Franken; ASHI-Verbindlichkeiten der UPOV: 4.783.000 Schweizer Franken.</w:t>
            </w:r>
          </w:p>
          <w:p w14:paraId="528F7A67" w14:textId="77777777" w:rsidR="00AA41D8" w:rsidRPr="001C405D" w:rsidRDefault="00AA41D8" w:rsidP="00AA41D8">
            <w:pPr>
              <w:spacing w:before="20" w:after="20"/>
              <w:rPr>
                <w:rFonts w:eastAsia="Times New Roman"/>
                <w:sz w:val="18"/>
                <w:szCs w:val="24"/>
              </w:rPr>
            </w:pPr>
            <w:r w:rsidRPr="001C405D">
              <w:rPr>
                <w:rFonts w:eastAsia="Times New Roman"/>
                <w:sz w:val="18"/>
                <w:szCs w:val="24"/>
              </w:rPr>
              <w:t>² Das Wachstum des Planvermögens entspricht der Nettozunahme des gesamten ASHIP-Vermögens während des Rechnungsjahres, die durch Beiträge der teilnehmenden Organisationen und Anlageerträge erzielt wurde.</w:t>
            </w:r>
          </w:p>
          <w:p w14:paraId="2ECD262A" w14:textId="6557B58E" w:rsidR="00AA41D8" w:rsidRPr="007A662E" w:rsidRDefault="00AA41D8" w:rsidP="00AA41D8">
            <w:pPr>
              <w:spacing w:before="20" w:after="20"/>
              <w:rPr>
                <w:sz w:val="18"/>
                <w:szCs w:val="18"/>
              </w:rPr>
            </w:pPr>
            <w:r w:rsidRPr="001C405D">
              <w:rPr>
                <w:rFonts w:eastAsia="Times New Roman"/>
                <w:sz w:val="18"/>
                <w:szCs w:val="24"/>
              </w:rPr>
              <w:t>³ Die Anlagerendite entspricht dem Anteil an den Erträgen des strategischen Portfolios der WIPO, der dem ASHIP zugewiesen wurde Da 2025 das erste Rechungsjahr des ASHIP ist, gibt es keine Vergleichsdaten.</w:t>
            </w:r>
          </w:p>
        </w:tc>
      </w:tr>
    </w:tbl>
    <w:p w14:paraId="547ED074" w14:textId="77777777" w:rsidR="0014387D" w:rsidRPr="007A662E" w:rsidRDefault="0014387D" w:rsidP="0014387D">
      <w:pPr>
        <w:spacing w:before="120" w:line="280" w:lineRule="exact"/>
        <w:rPr>
          <w:rFonts w:ascii="Times New Roman" w:hAnsi="Times New Roman" w:cs="Times New Roman"/>
          <w:sz w:val="22"/>
          <w:szCs w:val="22"/>
        </w:rPr>
      </w:pPr>
    </w:p>
    <w:p w14:paraId="200FDF63" w14:textId="78BF4CCA" w:rsidR="0014387D" w:rsidRPr="007A662E" w:rsidRDefault="002D5496" w:rsidP="009D1352">
      <w:pPr>
        <w:pStyle w:val="Heading2"/>
        <w:numPr>
          <w:ilvl w:val="0"/>
          <w:numId w:val="7"/>
        </w:numPr>
        <w:ind w:left="425" w:hanging="425"/>
        <w:rPr>
          <w:b w:val="0"/>
        </w:rPr>
      </w:pPr>
      <w:bookmarkStart w:id="23" w:name="_Toc237015400"/>
      <w:r w:rsidRPr="002D5496">
        <w:rPr>
          <w:bCs w:val="0"/>
        </w:rPr>
        <w:t>Weiterverfolgung früherer Empfehlungen</w:t>
      </w:r>
      <w:bookmarkEnd w:id="23"/>
    </w:p>
    <w:p w14:paraId="0EB944AB" w14:textId="77777777" w:rsidR="003F3C45" w:rsidRPr="003F3C45" w:rsidRDefault="003F3C45" w:rsidP="003F3C45">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3F3C45">
        <w:rPr>
          <w:rFonts w:ascii="Times New Roman" w:hAnsi="Times New Roman" w:cs="Times New Roman"/>
          <w:sz w:val="22"/>
        </w:rPr>
        <w:t>Da 2025 das erste Rechnungsjahr des ASHIP ist, liegen keine früheren Empfehlungen eines externen Rechnungsprüfers zur Weiterverfolgung vor.</w:t>
      </w:r>
    </w:p>
    <w:p w14:paraId="748C0665" w14:textId="77777777" w:rsidR="003F3C45" w:rsidRPr="003F3C45" w:rsidRDefault="003F3C45" w:rsidP="003F3C45">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3F3C45">
        <w:rPr>
          <w:rFonts w:ascii="Times New Roman" w:hAnsi="Times New Roman" w:cs="Times New Roman"/>
          <w:sz w:val="22"/>
        </w:rPr>
        <w:t>Empfehlungen, die sich aus der aktuellen Prüfung ergeben sollten, werden in künftigen Prüfungszyklen nachverfolgt und umgesetzt.</w:t>
      </w:r>
    </w:p>
    <w:p w14:paraId="11C12FB5" w14:textId="272FC947" w:rsidR="006D1ED2" w:rsidRPr="007A662E" w:rsidRDefault="006D1ED2">
      <w:pPr>
        <w:rPr>
          <w:rFonts w:ascii="Times New Roman" w:eastAsiaTheme="minorHAnsi" w:hAnsi="Times New Roman" w:cs="Times New Roman"/>
          <w:color w:val="000000" w:themeColor="text1"/>
          <w:sz w:val="22"/>
          <w:szCs w:val="22"/>
          <w:lang w:eastAsia="en-US"/>
        </w:rPr>
      </w:pPr>
    </w:p>
    <w:p w14:paraId="07EE7406" w14:textId="469324A7" w:rsidR="0014387D" w:rsidRPr="007A662E" w:rsidRDefault="007F53C9" w:rsidP="009D1352">
      <w:pPr>
        <w:pStyle w:val="Heading2"/>
        <w:numPr>
          <w:ilvl w:val="0"/>
          <w:numId w:val="7"/>
        </w:numPr>
        <w:ind w:left="425" w:hanging="425"/>
        <w:rPr>
          <w:b w:val="0"/>
        </w:rPr>
      </w:pPr>
      <w:bookmarkStart w:id="24" w:name="_Toc237015401"/>
      <w:r w:rsidRPr="007F53C9">
        <w:rPr>
          <w:bCs w:val="0"/>
        </w:rPr>
        <w:t>Schlussfolgerung, Feststellungen und Empfehlungen</w:t>
      </w:r>
      <w:bookmarkEnd w:id="24"/>
      <w:r w:rsidRPr="007F53C9">
        <w:rPr>
          <w:bCs w:val="0"/>
        </w:rPr>
        <w:t xml:space="preserve"> </w:t>
      </w:r>
    </w:p>
    <w:p w14:paraId="61E5B82F" w14:textId="441865E1" w:rsidR="0014387D" w:rsidRPr="007A662E" w:rsidRDefault="00E3295F" w:rsidP="00380E0E">
      <w:pPr>
        <w:pStyle w:val="Heading3"/>
        <w:numPr>
          <w:ilvl w:val="0"/>
          <w:numId w:val="9"/>
        </w:numPr>
        <w:rPr>
          <w:bCs/>
        </w:rPr>
      </w:pPr>
      <w:bookmarkStart w:id="25" w:name="_Toc237015402"/>
      <w:r w:rsidRPr="00E3295F">
        <w:t>Schlussfolgerung der Prüfung</w:t>
      </w:r>
      <w:bookmarkEnd w:id="25"/>
    </w:p>
    <w:p w14:paraId="60F33D82" w14:textId="77777777" w:rsidR="0070641E" w:rsidRPr="0070641E" w:rsidRDefault="0070641E" w:rsidP="0070641E">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70641E">
        <w:rPr>
          <w:rFonts w:ascii="Times New Roman" w:hAnsi="Times New Roman" w:cs="Times New Roman"/>
          <w:sz w:val="22"/>
        </w:rPr>
        <w:t xml:space="preserve">BPK hat den Jahresabschluss des ASHIP für das am 31. Dezember 2025 abgeschlossene Rechnungsjahr geprüft, bestehend aus der Darstellung der Finanzlage, der Darstellung der Erfolgsrechnung, der Darstellung der Veränderung des Nettovermögens, der Kapitalflussrechnung, der Gegenüberstellung von Soll- und Ist-Beträgen sowie den Anmerkungen zum Jahresabschluss, der in allen wesentlichen Aspekten ein den tatsächlichen Verhältnissen entsprechendes Bild vermittelt und in Übereinstimmung mit den IPSAS erstellt wurde. Darüber hinaus entsprachen alle zugrunde liegenden Transaktionen den ASHIP-Regeln. </w:t>
      </w:r>
    </w:p>
    <w:p w14:paraId="6E8B858E" w14:textId="77777777" w:rsidR="0070641E" w:rsidRPr="0070641E" w:rsidRDefault="0070641E" w:rsidP="0070641E">
      <w:pPr>
        <w:pStyle w:val="ListParagraph"/>
        <w:numPr>
          <w:ilvl w:val="0"/>
          <w:numId w:val="6"/>
        </w:numPr>
        <w:spacing w:before="120" w:after="240" w:line="280" w:lineRule="exact"/>
        <w:ind w:left="850" w:hanging="425"/>
        <w:contextualSpacing w:val="0"/>
        <w:rPr>
          <w:rFonts w:ascii="Times New Roman" w:hAnsi="Times New Roman" w:cs="Times New Roman"/>
          <w:sz w:val="22"/>
        </w:rPr>
      </w:pPr>
      <w:r w:rsidRPr="0070641E">
        <w:rPr>
          <w:rFonts w:ascii="Times New Roman" w:hAnsi="Times New Roman" w:cs="Times New Roman"/>
          <w:sz w:val="22"/>
        </w:rPr>
        <w:t>Der Jahresabschluss des ASHIP wurde als gemeinschaftlicher Plan mehrerer Arbeitgeber gemäß IPSAS-Standard 39 - Leistungen gegenüber Bediensteten erstellt. Dies ist der erste vollständige Jahresabschluss, der vom ASHIP erstellt wurde. Folglich werden keine Vergleichsdaten dargelegt. Die angewandten Rechnungslegungsmethoden standen im Einklang mit den Anforderungen der IPSAS und den ASHIP-Regeln.</w:t>
      </w:r>
    </w:p>
    <w:p w14:paraId="7C8A5113" w14:textId="1A26EB1C" w:rsidR="0014387D" w:rsidRPr="007A662E" w:rsidRDefault="00FF739B" w:rsidP="00380E0E">
      <w:pPr>
        <w:pStyle w:val="Heading3"/>
        <w:numPr>
          <w:ilvl w:val="0"/>
          <w:numId w:val="9"/>
        </w:numPr>
        <w:rPr>
          <w:bCs/>
        </w:rPr>
      </w:pPr>
      <w:bookmarkStart w:id="26" w:name="_Toc237015403"/>
      <w:r w:rsidRPr="00FF739B">
        <w:lastRenderedPageBreak/>
        <w:t>Feststellungen und Empfehlungen</w:t>
      </w:r>
      <w:bookmarkEnd w:id="26"/>
      <w:r w:rsidRPr="00FF739B">
        <w:t xml:space="preserve"> </w:t>
      </w:r>
    </w:p>
    <w:p w14:paraId="615552EA" w14:textId="4D39C3EA" w:rsidR="0014387D" w:rsidRPr="007A662E" w:rsidRDefault="00B55E61" w:rsidP="006D1ED2">
      <w:pPr>
        <w:pStyle w:val="Heading4"/>
      </w:pPr>
      <w:bookmarkStart w:id="27" w:name="_Toc237015404"/>
      <w:r w:rsidRPr="00B55E61">
        <w:t>Erstellung einer formalisierten Richtlinie für die Zuordnung der Verwaltungskosten zwischen dem WIPO- und dem UPOV-Anteil des ASHIP-Fonds</w:t>
      </w:r>
      <w:bookmarkEnd w:id="27"/>
    </w:p>
    <w:p w14:paraId="081EE82C" w14:textId="77777777" w:rsidR="00744CA8" w:rsidRPr="00744CA8" w:rsidRDefault="00744CA8" w:rsidP="00744CA8">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744CA8">
        <w:rPr>
          <w:rFonts w:ascii="Times New Roman" w:hAnsi="Times New Roman" w:cs="Times New Roman"/>
          <w:sz w:val="22"/>
        </w:rPr>
        <w:t>Die ASHIP-Regeln legen eine detaillierte, regelbasierte Methodik für die Zuordnung von Einnahmen zum Anteil der jeweiligen Organisation am Fonds fest. Auf der Ausgabenseite gibt es jedoch keine entsprechende Bestimmung. Für gemeinsam getragene Betriebskosten – darunter Personalkosten, Honorare für externe Berater, Reisekosten und Finanzaufwendungen – fehlt eine formalisierte Zuteilungsmethodik.</w:t>
      </w:r>
    </w:p>
    <w:p w14:paraId="24BDA73E" w14:textId="77777777" w:rsidR="00744CA8" w:rsidRPr="00744CA8" w:rsidRDefault="00744CA8" w:rsidP="00744CA8">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744CA8">
        <w:rPr>
          <w:rFonts w:ascii="Times New Roman" w:hAnsi="Times New Roman" w:cs="Times New Roman"/>
          <w:sz w:val="22"/>
        </w:rPr>
        <w:t>Obwohl der Beratungsausschuss auf seiner konstituierenden Sitzung am 8. Dezember 2025 eine vermögensgewichtete Zuteilungsgrundlage akzeptierte, wurde dieser Beschluss über das Sitzungsprotokoll hinaus nicht formell dokumentiert. Der Zuteilungsansatz wurde bisher nicht:</w:t>
      </w:r>
    </w:p>
    <w:p w14:paraId="1AC5C566" w14:textId="77777777" w:rsidR="00744CA8" w:rsidRPr="00744CA8" w:rsidRDefault="00744CA8" w:rsidP="00AD3234">
      <w:pPr>
        <w:pStyle w:val="ListParagraph"/>
        <w:tabs>
          <w:tab w:val="left" w:pos="1276"/>
        </w:tabs>
        <w:spacing w:before="120" w:after="120" w:line="280" w:lineRule="exact"/>
        <w:ind w:left="1276" w:hanging="425"/>
        <w:rPr>
          <w:rFonts w:ascii="Times New Roman" w:hAnsi="Times New Roman" w:cs="Times New Roman"/>
          <w:sz w:val="22"/>
        </w:rPr>
      </w:pPr>
      <w:r w:rsidRPr="00744CA8">
        <w:rPr>
          <w:rFonts w:ascii="Times New Roman" w:hAnsi="Times New Roman" w:cs="Times New Roman"/>
          <w:sz w:val="22"/>
        </w:rPr>
        <w:t>•</w:t>
      </w:r>
      <w:r w:rsidRPr="00744CA8">
        <w:rPr>
          <w:rFonts w:ascii="Times New Roman" w:hAnsi="Times New Roman" w:cs="Times New Roman"/>
          <w:sz w:val="22"/>
        </w:rPr>
        <w:tab/>
        <w:t>in die ASHIP-Regeln oder eine ergänzende Verwaltungsanweisung aufgenommen; oder</w:t>
      </w:r>
    </w:p>
    <w:p w14:paraId="3032A5A9" w14:textId="77777777" w:rsidR="00744CA8" w:rsidRPr="00744CA8" w:rsidRDefault="00744CA8" w:rsidP="00AD3234">
      <w:pPr>
        <w:pStyle w:val="ListParagraph"/>
        <w:tabs>
          <w:tab w:val="left" w:pos="1276"/>
        </w:tabs>
        <w:spacing w:before="120" w:after="120" w:line="280" w:lineRule="exact"/>
        <w:ind w:left="1276" w:hanging="425"/>
        <w:contextualSpacing w:val="0"/>
        <w:rPr>
          <w:rFonts w:ascii="Times New Roman" w:hAnsi="Times New Roman" w:cs="Times New Roman"/>
          <w:sz w:val="22"/>
        </w:rPr>
      </w:pPr>
      <w:r w:rsidRPr="00744CA8">
        <w:rPr>
          <w:rFonts w:ascii="Times New Roman" w:hAnsi="Times New Roman" w:cs="Times New Roman"/>
          <w:sz w:val="22"/>
        </w:rPr>
        <w:t>•</w:t>
      </w:r>
      <w:r w:rsidRPr="00744CA8">
        <w:rPr>
          <w:rFonts w:ascii="Times New Roman" w:hAnsi="Times New Roman" w:cs="Times New Roman"/>
          <w:sz w:val="22"/>
        </w:rPr>
        <w:tab/>
        <w:t>vom WIPO-Generaldirektor und dem stellvertretenden UPOV-Generalsekretär formell genehmigt.</w:t>
      </w:r>
    </w:p>
    <w:p w14:paraId="220A0270" w14:textId="77777777" w:rsidR="00744CA8" w:rsidRPr="00744CA8" w:rsidRDefault="00744CA8" w:rsidP="00744CA8">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744CA8">
        <w:rPr>
          <w:rFonts w:ascii="Times New Roman" w:hAnsi="Times New Roman" w:cs="Times New Roman"/>
          <w:sz w:val="22"/>
        </w:rPr>
        <w:t>Obwohl der finanzielle Umfang gering war – auf der Grundlage des auf der Sitzung des Beratungsausschusses im Jahr 2025 genehmigten Haushaltsplans für 2026 belaufen sich die jährlichen Betriebskosten auf rund 52.000 Schweizer Franken – führte das Fehlen einer formell dokumentierten Kostenzurechnungsmethode zu einer strukturellen Asymmetrie im internen Finanzmanagementrahmen des ASHIP.</w:t>
      </w:r>
    </w:p>
    <w:p w14:paraId="750C4572" w14:textId="77777777" w:rsidR="00744CA8" w:rsidRPr="00744CA8" w:rsidRDefault="00744CA8" w:rsidP="00744CA8">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744CA8">
        <w:rPr>
          <w:rFonts w:ascii="Times New Roman" w:hAnsi="Times New Roman" w:cs="Times New Roman"/>
          <w:sz w:val="22"/>
        </w:rPr>
        <w:t>Regel B.3.2 verpflichtet das WIPO-Sekretariat, für den Anteil jeder teilnehmenden Organisation separate Berechnungen zu führen, wobei die Integrität dieser Berechnungen von einer einheitlichen und dokumentierten Grundlage für die Zuordnung aller Bewegungen – einschließlich Kostenabzüge – zum Anteil der jeweiligen Partei abhängt.</w:t>
      </w:r>
    </w:p>
    <w:p w14:paraId="72D1208B" w14:textId="77777777" w:rsidR="00744CA8" w:rsidRPr="00744CA8" w:rsidRDefault="00744CA8" w:rsidP="00744CA8">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744CA8">
        <w:rPr>
          <w:rFonts w:ascii="Times New Roman" w:hAnsi="Times New Roman" w:cs="Times New Roman"/>
          <w:sz w:val="22"/>
        </w:rPr>
        <w:t>Die ASHIP-Regeln wurden in erster Linie konzipiert, um die Managementstruktur sowie die Methodik für die Vermögenszuordnung und -anlage festzulegen. Die Aufteilung der gemeinsamen Betriebskosten wurde operativ durch den Beschluss des Beratungsausschusses vom Dezember 2025 geregelt, jedoch nicht auf die Ebene einer formellen, in die Regeln aufgenommenen Richtlinie angehoben. Diese Tatsache ist darauf zurückzuführen, dass der Plan eben erst erstellt wurde und übergeordnete strukturelle Fragen während der Erstellungsphase priorisiert wurden.</w:t>
      </w:r>
    </w:p>
    <w:p w14:paraId="5BDA77B2" w14:textId="77777777" w:rsidR="00744CA8" w:rsidRPr="00744CA8" w:rsidRDefault="00744CA8" w:rsidP="00744CA8">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744CA8">
        <w:rPr>
          <w:rFonts w:ascii="Times New Roman" w:hAnsi="Times New Roman" w:cs="Times New Roman"/>
          <w:sz w:val="22"/>
        </w:rPr>
        <w:t>Durch das Fehlen einer formalisierten Richtlinie zur Kostenzurechnung besteht das Risiko von Inkonsistenzen. Ohne eine verbindliche Richtlinie könnte sich die Zurechnungsgrundlage zwischen den Berichtszeiträumen ohne formelle Genehmigung beider Organisationen ändern, was die Vergleichbarkeit der Jahresabschlüsse des ASHIP beeinträchtigen würde. Darüber hinaus könnte die Aufsicht des Beratungsausschusses über den Jahreshaushalt gemäß Regel A.1.4 in Bezug auf beide teilnehmenden Organisationen nicht vollumfänglich wirksam sein, wenn keine formell dokumentierte Zurechnungsgrundlage besteht, die von beiden Parteien vereinbart wurde.</w:t>
      </w:r>
    </w:p>
    <w:p w14:paraId="2F341B59" w14:textId="77777777" w:rsidR="00744CA8" w:rsidRDefault="00744CA8">
      <w:r>
        <w:br w:type="page"/>
      </w:r>
    </w:p>
    <w:tbl>
      <w:tblPr>
        <w:tblStyle w:val="TableGrid"/>
        <w:tblpPr w:leftFromText="180" w:rightFromText="180" w:vertAnchor="text" w:horzAnchor="margin" w:tblpXSpec="right" w:tblpY="7"/>
        <w:tblW w:w="8647" w:type="dxa"/>
        <w:tblLook w:val="04A0" w:firstRow="1" w:lastRow="0" w:firstColumn="1" w:lastColumn="0" w:noHBand="0" w:noVBand="1"/>
      </w:tblPr>
      <w:tblGrid>
        <w:gridCol w:w="8647"/>
      </w:tblGrid>
      <w:tr w:rsidR="0014387D" w:rsidRPr="007A662E" w14:paraId="67CD0984" w14:textId="77777777">
        <w:tc>
          <w:tcPr>
            <w:tcW w:w="8647" w:type="dxa"/>
            <w:shd w:val="clear" w:color="auto" w:fill="B8CCE4" w:themeFill="accent1" w:themeFillTint="66"/>
          </w:tcPr>
          <w:p w14:paraId="242CE56D" w14:textId="77777777" w:rsidR="00EA5A6F" w:rsidRPr="00E82458" w:rsidRDefault="00EA5A6F" w:rsidP="00EA5A6F">
            <w:pPr>
              <w:keepNext/>
              <w:keepLines/>
              <w:spacing w:before="120" w:after="120" w:line="280" w:lineRule="exact"/>
              <w:rPr>
                <w:rFonts w:ascii="Times New Roman" w:eastAsia="Times New Roman" w:hAnsi="Times New Roman" w:cs="Times New Roman"/>
                <w:szCs w:val="24"/>
              </w:rPr>
            </w:pPr>
            <w:r w:rsidRPr="00E82458">
              <w:rPr>
                <w:rFonts w:ascii="Times New Roman" w:eastAsia="Times New Roman" w:hAnsi="Times New Roman" w:cs="Times New Roman"/>
                <w:b/>
                <w:szCs w:val="24"/>
              </w:rPr>
              <w:lastRenderedPageBreak/>
              <w:t>Empfehlung</w:t>
            </w:r>
            <w:r w:rsidRPr="00E82458">
              <w:rPr>
                <w:rFonts w:ascii="Times New Roman" w:eastAsia="Times New Roman" w:hAnsi="Times New Roman" w:cs="Times New Roman"/>
                <w:szCs w:val="24"/>
              </w:rPr>
              <w:t xml:space="preserve"> </w:t>
            </w:r>
            <w:r w:rsidRPr="00E82458">
              <w:rPr>
                <w:rFonts w:ascii="Times New Roman" w:eastAsia="Times New Roman" w:hAnsi="Times New Roman" w:cs="Times New Roman"/>
                <w:b/>
                <w:szCs w:val="24"/>
              </w:rPr>
              <w:t>1</w:t>
            </w:r>
          </w:p>
          <w:p w14:paraId="1E34B9EA" w14:textId="696A46E2" w:rsidR="0014387D" w:rsidRPr="007A662E" w:rsidRDefault="00EA5A6F" w:rsidP="00EA5A6F">
            <w:pPr>
              <w:spacing w:before="120" w:after="120" w:line="280" w:lineRule="exact"/>
              <w:rPr>
                <w:rFonts w:ascii="Times New Roman" w:hAnsi="Times New Roman" w:cs="Times New Roman"/>
                <w:bCs/>
              </w:rPr>
            </w:pPr>
            <w:r w:rsidRPr="00E82458">
              <w:rPr>
                <w:rFonts w:ascii="Times New Roman" w:eastAsia="Times New Roman" w:hAnsi="Times New Roman" w:cs="Times New Roman"/>
                <w:szCs w:val="24"/>
              </w:rPr>
              <w:t>BPK empfiehlt, dass das WIPO-Sekretariat die Frage der Kostenzurechnungsmethode dem Beratungsausschuss zur formellen Entscheidung darüber vorlegt, ob die vermögensgewichtete Grundlage als ständige Richtlinie im ASHIP-Governance-Rahmen festgeschrieben wird, um eine einheitliche Anwendung in künftigen Berichtszeiträumen sicherzustellen und die wirksame Aufsicht des Ausschusses über den Jahreshaushalt gemäß Regel A.1.4 zu unterstützen.</w:t>
            </w:r>
          </w:p>
        </w:tc>
      </w:tr>
      <w:tr w:rsidR="0014387D" w:rsidRPr="007A662E" w14:paraId="3316066A" w14:textId="77777777">
        <w:trPr>
          <w:trHeight w:val="984"/>
        </w:trPr>
        <w:tc>
          <w:tcPr>
            <w:tcW w:w="8647" w:type="dxa"/>
            <w:shd w:val="clear" w:color="auto" w:fill="DBE5F1" w:themeFill="accent1" w:themeFillTint="33"/>
          </w:tcPr>
          <w:p w14:paraId="6F695068" w14:textId="77777777" w:rsidR="005A2406" w:rsidRPr="00E82458" w:rsidRDefault="005A2406" w:rsidP="005A2406">
            <w:pPr>
              <w:spacing w:before="120" w:after="120" w:line="280" w:lineRule="exact"/>
              <w:rPr>
                <w:rFonts w:ascii="Times New Roman" w:eastAsia="Times New Roman" w:hAnsi="Times New Roman" w:cs="Times New Roman"/>
                <w:b/>
                <w:szCs w:val="24"/>
              </w:rPr>
            </w:pPr>
            <w:r w:rsidRPr="00E82458">
              <w:rPr>
                <w:rFonts w:ascii="Times New Roman" w:eastAsia="Times New Roman" w:hAnsi="Times New Roman" w:cs="Times New Roman"/>
                <w:b/>
                <w:szCs w:val="24"/>
              </w:rPr>
              <w:t>Antwort des Managements:</w:t>
            </w:r>
          </w:p>
          <w:p w14:paraId="68557FD5" w14:textId="363EA7B5" w:rsidR="0014387D" w:rsidRPr="007A662E" w:rsidRDefault="005A2406" w:rsidP="005A2406">
            <w:pPr>
              <w:spacing w:before="120" w:after="120" w:line="280" w:lineRule="exact"/>
              <w:rPr>
                <w:rFonts w:ascii="Times New Roman" w:hAnsi="Times New Roman" w:cs="Times New Roman"/>
              </w:rPr>
            </w:pPr>
            <w:r w:rsidRPr="00E82458">
              <w:rPr>
                <w:rFonts w:ascii="Times New Roman" w:eastAsia="Times New Roman" w:hAnsi="Times New Roman" w:cs="Times New Roman"/>
                <w:szCs w:val="24"/>
              </w:rPr>
              <w:t>Der Plan stimmt der Empfehlung zu und wird sich mit dem WIPO-Sekretariat über die Kostenzuteilungsmethode abstimmen; anschließend wird der Ausschuss die vorgelegten Optionen für die Verankerung als ständige Richtlinie im ASHIP-Governance-Rahmen prüfen. Die Maßnahme sollte bis zum 31. Dezember 2026 umgesetzt werden.</w:t>
            </w:r>
          </w:p>
        </w:tc>
      </w:tr>
    </w:tbl>
    <w:p w14:paraId="6F00E9E5" w14:textId="77777777" w:rsidR="0014387D" w:rsidRPr="007A662E" w:rsidRDefault="0014387D" w:rsidP="00052D32"/>
    <w:p w14:paraId="1119EAC8" w14:textId="6EF6AB49" w:rsidR="0014387D" w:rsidRPr="007A662E" w:rsidRDefault="0057528F" w:rsidP="006D1ED2">
      <w:pPr>
        <w:pStyle w:val="Heading4"/>
      </w:pPr>
      <w:bookmarkStart w:id="28" w:name="_Toc236607639"/>
      <w:bookmarkStart w:id="29" w:name="_Toc237015405"/>
      <w:r w:rsidRPr="00E82458">
        <w:rPr>
          <w:rFonts w:eastAsia="Times New Roman"/>
          <w:bCs w:val="0"/>
          <w:szCs w:val="24"/>
        </w:rPr>
        <w:t>Erstellung einer dokumentierten Richtlinie zur Regelung der Bedingungen und des Verfahrens für die Entnahme von ASHIP-Mitteln zur Deckung der ASHI-Leistungszahlungen</w:t>
      </w:r>
      <w:bookmarkEnd w:id="28"/>
      <w:bookmarkEnd w:id="29"/>
    </w:p>
    <w:p w14:paraId="5D304D70" w14:textId="77777777" w:rsidR="00D83E5C" w:rsidRPr="00D83E5C" w:rsidRDefault="00D83E5C" w:rsidP="00D83E5C">
      <w:pPr>
        <w:pStyle w:val="ListParagraph"/>
        <w:numPr>
          <w:ilvl w:val="0"/>
          <w:numId w:val="6"/>
        </w:numPr>
        <w:spacing w:before="120" w:after="120" w:line="280" w:lineRule="exact"/>
        <w:ind w:left="850" w:hanging="425"/>
        <w:contextualSpacing w:val="0"/>
        <w:rPr>
          <w:rFonts w:ascii="Times New Roman" w:hAnsi="Times New Roman" w:cs="Times New Roman"/>
          <w:sz w:val="22"/>
        </w:rPr>
      </w:pPr>
      <w:r w:rsidRPr="00D83E5C">
        <w:rPr>
          <w:rFonts w:ascii="Times New Roman" w:hAnsi="Times New Roman" w:cs="Times New Roman"/>
          <w:sz w:val="22"/>
        </w:rPr>
        <w:t>Die ASHIP-Regeln enthalten sechs detaillierte Bestimmungen, die die Mittelzuflüsse in den Fonds regeln. Zu den Mechanismen für Mittelabflüsse gibt es in den Regeln jedoch keine Angaben. Der einzige Hinweis auf die Mittelverwendung war ein einzelner Satz in den Regeln, der besagte, dass der WIPO und der UPOV auf Antrag des Leiters des Rechnungswesens der WIPO oder des stellvertretenden Generalsekretärs der UPOV die im Namen des ASHIP geleisteten Vorauszahlungen erstattet werden können.</w:t>
      </w:r>
    </w:p>
    <w:p w14:paraId="211797EF" w14:textId="77777777" w:rsidR="00D83E5C" w:rsidRPr="00D83E5C" w:rsidRDefault="00D83E5C" w:rsidP="00D83E5C">
      <w:pPr>
        <w:pStyle w:val="ListParagraph"/>
        <w:numPr>
          <w:ilvl w:val="0"/>
          <w:numId w:val="6"/>
        </w:numPr>
        <w:spacing w:before="120" w:after="120" w:line="280" w:lineRule="exact"/>
        <w:ind w:left="850" w:hanging="425"/>
        <w:contextualSpacing w:val="0"/>
        <w:rPr>
          <w:rFonts w:ascii="Times New Roman" w:hAnsi="Times New Roman" w:cs="Times New Roman"/>
          <w:sz w:val="22"/>
        </w:rPr>
      </w:pPr>
      <w:r w:rsidRPr="00D83E5C">
        <w:rPr>
          <w:rFonts w:ascii="Times New Roman" w:hAnsi="Times New Roman" w:cs="Times New Roman"/>
          <w:sz w:val="22"/>
        </w:rPr>
        <w:t>Diese Aussage behandelt die folgenden Punkte nicht:</w:t>
      </w:r>
    </w:p>
    <w:p w14:paraId="212C61ED" w14:textId="77777777" w:rsidR="00D83E5C" w:rsidRPr="00D83E5C" w:rsidRDefault="00D83E5C" w:rsidP="00AD3234">
      <w:pPr>
        <w:pStyle w:val="ListParagraph"/>
        <w:tabs>
          <w:tab w:val="left" w:pos="1276"/>
        </w:tabs>
        <w:spacing w:before="120" w:after="120" w:line="280" w:lineRule="exact"/>
        <w:ind w:left="1276" w:hanging="425"/>
        <w:rPr>
          <w:rFonts w:ascii="Times New Roman" w:hAnsi="Times New Roman" w:cs="Times New Roman"/>
          <w:sz w:val="22"/>
        </w:rPr>
      </w:pPr>
      <w:r w:rsidRPr="00D83E5C">
        <w:rPr>
          <w:rFonts w:ascii="Times New Roman" w:hAnsi="Times New Roman" w:cs="Times New Roman"/>
          <w:sz w:val="22"/>
        </w:rPr>
        <w:t>•</w:t>
      </w:r>
      <w:r w:rsidRPr="00D83E5C">
        <w:rPr>
          <w:rFonts w:ascii="Times New Roman" w:hAnsi="Times New Roman" w:cs="Times New Roman"/>
          <w:sz w:val="22"/>
        </w:rPr>
        <w:tab/>
        <w:t>Häufigkeit der Erstattungsanträge</w:t>
      </w:r>
    </w:p>
    <w:p w14:paraId="3EB57A1E" w14:textId="77777777" w:rsidR="00D83E5C" w:rsidRPr="00D83E5C" w:rsidRDefault="00D83E5C" w:rsidP="00AD3234">
      <w:pPr>
        <w:pStyle w:val="ListParagraph"/>
        <w:tabs>
          <w:tab w:val="left" w:pos="1276"/>
        </w:tabs>
        <w:spacing w:before="120" w:after="120" w:line="280" w:lineRule="exact"/>
        <w:ind w:left="1276" w:hanging="425"/>
        <w:rPr>
          <w:rFonts w:ascii="Times New Roman" w:hAnsi="Times New Roman" w:cs="Times New Roman"/>
          <w:sz w:val="22"/>
        </w:rPr>
      </w:pPr>
      <w:r w:rsidRPr="00D83E5C">
        <w:rPr>
          <w:rFonts w:ascii="Times New Roman" w:hAnsi="Times New Roman" w:cs="Times New Roman"/>
          <w:sz w:val="22"/>
        </w:rPr>
        <w:t>•</w:t>
      </w:r>
      <w:r w:rsidRPr="00D83E5C">
        <w:rPr>
          <w:rFonts w:ascii="Times New Roman" w:hAnsi="Times New Roman" w:cs="Times New Roman"/>
          <w:sz w:val="22"/>
        </w:rPr>
        <w:tab/>
        <w:t>zur Begründung von Erstattungsanträgen erforderliche Unterlagen</w:t>
      </w:r>
    </w:p>
    <w:p w14:paraId="531AB381" w14:textId="77777777" w:rsidR="00D83E5C" w:rsidRPr="00D83E5C" w:rsidRDefault="00D83E5C" w:rsidP="00AD3234">
      <w:pPr>
        <w:pStyle w:val="ListParagraph"/>
        <w:tabs>
          <w:tab w:val="left" w:pos="1276"/>
        </w:tabs>
        <w:spacing w:before="120" w:after="120" w:line="280" w:lineRule="exact"/>
        <w:ind w:left="1276" w:hanging="425"/>
        <w:rPr>
          <w:rFonts w:ascii="Times New Roman" w:hAnsi="Times New Roman" w:cs="Times New Roman"/>
          <w:sz w:val="22"/>
        </w:rPr>
      </w:pPr>
      <w:r w:rsidRPr="00D83E5C">
        <w:rPr>
          <w:rFonts w:ascii="Times New Roman" w:hAnsi="Times New Roman" w:cs="Times New Roman"/>
          <w:sz w:val="22"/>
        </w:rPr>
        <w:t>•</w:t>
      </w:r>
      <w:r w:rsidRPr="00D83E5C">
        <w:rPr>
          <w:rFonts w:ascii="Times New Roman" w:hAnsi="Times New Roman" w:cs="Times New Roman"/>
          <w:sz w:val="22"/>
        </w:rPr>
        <w:tab/>
        <w:t>Genehmigungs- und Freigabeverfahren für die Entnahme von Mitteln</w:t>
      </w:r>
    </w:p>
    <w:p w14:paraId="42653733" w14:textId="77777777" w:rsidR="00D83E5C" w:rsidRPr="00D83E5C" w:rsidRDefault="00D83E5C" w:rsidP="00AD3234">
      <w:pPr>
        <w:pStyle w:val="ListParagraph"/>
        <w:tabs>
          <w:tab w:val="left" w:pos="1276"/>
        </w:tabs>
        <w:spacing w:before="120" w:after="120" w:line="280" w:lineRule="exact"/>
        <w:ind w:left="1276" w:hanging="425"/>
        <w:rPr>
          <w:rFonts w:ascii="Times New Roman" w:hAnsi="Times New Roman" w:cs="Times New Roman"/>
          <w:sz w:val="22"/>
        </w:rPr>
      </w:pPr>
      <w:r w:rsidRPr="00D83E5C">
        <w:rPr>
          <w:rFonts w:ascii="Times New Roman" w:hAnsi="Times New Roman" w:cs="Times New Roman"/>
          <w:sz w:val="22"/>
        </w:rPr>
        <w:t>•</w:t>
      </w:r>
      <w:r w:rsidRPr="00D83E5C">
        <w:rPr>
          <w:rFonts w:ascii="Times New Roman" w:hAnsi="Times New Roman" w:cs="Times New Roman"/>
          <w:sz w:val="22"/>
        </w:rPr>
        <w:tab/>
        <w:t>Mindest- oder Höchstgrenzen für einzelne Anträge; und</w:t>
      </w:r>
    </w:p>
    <w:p w14:paraId="4003897A" w14:textId="77777777" w:rsidR="00D83E5C" w:rsidRPr="00D83E5C" w:rsidRDefault="00D83E5C" w:rsidP="00AD3234">
      <w:pPr>
        <w:pStyle w:val="ListParagraph"/>
        <w:tabs>
          <w:tab w:val="left" w:pos="1276"/>
        </w:tabs>
        <w:spacing w:before="120" w:after="120" w:line="280" w:lineRule="exact"/>
        <w:ind w:left="1276" w:hanging="425"/>
        <w:contextualSpacing w:val="0"/>
        <w:rPr>
          <w:rFonts w:ascii="Times New Roman" w:hAnsi="Times New Roman" w:cs="Times New Roman"/>
          <w:sz w:val="22"/>
        </w:rPr>
      </w:pPr>
      <w:r w:rsidRPr="00D83E5C">
        <w:rPr>
          <w:rFonts w:ascii="Times New Roman" w:hAnsi="Times New Roman" w:cs="Times New Roman"/>
          <w:sz w:val="22"/>
        </w:rPr>
        <w:t>•</w:t>
      </w:r>
      <w:r w:rsidRPr="00D83E5C">
        <w:rPr>
          <w:rFonts w:ascii="Times New Roman" w:hAnsi="Times New Roman" w:cs="Times New Roman"/>
          <w:sz w:val="22"/>
        </w:rPr>
        <w:tab/>
        <w:t>Verfahren und Zeitplan für Fälle, in denen die Barmittel nicht ausreichen, um Anträge zu erfüllen.</w:t>
      </w:r>
    </w:p>
    <w:p w14:paraId="62BDE103" w14:textId="77777777" w:rsidR="00D83E5C" w:rsidRPr="00D83E5C" w:rsidRDefault="00D83E5C" w:rsidP="00D83E5C">
      <w:pPr>
        <w:pStyle w:val="ListParagraph"/>
        <w:numPr>
          <w:ilvl w:val="0"/>
          <w:numId w:val="6"/>
        </w:numPr>
        <w:spacing w:before="120" w:after="120" w:line="280" w:lineRule="exact"/>
        <w:ind w:left="850" w:hanging="425"/>
        <w:contextualSpacing w:val="0"/>
        <w:rPr>
          <w:rFonts w:ascii="Times New Roman" w:hAnsi="Times New Roman" w:cs="Times New Roman"/>
          <w:sz w:val="22"/>
        </w:rPr>
      </w:pPr>
      <w:r w:rsidRPr="00D83E5C">
        <w:rPr>
          <w:rFonts w:ascii="Times New Roman" w:hAnsi="Times New Roman" w:cs="Times New Roman"/>
          <w:sz w:val="22"/>
        </w:rPr>
        <w:t>Im Rahmen der Prüfung wurden keine ergänzenden Richtlinien, Verwaltungsanweisungen oder internen Leitlinien zu diesen Themen festgestellt.</w:t>
      </w:r>
    </w:p>
    <w:p w14:paraId="296E2C2C" w14:textId="77777777" w:rsidR="00D83E5C" w:rsidRPr="00D83E5C" w:rsidRDefault="00D83E5C" w:rsidP="00D83E5C">
      <w:pPr>
        <w:pStyle w:val="ListParagraph"/>
        <w:numPr>
          <w:ilvl w:val="0"/>
          <w:numId w:val="6"/>
        </w:numPr>
        <w:spacing w:before="120" w:after="120" w:line="280" w:lineRule="exact"/>
        <w:ind w:left="850" w:hanging="425"/>
        <w:contextualSpacing w:val="0"/>
        <w:rPr>
          <w:rFonts w:ascii="Times New Roman" w:hAnsi="Times New Roman" w:cs="Times New Roman"/>
          <w:sz w:val="22"/>
        </w:rPr>
      </w:pPr>
      <w:r w:rsidRPr="00D83E5C">
        <w:rPr>
          <w:rFonts w:ascii="Times New Roman" w:hAnsi="Times New Roman" w:cs="Times New Roman"/>
          <w:sz w:val="22"/>
        </w:rPr>
        <w:t>Obwohl die finanziellen Auswirkungen in der Anlaufphase begrenzt sind – der ASHIP hat noch nicht damit begonnen, Erstattungen in großem Umfang aktiv vorzunehmen –, würde das Fehlen eines dokumentierten Auszahlungsrahmens mit dem zunehmenden Umfang des ASHIP zu einer immer bedeutenderen Kontrollschwäche führen. Zudem würden sich Erstattungen zu einer regelmäßigen operativen Tätigkeit entwickeln. Der Beratungsausschuss forderte einen definierten Rahmen, anhand dessen beurteilt werden kann, ob Auszahlungen ordnungsgemäß erfolgen.</w:t>
      </w:r>
    </w:p>
    <w:p w14:paraId="02A16609" w14:textId="77777777" w:rsidR="00D83E5C" w:rsidRPr="00D83E5C" w:rsidRDefault="00D83E5C" w:rsidP="00D83E5C">
      <w:pPr>
        <w:pStyle w:val="ListParagraph"/>
        <w:numPr>
          <w:ilvl w:val="0"/>
          <w:numId w:val="6"/>
        </w:numPr>
        <w:ind w:left="850" w:hanging="425"/>
        <w:contextualSpacing w:val="0"/>
        <w:rPr>
          <w:rFonts w:ascii="Times New Roman" w:hAnsi="Times New Roman" w:cs="Times New Roman"/>
          <w:sz w:val="22"/>
        </w:rPr>
      </w:pPr>
      <w:r w:rsidRPr="00D83E5C">
        <w:rPr>
          <w:rFonts w:ascii="Times New Roman" w:hAnsi="Times New Roman" w:cs="Times New Roman"/>
          <w:sz w:val="22"/>
        </w:rPr>
        <w:t xml:space="preserve">Die ASHIP-Regeln wurden in erster Linie entwickelt, um den rechtlichen und verwaltungstechnischen Rahmen für den Plan festzulegen und die Methodik für die Bilanzierung von Vermögenswerten gemäß IPSAS-Standard 39 - Leistungen gegenüber Bediensteten zu definieren. Die operativen Abläufe, nach denen der ASHIP der WIPO und der UPOV die Leistungszahlungen erstattet, wurden in den ursprünglichen Regeln bewusst flexibel gehalten, bis der bevorzugte Erstattungsansatz endgültig festgelegt war. Diese Tatsache ist auf das frühe Stadium der operativen Entwicklung des ASHIP zurückzuführen, </w:t>
      </w:r>
      <w:r w:rsidRPr="00D83E5C">
        <w:rPr>
          <w:rFonts w:ascii="Times New Roman" w:hAnsi="Times New Roman" w:cs="Times New Roman"/>
          <w:sz w:val="22"/>
        </w:rPr>
        <w:lastRenderedPageBreak/>
        <w:t>in dem die unmittelbare Priorität auf der Festlegung des Bilanzierungsrahmens und nicht auf den Auszahlungsmechanismen lag.</w:t>
      </w:r>
    </w:p>
    <w:p w14:paraId="04D416C7" w14:textId="77777777" w:rsidR="00D83E5C" w:rsidRDefault="00D83E5C" w:rsidP="00D83E5C">
      <w:pPr>
        <w:pStyle w:val="ListParagraph"/>
        <w:numPr>
          <w:ilvl w:val="0"/>
          <w:numId w:val="6"/>
        </w:numPr>
        <w:spacing w:before="120" w:after="120" w:line="280" w:lineRule="exact"/>
        <w:ind w:left="850" w:hanging="425"/>
        <w:contextualSpacing w:val="0"/>
        <w:rPr>
          <w:rFonts w:ascii="Times New Roman" w:hAnsi="Times New Roman" w:cs="Times New Roman"/>
          <w:sz w:val="22"/>
        </w:rPr>
      </w:pPr>
      <w:r w:rsidRPr="00D83E5C">
        <w:rPr>
          <w:rFonts w:ascii="Times New Roman" w:hAnsi="Times New Roman" w:cs="Times New Roman"/>
          <w:sz w:val="22"/>
        </w:rPr>
        <w:t>Durch das Fehlen einer dokumentierten Auszahlungsrichtlinie kann ein Kontrollrisiko entstehen. Ohne festgelegte Verfahren könnten Erstattungsanträge an den ASHIP in beliebiger Häufigkeit, in beliebiger Höhe und auf der Grundlage beliebiger Unterlagen gestellt werden, ohne dass ein formelles Kontrollrahmenwerk den Prozess regelt. Darüber hinaus könnte der Beratungsausschuss seine Aufsichtsfunktion gemäß Regel A.1.1 in Bezug auf Mittelauszahlungen nicht wirksam wahrnehmen, falls keine Richtlinie definiert, wie eine angemessene Auszahlungspraxis auszusehen hat.</w:t>
      </w:r>
    </w:p>
    <w:p w14:paraId="26036394" w14:textId="77777777" w:rsidR="00D83E5C" w:rsidRPr="00D83E5C" w:rsidRDefault="00D83E5C" w:rsidP="00D83E5C">
      <w:pPr>
        <w:spacing w:before="120" w:after="120" w:line="280" w:lineRule="exact"/>
        <w:ind w:left="425"/>
        <w:rPr>
          <w:rFonts w:ascii="Times New Roman" w:hAnsi="Times New Roman" w:cs="Times New Roman"/>
          <w:sz w:val="22"/>
        </w:rPr>
      </w:pPr>
    </w:p>
    <w:tbl>
      <w:tblPr>
        <w:tblStyle w:val="TableGrid"/>
        <w:tblpPr w:leftFromText="180" w:rightFromText="180" w:vertAnchor="text" w:horzAnchor="margin" w:tblpXSpec="right" w:tblpY="7"/>
        <w:tblW w:w="8537" w:type="dxa"/>
        <w:tblLook w:val="04A0" w:firstRow="1" w:lastRow="0" w:firstColumn="1" w:lastColumn="0" w:noHBand="0" w:noVBand="1"/>
      </w:tblPr>
      <w:tblGrid>
        <w:gridCol w:w="8537"/>
      </w:tblGrid>
      <w:tr w:rsidR="0014387D" w:rsidRPr="007A662E" w14:paraId="4DF9B68C" w14:textId="77777777">
        <w:tc>
          <w:tcPr>
            <w:tcW w:w="8537" w:type="dxa"/>
            <w:shd w:val="clear" w:color="auto" w:fill="B8CCE4" w:themeFill="accent1" w:themeFillTint="66"/>
          </w:tcPr>
          <w:p w14:paraId="2C91A1E9" w14:textId="77777777" w:rsidR="00872AAA" w:rsidRPr="00E82458" w:rsidRDefault="00872AAA" w:rsidP="00872AAA">
            <w:pPr>
              <w:spacing w:before="120" w:after="120" w:line="280" w:lineRule="exact"/>
              <w:rPr>
                <w:rFonts w:ascii="Times New Roman" w:eastAsia="Times New Roman" w:hAnsi="Times New Roman" w:cs="Times New Roman"/>
                <w:b/>
                <w:szCs w:val="24"/>
              </w:rPr>
            </w:pPr>
            <w:r w:rsidRPr="00E82458">
              <w:rPr>
                <w:rFonts w:ascii="Times New Roman" w:eastAsia="Times New Roman" w:hAnsi="Times New Roman" w:cs="Times New Roman"/>
                <w:b/>
                <w:szCs w:val="24"/>
              </w:rPr>
              <w:t>Empfehlung 2</w:t>
            </w:r>
          </w:p>
          <w:p w14:paraId="275A4AF1" w14:textId="0090A30C" w:rsidR="0014387D" w:rsidRPr="007A662E" w:rsidRDefault="00872AAA" w:rsidP="00872AAA">
            <w:pPr>
              <w:spacing w:before="120" w:after="120" w:line="280" w:lineRule="exact"/>
              <w:rPr>
                <w:rFonts w:ascii="Times New Roman" w:eastAsia="Times New Roman" w:hAnsi="Times New Roman" w:cs="Times New Roman"/>
              </w:rPr>
            </w:pPr>
            <w:r w:rsidRPr="00E82458">
              <w:rPr>
                <w:rFonts w:ascii="Times New Roman" w:eastAsia="Times New Roman" w:hAnsi="Times New Roman" w:cs="Times New Roman"/>
                <w:szCs w:val="24"/>
              </w:rPr>
              <w:t xml:space="preserve">BPK empfiehlt, dass das WIPO-Sekretariat ein dokumentiertes Auszahlungsverfahren entwickelt, das den Zeitplan, die Dokumentationsanforderungen und die Methodik für Erstattungsanträge abdeckt, und dieses dem Beratungsausschuss zur Genehmigung als Empfehlung an den Generaldirektor </w:t>
            </w:r>
            <w:r w:rsidRPr="00E82458">
              <w:rPr>
                <w:rFonts w:ascii="Times New Roman" w:eastAsia="Times New Roman" w:hAnsi="Times New Roman" w:cs="Times New Roman"/>
                <w:color w:val="000000"/>
                <w:szCs w:val="24"/>
              </w:rPr>
              <w:t xml:space="preserve">(GD) </w:t>
            </w:r>
            <w:r w:rsidRPr="00E82458">
              <w:rPr>
                <w:rFonts w:ascii="Times New Roman" w:eastAsia="Times New Roman" w:hAnsi="Times New Roman" w:cs="Times New Roman"/>
                <w:szCs w:val="24"/>
              </w:rPr>
              <w:t xml:space="preserve">der WIPO </w:t>
            </w:r>
            <w:r w:rsidRPr="00E82458">
              <w:rPr>
                <w:rFonts w:ascii="Times New Roman" w:eastAsia="Times New Roman" w:hAnsi="Times New Roman" w:cs="Times New Roman"/>
                <w:color w:val="000000"/>
                <w:szCs w:val="24"/>
              </w:rPr>
              <w:t>und d</w:t>
            </w:r>
            <w:r w:rsidR="00042889">
              <w:rPr>
                <w:rFonts w:ascii="Times New Roman" w:eastAsia="Times New Roman" w:hAnsi="Times New Roman" w:cs="Times New Roman"/>
                <w:color w:val="000000"/>
                <w:szCs w:val="24"/>
              </w:rPr>
              <w:t>ie</w:t>
            </w:r>
            <w:r w:rsidRPr="00E82458">
              <w:rPr>
                <w:rFonts w:ascii="Times New Roman" w:eastAsia="Times New Roman" w:hAnsi="Times New Roman" w:cs="Times New Roman"/>
                <w:color w:val="000000"/>
                <w:szCs w:val="24"/>
              </w:rPr>
              <w:t xml:space="preserve"> stellvertretende Generalsekretär</w:t>
            </w:r>
            <w:r w:rsidR="00042889">
              <w:rPr>
                <w:rFonts w:ascii="Times New Roman" w:eastAsia="Times New Roman" w:hAnsi="Times New Roman" w:cs="Times New Roman"/>
                <w:color w:val="000000"/>
                <w:szCs w:val="24"/>
              </w:rPr>
              <w:t>in</w:t>
            </w:r>
            <w:r w:rsidRPr="00E82458">
              <w:rPr>
                <w:rFonts w:ascii="Times New Roman" w:eastAsia="Times New Roman" w:hAnsi="Times New Roman" w:cs="Times New Roman"/>
                <w:color w:val="000000"/>
                <w:szCs w:val="24"/>
              </w:rPr>
              <w:t xml:space="preserve"> (Stv. GS) der UPOV </w:t>
            </w:r>
            <w:r w:rsidRPr="00E82458">
              <w:rPr>
                <w:rFonts w:ascii="Times New Roman" w:eastAsia="Times New Roman" w:hAnsi="Times New Roman" w:cs="Times New Roman"/>
                <w:szCs w:val="24"/>
              </w:rPr>
              <w:t>gemäß Regel A.1.6 vorlegt, bevor mit den Erstattungen in großem Umfang begonnen wird.</w:t>
            </w:r>
          </w:p>
        </w:tc>
      </w:tr>
      <w:tr w:rsidR="0014387D" w:rsidRPr="007A662E" w14:paraId="6DB2EC44" w14:textId="77777777">
        <w:trPr>
          <w:trHeight w:val="984"/>
        </w:trPr>
        <w:tc>
          <w:tcPr>
            <w:tcW w:w="8537" w:type="dxa"/>
            <w:shd w:val="clear" w:color="auto" w:fill="DBE5F1" w:themeFill="accent1" w:themeFillTint="33"/>
          </w:tcPr>
          <w:p w14:paraId="1551A30B" w14:textId="77777777" w:rsidR="00F27F47" w:rsidRPr="00E82458" w:rsidRDefault="00F27F47" w:rsidP="00F27F47">
            <w:pPr>
              <w:spacing w:before="120" w:after="120" w:line="280" w:lineRule="exact"/>
              <w:rPr>
                <w:rFonts w:ascii="Times New Roman" w:eastAsia="Times New Roman" w:hAnsi="Times New Roman" w:cs="Times New Roman"/>
                <w:b/>
                <w:szCs w:val="24"/>
              </w:rPr>
            </w:pPr>
            <w:r w:rsidRPr="00E82458">
              <w:rPr>
                <w:rFonts w:ascii="Times New Roman" w:eastAsia="Times New Roman" w:hAnsi="Times New Roman" w:cs="Times New Roman"/>
                <w:b/>
                <w:szCs w:val="24"/>
              </w:rPr>
              <w:t>Antwort des Managements:</w:t>
            </w:r>
          </w:p>
          <w:p w14:paraId="5C34B93B" w14:textId="1A9B8A19" w:rsidR="0014387D" w:rsidRPr="007A662E" w:rsidRDefault="00F27F47" w:rsidP="00F27F47">
            <w:pPr>
              <w:spacing w:before="120" w:after="120" w:line="280" w:lineRule="exact"/>
              <w:rPr>
                <w:rFonts w:ascii="Times New Roman" w:hAnsi="Times New Roman" w:cs="Times New Roman"/>
              </w:rPr>
            </w:pPr>
            <w:r w:rsidRPr="00E82458">
              <w:rPr>
                <w:rFonts w:ascii="Times New Roman" w:eastAsia="Times New Roman" w:hAnsi="Times New Roman" w:cs="Times New Roman"/>
                <w:szCs w:val="24"/>
              </w:rPr>
              <w:t xml:space="preserve">Der Plan stimmt der Empfehlung zu. Wie vorgeschlagen soll dem Beratungsausschuss ein Verfahren als Option zur Genehmigung als Empfehlung an </w:t>
            </w:r>
            <w:r w:rsidRPr="00E82458">
              <w:rPr>
                <w:rFonts w:ascii="Times New Roman" w:eastAsia="Times New Roman" w:hAnsi="Times New Roman" w:cs="Times New Roman"/>
                <w:color w:val="000000"/>
                <w:szCs w:val="24"/>
              </w:rPr>
              <w:t>den GD der WIPO und d</w:t>
            </w:r>
            <w:r>
              <w:rPr>
                <w:rFonts w:ascii="Times New Roman" w:eastAsia="Times New Roman" w:hAnsi="Times New Roman" w:cs="Times New Roman"/>
                <w:color w:val="000000"/>
                <w:szCs w:val="24"/>
              </w:rPr>
              <w:t>ie</w:t>
            </w:r>
            <w:r w:rsidRPr="00E82458">
              <w:rPr>
                <w:rFonts w:ascii="Times New Roman" w:eastAsia="Times New Roman" w:hAnsi="Times New Roman" w:cs="Times New Roman"/>
                <w:color w:val="000000"/>
                <w:szCs w:val="24"/>
              </w:rPr>
              <w:t xml:space="preserve"> Stv. GS der UPOV </w:t>
            </w:r>
            <w:r w:rsidRPr="00E82458">
              <w:rPr>
                <w:rFonts w:ascii="Times New Roman" w:eastAsia="Times New Roman" w:hAnsi="Times New Roman" w:cs="Times New Roman"/>
                <w:szCs w:val="24"/>
              </w:rPr>
              <w:t>gemäß Regel A.1.6. vorgelegt werden. Diese Vorschläge sollen den Zeitplan, die Dokumentation und die Methodik abdecken, die erforderlich sind, damit der GD und/oder d</w:t>
            </w:r>
            <w:r>
              <w:rPr>
                <w:rFonts w:ascii="Times New Roman" w:eastAsia="Times New Roman" w:hAnsi="Times New Roman" w:cs="Times New Roman"/>
                <w:szCs w:val="24"/>
              </w:rPr>
              <w:t>ie</w:t>
            </w:r>
            <w:r w:rsidRPr="00E82458">
              <w:rPr>
                <w:rFonts w:ascii="Times New Roman" w:eastAsia="Times New Roman" w:hAnsi="Times New Roman" w:cs="Times New Roman"/>
                <w:szCs w:val="24"/>
              </w:rPr>
              <w:t xml:space="preserve"> Stv. GS den Beginn der Erstattung der von der/den Organisation(en) für die ASHI-Finanzierung geleisteten Mittel beantragen können. Die Maßnahme sollte bis zum 31. Dezember 2026 umgesetzt werden.</w:t>
            </w:r>
          </w:p>
        </w:tc>
      </w:tr>
    </w:tbl>
    <w:p w14:paraId="041ED2C2" w14:textId="77777777" w:rsidR="0014387D" w:rsidRPr="007A662E" w:rsidRDefault="0014387D" w:rsidP="0014387D">
      <w:pPr>
        <w:rPr>
          <w:rFonts w:ascii="Times New Roman" w:hAnsi="Times New Roman" w:cs="Times New Roman"/>
          <w:sz w:val="22"/>
          <w:szCs w:val="22"/>
        </w:rPr>
      </w:pPr>
    </w:p>
    <w:p w14:paraId="2D881F3D" w14:textId="68EE0A51" w:rsidR="0014387D" w:rsidRPr="007A662E" w:rsidRDefault="0029239E" w:rsidP="006D1ED2">
      <w:pPr>
        <w:pStyle w:val="Heading4"/>
      </w:pPr>
      <w:bookmarkStart w:id="30" w:name="_Toc237015406"/>
      <w:r w:rsidRPr="0029239E">
        <w:t>Vereinbarung über eine gepoolte Anlage für ASHIP-Vermögen im Rahmen des strategischen WIPO-Portfolios</w:t>
      </w:r>
      <w:bookmarkEnd w:id="30"/>
      <w:r w:rsidR="0014387D" w:rsidRPr="007A662E">
        <w:t xml:space="preserve"> </w:t>
      </w:r>
    </w:p>
    <w:p w14:paraId="3D703B45" w14:textId="77777777" w:rsidR="0056509A" w:rsidRPr="0056509A" w:rsidRDefault="0056509A" w:rsidP="0056509A">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56509A">
        <w:rPr>
          <w:rFonts w:ascii="Times New Roman" w:hAnsi="Times New Roman" w:cs="Times New Roman"/>
          <w:sz w:val="22"/>
        </w:rPr>
        <w:t>Das Anlagevermögen des ASHIP stellt einen zugeordneten Anteil der Anlagefonds des strategischen Portfolios der WIPO dar, zu dem auch Vermögenswerte für die Rückübersiedelungs- und kumulierten Urlaubsverbindlichkeiten der WIPO gehören. Der ASHIP hält keine Vermögenswerte in einem separat verwalteten oder separat verwahrten Portfolio. Die WIPO-Finanzabteilung verwaltet das kombinierte strategische Portfolio gemäß der Anlagepolitik der WIPO unter der Aufsicht des Beratungsausschusses für Kapitalanlagen der WIPO.</w:t>
      </w:r>
    </w:p>
    <w:p w14:paraId="159E9040" w14:textId="77777777" w:rsidR="0056509A" w:rsidRPr="0056509A" w:rsidRDefault="0056509A" w:rsidP="0056509A">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56509A">
        <w:rPr>
          <w:rFonts w:ascii="Times New Roman" w:hAnsi="Times New Roman" w:cs="Times New Roman"/>
          <w:sz w:val="22"/>
        </w:rPr>
        <w:t xml:space="preserve">Diese Regelung orientiert sich am Modell des Krankenversicherungsplans für das Personal der Weltgesundheitsorganisation (WHO), das seit 2012 in Kraft ist und von den externen Rechnungsprüfern der WHO akzeptiert wurde. Die Anforderungen gemäß IPSAS 39 - Leistungen gegenüber Bediensteten wurden angewendet. Die Regelung wird in Anmerkung 4 des Jahresabschlusses 2025 klar offengelegt. </w:t>
      </w:r>
    </w:p>
    <w:p w14:paraId="7F1093FB" w14:textId="77777777" w:rsidR="0056509A" w:rsidRPr="0056509A" w:rsidRDefault="0056509A" w:rsidP="0056509A">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56509A">
        <w:rPr>
          <w:rFonts w:ascii="Times New Roman" w:hAnsi="Times New Roman" w:cs="Times New Roman"/>
          <w:sz w:val="22"/>
        </w:rPr>
        <w:t>Aus Corporate-Governance-Erwägungen ist jedoch eine Überwachung erforderlich, da das Vermögen des ASHIP wächst.</w:t>
      </w:r>
    </w:p>
    <w:p w14:paraId="2B80202D" w14:textId="4D67CE30" w:rsidR="0014387D" w:rsidRPr="007A662E" w:rsidRDefault="00FB7009" w:rsidP="00FB7009">
      <w:pPr>
        <w:pStyle w:val="ListParagraph"/>
        <w:keepNext/>
        <w:spacing w:before="120" w:after="120" w:line="280" w:lineRule="exact"/>
        <w:ind w:left="851"/>
        <w:contextualSpacing w:val="0"/>
        <w:rPr>
          <w:rFonts w:ascii="Times New Roman" w:hAnsi="Times New Roman" w:cs="Times New Roman"/>
          <w:b/>
          <w:bCs/>
          <w:sz w:val="22"/>
        </w:rPr>
      </w:pPr>
      <w:r w:rsidRPr="00FB7009">
        <w:rPr>
          <w:rFonts w:ascii="Times New Roman" w:hAnsi="Times New Roman" w:cs="Times New Roman"/>
          <w:b/>
          <w:bCs/>
          <w:sz w:val="22"/>
        </w:rPr>
        <w:lastRenderedPageBreak/>
        <w:t>Messung der Anlageperformance</w:t>
      </w:r>
      <w:r w:rsidRPr="00FB7009">
        <w:rPr>
          <w:rFonts w:ascii="Times New Roman" w:hAnsi="Times New Roman" w:cs="Times New Roman"/>
          <w:b/>
          <w:bCs/>
          <w:sz w:val="22"/>
        </w:rPr>
        <w:t xml:space="preserve"> </w:t>
      </w:r>
    </w:p>
    <w:p w14:paraId="5D1EAEF6" w14:textId="3E73467B" w:rsidR="00174CD7" w:rsidRPr="00174CD7" w:rsidRDefault="00174CD7" w:rsidP="00174CD7">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174CD7">
        <w:rPr>
          <w:rFonts w:ascii="Times New Roman" w:hAnsi="Times New Roman" w:cs="Times New Roman"/>
          <w:sz w:val="22"/>
        </w:rPr>
        <w:t>Die Anlagerenditen werden auf der Grundlage der Portfolioanteile zugeordnet. Sollten sich das Cash-flow-Timing zwischen den ASHIP- und den Nicht-ASHIP-Anteilen unterscheiden, würden die zugeordneten Renditen die tatsächliche Entwicklung der Anlagen des ASHIP nicht genau widerspiegeln. Da sich das Vermögen der Marke von 350 Millionen Schweizer Franken nähert, gewinnt die Genauigkeit der Performancemessung zunehmend an Bedeutung.</w:t>
      </w:r>
    </w:p>
    <w:p w14:paraId="795FF694" w14:textId="0462D8F6" w:rsidR="0014387D" w:rsidRPr="007A662E" w:rsidRDefault="00B32BCC" w:rsidP="0014387D">
      <w:pPr>
        <w:pStyle w:val="ListParagraph"/>
        <w:spacing w:before="120" w:after="120" w:line="280" w:lineRule="exact"/>
        <w:ind w:left="851"/>
        <w:contextualSpacing w:val="0"/>
        <w:rPr>
          <w:rFonts w:ascii="Times New Roman" w:hAnsi="Times New Roman" w:cs="Times New Roman"/>
          <w:b/>
          <w:bCs/>
          <w:sz w:val="22"/>
        </w:rPr>
      </w:pPr>
      <w:r w:rsidRPr="00B32BCC">
        <w:rPr>
          <w:rFonts w:ascii="Times New Roman" w:hAnsi="Times New Roman" w:cs="Times New Roman"/>
          <w:b/>
          <w:bCs/>
          <w:sz w:val="22"/>
        </w:rPr>
        <w:t>Unabhängigkeit der Investment-Governance</w:t>
      </w:r>
    </w:p>
    <w:p w14:paraId="718394CF" w14:textId="2A3AEEC9" w:rsidR="0014387D" w:rsidRPr="00D3651F" w:rsidRDefault="00D3651F" w:rsidP="009D1352">
      <w:pPr>
        <w:pStyle w:val="ListParagraph"/>
        <w:numPr>
          <w:ilvl w:val="0"/>
          <w:numId w:val="6"/>
        </w:numPr>
        <w:spacing w:before="120" w:after="120" w:line="280" w:lineRule="exact"/>
        <w:ind w:left="851" w:hanging="425"/>
        <w:contextualSpacing w:val="0"/>
        <w:rPr>
          <w:rFonts w:ascii="Times New Roman" w:hAnsi="Times New Roman" w:cs="Times New Roman"/>
          <w:sz w:val="24"/>
          <w:szCs w:val="24"/>
        </w:rPr>
      </w:pPr>
      <w:r w:rsidRPr="00D3651F">
        <w:rPr>
          <w:rFonts w:ascii="Times New Roman" w:hAnsi="Times New Roman" w:cs="Times New Roman"/>
          <w:sz w:val="22"/>
          <w:szCs w:val="28"/>
        </w:rPr>
        <w:t>Der Beratungsausschuss überprüft die Anlagestrategie jährlich. Die Strategie für das Gesamtportfolio wird jedoch vom Beratungsausschuss für Kapitalanlagen der WIPO festgelegt. Dadurch wird die unabhängige Anpassung an das spezifische Verbindlichkeitsprofil und den Zeithorizont des ASHIP eingeschränkt.</w:t>
      </w:r>
    </w:p>
    <w:p w14:paraId="5FF0AB94" w14:textId="4DAFAAFE" w:rsidR="0014387D" w:rsidRPr="00CC32CE" w:rsidRDefault="00CC32CE" w:rsidP="006D1ED2">
      <w:pPr>
        <w:pStyle w:val="ListParagraph"/>
        <w:keepNext/>
        <w:spacing w:before="120" w:after="120" w:line="280" w:lineRule="exact"/>
        <w:ind w:left="851"/>
        <w:contextualSpacing w:val="0"/>
        <w:rPr>
          <w:rFonts w:ascii="Times New Roman" w:hAnsi="Times New Roman" w:cs="Times New Roman"/>
          <w:b/>
          <w:bCs/>
          <w:sz w:val="24"/>
          <w:szCs w:val="24"/>
        </w:rPr>
      </w:pPr>
      <w:r w:rsidRPr="00CC32CE">
        <w:rPr>
          <w:rFonts w:ascii="Times New Roman" w:hAnsi="Times New Roman" w:cs="Times New Roman"/>
          <w:b/>
          <w:sz w:val="22"/>
          <w:szCs w:val="28"/>
        </w:rPr>
        <w:t>Mögliche Interessenkonflikte</w:t>
      </w:r>
    </w:p>
    <w:p w14:paraId="7858114B" w14:textId="14DA784A" w:rsidR="005B4755" w:rsidRPr="00E56E96" w:rsidRDefault="00D67417" w:rsidP="0014387D">
      <w:pPr>
        <w:pStyle w:val="ListParagraph"/>
        <w:numPr>
          <w:ilvl w:val="0"/>
          <w:numId w:val="6"/>
        </w:numPr>
        <w:spacing w:before="120" w:after="120" w:line="280" w:lineRule="exact"/>
        <w:ind w:left="851" w:hanging="425"/>
        <w:contextualSpacing w:val="0"/>
        <w:rPr>
          <w:rFonts w:ascii="Times New Roman" w:hAnsi="Times New Roman" w:cs="Times New Roman"/>
          <w:sz w:val="24"/>
          <w:szCs w:val="24"/>
        </w:rPr>
      </w:pPr>
      <w:r w:rsidRPr="00D67417">
        <w:rPr>
          <w:rFonts w:ascii="Times New Roman" w:hAnsi="Times New Roman" w:cs="Times New Roman"/>
          <w:sz w:val="22"/>
          <w:szCs w:val="28"/>
        </w:rPr>
        <w:t>Anlageentscheidungen für Nicht-ASHIP-Komponenten könnten die Gesamtzusammensetzung des Portfolios in einer Weise beeinflussen, die nicht vollständig mit dem langfristigen Finanzierungsziel des ASHI im Einklang steht. Derzeit liegen hierfür keine Anhaltspunkte vor, und die Nicht-ASHIP-Komponenten sind im Vergleich zum ASHIP von geringem Umfang; dennoch rechtfertigt dieser strukturelle Aspekt eine Überwachung.</w:t>
      </w:r>
    </w:p>
    <w:p w14:paraId="1444C1F4" w14:textId="77777777" w:rsidR="00E56E96" w:rsidRPr="00E56E96" w:rsidRDefault="00E56E96" w:rsidP="00E56E96"/>
    <w:tbl>
      <w:tblPr>
        <w:tblStyle w:val="TableGrid"/>
        <w:tblpPr w:leftFromText="180" w:rightFromText="180" w:vertAnchor="text" w:horzAnchor="margin" w:tblpXSpec="right" w:tblpY="7"/>
        <w:tblW w:w="8635" w:type="dxa"/>
        <w:tblLook w:val="04A0" w:firstRow="1" w:lastRow="0" w:firstColumn="1" w:lastColumn="0" w:noHBand="0" w:noVBand="1"/>
      </w:tblPr>
      <w:tblGrid>
        <w:gridCol w:w="8635"/>
      </w:tblGrid>
      <w:tr w:rsidR="0014387D" w:rsidRPr="007A662E" w14:paraId="05D4E01F" w14:textId="77777777">
        <w:tc>
          <w:tcPr>
            <w:tcW w:w="8635" w:type="dxa"/>
            <w:shd w:val="clear" w:color="auto" w:fill="B8CCE4" w:themeFill="accent1" w:themeFillTint="66"/>
          </w:tcPr>
          <w:p w14:paraId="09577EF9" w14:textId="77777777" w:rsidR="00F5267C" w:rsidRPr="00E82458" w:rsidRDefault="00F5267C" w:rsidP="00F5267C">
            <w:pPr>
              <w:spacing w:before="120" w:after="120" w:line="280" w:lineRule="exact"/>
              <w:rPr>
                <w:rFonts w:ascii="Times New Roman" w:eastAsia="Times New Roman" w:hAnsi="Times New Roman" w:cs="Times New Roman"/>
                <w:b/>
                <w:szCs w:val="24"/>
              </w:rPr>
            </w:pPr>
            <w:r w:rsidRPr="00E82458">
              <w:rPr>
                <w:rFonts w:ascii="Times New Roman" w:eastAsia="Times New Roman" w:hAnsi="Times New Roman" w:cs="Times New Roman"/>
                <w:b/>
                <w:szCs w:val="24"/>
              </w:rPr>
              <w:t>Empfehlung 3</w:t>
            </w:r>
          </w:p>
          <w:p w14:paraId="128EA822" w14:textId="7CAEBE64" w:rsidR="0014387D" w:rsidRPr="007A662E" w:rsidRDefault="00F5267C" w:rsidP="00F5267C">
            <w:pPr>
              <w:spacing w:before="120" w:after="120" w:line="280" w:lineRule="exact"/>
              <w:rPr>
                <w:rFonts w:ascii="Times New Roman" w:hAnsi="Times New Roman" w:cs="Times New Roman"/>
                <w:bCs/>
              </w:rPr>
            </w:pPr>
            <w:r w:rsidRPr="00E82458">
              <w:rPr>
                <w:rFonts w:ascii="Times New Roman" w:eastAsia="Times New Roman" w:hAnsi="Times New Roman" w:cs="Times New Roman"/>
                <w:szCs w:val="24"/>
              </w:rPr>
              <w:t xml:space="preserve">BPK empfiehlt, dass der Beratungsausschuss bei einer geeigneten künftigen Sitzung innerhalb der nächsten zwei bis drei Jahre und im Rahmen der nächsten Überprüfung des Asset-Liability-Managements prüft, ob die fortgesetzte Anwendung der Vereinbarung über eine gepoolte Anlage angesichts des Wachstums </w:t>
            </w:r>
            <w:r w:rsidRPr="00E82458">
              <w:rPr>
                <w:rFonts w:ascii="Times New Roman" w:eastAsia="Times New Roman" w:hAnsi="Times New Roman" w:cs="Times New Roman"/>
                <w:color w:val="000000"/>
                <w:szCs w:val="24"/>
              </w:rPr>
              <w:t xml:space="preserve">des </w:t>
            </w:r>
            <w:r w:rsidRPr="00E82458">
              <w:rPr>
                <w:rFonts w:ascii="Times New Roman" w:eastAsia="Times New Roman" w:hAnsi="Times New Roman" w:cs="Times New Roman"/>
                <w:szCs w:val="24"/>
              </w:rPr>
              <w:t>ASHIP weiterhin angemessen ist oder ob ein separat geführtes Teilportfolio dem langfristigen Governance-Ziel besser entsprechen würde. Angesichts der derzeitigen betrieblichen Effizienz und Größenordnung ist die Behandlung dieses Punktes nicht dringlich. Er sollte jedoch formell auf die künftige Tagesordnung des Beratungsausschusses gesetzt werden.</w:t>
            </w:r>
          </w:p>
        </w:tc>
      </w:tr>
      <w:tr w:rsidR="0014387D" w:rsidRPr="007A662E" w14:paraId="5D725FFE" w14:textId="77777777">
        <w:trPr>
          <w:trHeight w:val="984"/>
        </w:trPr>
        <w:tc>
          <w:tcPr>
            <w:tcW w:w="8635" w:type="dxa"/>
            <w:shd w:val="clear" w:color="auto" w:fill="DBE5F1" w:themeFill="accent1" w:themeFillTint="33"/>
          </w:tcPr>
          <w:p w14:paraId="0BB2B0E1" w14:textId="77777777" w:rsidR="00471F76" w:rsidRPr="00E82458" w:rsidRDefault="00471F76" w:rsidP="00471F76">
            <w:pPr>
              <w:spacing w:before="120" w:after="120" w:line="280" w:lineRule="exact"/>
              <w:rPr>
                <w:rFonts w:ascii="Times New Roman" w:eastAsia="Times New Roman" w:hAnsi="Times New Roman" w:cs="Times New Roman"/>
                <w:b/>
                <w:szCs w:val="24"/>
              </w:rPr>
            </w:pPr>
            <w:r w:rsidRPr="00E82458">
              <w:rPr>
                <w:rFonts w:ascii="Times New Roman" w:eastAsia="Times New Roman" w:hAnsi="Times New Roman" w:cs="Times New Roman"/>
                <w:b/>
                <w:szCs w:val="24"/>
              </w:rPr>
              <w:t>Antwort des Managements:</w:t>
            </w:r>
          </w:p>
          <w:p w14:paraId="5E9A3865" w14:textId="6138627B" w:rsidR="0014387D" w:rsidRPr="007A662E" w:rsidRDefault="00471F76" w:rsidP="00471F76">
            <w:pPr>
              <w:spacing w:before="120" w:after="120" w:line="280" w:lineRule="exact"/>
              <w:rPr>
                <w:rFonts w:ascii="Times New Roman" w:hAnsi="Times New Roman" w:cs="Times New Roman"/>
              </w:rPr>
            </w:pPr>
            <w:r w:rsidRPr="00E82458">
              <w:rPr>
                <w:rFonts w:ascii="Times New Roman" w:eastAsia="Times New Roman" w:hAnsi="Times New Roman" w:cs="Times New Roman"/>
                <w:szCs w:val="24"/>
              </w:rPr>
              <w:t>Der Plan stimmt der Empfehlung zu. Die Prüfung der Trennung der Vereinbarung über eine gepoolte Anlage wird formell auf die Tagesordnung einer der nächsten Sitzungen des Beratungsausschusses gesetzt, um etwaige Änderungen am Teilportfolio-Ansatz innerhalb des empfohlenen Zeitrahmens umzusetzen. Die Maßnahme sollte bis zum 31. Dezember 2027 umgesetzt werden.</w:t>
            </w:r>
          </w:p>
        </w:tc>
      </w:tr>
    </w:tbl>
    <w:p w14:paraId="07D9834C" w14:textId="50E90686" w:rsidR="0014387D" w:rsidRPr="007A662E" w:rsidRDefault="00D0392E" w:rsidP="009D1352">
      <w:pPr>
        <w:pStyle w:val="Heading2"/>
        <w:numPr>
          <w:ilvl w:val="0"/>
          <w:numId w:val="7"/>
        </w:numPr>
        <w:spacing w:before="360"/>
        <w:ind w:left="425" w:hanging="425"/>
        <w:rPr>
          <w:b w:val="0"/>
        </w:rPr>
      </w:pPr>
      <w:bookmarkStart w:id="31" w:name="_Toc192095259"/>
      <w:bookmarkStart w:id="32" w:name="_Toc192095260"/>
      <w:bookmarkStart w:id="33" w:name="_Toc192095261"/>
      <w:bookmarkStart w:id="34" w:name="_Toc192095262"/>
      <w:bookmarkStart w:id="35" w:name="_Toc192095263"/>
      <w:bookmarkStart w:id="36" w:name="_Toc222750762"/>
      <w:bookmarkStart w:id="37" w:name="_Toc222750770"/>
      <w:bookmarkStart w:id="38" w:name="_Toc222750771"/>
      <w:bookmarkStart w:id="39" w:name="_Toc222750772"/>
      <w:bookmarkStart w:id="40" w:name="_Toc222750773"/>
      <w:bookmarkStart w:id="41" w:name="_Toc222750774"/>
      <w:bookmarkStart w:id="42" w:name="_Toc222750775"/>
      <w:bookmarkStart w:id="43" w:name="_Toc222750776"/>
      <w:bookmarkStart w:id="44" w:name="_Toc222750807"/>
      <w:bookmarkStart w:id="45" w:name="_Toc222750813"/>
      <w:bookmarkStart w:id="46" w:name="_Toc222750814"/>
      <w:bookmarkStart w:id="47" w:name="_Toc222750815"/>
      <w:bookmarkStart w:id="48" w:name="_Toc222750816"/>
      <w:bookmarkStart w:id="49" w:name="_Toc222750817"/>
      <w:bookmarkStart w:id="50" w:name="_Toc222750818"/>
      <w:bookmarkStart w:id="51" w:name="_Toc222750819"/>
      <w:bookmarkStart w:id="52" w:name="_Toc222750820"/>
      <w:bookmarkStart w:id="53" w:name="_Toc222750821"/>
      <w:bookmarkStart w:id="54" w:name="_Toc222750822"/>
      <w:bookmarkStart w:id="55" w:name="_Toc222750823"/>
      <w:bookmarkStart w:id="56" w:name="_Toc222750854"/>
      <w:bookmarkStart w:id="57" w:name="_Toc222750860"/>
      <w:bookmarkStart w:id="58" w:name="_Toc222750861"/>
      <w:bookmarkStart w:id="59" w:name="_Toc222750862"/>
      <w:bookmarkStart w:id="60" w:name="_Toc222750863"/>
      <w:bookmarkStart w:id="61" w:name="_Toc222750882"/>
      <w:bookmarkStart w:id="62" w:name="_Toc222750883"/>
      <w:bookmarkStart w:id="63" w:name="_Toc222750884"/>
      <w:bookmarkStart w:id="64" w:name="_Toc222750885"/>
      <w:bookmarkStart w:id="65" w:name="_Toc222750886"/>
      <w:bookmarkStart w:id="66" w:name="_Toc222750887"/>
      <w:bookmarkStart w:id="67" w:name="_Toc222750888"/>
      <w:bookmarkStart w:id="68" w:name="_Toc222750889"/>
      <w:bookmarkStart w:id="69" w:name="_Toc222750890"/>
      <w:bookmarkStart w:id="70" w:name="_Toc222750899"/>
      <w:bookmarkStart w:id="71" w:name="_Toc222750900"/>
      <w:bookmarkStart w:id="72" w:name="_Toc222750901"/>
      <w:bookmarkStart w:id="73" w:name="_Toc222750902"/>
      <w:bookmarkStart w:id="74" w:name="_Toc222750903"/>
      <w:bookmarkStart w:id="75" w:name="_Toc222750904"/>
      <w:bookmarkStart w:id="76" w:name="_Toc222750905"/>
      <w:bookmarkStart w:id="77" w:name="_Toc222750906"/>
      <w:bookmarkStart w:id="78" w:name="_Toc222750907"/>
      <w:bookmarkStart w:id="79" w:name="_Toc222750908"/>
      <w:bookmarkStart w:id="80" w:name="_Toc222750909"/>
      <w:bookmarkStart w:id="81" w:name="_Toc222750910"/>
      <w:bookmarkStart w:id="82" w:name="_Toc222750911"/>
      <w:bookmarkStart w:id="83" w:name="_Toc222750912"/>
      <w:bookmarkStart w:id="84" w:name="_Toc222750913"/>
      <w:bookmarkStart w:id="85" w:name="_Toc222750914"/>
      <w:bookmarkStart w:id="86" w:name="_Toc222750915"/>
      <w:bookmarkStart w:id="87" w:name="_Toc222750916"/>
      <w:bookmarkStart w:id="88" w:name="_Toc222750981"/>
      <w:bookmarkStart w:id="89" w:name="_Toc222750982"/>
      <w:bookmarkStart w:id="90" w:name="_Toc222750983"/>
      <w:bookmarkStart w:id="91" w:name="_Toc222750984"/>
      <w:bookmarkStart w:id="92" w:name="_Toc222750985"/>
      <w:bookmarkStart w:id="93" w:name="_Toc222750986"/>
      <w:bookmarkStart w:id="94" w:name="_Toc222750987"/>
      <w:bookmarkStart w:id="95" w:name="_Toc222750998"/>
      <w:bookmarkStart w:id="96" w:name="_Toc222750999"/>
      <w:bookmarkStart w:id="97" w:name="_Toc222751000"/>
      <w:bookmarkStart w:id="98" w:name="_Toc222751013"/>
      <w:bookmarkStart w:id="99" w:name="_Toc192095267"/>
      <w:bookmarkStart w:id="100" w:name="_Toc222751015"/>
      <w:bookmarkStart w:id="101" w:name="_Toc237015407"/>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r w:rsidRPr="00D0392E">
        <w:t>Weitergabe von Informationen durch das Management</w:t>
      </w:r>
      <w:bookmarkEnd w:id="101"/>
    </w:p>
    <w:p w14:paraId="3E8E9CED" w14:textId="6BC692E3" w:rsidR="0014387D" w:rsidRPr="007A662E" w:rsidRDefault="004C4F93" w:rsidP="00380E0E">
      <w:pPr>
        <w:pStyle w:val="Heading3"/>
        <w:rPr>
          <w:bCs/>
        </w:rPr>
      </w:pPr>
      <w:bookmarkStart w:id="102" w:name="_Toc237015408"/>
      <w:r w:rsidRPr="004C4F93">
        <w:t>Abschreibungen und Verluste von Barmitteln und sonstigen Vermögenswerten</w:t>
      </w:r>
      <w:bookmarkEnd w:id="102"/>
      <w:r w:rsidRPr="004C4F93">
        <w:t xml:space="preserve"> </w:t>
      </w:r>
    </w:p>
    <w:p w14:paraId="00271149" w14:textId="2046D72D" w:rsidR="0014387D" w:rsidRPr="007A662E" w:rsidRDefault="009314CC"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9314CC">
        <w:rPr>
          <w:rFonts w:ascii="Times New Roman" w:hAnsi="Times New Roman" w:cs="Times New Roman"/>
          <w:sz w:val="22"/>
        </w:rPr>
        <w:t>Der ASHIP meldete keine Abschreibungen oder Verluste von Barmitteln und anderen Vermögenswerten im Jahr 2025.</w:t>
      </w:r>
    </w:p>
    <w:p w14:paraId="75CEC12F" w14:textId="1E87EB2E" w:rsidR="0014387D" w:rsidRPr="007A662E" w:rsidRDefault="003801D6" w:rsidP="00380E0E">
      <w:pPr>
        <w:pStyle w:val="Heading3"/>
      </w:pPr>
      <w:bookmarkStart w:id="103" w:name="_Toc96949272"/>
      <w:bookmarkStart w:id="104" w:name="_Toc236607643"/>
      <w:bookmarkStart w:id="105" w:name="_Toc237015409"/>
      <w:r w:rsidRPr="00E82458">
        <w:t>Billigkeitszahlungen</w:t>
      </w:r>
      <w:bookmarkEnd w:id="103"/>
      <w:bookmarkEnd w:id="104"/>
      <w:bookmarkEnd w:id="105"/>
    </w:p>
    <w:p w14:paraId="17D6139A" w14:textId="1E8201EC" w:rsidR="0014387D" w:rsidRPr="007A662E" w:rsidRDefault="0080574F"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80574F">
        <w:rPr>
          <w:rFonts w:ascii="Times New Roman" w:hAnsi="Times New Roman" w:cs="Times New Roman"/>
          <w:sz w:val="22"/>
          <w:szCs w:val="28"/>
        </w:rPr>
        <w:t>Im Jahr 2025 gab es keine Fälle von Billigkeitszahlungen durch den ASHIP</w:t>
      </w:r>
      <w:r w:rsidR="0014387D" w:rsidRPr="007A662E">
        <w:rPr>
          <w:rFonts w:ascii="Times New Roman" w:hAnsi="Times New Roman" w:cs="Times New Roman"/>
          <w:sz w:val="22"/>
        </w:rPr>
        <w:t>.</w:t>
      </w:r>
    </w:p>
    <w:p w14:paraId="0ABAAFA0" w14:textId="193397F0" w:rsidR="0014387D" w:rsidRPr="007A662E" w:rsidRDefault="001528C7" w:rsidP="00380E0E">
      <w:pPr>
        <w:pStyle w:val="Heading3"/>
      </w:pPr>
      <w:bookmarkStart w:id="106" w:name="_Toc96949273"/>
      <w:bookmarkStart w:id="107" w:name="_Toc237015410"/>
      <w:r w:rsidRPr="001528C7">
        <w:lastRenderedPageBreak/>
        <w:t>Fälle von Betrug und mutmaßlichem Betrug</w:t>
      </w:r>
      <w:bookmarkEnd w:id="106"/>
      <w:bookmarkEnd w:id="107"/>
    </w:p>
    <w:p w14:paraId="6227C5DE" w14:textId="77777777" w:rsidR="00606BB0" w:rsidRPr="00606BB0" w:rsidRDefault="00606BB0" w:rsidP="00606BB0">
      <w:pPr>
        <w:pStyle w:val="ListParagraph"/>
        <w:numPr>
          <w:ilvl w:val="0"/>
          <w:numId w:val="6"/>
        </w:numPr>
        <w:spacing w:before="120" w:after="120" w:line="280" w:lineRule="exact"/>
        <w:ind w:left="851" w:hanging="425"/>
        <w:contextualSpacing w:val="0"/>
        <w:rPr>
          <w:rFonts w:ascii="Times New Roman" w:hAnsi="Times New Roman" w:cs="Times New Roman"/>
          <w:sz w:val="22"/>
        </w:rPr>
      </w:pPr>
      <w:bookmarkStart w:id="108" w:name="_Toc192095272"/>
      <w:bookmarkStart w:id="109" w:name="_Toc222751020"/>
      <w:bookmarkStart w:id="110" w:name="_Toc96949274"/>
      <w:bookmarkEnd w:id="108"/>
      <w:bookmarkEnd w:id="109"/>
      <w:r w:rsidRPr="00606BB0">
        <w:rPr>
          <w:rFonts w:ascii="Times New Roman" w:hAnsi="Times New Roman" w:cs="Times New Roman"/>
          <w:sz w:val="22"/>
        </w:rPr>
        <w:t xml:space="preserve">In Übereinstimmung mit ISA 240 (überarbeitet) </w:t>
      </w:r>
      <w:r w:rsidRPr="00606BB0">
        <w:rPr>
          <w:rFonts w:ascii="Times New Roman" w:hAnsi="Times New Roman" w:cs="Times New Roman"/>
          <w:i/>
          <w:sz w:val="22"/>
        </w:rPr>
        <w:t xml:space="preserve">„Verantwortlichkeiten des Abschlussprüfers bei dolosen Handlungen“ </w:t>
      </w:r>
      <w:r w:rsidRPr="00606BB0">
        <w:rPr>
          <w:rFonts w:ascii="Times New Roman" w:hAnsi="Times New Roman" w:cs="Times New Roman"/>
          <w:sz w:val="22"/>
        </w:rPr>
        <w:t>hat BPK seine Prüfungen des Jahresabschlusses so geplant</w:t>
      </w:r>
      <w:r w:rsidRPr="00606BB0">
        <w:rPr>
          <w:rFonts w:ascii="Times New Roman" w:hAnsi="Times New Roman" w:cs="Times New Roman"/>
          <w:i/>
          <w:sz w:val="22"/>
        </w:rPr>
        <w:t>,</w:t>
      </w:r>
      <w:r w:rsidRPr="00606BB0">
        <w:rPr>
          <w:rFonts w:ascii="Times New Roman" w:hAnsi="Times New Roman" w:cs="Times New Roman"/>
          <w:sz w:val="22"/>
        </w:rPr>
        <w:t xml:space="preserve"> dass eine berechtigte Erwartung besteht, wesentliche Fehlaussagen und Unregelmäßigkeiten (einschließlich solcher, die auf Betrug zurückzuführen sind) aufzudecken. Unsere Prüfung sollte jedoch nicht als Grundlage dafür herangezogen werden, alle Fehlaussagen oder Unregelmäßigkeiten aufzudecken. Die Hauptverantwortung für die Verhinderung und Aufdeckung von Betrug liegt beim Management.</w:t>
      </w:r>
    </w:p>
    <w:p w14:paraId="2ADEBCAD" w14:textId="77777777" w:rsidR="00606BB0" w:rsidRPr="00606BB0" w:rsidRDefault="00606BB0" w:rsidP="00606BB0">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606BB0">
        <w:rPr>
          <w:rFonts w:ascii="Times New Roman" w:hAnsi="Times New Roman" w:cs="Times New Roman"/>
          <w:sz w:val="22"/>
        </w:rPr>
        <w:t>Im Rahmen der Prüfung hat BPK beim ASHIP-Management Nachfragen bezüglich seiner Aufsichtspflicht zur Bewertung der Risiken wesentlicher Betrugsfälle sowie der bestehenden Prozesse zur Erkennung und Bewältigung dieser Risiken gestellt, einschließlich etwaiger spezifischer Risiken, die der ASHIP identifiziert hat oder auf die er aufmerksam gemacht wurde. BPK hat zudem erfragt, ob dem ASHIP tatsächliche, vermutete oder angebliche Betrugsfälle bekannt waren. BPK hat bei seiner Prüfung keine Betrugsfälle festgestellt, und es sind uns bei unserer Prüfung auch keine Fälle bekannt geworden.</w:t>
      </w:r>
    </w:p>
    <w:p w14:paraId="3DF90952" w14:textId="77777777" w:rsidR="00606BB0" w:rsidRPr="00606BB0" w:rsidRDefault="00606BB0" w:rsidP="00606BB0">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606BB0">
        <w:rPr>
          <w:rFonts w:ascii="Times New Roman" w:hAnsi="Times New Roman" w:cs="Times New Roman"/>
          <w:sz w:val="22"/>
        </w:rPr>
        <w:t>Das ASHIP-Management meldete keine Fälle von Betrug oder mutmaßlichem Betrug für das Jahr 2025.</w:t>
      </w:r>
    </w:p>
    <w:p w14:paraId="0C779EC7" w14:textId="0C64DF25" w:rsidR="0014387D" w:rsidRPr="007A662E" w:rsidRDefault="0014387D" w:rsidP="0014387D">
      <w:pPr>
        <w:rPr>
          <w:rFonts w:ascii="Times New Roman" w:eastAsiaTheme="majorEastAsia" w:hAnsi="Times New Roman" w:cs="Times New Roman"/>
          <w:b/>
          <w:sz w:val="22"/>
          <w:szCs w:val="22"/>
        </w:rPr>
      </w:pPr>
    </w:p>
    <w:p w14:paraId="6412ED91" w14:textId="1D76B357" w:rsidR="0014387D" w:rsidRPr="007A662E" w:rsidRDefault="00BE2EED" w:rsidP="009D1352">
      <w:pPr>
        <w:pStyle w:val="Heading2"/>
        <w:numPr>
          <w:ilvl w:val="0"/>
          <w:numId w:val="7"/>
        </w:numPr>
        <w:ind w:left="425" w:hanging="425"/>
        <w:rPr>
          <w:b w:val="0"/>
        </w:rPr>
      </w:pPr>
      <w:bookmarkStart w:id="111" w:name="_Toc236607645"/>
      <w:bookmarkStart w:id="112" w:name="_Toc237015411"/>
      <w:r w:rsidRPr="00E82458">
        <w:rPr>
          <w:rFonts w:eastAsia="Times New Roman"/>
          <w:bCs w:val="0"/>
          <w:sz w:val="24"/>
          <w:szCs w:val="24"/>
        </w:rPr>
        <w:t>Danksagung</w:t>
      </w:r>
      <w:bookmarkEnd w:id="110"/>
      <w:bookmarkEnd w:id="111"/>
      <w:bookmarkEnd w:id="112"/>
    </w:p>
    <w:p w14:paraId="4530B322" w14:textId="06144EA5" w:rsidR="0014387D" w:rsidRPr="007A662E" w:rsidRDefault="004604E7" w:rsidP="009D1352">
      <w:pPr>
        <w:pStyle w:val="ListParagraph"/>
        <w:numPr>
          <w:ilvl w:val="0"/>
          <w:numId w:val="6"/>
        </w:numPr>
        <w:spacing w:before="120" w:after="120" w:line="280" w:lineRule="exact"/>
        <w:ind w:left="851" w:hanging="425"/>
        <w:contextualSpacing w:val="0"/>
        <w:rPr>
          <w:rFonts w:ascii="Times New Roman" w:hAnsi="Times New Roman" w:cs="Times New Roman"/>
          <w:sz w:val="22"/>
        </w:rPr>
      </w:pPr>
      <w:r w:rsidRPr="004604E7">
        <w:rPr>
          <w:rFonts w:ascii="Times New Roman" w:eastAsia="Times New Roman" w:hAnsi="Times New Roman" w:cs="Times New Roman"/>
          <w:color w:val="0D0D0D" w:themeColor="text1" w:themeTint="F2"/>
          <w:sz w:val="22"/>
        </w:rPr>
        <w:t>BPK spricht dem ASHIP-Management, der Finanzabteilung der WIPO und den Mitarbeitenden seinen aufrichtigen Dank für die Zusammenarbeit während der Prüfung aus.</w:t>
      </w:r>
    </w:p>
    <w:tbl>
      <w:tblPr>
        <w:tblStyle w:val="TableGrid"/>
        <w:tblW w:w="8363" w:type="dxa"/>
        <w:tblInd w:w="70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693"/>
        <w:gridCol w:w="5670"/>
      </w:tblGrid>
      <w:tr w:rsidR="0014387D" w:rsidRPr="007A662E" w14:paraId="37D0B77D" w14:textId="77777777" w:rsidTr="004604E7">
        <w:tc>
          <w:tcPr>
            <w:tcW w:w="2693" w:type="dxa"/>
          </w:tcPr>
          <w:p w14:paraId="785508EC" w14:textId="77777777" w:rsidR="0014387D" w:rsidRPr="007A662E" w:rsidRDefault="0014387D">
            <w:pPr>
              <w:pStyle w:val="ListParagraph"/>
              <w:ind w:left="0"/>
              <w:rPr>
                <w:rFonts w:ascii="Times New Roman" w:hAnsi="Times New Roman" w:cs="Times New Roman"/>
              </w:rPr>
            </w:pPr>
          </w:p>
          <w:p w14:paraId="71444350" w14:textId="77777777" w:rsidR="0014387D" w:rsidRPr="007A662E" w:rsidRDefault="0014387D">
            <w:pPr>
              <w:pStyle w:val="ListParagraph"/>
              <w:ind w:left="0"/>
              <w:rPr>
                <w:rFonts w:ascii="Times New Roman" w:hAnsi="Times New Roman" w:cs="Times New Roman"/>
              </w:rPr>
            </w:pPr>
          </w:p>
          <w:p w14:paraId="62D73E62" w14:textId="77777777" w:rsidR="0014387D" w:rsidRPr="007A662E" w:rsidRDefault="0014387D">
            <w:pPr>
              <w:pStyle w:val="ListParagraph"/>
              <w:ind w:left="0"/>
              <w:rPr>
                <w:rFonts w:ascii="Times New Roman" w:hAnsi="Times New Roman" w:cs="Times New Roman"/>
              </w:rPr>
            </w:pPr>
          </w:p>
          <w:p w14:paraId="76812C36" w14:textId="77777777" w:rsidR="0014387D" w:rsidRPr="007A662E" w:rsidRDefault="0014387D">
            <w:pPr>
              <w:pStyle w:val="ListParagraph"/>
              <w:ind w:left="0"/>
              <w:rPr>
                <w:rFonts w:ascii="Times New Roman" w:hAnsi="Times New Roman" w:cs="Times New Roman"/>
              </w:rPr>
            </w:pPr>
          </w:p>
        </w:tc>
        <w:tc>
          <w:tcPr>
            <w:tcW w:w="5670" w:type="dxa"/>
          </w:tcPr>
          <w:p w14:paraId="548A0210" w14:textId="77777777" w:rsidR="0014387D" w:rsidRPr="007A662E" w:rsidRDefault="0014387D">
            <w:pPr>
              <w:autoSpaceDE w:val="0"/>
              <w:autoSpaceDN w:val="0"/>
              <w:adjustRightInd w:val="0"/>
              <w:spacing w:line="280" w:lineRule="exact"/>
              <w:rPr>
                <w:rFonts w:ascii="Times New Roman" w:hAnsi="Times New Roman" w:cs="Times New Roman"/>
                <w:b/>
                <w:color w:val="000000"/>
              </w:rPr>
            </w:pPr>
          </w:p>
          <w:p w14:paraId="4D7DEFC3" w14:textId="77777777" w:rsidR="0014387D" w:rsidRPr="007A662E" w:rsidRDefault="0014387D">
            <w:pPr>
              <w:autoSpaceDE w:val="0"/>
              <w:autoSpaceDN w:val="0"/>
              <w:adjustRightInd w:val="0"/>
              <w:spacing w:line="280" w:lineRule="exact"/>
              <w:jc w:val="center"/>
              <w:rPr>
                <w:rFonts w:ascii="Times New Roman" w:hAnsi="Times New Roman" w:cs="Times New Roman"/>
                <w:b/>
                <w:color w:val="000000"/>
              </w:rPr>
            </w:pPr>
          </w:p>
          <w:p w14:paraId="7363DE68" w14:textId="77777777" w:rsidR="0014387D" w:rsidRPr="007A662E" w:rsidRDefault="0014387D">
            <w:pPr>
              <w:autoSpaceDE w:val="0"/>
              <w:autoSpaceDN w:val="0"/>
              <w:adjustRightInd w:val="0"/>
              <w:spacing w:line="280" w:lineRule="exact"/>
              <w:rPr>
                <w:rFonts w:ascii="Times New Roman" w:hAnsi="Times New Roman" w:cs="Times New Roman"/>
                <w:b/>
                <w:color w:val="000000"/>
              </w:rPr>
            </w:pPr>
          </w:p>
          <w:p w14:paraId="5958426D" w14:textId="77777777" w:rsidR="0014387D" w:rsidRPr="007A662E" w:rsidRDefault="0014387D">
            <w:pPr>
              <w:autoSpaceDE w:val="0"/>
              <w:autoSpaceDN w:val="0"/>
              <w:adjustRightInd w:val="0"/>
              <w:spacing w:line="280" w:lineRule="exact"/>
              <w:rPr>
                <w:rFonts w:ascii="Times New Roman" w:hAnsi="Times New Roman" w:cs="Times New Roman"/>
                <w:b/>
                <w:color w:val="000000"/>
              </w:rPr>
            </w:pPr>
          </w:p>
          <w:p w14:paraId="29F9392C" w14:textId="22B6C64E" w:rsidR="0014387D" w:rsidRPr="007A662E" w:rsidRDefault="00052D32" w:rsidP="00052D32">
            <w:pPr>
              <w:autoSpaceDE w:val="0"/>
              <w:autoSpaceDN w:val="0"/>
              <w:adjustRightInd w:val="0"/>
              <w:spacing w:line="280" w:lineRule="exact"/>
              <w:jc w:val="center"/>
              <w:rPr>
                <w:rFonts w:ascii="Times New Roman" w:hAnsi="Times New Roman" w:cs="Times New Roman"/>
                <w:bCs/>
                <w:color w:val="000000"/>
              </w:rPr>
            </w:pPr>
            <w:r w:rsidRPr="007A662E">
              <w:rPr>
                <w:rFonts w:ascii="Times New Roman" w:hAnsi="Times New Roman" w:cs="Times New Roman"/>
                <w:bCs/>
                <w:color w:val="000000"/>
              </w:rPr>
              <w:t>[</w:t>
            </w:r>
            <w:r w:rsidR="004604E7">
              <w:rPr>
                <w:rFonts w:ascii="Times New Roman" w:hAnsi="Times New Roman" w:cs="Times New Roman"/>
                <w:bCs/>
                <w:color w:val="000000"/>
              </w:rPr>
              <w:t>unterzeichnet</w:t>
            </w:r>
            <w:r w:rsidRPr="007A662E">
              <w:rPr>
                <w:rFonts w:ascii="Times New Roman" w:hAnsi="Times New Roman" w:cs="Times New Roman"/>
                <w:bCs/>
                <w:color w:val="000000"/>
              </w:rPr>
              <w:t>]</w:t>
            </w:r>
          </w:p>
          <w:p w14:paraId="59132433" w14:textId="77777777" w:rsidR="0014387D" w:rsidRPr="007A662E" w:rsidRDefault="0014387D">
            <w:pPr>
              <w:autoSpaceDE w:val="0"/>
              <w:autoSpaceDN w:val="0"/>
              <w:adjustRightInd w:val="0"/>
              <w:spacing w:line="280" w:lineRule="exact"/>
              <w:rPr>
                <w:rFonts w:ascii="Times New Roman" w:hAnsi="Times New Roman" w:cs="Times New Roman"/>
                <w:b/>
                <w:color w:val="000000"/>
              </w:rPr>
            </w:pPr>
          </w:p>
          <w:p w14:paraId="4E60A2DA" w14:textId="77777777" w:rsidR="0014387D" w:rsidRPr="007A662E" w:rsidRDefault="0014387D">
            <w:pPr>
              <w:autoSpaceDE w:val="0"/>
              <w:autoSpaceDN w:val="0"/>
              <w:adjustRightInd w:val="0"/>
              <w:spacing w:line="280" w:lineRule="exact"/>
              <w:rPr>
                <w:rFonts w:ascii="Times New Roman" w:hAnsi="Times New Roman" w:cs="Times New Roman"/>
                <w:b/>
                <w:color w:val="000000"/>
              </w:rPr>
            </w:pPr>
          </w:p>
          <w:p w14:paraId="6C54555E" w14:textId="77777777" w:rsidR="0014387D" w:rsidRPr="007A662E" w:rsidRDefault="0014387D">
            <w:pPr>
              <w:autoSpaceDE w:val="0"/>
              <w:autoSpaceDN w:val="0"/>
              <w:adjustRightInd w:val="0"/>
              <w:spacing w:line="280" w:lineRule="exact"/>
              <w:rPr>
                <w:rFonts w:ascii="Times New Roman" w:hAnsi="Times New Roman" w:cs="Times New Roman"/>
                <w:b/>
                <w:color w:val="000000"/>
              </w:rPr>
            </w:pPr>
          </w:p>
          <w:p w14:paraId="770A054F" w14:textId="77777777" w:rsidR="004604E7" w:rsidRPr="0077017F" w:rsidRDefault="004604E7" w:rsidP="004604E7">
            <w:pPr>
              <w:spacing w:after="0" w:line="240" w:lineRule="auto"/>
              <w:jc w:val="center"/>
              <w:rPr>
                <w:rFonts w:ascii="Times New Roman" w:hAnsi="Times New Roman"/>
                <w:b/>
                <w:color w:val="000000"/>
                <w:szCs w:val="24"/>
                <w:lang w:val="es-ES_tradnl"/>
              </w:rPr>
            </w:pPr>
            <w:r>
              <w:rPr>
                <w:rFonts w:ascii="Times New Roman" w:hAnsi="Times New Roman"/>
                <w:b/>
                <w:color w:val="000000"/>
                <w:szCs w:val="24"/>
                <w:lang w:val="es-ES_tradnl"/>
              </w:rPr>
              <w:t>Frau</w:t>
            </w:r>
            <w:r w:rsidRPr="0077017F">
              <w:rPr>
                <w:rFonts w:ascii="Times New Roman" w:hAnsi="Times New Roman"/>
                <w:b/>
                <w:color w:val="000000"/>
                <w:szCs w:val="24"/>
                <w:lang w:val="es-ES_tradnl"/>
              </w:rPr>
              <w:t xml:space="preserve"> </w:t>
            </w:r>
            <w:r w:rsidRPr="0077017F">
              <w:rPr>
                <w:rFonts w:ascii="Times New Roman" w:hAnsi="Times New Roman"/>
                <w:b/>
                <w:szCs w:val="24"/>
                <w:lang w:val="es-ES_tradnl"/>
              </w:rPr>
              <w:t xml:space="preserve">Isma Yatun, CSFA., </w:t>
            </w:r>
            <w:proofErr w:type="spellStart"/>
            <w:r w:rsidRPr="0077017F">
              <w:rPr>
                <w:rFonts w:ascii="Times New Roman" w:hAnsi="Times New Roman"/>
                <w:b/>
                <w:szCs w:val="24"/>
                <w:lang w:val="es-ES_tradnl"/>
              </w:rPr>
              <w:t>CFrA</w:t>
            </w:r>
            <w:proofErr w:type="spellEnd"/>
            <w:r w:rsidRPr="0077017F">
              <w:rPr>
                <w:rFonts w:ascii="Times New Roman" w:hAnsi="Times New Roman"/>
                <w:b/>
                <w:szCs w:val="24"/>
                <w:lang w:val="es-ES_tradnl"/>
              </w:rPr>
              <w:t>.</w:t>
            </w:r>
          </w:p>
          <w:p w14:paraId="567AAAAC" w14:textId="77777777" w:rsidR="004604E7" w:rsidRPr="00212A53" w:rsidRDefault="004604E7" w:rsidP="004604E7">
            <w:pPr>
              <w:spacing w:after="0" w:line="240" w:lineRule="auto"/>
              <w:jc w:val="center"/>
              <w:rPr>
                <w:rFonts w:ascii="Times New Roman" w:hAnsi="Times New Roman"/>
                <w:b/>
                <w:color w:val="000000"/>
                <w:szCs w:val="24"/>
              </w:rPr>
            </w:pPr>
            <w:r w:rsidRPr="00212A53">
              <w:rPr>
                <w:rFonts w:ascii="Times New Roman" w:hAnsi="Times New Roman"/>
                <w:b/>
                <w:szCs w:val="24"/>
              </w:rPr>
              <w:t>Vorsitzende des Rechnungshofes der Republik Indonesien</w:t>
            </w:r>
          </w:p>
          <w:p w14:paraId="3AF275CE" w14:textId="77777777" w:rsidR="004604E7" w:rsidRPr="00212A53" w:rsidRDefault="004604E7" w:rsidP="004604E7">
            <w:pPr>
              <w:spacing w:after="0" w:line="240" w:lineRule="auto"/>
              <w:jc w:val="center"/>
              <w:rPr>
                <w:rFonts w:ascii="Times New Roman" w:hAnsi="Times New Roman"/>
                <w:b/>
                <w:color w:val="000000"/>
                <w:szCs w:val="24"/>
              </w:rPr>
            </w:pPr>
            <w:r w:rsidRPr="00212A53">
              <w:rPr>
                <w:rFonts w:ascii="Times New Roman" w:hAnsi="Times New Roman"/>
                <w:b/>
                <w:szCs w:val="24"/>
              </w:rPr>
              <w:t>Externer Rechnungsprüfer</w:t>
            </w:r>
          </w:p>
          <w:p w14:paraId="029E3A34" w14:textId="77777777" w:rsidR="004604E7" w:rsidRPr="00212A53" w:rsidRDefault="004604E7" w:rsidP="004604E7">
            <w:pPr>
              <w:spacing w:after="0" w:line="240" w:lineRule="auto"/>
              <w:jc w:val="center"/>
              <w:rPr>
                <w:rFonts w:ascii="Times New Roman" w:hAnsi="Times New Roman"/>
                <w:b/>
                <w:szCs w:val="24"/>
              </w:rPr>
            </w:pPr>
          </w:p>
          <w:p w14:paraId="0B2B929E" w14:textId="77777777" w:rsidR="004604E7" w:rsidRPr="00212A53" w:rsidRDefault="004604E7" w:rsidP="004604E7">
            <w:pPr>
              <w:spacing w:after="0" w:line="240" w:lineRule="auto"/>
              <w:jc w:val="center"/>
              <w:rPr>
                <w:rFonts w:ascii="Times New Roman" w:hAnsi="Times New Roman"/>
                <w:b/>
                <w:color w:val="000000"/>
                <w:szCs w:val="24"/>
              </w:rPr>
            </w:pPr>
            <w:r w:rsidRPr="00212A53">
              <w:rPr>
                <w:rFonts w:ascii="Times New Roman" w:hAnsi="Times New Roman"/>
                <w:b/>
                <w:szCs w:val="24"/>
              </w:rPr>
              <w:t>Jakarta, Indonesien</w:t>
            </w:r>
          </w:p>
          <w:p w14:paraId="21A473F2" w14:textId="77777777" w:rsidR="004604E7" w:rsidRPr="007A662E" w:rsidRDefault="004604E7" w:rsidP="004604E7">
            <w:pPr>
              <w:spacing w:after="0" w:line="240" w:lineRule="auto"/>
              <w:jc w:val="center"/>
              <w:rPr>
                <w:rFonts w:ascii="Times New Roman" w:hAnsi="Times New Roman" w:cs="Times New Roman"/>
                <w:b/>
                <w:shd w:val="clear" w:color="auto" w:fill="FFFFFF"/>
              </w:rPr>
            </w:pPr>
            <w:r w:rsidRPr="007A662E">
              <w:rPr>
                <w:rFonts w:ascii="Times New Roman" w:hAnsi="Times New Roman" w:cs="Times New Roman"/>
                <w:b/>
                <w:color w:val="000000"/>
              </w:rPr>
              <w:t>11</w:t>
            </w:r>
            <w:r>
              <w:rPr>
                <w:rFonts w:ascii="Times New Roman" w:hAnsi="Times New Roman" w:cs="Times New Roman"/>
                <w:b/>
                <w:color w:val="000000"/>
              </w:rPr>
              <w:t>.</w:t>
            </w:r>
            <w:r w:rsidRPr="007A662E">
              <w:rPr>
                <w:rFonts w:ascii="Times New Roman" w:hAnsi="Times New Roman" w:cs="Times New Roman"/>
                <w:b/>
                <w:color w:val="000000"/>
              </w:rPr>
              <w:t xml:space="preserve"> Ma</w:t>
            </w:r>
            <w:r>
              <w:rPr>
                <w:rFonts w:ascii="Times New Roman" w:hAnsi="Times New Roman" w:cs="Times New Roman"/>
                <w:b/>
                <w:color w:val="000000"/>
              </w:rPr>
              <w:t>i</w:t>
            </w:r>
            <w:r w:rsidRPr="007A662E">
              <w:rPr>
                <w:rFonts w:ascii="Times New Roman" w:hAnsi="Times New Roman" w:cs="Times New Roman"/>
                <w:b/>
                <w:color w:val="000000"/>
              </w:rPr>
              <w:t xml:space="preserve"> 2026</w:t>
            </w:r>
          </w:p>
          <w:p w14:paraId="5D6CF3C5" w14:textId="16167819" w:rsidR="0014387D" w:rsidRPr="007A662E" w:rsidRDefault="0014387D" w:rsidP="006D1ED2">
            <w:pPr>
              <w:spacing w:after="0" w:line="240" w:lineRule="auto"/>
              <w:jc w:val="center"/>
            </w:pPr>
          </w:p>
        </w:tc>
      </w:tr>
    </w:tbl>
    <w:p w14:paraId="5D1C17F7" w14:textId="77777777" w:rsidR="0014387D" w:rsidRPr="007A662E" w:rsidRDefault="0014387D" w:rsidP="0014387D">
      <w:pPr>
        <w:rPr>
          <w:b/>
          <w:color w:val="000000"/>
          <w:sz w:val="22"/>
          <w:szCs w:val="22"/>
        </w:rPr>
        <w:sectPr w:rsidR="0014387D" w:rsidRPr="007A662E" w:rsidSect="005034B1">
          <w:headerReference w:type="even" r:id="rId32"/>
          <w:pgSz w:w="11906" w:h="16838" w:code="9"/>
          <w:pgMar w:top="1440" w:right="1440" w:bottom="1170" w:left="1418" w:header="709" w:footer="709" w:gutter="0"/>
          <w:cols w:space="708"/>
          <w:docGrid w:linePitch="360"/>
        </w:sectPr>
      </w:pPr>
    </w:p>
    <w:p w14:paraId="19D04B9B" w14:textId="66E2E506" w:rsidR="0014387D" w:rsidRPr="007A662E" w:rsidRDefault="007B6264" w:rsidP="002A03A1">
      <w:pPr>
        <w:pStyle w:val="Heading1"/>
        <w:rPr>
          <w:noProof w:val="0"/>
          <w:lang w:val="de-DE"/>
        </w:rPr>
      </w:pPr>
      <w:bookmarkStart w:id="113" w:name="_Toc237015412"/>
      <w:r w:rsidRPr="007B6264">
        <w:rPr>
          <w:noProof w:val="0"/>
          <w:lang w:val="de-DE"/>
        </w:rPr>
        <w:lastRenderedPageBreak/>
        <w:t>Anlage 1. Liste der Akronyme</w:t>
      </w:r>
      <w:bookmarkEnd w:id="113"/>
    </w:p>
    <w:tbl>
      <w:tblPr>
        <w:tblStyle w:val="TableGrid"/>
        <w:tblW w:w="9923" w:type="dxa"/>
        <w:tblInd w:w="-142" w:type="dxa"/>
        <w:tblLook w:val="04A0" w:firstRow="1" w:lastRow="0" w:firstColumn="1" w:lastColumn="0" w:noHBand="0" w:noVBand="1"/>
      </w:tblPr>
      <w:tblGrid>
        <w:gridCol w:w="1985"/>
        <w:gridCol w:w="283"/>
        <w:gridCol w:w="7655"/>
      </w:tblGrid>
      <w:tr w:rsidR="00AF405F" w:rsidRPr="007A662E" w14:paraId="18EAEB9F" w14:textId="77777777">
        <w:tc>
          <w:tcPr>
            <w:tcW w:w="1985" w:type="dxa"/>
            <w:tcBorders>
              <w:top w:val="none" w:sz="4" w:space="0" w:color="000000"/>
              <w:left w:val="none" w:sz="4" w:space="0" w:color="000000"/>
              <w:bottom w:val="none" w:sz="4" w:space="0" w:color="000000"/>
              <w:right w:val="none" w:sz="4" w:space="0" w:color="000000"/>
            </w:tcBorders>
          </w:tcPr>
          <w:p w14:paraId="66F129DC" w14:textId="4940D8E3"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ASHI</w:t>
            </w:r>
          </w:p>
        </w:tc>
        <w:tc>
          <w:tcPr>
            <w:tcW w:w="283" w:type="dxa"/>
            <w:tcBorders>
              <w:top w:val="none" w:sz="4" w:space="0" w:color="000000"/>
              <w:left w:val="none" w:sz="4" w:space="0" w:color="000000"/>
              <w:bottom w:val="none" w:sz="4" w:space="0" w:color="000000"/>
              <w:right w:val="none" w:sz="4" w:space="0" w:color="000000"/>
            </w:tcBorders>
          </w:tcPr>
          <w:p w14:paraId="4CDFD1BC" w14:textId="7B18C425"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417DF9F4" w14:textId="595CD4B5"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Krankenversicherung nach Ausscheiden aus dem Dienst (ASHI)</w:t>
            </w:r>
          </w:p>
        </w:tc>
      </w:tr>
      <w:tr w:rsidR="00AF405F" w:rsidRPr="007A662E" w14:paraId="5EA788E4" w14:textId="77777777">
        <w:tc>
          <w:tcPr>
            <w:tcW w:w="1985" w:type="dxa"/>
            <w:tcBorders>
              <w:top w:val="none" w:sz="4" w:space="0" w:color="000000"/>
              <w:left w:val="none" w:sz="4" w:space="0" w:color="000000"/>
              <w:bottom w:val="none" w:sz="4" w:space="0" w:color="000000"/>
              <w:right w:val="none" w:sz="4" w:space="0" w:color="000000"/>
            </w:tcBorders>
          </w:tcPr>
          <w:p w14:paraId="075DEE69" w14:textId="4A583E7C"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ASHIP</w:t>
            </w:r>
          </w:p>
        </w:tc>
        <w:tc>
          <w:tcPr>
            <w:tcW w:w="283" w:type="dxa"/>
            <w:tcBorders>
              <w:top w:val="none" w:sz="4" w:space="0" w:color="000000"/>
              <w:left w:val="none" w:sz="4" w:space="0" w:color="000000"/>
              <w:bottom w:val="none" w:sz="4" w:space="0" w:color="000000"/>
              <w:right w:val="none" w:sz="4" w:space="0" w:color="000000"/>
            </w:tcBorders>
          </w:tcPr>
          <w:p w14:paraId="398FD5BC" w14:textId="69E4F8A4"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5E0771D9" w14:textId="3EB6808D"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WIPO/UPOV-Plan für die Krankenversicherung nach Ausscheiden aus dem Dienst</w:t>
            </w:r>
          </w:p>
        </w:tc>
      </w:tr>
      <w:tr w:rsidR="00AF405F" w:rsidRPr="007A662E" w14:paraId="47DD842D" w14:textId="77777777">
        <w:tc>
          <w:tcPr>
            <w:tcW w:w="1985" w:type="dxa"/>
            <w:tcBorders>
              <w:top w:val="none" w:sz="4" w:space="0" w:color="000000"/>
              <w:left w:val="none" w:sz="4" w:space="0" w:color="000000"/>
              <w:bottom w:val="none" w:sz="4" w:space="0" w:color="000000"/>
              <w:right w:val="none" w:sz="4" w:space="0" w:color="000000"/>
            </w:tcBorders>
          </w:tcPr>
          <w:p w14:paraId="5C3B84B8" w14:textId="7AA20FEC"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BPK</w:t>
            </w:r>
          </w:p>
        </w:tc>
        <w:tc>
          <w:tcPr>
            <w:tcW w:w="283" w:type="dxa"/>
            <w:tcBorders>
              <w:top w:val="none" w:sz="4" w:space="0" w:color="000000"/>
              <w:left w:val="none" w:sz="4" w:space="0" w:color="000000"/>
              <w:bottom w:val="none" w:sz="4" w:space="0" w:color="000000"/>
              <w:right w:val="none" w:sz="4" w:space="0" w:color="000000"/>
            </w:tcBorders>
          </w:tcPr>
          <w:p w14:paraId="725F6447" w14:textId="47EA240E"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5096E50A" w14:textId="594D48BD"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Badan Pemeriksa Keuangan / Der Rechnungshof der Republik Indonesien</w:t>
            </w:r>
          </w:p>
        </w:tc>
      </w:tr>
      <w:tr w:rsidR="00AF405F" w:rsidRPr="007A662E" w14:paraId="25C25F7D" w14:textId="77777777">
        <w:tc>
          <w:tcPr>
            <w:tcW w:w="1985" w:type="dxa"/>
            <w:tcBorders>
              <w:top w:val="none" w:sz="4" w:space="0" w:color="000000"/>
              <w:left w:val="none" w:sz="4" w:space="0" w:color="000000"/>
              <w:bottom w:val="none" w:sz="4" w:space="0" w:color="000000"/>
              <w:right w:val="none" w:sz="4" w:space="0" w:color="000000"/>
            </w:tcBorders>
          </w:tcPr>
          <w:p w14:paraId="1824A07F" w14:textId="7C8BE079"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GD</w:t>
            </w:r>
          </w:p>
        </w:tc>
        <w:tc>
          <w:tcPr>
            <w:tcW w:w="283" w:type="dxa"/>
            <w:tcBorders>
              <w:top w:val="none" w:sz="4" w:space="0" w:color="000000"/>
              <w:left w:val="none" w:sz="4" w:space="0" w:color="000000"/>
              <w:bottom w:val="none" w:sz="4" w:space="0" w:color="000000"/>
              <w:right w:val="none" w:sz="4" w:space="0" w:color="000000"/>
            </w:tcBorders>
          </w:tcPr>
          <w:p w14:paraId="502DDC10" w14:textId="44955A23"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0A6026EF" w14:textId="65BABB92"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Generaldirektor</w:t>
            </w:r>
          </w:p>
        </w:tc>
      </w:tr>
      <w:tr w:rsidR="00AF405F" w:rsidRPr="007A662E" w14:paraId="59CA8B81" w14:textId="77777777">
        <w:tc>
          <w:tcPr>
            <w:tcW w:w="1985" w:type="dxa"/>
            <w:tcBorders>
              <w:top w:val="none" w:sz="4" w:space="0" w:color="000000"/>
              <w:left w:val="none" w:sz="4" w:space="0" w:color="000000"/>
              <w:bottom w:val="none" w:sz="4" w:space="0" w:color="000000"/>
              <w:right w:val="none" w:sz="4" w:space="0" w:color="000000"/>
            </w:tcBorders>
          </w:tcPr>
          <w:p w14:paraId="2CD60EE2" w14:textId="62EDE20D"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IPSAS</w:t>
            </w:r>
          </w:p>
        </w:tc>
        <w:tc>
          <w:tcPr>
            <w:tcW w:w="283" w:type="dxa"/>
            <w:tcBorders>
              <w:top w:val="none" w:sz="4" w:space="0" w:color="000000"/>
              <w:left w:val="none" w:sz="4" w:space="0" w:color="000000"/>
              <w:bottom w:val="none" w:sz="4" w:space="0" w:color="000000"/>
              <w:right w:val="none" w:sz="4" w:space="0" w:color="000000"/>
            </w:tcBorders>
          </w:tcPr>
          <w:p w14:paraId="2B05D117" w14:textId="0D3CCA8C"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193322CB" w14:textId="72DE1B36"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Internationale Rechnungslegungsstandards für den öffentlichen Sektor</w:t>
            </w:r>
          </w:p>
        </w:tc>
      </w:tr>
      <w:tr w:rsidR="00AF405F" w:rsidRPr="007A662E" w14:paraId="52547B44" w14:textId="77777777">
        <w:tc>
          <w:tcPr>
            <w:tcW w:w="1985" w:type="dxa"/>
            <w:tcBorders>
              <w:top w:val="none" w:sz="4" w:space="0" w:color="000000"/>
              <w:left w:val="none" w:sz="4" w:space="0" w:color="000000"/>
              <w:bottom w:val="none" w:sz="4" w:space="0" w:color="000000"/>
              <w:right w:val="none" w:sz="4" w:space="0" w:color="000000"/>
            </w:tcBorders>
          </w:tcPr>
          <w:p w14:paraId="4A56B1D3" w14:textId="62301C6E"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ISA</w:t>
            </w:r>
          </w:p>
        </w:tc>
        <w:tc>
          <w:tcPr>
            <w:tcW w:w="283" w:type="dxa"/>
            <w:tcBorders>
              <w:top w:val="none" w:sz="4" w:space="0" w:color="000000"/>
              <w:left w:val="none" w:sz="4" w:space="0" w:color="000000"/>
              <w:bottom w:val="none" w:sz="4" w:space="0" w:color="000000"/>
              <w:right w:val="none" w:sz="4" w:space="0" w:color="000000"/>
            </w:tcBorders>
          </w:tcPr>
          <w:p w14:paraId="7AF0BCF2" w14:textId="549D90B3"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008D9331" w14:textId="0DC9D1F9"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Internationale Buchprüfungsstandards</w:t>
            </w:r>
          </w:p>
        </w:tc>
      </w:tr>
      <w:tr w:rsidR="00AF405F" w:rsidRPr="007A662E" w14:paraId="691A6936" w14:textId="77777777">
        <w:tc>
          <w:tcPr>
            <w:tcW w:w="1985" w:type="dxa"/>
            <w:tcBorders>
              <w:top w:val="none" w:sz="4" w:space="0" w:color="000000"/>
              <w:left w:val="none" w:sz="4" w:space="0" w:color="000000"/>
              <w:bottom w:val="none" w:sz="4" w:space="0" w:color="000000"/>
              <w:right w:val="none" w:sz="4" w:space="0" w:color="000000"/>
            </w:tcBorders>
          </w:tcPr>
          <w:p w14:paraId="0E09CFF3" w14:textId="2A7BB367"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ISSAI</w:t>
            </w:r>
          </w:p>
        </w:tc>
        <w:tc>
          <w:tcPr>
            <w:tcW w:w="283" w:type="dxa"/>
            <w:tcBorders>
              <w:top w:val="none" w:sz="4" w:space="0" w:color="000000"/>
              <w:left w:val="none" w:sz="4" w:space="0" w:color="000000"/>
              <w:bottom w:val="none" w:sz="4" w:space="0" w:color="000000"/>
              <w:right w:val="none" w:sz="4" w:space="0" w:color="000000"/>
            </w:tcBorders>
          </w:tcPr>
          <w:p w14:paraId="297B5FF7" w14:textId="60FB76D9"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7D1D5387" w14:textId="0DB8B1ED"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Internationale Normen für oberste Rechnungskontrollbehörden</w:t>
            </w:r>
          </w:p>
        </w:tc>
      </w:tr>
      <w:tr w:rsidR="00AF405F" w:rsidRPr="007A662E" w14:paraId="44341A86" w14:textId="77777777">
        <w:tc>
          <w:tcPr>
            <w:tcW w:w="1985" w:type="dxa"/>
            <w:tcBorders>
              <w:top w:val="none" w:sz="4" w:space="0" w:color="000000"/>
              <w:left w:val="none" w:sz="4" w:space="0" w:color="000000"/>
              <w:bottom w:val="none" w:sz="4" w:space="0" w:color="000000"/>
              <w:right w:val="none" w:sz="4" w:space="0" w:color="000000"/>
            </w:tcBorders>
          </w:tcPr>
          <w:p w14:paraId="35433088" w14:textId="5297F78C"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UPOV</w:t>
            </w:r>
          </w:p>
        </w:tc>
        <w:tc>
          <w:tcPr>
            <w:tcW w:w="283" w:type="dxa"/>
            <w:tcBorders>
              <w:top w:val="none" w:sz="4" w:space="0" w:color="000000"/>
              <w:left w:val="none" w:sz="4" w:space="0" w:color="000000"/>
              <w:bottom w:val="none" w:sz="4" w:space="0" w:color="000000"/>
              <w:right w:val="none" w:sz="4" w:space="0" w:color="000000"/>
            </w:tcBorders>
          </w:tcPr>
          <w:p w14:paraId="6DA9AB2B" w14:textId="538C5583"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211881B1" w14:textId="664CC2F1"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Internationaler Verband zum Schutz von Pflanzenzüchtungen</w:t>
            </w:r>
          </w:p>
        </w:tc>
      </w:tr>
      <w:tr w:rsidR="00AF405F" w:rsidRPr="007A662E" w14:paraId="73CF089C" w14:textId="77777777">
        <w:tc>
          <w:tcPr>
            <w:tcW w:w="1985" w:type="dxa"/>
            <w:tcBorders>
              <w:top w:val="none" w:sz="4" w:space="0" w:color="000000"/>
              <w:left w:val="none" w:sz="4" w:space="0" w:color="000000"/>
              <w:bottom w:val="none" w:sz="4" w:space="0" w:color="000000"/>
              <w:right w:val="none" w:sz="4" w:space="0" w:color="000000"/>
            </w:tcBorders>
          </w:tcPr>
          <w:p w14:paraId="1DEA5B80" w14:textId="00356B27"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Stv. GS</w:t>
            </w:r>
          </w:p>
        </w:tc>
        <w:tc>
          <w:tcPr>
            <w:tcW w:w="283" w:type="dxa"/>
            <w:tcBorders>
              <w:top w:val="none" w:sz="4" w:space="0" w:color="000000"/>
              <w:left w:val="none" w:sz="4" w:space="0" w:color="000000"/>
              <w:bottom w:val="none" w:sz="4" w:space="0" w:color="000000"/>
              <w:right w:val="none" w:sz="4" w:space="0" w:color="000000"/>
            </w:tcBorders>
          </w:tcPr>
          <w:p w14:paraId="42C508A7" w14:textId="21D87D95"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1BE9CFA1" w14:textId="19E59758"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Stellvertretende Generalsekretär</w:t>
            </w:r>
            <w:r>
              <w:rPr>
                <w:rFonts w:ascii="Times New Roman" w:eastAsia="Times New Roman" w:hAnsi="Times New Roman" w:cs="Times New Roman"/>
                <w:szCs w:val="24"/>
              </w:rPr>
              <w:t>in</w:t>
            </w:r>
          </w:p>
        </w:tc>
      </w:tr>
      <w:tr w:rsidR="00AF405F" w:rsidRPr="007A662E" w14:paraId="0C58E179" w14:textId="77777777">
        <w:tc>
          <w:tcPr>
            <w:tcW w:w="1985" w:type="dxa"/>
            <w:tcBorders>
              <w:top w:val="none" w:sz="4" w:space="0" w:color="000000"/>
              <w:left w:val="none" w:sz="4" w:space="0" w:color="000000"/>
              <w:bottom w:val="none" w:sz="4" w:space="0" w:color="000000"/>
              <w:right w:val="none" w:sz="4" w:space="0" w:color="000000"/>
            </w:tcBorders>
          </w:tcPr>
          <w:p w14:paraId="688A408E" w14:textId="69266B16"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WHO</w:t>
            </w:r>
          </w:p>
        </w:tc>
        <w:tc>
          <w:tcPr>
            <w:tcW w:w="283" w:type="dxa"/>
            <w:tcBorders>
              <w:top w:val="none" w:sz="4" w:space="0" w:color="000000"/>
              <w:left w:val="none" w:sz="4" w:space="0" w:color="000000"/>
              <w:bottom w:val="none" w:sz="4" w:space="0" w:color="000000"/>
              <w:right w:val="none" w:sz="4" w:space="0" w:color="000000"/>
            </w:tcBorders>
          </w:tcPr>
          <w:p w14:paraId="1ADB7968" w14:textId="1A37D3E9"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70CD3AE2" w14:textId="46B57BB4"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Weltgesundheitsorganisation</w:t>
            </w:r>
          </w:p>
        </w:tc>
      </w:tr>
      <w:tr w:rsidR="00AF405F" w:rsidRPr="007A662E" w14:paraId="61459D84" w14:textId="77777777">
        <w:tc>
          <w:tcPr>
            <w:tcW w:w="1985" w:type="dxa"/>
            <w:tcBorders>
              <w:top w:val="none" w:sz="4" w:space="0" w:color="000000"/>
              <w:left w:val="none" w:sz="4" w:space="0" w:color="000000"/>
              <w:bottom w:val="none" w:sz="4" w:space="0" w:color="000000"/>
              <w:right w:val="none" w:sz="4" w:space="0" w:color="000000"/>
            </w:tcBorders>
          </w:tcPr>
          <w:p w14:paraId="48CE8BB0" w14:textId="27935E74" w:rsidR="00AF405F" w:rsidRPr="007A662E" w:rsidRDefault="00AF405F" w:rsidP="00AF405F">
            <w:pPr>
              <w:spacing w:after="81"/>
              <w:rPr>
                <w:rFonts w:ascii="Times New Roman" w:eastAsiaTheme="majorEastAsia" w:hAnsi="Times New Roman" w:cs="Times New Roman"/>
                <w:color w:val="0D0D0D" w:themeColor="text1" w:themeTint="F2"/>
              </w:rPr>
            </w:pPr>
            <w:r w:rsidRPr="00E82458">
              <w:rPr>
                <w:rFonts w:ascii="Times New Roman" w:eastAsia="Times New Roman" w:hAnsi="Times New Roman" w:cs="Times New Roman"/>
                <w:szCs w:val="24"/>
              </w:rPr>
              <w:t>WIPO</w:t>
            </w:r>
          </w:p>
        </w:tc>
        <w:tc>
          <w:tcPr>
            <w:tcW w:w="283" w:type="dxa"/>
            <w:tcBorders>
              <w:top w:val="none" w:sz="4" w:space="0" w:color="000000"/>
              <w:left w:val="none" w:sz="4" w:space="0" w:color="000000"/>
              <w:bottom w:val="none" w:sz="4" w:space="0" w:color="000000"/>
              <w:right w:val="none" w:sz="4" w:space="0" w:color="000000"/>
            </w:tcBorders>
          </w:tcPr>
          <w:p w14:paraId="36D1C9A3" w14:textId="6DFD260D"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t>
            </w:r>
          </w:p>
        </w:tc>
        <w:tc>
          <w:tcPr>
            <w:tcW w:w="7655" w:type="dxa"/>
            <w:tcBorders>
              <w:top w:val="none" w:sz="4" w:space="0" w:color="000000"/>
              <w:left w:val="none" w:sz="4" w:space="0" w:color="000000"/>
              <w:bottom w:val="none" w:sz="4" w:space="0" w:color="000000"/>
              <w:right w:val="none" w:sz="4" w:space="0" w:color="000000"/>
            </w:tcBorders>
          </w:tcPr>
          <w:p w14:paraId="29313EDE" w14:textId="3E7E4255" w:rsidR="00AF405F" w:rsidRPr="007A662E" w:rsidRDefault="00AF405F" w:rsidP="00AF405F">
            <w:pPr>
              <w:spacing w:after="81"/>
              <w:rPr>
                <w:rFonts w:ascii="Times New Roman" w:eastAsiaTheme="majorEastAsia" w:hAnsi="Times New Roman" w:cs="Times New Roman"/>
              </w:rPr>
            </w:pPr>
            <w:r w:rsidRPr="00E82458">
              <w:rPr>
                <w:rFonts w:ascii="Times New Roman" w:eastAsia="Times New Roman" w:hAnsi="Times New Roman" w:cs="Times New Roman"/>
                <w:szCs w:val="24"/>
              </w:rPr>
              <w:t>Weltorganisation für Geistiges Eigentum</w:t>
            </w:r>
          </w:p>
        </w:tc>
      </w:tr>
    </w:tbl>
    <w:p w14:paraId="46B8CD1C" w14:textId="77777777" w:rsidR="0014387D" w:rsidRPr="007A662E" w:rsidRDefault="0014387D" w:rsidP="0014387D">
      <w:pPr>
        <w:rPr>
          <w:rFonts w:ascii="Times New Roman" w:hAnsi="Times New Roman" w:cs="Times New Roman"/>
          <w:sz w:val="22"/>
          <w:szCs w:val="22"/>
        </w:rPr>
      </w:pPr>
    </w:p>
    <w:p w14:paraId="3AA18430" w14:textId="77777777" w:rsidR="0014387D" w:rsidRPr="007A662E" w:rsidRDefault="0014387D" w:rsidP="0014387D">
      <w:pPr>
        <w:rPr>
          <w:rFonts w:ascii="Times New Roman" w:hAnsi="Times New Roman" w:cs="Times New Roman"/>
          <w:sz w:val="22"/>
          <w:szCs w:val="22"/>
        </w:rPr>
      </w:pPr>
    </w:p>
    <w:p w14:paraId="6158F72F" w14:textId="77777777" w:rsidR="0014387D" w:rsidRPr="007A662E" w:rsidRDefault="0014387D" w:rsidP="0014387D">
      <w:pPr>
        <w:rPr>
          <w:rFonts w:ascii="Times New Roman" w:hAnsi="Times New Roman" w:cs="Times New Roman"/>
          <w:sz w:val="22"/>
          <w:szCs w:val="22"/>
        </w:rPr>
      </w:pPr>
    </w:p>
    <w:p w14:paraId="2D0FA66F" w14:textId="77777777" w:rsidR="0014387D" w:rsidRPr="007A662E" w:rsidRDefault="0014387D" w:rsidP="0014387D">
      <w:pPr>
        <w:rPr>
          <w:rFonts w:ascii="Times New Roman" w:hAnsi="Times New Roman" w:cs="Times New Roman"/>
          <w:sz w:val="22"/>
          <w:szCs w:val="22"/>
        </w:rPr>
      </w:pPr>
    </w:p>
    <w:p w14:paraId="4C70BA6E" w14:textId="39F3A7EF" w:rsidR="0014387D" w:rsidRPr="007A662E" w:rsidRDefault="00CB744E" w:rsidP="00CB744E">
      <w:pPr>
        <w:jc w:val="right"/>
      </w:pPr>
      <w:r w:rsidRPr="007A662E">
        <w:t>[End</w:t>
      </w:r>
      <w:r w:rsidR="00AF405F">
        <w:t>e</w:t>
      </w:r>
      <w:r w:rsidRPr="007A662E">
        <w:t xml:space="preserve"> </w:t>
      </w:r>
      <w:r w:rsidR="00AF405F">
        <w:t>der</w:t>
      </w:r>
      <w:r w:rsidRPr="007A662E">
        <w:t xml:space="preserve"> </w:t>
      </w:r>
      <w:r w:rsidR="00AF405F">
        <w:t>Anlage u</w:t>
      </w:r>
      <w:r w:rsidRPr="007A662E">
        <w:t xml:space="preserve">nd </w:t>
      </w:r>
      <w:r w:rsidR="00AF405F">
        <w:t>des</w:t>
      </w:r>
      <w:r w:rsidRPr="007A662E">
        <w:t xml:space="preserve"> </w:t>
      </w:r>
      <w:r w:rsidR="00AF405F">
        <w:t>D</w:t>
      </w:r>
      <w:r w:rsidRPr="007A662E">
        <w:t>o</w:t>
      </w:r>
      <w:r w:rsidR="00AF405F">
        <w:t>k</w:t>
      </w:r>
      <w:r w:rsidRPr="007A662E">
        <w:t>ument</w:t>
      </w:r>
      <w:r w:rsidR="00AF405F">
        <w:t>s</w:t>
      </w:r>
      <w:r w:rsidRPr="007A662E">
        <w:t>]</w:t>
      </w:r>
    </w:p>
    <w:p w14:paraId="1BACDA17" w14:textId="77777777" w:rsidR="0014387D" w:rsidRPr="007A662E" w:rsidRDefault="0014387D" w:rsidP="0014387D">
      <w:pPr>
        <w:rPr>
          <w:rFonts w:ascii="Times New Roman" w:hAnsi="Times New Roman" w:cs="Times New Roman"/>
          <w:sz w:val="22"/>
          <w:szCs w:val="22"/>
        </w:rPr>
      </w:pPr>
    </w:p>
    <w:p w14:paraId="51376CCF" w14:textId="77777777" w:rsidR="0014387D" w:rsidRPr="007A662E" w:rsidRDefault="0014387D" w:rsidP="0014387D">
      <w:pPr>
        <w:rPr>
          <w:rFonts w:ascii="Times New Roman" w:hAnsi="Times New Roman" w:cs="Times New Roman"/>
          <w:sz w:val="22"/>
          <w:szCs w:val="22"/>
        </w:rPr>
      </w:pPr>
    </w:p>
    <w:sectPr w:rsidR="0014387D" w:rsidRPr="007A662E" w:rsidSect="008E140B">
      <w:endnotePr>
        <w:numFmt w:val="decimal"/>
      </w:endnotePr>
      <w:pgSz w:w="11907" w:h="16840" w:code="9"/>
      <w:pgMar w:top="567" w:right="1134" w:bottom="1418" w:left="1418" w:header="510" w:footer="1021"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FE070AA" w14:textId="77777777" w:rsidR="00C26833" w:rsidRDefault="00C26833">
      <w:r>
        <w:separator/>
      </w:r>
    </w:p>
  </w:endnote>
  <w:endnote w:type="continuationSeparator" w:id="0">
    <w:p w14:paraId="5A317B48" w14:textId="77777777" w:rsidR="00C26833" w:rsidRDefault="00C26833" w:rsidP="003B38C1">
      <w:r>
        <w:separator/>
      </w:r>
    </w:p>
    <w:p w14:paraId="375367E7" w14:textId="77777777" w:rsidR="00C26833" w:rsidRPr="003B38C1" w:rsidRDefault="00C26833" w:rsidP="003B38C1">
      <w:pPr>
        <w:spacing w:after="60"/>
        <w:rPr>
          <w:sz w:val="17"/>
        </w:rPr>
      </w:pPr>
      <w:r>
        <w:rPr>
          <w:sz w:val="17"/>
        </w:rPr>
        <w:t>[Endnote continued from previous page]</w:t>
      </w:r>
    </w:p>
  </w:endnote>
  <w:endnote w:type="continuationNotice" w:id="1">
    <w:p w14:paraId="60856195" w14:textId="77777777" w:rsidR="00C26833" w:rsidRPr="003B38C1" w:rsidRDefault="00C26833" w:rsidP="003B38C1">
      <w:pPr>
        <w:spacing w:before="60"/>
        <w:jc w:val="right"/>
        <w:rPr>
          <w:sz w:val="17"/>
          <w:szCs w:val="17"/>
        </w:rPr>
      </w:pPr>
      <w:r w:rsidRPr="003B38C1">
        <w:rPr>
          <w:sz w:val="17"/>
          <w:szCs w:val="17"/>
        </w:rPr>
        <w:t>[Endnote continued on next page]</w:t>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panose1 w:val="02020609040205080304"/>
    <w:charset w:val="80"/>
    <w:family w:val="modern"/>
    <w:pitch w:val="fixed"/>
    <w:sig w:usb0="E00002FF" w:usb1="6AC7FDFB" w:usb2="08000012" w:usb3="00000000" w:csb0="0002009F" w:csb1="00000000"/>
  </w:font>
  <w:font w:name="Times">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Helvetica">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813DBA" w14:textId="77777777" w:rsidR="0014387D" w:rsidRDefault="00C26833">
    <w:pPr>
      <w:pStyle w:val="Footer"/>
      <w:framePr w:wrap="none" w:vAnchor="text" w:hAnchor="margin" w:xAlign="right" w:y="1"/>
      <w:rPr>
        <w:rStyle w:val="PageNumber"/>
      </w:rPr>
    </w:pPr>
    <w:sdt>
      <w:sdtPr>
        <w:rPr>
          <w:rStyle w:val="PageNumber"/>
        </w:rPr>
        <w:id w:val="-1809774934"/>
        <w:docPartObj>
          <w:docPartGallery w:val="Page Numbers (Bottom of Page)"/>
          <w:docPartUnique/>
        </w:docPartObj>
      </w:sdtPr>
      <w:sdtEndPr>
        <w:rPr>
          <w:rStyle w:val="PageNumber"/>
        </w:rPr>
      </w:sdtEndPr>
      <w:sdtContent>
        <w:r w:rsidR="0014387D">
          <w:rPr>
            <w:rStyle w:val="PageNumber"/>
          </w:rPr>
          <w:fldChar w:fldCharType="begin"/>
        </w:r>
        <w:r w:rsidR="0014387D">
          <w:rPr>
            <w:rStyle w:val="PageNumber"/>
          </w:rPr>
          <w:instrText xml:space="preserve"> PAGE </w:instrText>
        </w:r>
        <w:r w:rsidR="0014387D">
          <w:rPr>
            <w:rStyle w:val="PageNumber"/>
          </w:rPr>
          <w:fldChar w:fldCharType="separate"/>
        </w:r>
        <w:r w:rsidR="0014387D">
          <w:rPr>
            <w:rStyle w:val="PageNumber"/>
            <w:noProof/>
          </w:rPr>
          <w:t>5</w:t>
        </w:r>
        <w:r w:rsidR="0014387D">
          <w:rPr>
            <w:rStyle w:val="PageNumber"/>
          </w:rPr>
          <w:fldChar w:fldCharType="end"/>
        </w:r>
      </w:sdtContent>
    </w:sdt>
  </w:p>
  <w:p w14:paraId="7829C58F" w14:textId="77777777" w:rsidR="0014387D" w:rsidRDefault="0014387D">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24A09B" w14:textId="77777777" w:rsidR="0014387D" w:rsidRDefault="0014387D">
    <w:pPr>
      <w:pStyle w:val="Footer"/>
      <w:tabs>
        <w:tab w:val="left" w:pos="8931"/>
        <w:tab w:val="right" w:pos="9498"/>
      </w:tabs>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749D64" w14:textId="77777777" w:rsidR="0014387D" w:rsidRPr="002F2C62" w:rsidRDefault="0014387D">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AFFDFF" w14:textId="77777777" w:rsidR="0014387D" w:rsidRDefault="0014387D">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2BBF04" w14:textId="77777777" w:rsidR="0014387D" w:rsidRPr="002F2C62" w:rsidRDefault="0014387D">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D2986F" w14:textId="77777777" w:rsidR="0014387D" w:rsidRDefault="0014387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5A7B812" w14:textId="77777777" w:rsidR="00C26833" w:rsidRDefault="00C26833">
      <w:r>
        <w:separator/>
      </w:r>
    </w:p>
  </w:footnote>
  <w:footnote w:type="continuationSeparator" w:id="0">
    <w:p w14:paraId="79AEF34E" w14:textId="77777777" w:rsidR="00C26833" w:rsidRDefault="00C26833" w:rsidP="008B60B2">
      <w:r>
        <w:separator/>
      </w:r>
    </w:p>
    <w:p w14:paraId="47B8E9C0" w14:textId="77777777" w:rsidR="00C26833" w:rsidRPr="00ED77FB" w:rsidRDefault="00C26833" w:rsidP="008B60B2">
      <w:pPr>
        <w:spacing w:after="60"/>
        <w:rPr>
          <w:sz w:val="17"/>
          <w:szCs w:val="17"/>
        </w:rPr>
      </w:pPr>
      <w:r w:rsidRPr="00ED77FB">
        <w:rPr>
          <w:sz w:val="17"/>
          <w:szCs w:val="17"/>
        </w:rPr>
        <w:t>[Footnote continued from previous page]</w:t>
      </w:r>
    </w:p>
  </w:footnote>
  <w:footnote w:type="continuationNotice" w:id="1">
    <w:p w14:paraId="542C8E37" w14:textId="77777777" w:rsidR="00C26833" w:rsidRPr="00ED77FB" w:rsidRDefault="00C26833" w:rsidP="008B60B2">
      <w:pPr>
        <w:spacing w:before="60"/>
        <w:jc w:val="right"/>
        <w:rPr>
          <w:sz w:val="17"/>
          <w:szCs w:val="17"/>
        </w:rPr>
      </w:pPr>
      <w:r w:rsidRPr="00ED77FB">
        <w:rPr>
          <w:sz w:val="17"/>
          <w:szCs w:val="17"/>
        </w:rPr>
        <w:t>[Footnote continued on next page]</w:t>
      </w:r>
    </w:p>
  </w:footnote>
  <w:footnote w:id="2">
    <w:p w14:paraId="4D12E1F5" w14:textId="77777777" w:rsidR="00862038" w:rsidRPr="00482BB7" w:rsidRDefault="00862038">
      <w:pPr>
        <w:pStyle w:val="FootnoteText"/>
        <w:rPr>
          <w:szCs w:val="24"/>
        </w:rPr>
      </w:pPr>
      <w:r w:rsidRPr="00482BB7">
        <w:rPr>
          <w:rStyle w:val="FootnoteReference"/>
          <w:szCs w:val="24"/>
        </w:rPr>
        <w:footnoteRef/>
      </w:r>
      <w:r w:rsidRPr="00482BB7">
        <w:rPr>
          <w:szCs w:val="24"/>
        </w:rPr>
        <w:t xml:space="preserve"> </w:t>
      </w:r>
      <w:r w:rsidRPr="00482BB7">
        <w:rPr>
          <w:noProof/>
          <w:szCs w:val="24"/>
        </w:rPr>
        <w:t>Die oben angegebene Finanzierungsquote wird auf der Grundlage der versicherungsmathematischen Verbindlichkeit gemäß IPSAS 39 (576.891.000 Schweizer Franken) berechnet. Aus der ALM-Studie von 2025 ergibt sich eine WIPO-ASHI-Finanzierungsquote von 85,9%, auf Grundlage einer ALM-basierten Verbindlichkeit von 397.700.000 Schweizer Franken unter Zugrundelegung einer Annahme zur langfristig erwarteten Rendite. Die beiden Zahlen beantworten unterschiedliche Fragen und sind nicht direkt vergleichbar.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A7003E" w14:textId="77777777" w:rsidR="0014387D" w:rsidRDefault="0014387D">
    <w:pPr>
      <w:pStyle w:val="Header"/>
    </w:pPr>
    <w:r>
      <w:rPr>
        <w:noProof/>
      </w:rPr>
      <mc:AlternateContent>
        <mc:Choice Requires="wps">
          <w:drawing>
            <wp:anchor distT="0" distB="0" distL="114300" distR="114300" simplePos="0" relativeHeight="251658240" behindDoc="1" locked="0" layoutInCell="0" allowOverlap="1" wp14:anchorId="741759AA" wp14:editId="3ED7BAF4">
              <wp:simplePos x="0" y="0"/>
              <wp:positionH relativeFrom="margin">
                <wp:align>center</wp:align>
              </wp:positionH>
              <wp:positionV relativeFrom="margin">
                <wp:align>center</wp:align>
              </wp:positionV>
              <wp:extent cx="4941570" cy="2161540"/>
              <wp:effectExtent l="0" t="1257300" r="0" b="895985"/>
              <wp:wrapNone/>
              <wp:docPr id="370296718"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7032432" w14:textId="77777777" w:rsidR="0014387D" w:rsidRDefault="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741759AA" id="_x0000_t202" coordsize="21600,21600" o:spt="202" path="m,l,21600r21600,l21600,xe">
              <v:stroke joinstyle="miter"/>
              <v:path gradientshapeok="t" o:connecttype="rect"/>
            </v:shapetype>
            <v:shape id="Text Box 3" o:spid="_x0000_s1038" type="#_x0000_t202" style="position:absolute;left:0;text-align:left;margin-left:0;margin-top:0;width:389.1pt;height:170.2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jhtR9AEAAMUDAAAOAAAAZHJzL2Uyb0RvYy54bWysU8tu2zAQvBfoPxC817IMO00Ey4GbNL2k&#10;bYC4yJnmw1Irctklbcl/3yWt2EV7K6oDIS3J2ZnZ0fJ2sB07aAwtuJqXkyln2klQrdvV/Nvm4d01&#10;ZyEKp0QHTtf8qAO/Xb19s+x9pWfQQKc0MgJxoep9zZsYfVUUQTbaijABrx1tGkArIn3irlAoekK3&#10;XTGbTq+KHlB5BKlDoOr9aZOvMr4xWsavxgQdWVdz4hbzinndprVYLUW1Q+GbVo40xD+wsKJ11PQM&#10;dS+iYHts/4KyrUQIYOJEgi3AmFbqrIHUlNM/1Dw3wuushcwJ/mxT+H+w8svh2T8hi8MHGGiAWUTw&#10;jyB/BObgrhFup9eI0DdaKGpc8nM509scPY01Vzd6iB9VSx6Xydei96Ea8dM8QhVSp23/GRRdEfsI&#10;udtg0DKEdO36ZpqeXCZvGDGioR3Pg6IGTFJxfjMvF+9pS9LerLwqF/M8ykJUCS0NwmOInzRYll5q&#10;jpSEDCsOjyEmdpcjI9XE7sQzDtuBjiTKW1BHIt1TQmoefu4FajJgb++AAkWqDYJ9oQiuMct+7bwZ&#10;XgT6sXck2k/da0IygRwVxZywyQn1nYBsR8E7iI4tsgUniuPhkewJNd0Nfk32PbRZyYXnqISykgWO&#10;uU5h/P07n7r8fatfAAAA//8DAFBLAwQUAAYACAAAACEAeOB3udwAAAAFAQAADwAAAGRycy9kb3du&#10;cmV2LnhtbEyPwW7CMBBE75X4B2sr9VacAgKUZoNQox44AlXPJl6StPY6jR0S+vV1e6GXlUYzmnmb&#10;bUZrxIU63zhGeJomIIhLpxuuEN6Or49rED4o1so4JoQredjkk7tMpdoNvKfLIVQilrBPFUIdQptK&#10;6cuarPJT1xJH7+w6q0KUXSV1p4ZYbo2cJclSWtVwXKhVSy81lZ+H3iLo7/O1nQ/DcbfbF/2XaYqC&#10;3j8QH+7H7TOIQGO4heEXP6JDHplOrmfthUGIj4S/G73Vaj0DcUKYL5IFyDyT/+nzHwAAAP//AwBQ&#10;SwECLQAUAAYACAAAACEAtoM4kv4AAADhAQAAEwAAAAAAAAAAAAAAAAAAAAAAW0NvbnRlbnRfVHlw&#10;ZXNdLnhtbFBLAQItABQABgAIAAAAIQA4/SH/1gAAAJQBAAALAAAAAAAAAAAAAAAAAC8BAABfcmVs&#10;cy8ucmVsc1BLAQItABQABgAIAAAAIQAJjhtR9AEAAMUDAAAOAAAAAAAAAAAAAAAAAC4CAABkcnMv&#10;ZTJvRG9jLnhtbFBLAQItABQABgAIAAAAIQB44He53AAAAAUBAAAPAAAAAAAAAAAAAAAAAE4EAABk&#10;cnMvZG93bnJldi54bWxQSwUGAAAAAAQABADzAAAAVwUAAAAA&#10;" o:allowincell="f" filled="f" stroked="f">
              <v:stroke joinstyle="round"/>
              <o:lock v:ext="edit" shapetype="t"/>
              <v:textbox style="mso-fit-shape-to-text:t">
                <w:txbxContent>
                  <w:p w14:paraId="67032432" w14:textId="77777777" w:rsidR="0014387D" w:rsidRDefault="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78459600"/>
      <w:docPartObj>
        <w:docPartGallery w:val="Page Numbers (Top of Page)"/>
        <w:docPartUnique/>
      </w:docPartObj>
    </w:sdtPr>
    <w:sdtEndPr>
      <w:rPr>
        <w:noProof/>
      </w:rPr>
    </w:sdtEndPr>
    <w:sdtContent>
      <w:p w14:paraId="4CFC8ABD" w14:textId="77777777" w:rsidR="0014387D" w:rsidRPr="002266D0" w:rsidRDefault="0014387D">
        <w:pPr>
          <w:tabs>
            <w:tab w:val="center" w:pos="4536"/>
            <w:tab w:val="right" w:pos="9072"/>
          </w:tabs>
          <w:jc w:val="right"/>
        </w:pPr>
        <w:r w:rsidRPr="002266D0">
          <w:t>WO/PBC/40/14</w:t>
        </w:r>
      </w:p>
      <w:p w14:paraId="0F6357F2" w14:textId="77777777" w:rsidR="0014387D" w:rsidRDefault="0014387D">
        <w:pPr>
          <w:pStyle w:val="Header"/>
          <w:jc w:val="right"/>
        </w:pPr>
        <w:r w:rsidRPr="002266D0">
          <w:t>Page</w:t>
        </w:r>
        <w:r>
          <w:t xml:space="preserve"> </w:t>
        </w:r>
        <w:r>
          <w:fldChar w:fldCharType="begin"/>
        </w:r>
        <w:r>
          <w:instrText xml:space="preserve"> PAGE   \* MERGEFORMAT </w:instrText>
        </w:r>
        <w:r>
          <w:fldChar w:fldCharType="separate"/>
        </w:r>
        <w:r>
          <w:rPr>
            <w:noProof/>
          </w:rPr>
          <w:t>2</w:t>
        </w:r>
        <w:r>
          <w:rPr>
            <w:noProof/>
          </w:rPr>
          <w:fldChar w:fldCharType="end"/>
        </w:r>
      </w:p>
    </w:sdtContent>
  </w:sdt>
  <w:p w14:paraId="713185E0" w14:textId="77777777" w:rsidR="0014387D" w:rsidRDefault="0014387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9A9036" w14:textId="77777777" w:rsidR="00F9251C" w:rsidRDefault="00F9251C" w:rsidP="00F9251C">
    <w:pPr>
      <w:pStyle w:val="Header"/>
      <w:jc w:val="center"/>
    </w:pPr>
    <w:r>
      <w:t>C/60/14</w:t>
    </w:r>
  </w:p>
  <w:p w14:paraId="7F9B6E43" w14:textId="77777777" w:rsidR="00F9251C" w:rsidRDefault="00F9251C" w:rsidP="00F9251C">
    <w:pPr>
      <w:pStyle w:val="Header"/>
      <w:jc w:val="center"/>
    </w:pPr>
  </w:p>
  <w:p w14:paraId="08E1E9EB" w14:textId="5C372078" w:rsidR="00F9251C" w:rsidRDefault="00F9251C" w:rsidP="00F9251C">
    <w:pPr>
      <w:pStyle w:val="Header"/>
      <w:jc w:val="center"/>
    </w:pPr>
    <w:r>
      <w:t>AN</w:t>
    </w:r>
    <w:r w:rsidR="00297AD4">
      <w:t>LAGE</w:t>
    </w:r>
  </w:p>
  <w:p w14:paraId="7A38FEF9" w14:textId="77777777" w:rsidR="00F9251C" w:rsidRDefault="00F9251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B6EB19" w14:textId="1D5CCADC" w:rsidR="0014387D" w:rsidRDefault="0014387D">
    <w:pPr>
      <w:pStyle w:val="Header"/>
    </w:pPr>
    <w:r>
      <w:rPr>
        <w:noProof/>
      </w:rPr>
      <mc:AlternateContent>
        <mc:Choice Requires="wps">
          <w:drawing>
            <wp:anchor distT="0" distB="0" distL="114300" distR="114300" simplePos="0" relativeHeight="251658242" behindDoc="1" locked="0" layoutInCell="0" allowOverlap="1" wp14:anchorId="00A03102" wp14:editId="39737503">
              <wp:simplePos x="0" y="0"/>
              <wp:positionH relativeFrom="margin">
                <wp:align>center</wp:align>
              </wp:positionH>
              <wp:positionV relativeFrom="margin">
                <wp:align>center</wp:align>
              </wp:positionV>
              <wp:extent cx="4941570" cy="2161540"/>
              <wp:effectExtent l="0" t="1257300" r="0" b="895985"/>
              <wp:wrapNone/>
              <wp:docPr id="1473456714"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79725260"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00A03102" id="_x0000_t202" coordsize="21600,21600" o:spt="202" path="m,l,21600r21600,l21600,xe">
              <v:stroke joinstyle="miter"/>
              <v:path gradientshapeok="t" o:connecttype="rect"/>
            </v:shapetype>
            <v:shape id="_x0000_s1039" type="#_x0000_t202" style="position:absolute;left:0;text-align:left;margin-left:0;margin-top:0;width:389.1pt;height:170.2pt;rotation:-45;z-index:-251658238;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xP979gEAAMwDAAAOAAAAZHJzL2Uyb0RvYy54bWysU8GO0zAQvSPxD5bvNE3VLrtR01XZZbks&#10;sNIW7dm1ncYQe8zYbdK/Z+xmWwQ3RA5WMrbfvPfmZXk72I4dNAYDrublZMqZdhKUcbuaf9s8vLvm&#10;LEThlOjA6ZofdeC3q7dvlr2v9Axa6JRGRiAuVL2veRujr4oiyFZbESbgtaPNBtCKSJ+4KxSKntBt&#10;V8ym06uiB1QeQeoQqHp/2uSrjN80WsavTRN0ZF3NiVvMK+Z1m9ZitRTVDoVvjRxpiH9gYYVx1PQM&#10;dS+iYHs0f0FZIxECNHEiwRbQNEbqrIHUlNM/1Dy3wuushcwJ/mxT+H+w8svh2T8hi8MHGGiAWUTw&#10;jyB/BObgrhVup9eI0LdaKGpc8nM509scPY01Vzd6iB+VIY/L5GvR+1CN+GkeoQqp07b/DIquiH2E&#10;3G1o0DKEdO36ZpqeXCZvGDGioR3Pg6IGTFJxfjMvF+9pS9LerLwqF/M8ykJUCS0NwmOInzRYll5q&#10;jpSEDCsOjyEmdpcjI9XE7sQzDtuBGTXqSMy3oI7Evaeg1Dz83AvU5MPe3gHlisQ3CPaFkrjGrP6V&#10;wGZ4EehHCpHYP3WvQck8cmIUc8ImQ9R3ArId5e8gOrbITpyYjodHzifUdDf4Nbn4YLKgC89REEUm&#10;6xzjnTL5+3c+dfkJV78AAAD//wMAUEsDBBQABgAIAAAAIQB44He53AAAAAUBAAAPAAAAZHJzL2Rv&#10;d25yZXYueG1sTI/BbsIwEETvlfgHayv1VpwCApRmg1CjHjgCVc8mXpK09jqNHRL69XV7oZeVRjOa&#10;eZttRmvEhTrfOEZ4miYgiEunG64Q3o6vj2sQPijWyjgmhCt52OSTu0yl2g28p8shVCKWsE8VQh1C&#10;m0rpy5qs8lPXEkfv7DqrQpRdJXWnhlhujZwlyVJa1XBcqFVLLzWVn4feIujv87WdD8Nxt9sX/Zdp&#10;ioLePxAf7sftM4hAY7iF4Rc/okMemU6uZ+2FQYiPhL8bvdVqPQNxQpgvkgXIPJP/6fMfAAAA//8D&#10;AFBLAQItABQABgAIAAAAIQC2gziS/gAAAOEBAAATAAAAAAAAAAAAAAAAAAAAAABbQ29udGVudF9U&#10;eXBlc10ueG1sUEsBAi0AFAAGAAgAAAAhADj9If/WAAAAlAEAAAsAAAAAAAAAAAAAAAAALwEAAF9y&#10;ZWxzLy5yZWxzUEsBAi0AFAAGAAgAAAAhAILE/3v2AQAAzAMAAA4AAAAAAAAAAAAAAAAALgIAAGRy&#10;cy9lMm9Eb2MueG1sUEsBAi0AFAAGAAgAAAAhAHjgd7ncAAAABQEAAA8AAAAAAAAAAAAAAAAAUAQA&#10;AGRycy9kb3ducmV2LnhtbFBLBQYAAAAABAAEAPMAAABZBQAAAAA=&#10;" o:allowincell="f" filled="f" stroked="f">
              <v:stroke joinstyle="round"/>
              <o:lock v:ext="edit" shapetype="t"/>
              <v:textbox style="mso-fit-shape-to-text:t">
                <w:txbxContent>
                  <w:p w14:paraId="79725260"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p w14:paraId="5865F7C5" w14:textId="77777777" w:rsidR="0014387D" w:rsidRDefault="0014387D"/>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11931855"/>
      <w:docPartObj>
        <w:docPartGallery w:val="Page Numbers (Top of Page)"/>
        <w:docPartUnique/>
      </w:docPartObj>
    </w:sdtPr>
    <w:sdtEndPr>
      <w:rPr>
        <w:noProof/>
      </w:rPr>
    </w:sdtEndPr>
    <w:sdtContent>
      <w:p w14:paraId="69049D33" w14:textId="77777777" w:rsidR="00F9251C" w:rsidRDefault="00F9251C" w:rsidP="00F9251C">
        <w:pPr>
          <w:pStyle w:val="Header"/>
          <w:jc w:val="center"/>
        </w:pPr>
        <w:r>
          <w:t>C/60/14</w:t>
        </w:r>
      </w:p>
      <w:p w14:paraId="7DDF9AC3" w14:textId="29A4A7A2" w:rsidR="00F9251C" w:rsidRDefault="00297AD4" w:rsidP="00F9251C">
        <w:pPr>
          <w:pStyle w:val="Header"/>
          <w:jc w:val="center"/>
        </w:pPr>
        <w:r>
          <w:t>Anlage</w:t>
        </w:r>
        <w:r w:rsidR="00F9251C">
          <w:t xml:space="preserve">, </w:t>
        </w:r>
        <w:r>
          <w:t>Seite</w:t>
        </w:r>
        <w:r w:rsidR="00F9251C">
          <w:t xml:space="preserve"> </w:t>
        </w:r>
        <w:r w:rsidR="00F9251C">
          <w:fldChar w:fldCharType="begin"/>
        </w:r>
        <w:r w:rsidR="00F9251C">
          <w:instrText xml:space="preserve"> PAGE   \* MERGEFORMAT </w:instrText>
        </w:r>
        <w:r w:rsidR="00F9251C">
          <w:fldChar w:fldCharType="separate"/>
        </w:r>
        <w:r w:rsidR="00F9251C">
          <w:rPr>
            <w:noProof/>
          </w:rPr>
          <w:t>1</w:t>
        </w:r>
        <w:r w:rsidR="00F9251C">
          <w:rPr>
            <w:noProof/>
          </w:rPr>
          <w:fldChar w:fldCharType="end"/>
        </w:r>
      </w:p>
      <w:p w14:paraId="7D118D22" w14:textId="282FAD4E" w:rsidR="00B070EF" w:rsidRDefault="00C26833" w:rsidP="00B070EF">
        <w:pPr>
          <w:pStyle w:val="Header"/>
          <w:jc w:val="center"/>
        </w:pPr>
      </w:p>
    </w:sdtContent>
  </w:sdt>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91FBA1" w14:textId="2BF23EAF" w:rsidR="0014387D" w:rsidRDefault="0014387D">
    <w:pPr>
      <w:pStyle w:val="Header"/>
    </w:pPr>
    <w:r>
      <w:rPr>
        <w:noProof/>
      </w:rPr>
      <mc:AlternateContent>
        <mc:Choice Requires="wps">
          <w:drawing>
            <wp:anchor distT="0" distB="0" distL="114300" distR="114300" simplePos="0" relativeHeight="251658241" behindDoc="1" locked="0" layoutInCell="0" allowOverlap="1" wp14:anchorId="1C84D273" wp14:editId="360654DC">
              <wp:simplePos x="0" y="0"/>
              <wp:positionH relativeFrom="margin">
                <wp:align>center</wp:align>
              </wp:positionH>
              <wp:positionV relativeFrom="margin">
                <wp:align>center</wp:align>
              </wp:positionV>
              <wp:extent cx="4941570" cy="2161540"/>
              <wp:effectExtent l="0" t="1257300" r="0" b="895985"/>
              <wp:wrapNone/>
              <wp:docPr id="33122337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4F0B1DF"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C84D273" id="_x0000_t202" coordsize="21600,21600" o:spt="202" path="m,l,21600r21600,l21600,xe">
              <v:stroke joinstyle="miter"/>
              <v:path gradientshapeok="t" o:connecttype="rect"/>
            </v:shapetype>
            <v:shape id="Text Box 2" o:spid="_x0000_s1040" type="#_x0000_t202" style="position:absolute;left:0;text-align:left;margin-left:0;margin-top:0;width:389.1pt;height:170.2pt;rotation:-45;z-index:-251658239;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byb9wEAAMwDAAAOAAAAZHJzL2Uyb0RvYy54bWysU8GO0zAQvSPxD5bvNE3VLrtR01XZZbks&#10;sNIW7dm1ncYQe8zYbdK/Z+xmWwQ3RA5WMrbfvPfmZXk72I4dNAYDrublZMqZdhKUcbuaf9s8vLvm&#10;LEThlOjA6ZofdeC3q7dvlr2v9Axa6JRGRiAuVL2veRujr4oiyFZbESbgtaPNBtCKSJ+4KxSKntBt&#10;V8ym06uiB1QeQeoQqHp/2uSrjN80WsavTRN0ZF3NiVvMK+Z1m9ZitRTVDoVvjRxpiH9gYYVx1PQM&#10;dS+iYHs0f0FZIxECNHEiwRbQNEbqrIHUlNM/1Dy3wuushcwJ/mxT+H+w8svh2T8hi8MHGGiAWUTw&#10;jyB/BObgrhVup9eI0LdaKGpc8nM509scPY01Vzd6iB+VIY/L5GvR+1CN+GkeoQqp07b/DIquiH2E&#10;3G1o0DKEdO36ZpqeXCZvGDGioR3Pg6IGTFJxfjMvF+9pS9LerLwqF/M8ykJUCS0NwmOInzRYll5q&#10;jpSEDCsOjyEmdpcjI9XE7sQzDtuBGUXQSUdivgV1JO49BaXm4edeoCYf9vYOKFckvkGwL5TENWb1&#10;rwQ2w4tAP1KIxP6pew1K5pETo5gTNhmivhOQ7Sh/B9GxRXbixHQ8PHI+oaa7wa/JxQeTBV14joIo&#10;MlnnGO+Uyd+/86nLT7j6BQAA//8DAFBLAwQUAAYACAAAACEAeOB3udwAAAAFAQAADwAAAGRycy9k&#10;b3ducmV2LnhtbEyPwW7CMBBE75X4B2sr9VacAgKUZoNQox44AlXPJl6StPY6jR0S+vV1e6GXlUYz&#10;mnmbbUZrxIU63zhGeJomIIhLpxuuEN6Or49rED4o1so4JoQredjkk7tMpdoNvKfLIVQilrBPFUId&#10;QptK6cuarPJT1xJH7+w6q0KUXSV1p4ZYbo2cJclSWtVwXKhVSy81lZ+H3iLo7/O1nQ/DcbfbF/2X&#10;aYqC3j8QH+7H7TOIQGO4heEXP6JDHplOrmfthUGIj4S/G73Vaj0DcUKYL5IFyDyT/+nzHwAAAP//&#10;AwBQSwECLQAUAAYACAAAACEAtoM4kv4AAADhAQAAEwAAAAAAAAAAAAAAAAAAAAAAW0NvbnRlbnRf&#10;VHlwZXNdLnhtbFBLAQItABQABgAIAAAAIQA4/SH/1gAAAJQBAAALAAAAAAAAAAAAAAAAAC8BAABf&#10;cmVscy8ucmVsc1BLAQItABQABgAIAAAAIQA+Ibyb9wEAAMwDAAAOAAAAAAAAAAAAAAAAAC4CAABk&#10;cnMvZTJvRG9jLnhtbFBLAQItABQABgAIAAAAIQB44He53AAAAAUBAAAPAAAAAAAAAAAAAAAAAFEE&#10;AABkcnMvZG93bnJldi54bWxQSwUGAAAAAAQABADzAAAAWgUAAAAA&#10;" o:allowincell="f" filled="f" stroked="f">
              <v:stroke joinstyle="round"/>
              <o:lock v:ext="edit" shapetype="t"/>
              <v:textbox style="mso-fit-shape-to-text:t">
                <w:txbxContent>
                  <w:p w14:paraId="64F0B1DF"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p w14:paraId="736F44AC" w14:textId="77777777" w:rsidR="0014387D" w:rsidRDefault="0014387D"/>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CF53DA" w14:textId="4E8CFA77" w:rsidR="0014387D" w:rsidRDefault="0014387D">
    <w:pPr>
      <w:pStyle w:val="Header"/>
    </w:pPr>
    <w:r>
      <w:rPr>
        <w:noProof/>
      </w:rPr>
      <mc:AlternateContent>
        <mc:Choice Requires="wps">
          <w:drawing>
            <wp:anchor distT="0" distB="0" distL="114300" distR="114300" simplePos="0" relativeHeight="251658243" behindDoc="1" locked="0" layoutInCell="0" allowOverlap="1" wp14:anchorId="2E8A4C83" wp14:editId="27D5C255">
              <wp:simplePos x="0" y="0"/>
              <wp:positionH relativeFrom="margin">
                <wp:align>center</wp:align>
              </wp:positionH>
              <wp:positionV relativeFrom="margin">
                <wp:align>center</wp:align>
              </wp:positionV>
              <wp:extent cx="4941570" cy="2161540"/>
              <wp:effectExtent l="0" t="1257300" r="0" b="895985"/>
              <wp:wrapNone/>
              <wp:docPr id="1875849967"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A0AAA3E"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2E8A4C83" id="_x0000_t202" coordsize="21600,21600" o:spt="202" path="m,l,21600r21600,l21600,xe">
              <v:stroke joinstyle="miter"/>
              <v:path gradientshapeok="t" o:connecttype="rect"/>
            </v:shapetype>
            <v:shape id="_x0000_s1041" type="#_x0000_t202" style="position:absolute;left:0;text-align:left;margin-left:0;margin-top:0;width:389.1pt;height:170.2pt;rotation:-45;z-index:-251658237;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fX3E+QEAAMwDAAAOAAAAZHJzL2Uyb0RvYy54bWysU0Fu2zAQvBfoHwjea0munSaC5cBNml7S&#10;NkAc5EyTlKVW5LJL2pJ/nyWt2EV7C6oDIS3J2ZnZ0eJ6MB3ba/Qt2IoXk5wzbSWo1m4r/rS++3DJ&#10;mQ/CKtGB1RU/aM+vl+/fLXpX6ik00CmNjECsL3tX8SYEV2aZl402wk/AaUubNaARgT5xmykUPaGb&#10;Lpvm+UXWAyqHILX3VL09bvJlwq9rLcOPuvY6sK7ixC2kFdO6iWu2XIhyi8I1rRxpiDewMKK11PQE&#10;dSuCYDts/4EyrUTwUIeJBJNBXbdSJw2kpsj/UvPYCKeTFjLHu5NN/v/Byu/7R/eALAyfYaABJhHe&#10;3YP85ZmFm0bYrV4hQt9ooahxwU/lRG99cDTWVF3rIXxRLXlcRF+z3vlyxI/z8KWPnTb9N1B0RewC&#10;pG5DjYYhxGuXV3l8Upm8YcSIhnY4DYoaMEnF2dWsmH+iLUl70+KimM/SKDNRRrQ4CIc+fNVgWHyp&#10;OFISEqzY3/sQ2Z2PjFQjuyPPMGwG1qqKf4w6IvMNqANx7ykoFfe/dwI1+bAzN0C5IvE1gnmmJK4w&#10;qX8lsB6eBbqRQiD2D91rUBKPlBjFrDDREPWTgExH+duLjs2TE0em4+GR8xE13vVuRS7etUnQmeco&#10;iCKTdI7xjpn88zudOv+EyxcAAAD//wMAUEsDBBQABgAIAAAAIQB44He53AAAAAUBAAAPAAAAZHJz&#10;L2Rvd25yZXYueG1sTI/BbsIwEETvlfgHayv1VpwCApRmg1CjHjgCVc8mXpK09jqNHRL69XV7oZeV&#10;RjOaeZttRmvEhTrfOEZ4miYgiEunG64Q3o6vj2sQPijWyjgmhCt52OSTu0yl2g28p8shVCKWsE8V&#10;Qh1Cm0rpy5qs8lPXEkfv7DqrQpRdJXWnhlhujZwlyVJa1XBcqFVLLzWVn4feIujv87WdD8Nxt9sX&#10;/ZdpioLePxAf7sftM4hAY7iF4Rc/okMemU6uZ+2FQYiPhL8bvdVqPQNxQpgvkgXIPJP/6fMfAAAA&#10;//8DAFBLAQItABQABgAIAAAAIQC2gziS/gAAAOEBAAATAAAAAAAAAAAAAAAAAAAAAABbQ29udGVu&#10;dF9UeXBlc10ueG1sUEsBAi0AFAAGAAgAAAAhADj9If/WAAAAlAEAAAsAAAAAAAAAAAAAAAAALwEA&#10;AF9yZWxzLy5yZWxzUEsBAi0AFAAGAAgAAAAhAKp9fcT5AQAAzAMAAA4AAAAAAAAAAAAAAAAALgIA&#10;AGRycy9lMm9Eb2MueG1sUEsBAi0AFAAGAAgAAAAhAHjgd7ncAAAABQEAAA8AAAAAAAAAAAAAAAAA&#10;UwQAAGRycy9kb3ducmV2LnhtbFBLBQYAAAAABAAEAPMAAABcBQAAAAA=&#10;" o:allowincell="f" filled="f" stroked="f">
              <v:stroke joinstyle="round"/>
              <o:lock v:ext="edit" shapetype="t"/>
              <v:textbox style="mso-fit-shape-to-text:t">
                <w:txbxContent>
                  <w:p w14:paraId="6A0AAA3E"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BD39A1" w14:textId="77777777" w:rsidR="0014387D" w:rsidRPr="00B070EF" w:rsidRDefault="0014387D" w:rsidP="00B070EF">
    <w:pPr>
      <w:pStyle w:val="Header"/>
      <w:jc w:val="cent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655C8D" w14:textId="6AD76531" w:rsidR="0014387D" w:rsidRDefault="0014387D">
    <w:pPr>
      <w:pStyle w:val="Header"/>
    </w:pPr>
    <w:r>
      <w:rPr>
        <w:noProof/>
      </w:rPr>
      <mc:AlternateContent>
        <mc:Choice Requires="wps">
          <w:drawing>
            <wp:anchor distT="0" distB="0" distL="114300" distR="114300" simplePos="0" relativeHeight="251658244" behindDoc="1" locked="0" layoutInCell="0" allowOverlap="1" wp14:anchorId="0AA60E8E" wp14:editId="2F0EEE44">
              <wp:simplePos x="0" y="0"/>
              <wp:positionH relativeFrom="margin">
                <wp:align>center</wp:align>
              </wp:positionH>
              <wp:positionV relativeFrom="margin">
                <wp:align>center</wp:align>
              </wp:positionV>
              <wp:extent cx="4941570" cy="2161540"/>
              <wp:effectExtent l="0" t="1257300" r="0" b="895985"/>
              <wp:wrapNone/>
              <wp:docPr id="645880206"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059F2054"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0AA60E8E" id="_x0000_t202" coordsize="21600,21600" o:spt="202" path="m,l,21600r21600,l21600,xe">
              <v:stroke joinstyle="miter"/>
              <v:path gradientshapeok="t" o:connecttype="rect"/>
            </v:shapetype>
            <v:shape id="Text Box 4" o:spid="_x0000_s1042" type="#_x0000_t202" style="position:absolute;left:0;text-align:left;margin-left:0;margin-top:0;width:389.1pt;height:170.2pt;rotation:-45;z-index:-251658236;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7EqA9wEAAMwDAAAOAAAAZHJzL2Uyb0RvYy54bWysU8GO0zAQvSPxD5bvNE3VLrtR01XZZbks&#10;sNIW7dm1ncYQe8zYbdK/Z+xmWwQ3RA5WMrbfvPfmZXk72I4dNAYDrublZMqZdhKUcbuaf9s8vLvm&#10;LEThlOjA6ZofdeC3q7dvlr2v9Axa6JRGRiAuVL2veRujr4oiyFZbESbgtaPNBtCKSJ+4KxSKntBt&#10;V8ym06uiB1QeQeoQqHp/2uSrjN80WsavTRN0ZF3NiVvMK+Z1m9ZitRTVDoVvjRxpiH9gYYVx1PQM&#10;dS+iYHs0f0FZIxECNHEiwRbQNEbqrIHUlNM/1Dy3wuushcwJ/mxT+H+w8svh2T8hi8MHGGiAWUTw&#10;jyB/BObgrhVup9eI0LdaKGpc8nM509scPY01Vzd6iB+VIY/L5GvR+1CN+GkeoQqp07b/DIquiH2E&#10;3G1o0DKEdO36ZpqeXCZvGDGioR3Pg6IGTFJxfjMvF+9pS9LerLwqF/M8ykJUCS0NwmOInzRYll5q&#10;jpSEDCsOjyEmdpcjI9XE7sQzDtuBGUV9ko7EfAvqSNx7CkrNw8+9QE0+7O0dUK5IfINgXyiJa8zq&#10;XwlshheBfqQQif1T9xqUzCMnRjEnbDJEfScg21H+DqJji+zEiel4eOR8Qk13g1+Tiw8mC7rwHAVR&#10;ZLLOMd4pk79/51OXn3D1CwAA//8DAFBLAwQUAAYACAAAACEAeOB3udwAAAAFAQAADwAAAGRycy9k&#10;b3ducmV2LnhtbEyPwW7CMBBE75X4B2sr9VacAgKUZoNQox44AlXPJl6StPY6jR0S+vV1e6GXlUYz&#10;mnmbbUZrxIU63zhGeJomIIhLpxuuEN6Or49rED4o1so4JoQredjkk7tMpdoNvKfLIVQilrBPFUId&#10;QptK6cuarPJT1xJH7+w6q0KUXSV1p4ZYbo2cJclSWtVwXKhVSy81lZ+H3iLo7/O1nQ/DcbfbF/2X&#10;aYqC3j8QH+7H7TOIQGO4heEXP6JDHplOrmfthUGIj4S/G73Vaj0DcUKYL5IFyDyT/+nzHwAAAP//&#10;AwBQSwECLQAUAAYACAAAACEAtoM4kv4AAADhAQAAEwAAAAAAAAAAAAAAAAAAAAAAW0NvbnRlbnRf&#10;VHlwZXNdLnhtbFBLAQItABQABgAIAAAAIQA4/SH/1gAAAJQBAAALAAAAAAAAAAAAAAAAAC8BAABf&#10;cmVscy8ucmVsc1BLAQItABQABgAIAAAAIQAH7EqA9wEAAMwDAAAOAAAAAAAAAAAAAAAAAC4CAABk&#10;cnMvZTJvRG9jLnhtbFBLAQItABQABgAIAAAAIQB44He53AAAAAUBAAAPAAAAAAAAAAAAAAAAAFEE&#10;AABkcnMvZG93bnJldi54bWxQSwUGAAAAAAQABADzAAAAWgUAAAAA&#10;" o:allowincell="f" filled="f" stroked="f">
              <v:stroke joinstyle="round"/>
              <o:lock v:ext="edit" shapetype="t"/>
              <v:textbox style="mso-fit-shape-to-text:t">
                <w:txbxContent>
                  <w:p w14:paraId="059F2054"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B27E31" w14:textId="77777777" w:rsidR="0014387D" w:rsidRPr="00024CAB" w:rsidRDefault="0014387D">
    <w:pPr>
      <w:tabs>
        <w:tab w:val="center" w:pos="4536"/>
        <w:tab w:val="right" w:pos="9072"/>
      </w:tabs>
      <w:jc w:val="right"/>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357BC2" w14:textId="47D72DD6" w:rsidR="0014387D" w:rsidRDefault="0014387D">
    <w:pPr>
      <w:pStyle w:val="Header"/>
    </w:pPr>
    <w:r>
      <w:rPr>
        <w:noProof/>
      </w:rPr>
      <mc:AlternateContent>
        <mc:Choice Requires="wps">
          <w:drawing>
            <wp:anchor distT="0" distB="0" distL="114300" distR="114300" simplePos="0" relativeHeight="251658245" behindDoc="1" locked="0" layoutInCell="0" allowOverlap="1" wp14:anchorId="1F8907F6" wp14:editId="37FEDFA9">
              <wp:simplePos x="0" y="0"/>
              <wp:positionH relativeFrom="margin">
                <wp:align>center</wp:align>
              </wp:positionH>
              <wp:positionV relativeFrom="margin">
                <wp:align>center</wp:align>
              </wp:positionV>
              <wp:extent cx="4941570" cy="2161540"/>
              <wp:effectExtent l="0" t="1257300" r="0" b="895985"/>
              <wp:wrapNone/>
              <wp:docPr id="676693437"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4941570" cy="216154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68CF8562"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F8907F6" id="_x0000_t202" coordsize="21600,21600" o:spt="202" path="m,l,21600r21600,l21600,xe">
              <v:stroke joinstyle="miter"/>
              <v:path gradientshapeok="t" o:connecttype="rect"/>
            </v:shapetype>
            <v:shape id="Text Box 5" o:spid="_x0000_s1043" type="#_x0000_t202" style="position:absolute;left:0;text-align:left;margin-left:0;margin-top:0;width:389.1pt;height:170.2pt;rotation:-45;z-index:-251658235;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sIvf+AEAAMwDAAAOAAAAZHJzL2Uyb0RvYy54bWysU8tu2zAQvBfoPxC817IMO00Ey4GbNL2k&#10;bYC4yJnmw1Irctklbcl/3yWt2EV7K6oDIS3J2ZnZ0fJ2sB07aAwtuJqXkyln2klQrdvV/Nvm4d01&#10;ZyEKp0QHTtf8qAO/Xb19s+x9pWfQQKc0MgJxoep9zZsYfVUUQTbaijABrx1tGkArIn3irlAoekK3&#10;XTGbTq+KHlB5BKlDoOr9aZOvMr4xWsavxgQdWVdz4hbzinndprVYLUW1Q+GbVo40xD+wsKJ11PQM&#10;dS+iYHts/4KyrUQIYOJEgi3AmFbqrIHUlNM/1Dw3wuushcwJ/mxT+H+w8svh2T8hi8MHGGiAWUTw&#10;jyB/BObgrhFup9eI0DdaKGpc8nM509scPY01Vzd6iB9VSx6Xydei96Ea8dM8QhVSp23/GRRdEfsI&#10;udtg0DKEdO36ZpqeXCZvGDGioR3Pg6IGTFJxfjMvF+9pS9LerLwqF/M8ykJUCS0NwmOInzRYll5q&#10;jpSEDCsOjyEmdpcjI9XE7sQzDtuBtarmi6QjMd+COhL3noJS8/BzL1CTD3t7B5QrEm8Q7AslcY1Z&#10;/SuBzfAi0I8UIrF/6l6DknnkxCjmhE2GqO8EZDvK30F0bJGdODEdD4+cT6jpbvBrcvGhzYIuPEdB&#10;FJmsc4x3yuTv3/nU5Sdc/QIAAP//AwBQSwMEFAAGAAgAAAAhAHjgd7ncAAAABQEAAA8AAABkcnMv&#10;ZG93bnJldi54bWxMj8FuwjAQRO+V+AdrK/VWnAIClGaDUKMeOAJVzyZekrT2Oo0dEvr1dXuhl5VG&#10;M5p5m21Ga8SFOt84RniaJiCIS6cbrhDejq+PaxA+KNbKOCaEK3nY5JO7TKXaDbynyyFUIpawTxVC&#10;HUKbSunLmqzyU9cSR+/sOqtClF0ldaeGWG6NnCXJUlrVcFyoVUsvNZWfh94i6O/ztZ0Pw3G32xf9&#10;l2mKgt4/EB/ux+0ziEBjuIXhFz+iQx6ZTq5n7YVBiI+Evxu91Wo9A3FCmC+SBcg8k//p8x8AAAD/&#10;/wMAUEsBAi0AFAAGAAgAAAAhALaDOJL+AAAA4QEAABMAAAAAAAAAAAAAAAAAAAAAAFtDb250ZW50&#10;X1R5cGVzXS54bWxQSwECLQAUAAYACAAAACEAOP0h/9YAAACUAQAACwAAAAAAAAAAAAAAAAAvAQAA&#10;X3JlbHMvLnJlbHNQSwECLQAUAAYACAAAACEAk7CL3/gBAADMAwAADgAAAAAAAAAAAAAAAAAuAgAA&#10;ZHJzL2Uyb0RvYy54bWxQSwECLQAUAAYACAAAACEAeOB3udwAAAAFAQAADwAAAAAAAAAAAAAAAABS&#10;BAAAZHJzL2Rvd25yZXYueG1sUEsFBgAAAAAEAAQA8wAAAFsFAAAAAA==&#10;" o:allowincell="f" filled="f" stroked="f">
              <v:stroke joinstyle="round"/>
              <o:lock v:ext="edit" shapetype="t"/>
              <v:textbox style="mso-fit-shape-to-text:t">
                <w:txbxContent>
                  <w:p w14:paraId="68CF8562" w14:textId="77777777" w:rsidR="0014387D" w:rsidRDefault="0014387D" w:rsidP="0014387D">
                    <w:pPr>
                      <w:jc w:val="center"/>
                      <w:rPr>
                        <w:rFonts w:ascii="Calibri" w:hAnsi="Calibri" w:cs="Calibri"/>
                        <w:color w:val="C0C0C0"/>
                        <w:sz w:val="2"/>
                        <w:szCs w:val="2"/>
                      </w:rPr>
                    </w:pPr>
                    <w:r>
                      <w:rPr>
                        <w:rFonts w:ascii="Calibri" w:hAnsi="Calibri" w:cs="Calibri"/>
                        <w:color w:val="C0C0C0"/>
                        <w:sz w:val="2"/>
                        <w:szCs w:val="2"/>
                      </w:rPr>
                      <w:t>DRAFT</w:t>
                    </w:r>
                  </w:p>
                </w:txbxContent>
              </v:textbox>
              <w10:wrap anchorx="margin" anchory="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CD29E3"/>
    <w:multiLevelType w:val="multilevel"/>
    <w:tmpl w:val="18BE88D2"/>
    <w:lvl w:ilvl="0">
      <w:start w:val="1"/>
      <w:numFmt w:val="decimal"/>
      <w:lvlRestart w:val="0"/>
      <w:pStyle w:val="ONUME"/>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1" w15:restartNumberingAfterBreak="0">
    <w:nsid w:val="07E51DAF"/>
    <w:multiLevelType w:val="hybridMultilevel"/>
    <w:tmpl w:val="0E6490BE"/>
    <w:lvl w:ilvl="0" w:tplc="0409000F">
      <w:start w:val="1"/>
      <w:numFmt w:val="decimal"/>
      <w:lvlText w:val="%1."/>
      <w:lvlJc w:val="left"/>
      <w:pPr>
        <w:ind w:left="6480" w:hanging="360"/>
      </w:pPr>
    </w:lvl>
    <w:lvl w:ilvl="1" w:tplc="04090019">
      <w:start w:val="1"/>
      <w:numFmt w:val="lowerLetter"/>
      <w:lvlText w:val="%2."/>
      <w:lvlJc w:val="left"/>
      <w:pPr>
        <w:ind w:left="1440" w:hanging="360"/>
      </w:pPr>
    </w:lvl>
    <w:lvl w:ilvl="2" w:tplc="BEBE3872">
      <w:start w:val="1"/>
      <w:numFmt w:val="lowerRoman"/>
      <w:lvlText w:val="(%3)"/>
      <w:lvlJc w:val="left"/>
      <w:pPr>
        <w:ind w:left="2340" w:hanging="360"/>
      </w:pPr>
      <w:rPr>
        <w:rFonts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18132FB"/>
    <w:multiLevelType w:val="hybridMultilevel"/>
    <w:tmpl w:val="1A56AC16"/>
    <w:lvl w:ilvl="0" w:tplc="4162B89C">
      <w:start w:val="1"/>
      <w:numFmt w:val="decimal"/>
      <w:lvlText w:val="%1."/>
      <w:lvlJc w:val="left"/>
      <w:pPr>
        <w:ind w:left="2204" w:hanging="360"/>
      </w:pPr>
      <w:rPr>
        <w:rFonts w:ascii="Times New Roman" w:hAnsi="Times New Roman" w:cs="Times New Roman" w:hint="default"/>
        <w:b w:val="0"/>
        <w:i w:val="0"/>
        <w:color w:val="auto"/>
        <w:sz w:val="22"/>
        <w:szCs w:val="22"/>
      </w:rPr>
    </w:lvl>
    <w:lvl w:ilvl="1" w:tplc="04090019">
      <w:start w:val="1"/>
      <w:numFmt w:val="lowerLetter"/>
      <w:lvlText w:val="%2."/>
      <w:lvlJc w:val="left"/>
      <w:pPr>
        <w:ind w:left="1212"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4901C4B"/>
    <w:multiLevelType w:val="hybridMultilevel"/>
    <w:tmpl w:val="2F006BD8"/>
    <w:lvl w:ilvl="0" w:tplc="3809000F">
      <w:start w:val="1"/>
      <w:numFmt w:val="decimal"/>
      <w:lvlText w:val="%1."/>
      <w:lvlJc w:val="left"/>
      <w:pPr>
        <w:ind w:left="720" w:hanging="360"/>
      </w:pPr>
      <w:rPr>
        <w:rFonts w:hint="default"/>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4" w15:restartNumberingAfterBreak="0">
    <w:nsid w:val="1FAF45A5"/>
    <w:multiLevelType w:val="hybridMultilevel"/>
    <w:tmpl w:val="8012B1AA"/>
    <w:lvl w:ilvl="0" w:tplc="68003D58">
      <w:start w:val="1"/>
      <w:numFmt w:val="upperLetter"/>
      <w:lvlText w:val="%1."/>
      <w:lvlJc w:val="left"/>
      <w:pPr>
        <w:ind w:left="720" w:hanging="360"/>
      </w:pPr>
      <w:rPr>
        <w:rFonts w:ascii="Times New Roman" w:hAnsi="Times New Roman" w:hint="default"/>
        <w:b/>
        <w:i w:val="0"/>
        <w:color w:val="auto"/>
        <w:sz w:val="22"/>
        <w:szCs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FFB19A2"/>
    <w:multiLevelType w:val="multilevel"/>
    <w:tmpl w:val="495EEFEE"/>
    <w:lvl w:ilvl="0">
      <w:start w:val="1"/>
      <w:numFmt w:val="decimal"/>
      <w:lvlRestart w:val="0"/>
      <w:pStyle w:val="ONUMFS"/>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6" w15:restartNumberingAfterBreak="0">
    <w:nsid w:val="34321CAF"/>
    <w:multiLevelType w:val="hybridMultilevel"/>
    <w:tmpl w:val="427CFF8C"/>
    <w:lvl w:ilvl="0" w:tplc="569643B2">
      <w:start w:val="1"/>
      <w:numFmt w:val="decimal"/>
      <w:pStyle w:val="Heading3"/>
      <w:lvlText w:val="%1."/>
      <w:lvlJc w:val="left"/>
      <w:pPr>
        <w:ind w:left="720" w:hanging="360"/>
      </w:pPr>
      <w:rPr>
        <w:rFonts w:hint="default"/>
        <w:b/>
        <w:i w:val="0"/>
      </w:rPr>
    </w:lvl>
    <w:lvl w:ilvl="1" w:tplc="38090019" w:tentative="1">
      <w:start w:val="1"/>
      <w:numFmt w:val="lowerLetter"/>
      <w:lvlText w:val="%2."/>
      <w:lvlJc w:val="left"/>
      <w:pPr>
        <w:ind w:left="1440" w:hanging="360"/>
      </w:pPr>
    </w:lvl>
    <w:lvl w:ilvl="2" w:tplc="3809001B" w:tentative="1">
      <w:start w:val="1"/>
      <w:numFmt w:val="lowerRoman"/>
      <w:lvlText w:val="%3."/>
      <w:lvlJc w:val="right"/>
      <w:pPr>
        <w:ind w:left="2160" w:hanging="180"/>
      </w:pPr>
    </w:lvl>
    <w:lvl w:ilvl="3" w:tplc="3809000F" w:tentative="1">
      <w:start w:val="1"/>
      <w:numFmt w:val="decimal"/>
      <w:lvlText w:val="%4."/>
      <w:lvlJc w:val="left"/>
      <w:pPr>
        <w:ind w:left="2880" w:hanging="360"/>
      </w:pPr>
    </w:lvl>
    <w:lvl w:ilvl="4" w:tplc="38090019" w:tentative="1">
      <w:start w:val="1"/>
      <w:numFmt w:val="lowerLetter"/>
      <w:lvlText w:val="%5."/>
      <w:lvlJc w:val="left"/>
      <w:pPr>
        <w:ind w:left="3600" w:hanging="360"/>
      </w:pPr>
    </w:lvl>
    <w:lvl w:ilvl="5" w:tplc="3809001B" w:tentative="1">
      <w:start w:val="1"/>
      <w:numFmt w:val="lowerRoman"/>
      <w:lvlText w:val="%6."/>
      <w:lvlJc w:val="right"/>
      <w:pPr>
        <w:ind w:left="4320" w:hanging="180"/>
      </w:pPr>
    </w:lvl>
    <w:lvl w:ilvl="6" w:tplc="3809000F" w:tentative="1">
      <w:start w:val="1"/>
      <w:numFmt w:val="decimal"/>
      <w:lvlText w:val="%7."/>
      <w:lvlJc w:val="left"/>
      <w:pPr>
        <w:ind w:left="5040" w:hanging="360"/>
      </w:pPr>
    </w:lvl>
    <w:lvl w:ilvl="7" w:tplc="38090019" w:tentative="1">
      <w:start w:val="1"/>
      <w:numFmt w:val="lowerLetter"/>
      <w:lvlText w:val="%8."/>
      <w:lvlJc w:val="left"/>
      <w:pPr>
        <w:ind w:left="5760" w:hanging="360"/>
      </w:pPr>
    </w:lvl>
    <w:lvl w:ilvl="8" w:tplc="3809001B" w:tentative="1">
      <w:start w:val="1"/>
      <w:numFmt w:val="lowerRoman"/>
      <w:lvlText w:val="%9."/>
      <w:lvlJc w:val="right"/>
      <w:pPr>
        <w:ind w:left="6480" w:hanging="180"/>
      </w:pPr>
    </w:lvl>
  </w:abstractNum>
  <w:abstractNum w:abstractNumId="7" w15:restartNumberingAfterBreak="0">
    <w:nsid w:val="43857DC7"/>
    <w:multiLevelType w:val="multilevel"/>
    <w:tmpl w:val="76F295F2"/>
    <w:lvl w:ilvl="0">
      <w:start w:val="1"/>
      <w:numFmt w:val="upperLetter"/>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8" w15:restartNumberingAfterBreak="0">
    <w:nsid w:val="4B926183"/>
    <w:multiLevelType w:val="hybridMultilevel"/>
    <w:tmpl w:val="3A982B9A"/>
    <w:lvl w:ilvl="0" w:tplc="D25A75B0">
      <w:start w:val="1"/>
      <w:numFmt w:val="lowerRoman"/>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4C8B3C46"/>
    <w:multiLevelType w:val="hybridMultilevel"/>
    <w:tmpl w:val="799E19C6"/>
    <w:lvl w:ilvl="0" w:tplc="AEB04A72">
      <w:start w:val="1"/>
      <w:numFmt w:val="decimal"/>
      <w:lvlRestart w:val="0"/>
      <w:pStyle w:val="ListNumber"/>
      <w:lvlText w:val="03.%1."/>
      <w:lvlJc w:val="left"/>
      <w:pPr>
        <w:tabs>
          <w:tab w:val="num" w:pos="567"/>
        </w:tabs>
        <w:ind w:left="0" w:firstLine="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 w15:restartNumberingAfterBreak="0">
    <w:nsid w:val="50F06035"/>
    <w:multiLevelType w:val="hybridMultilevel"/>
    <w:tmpl w:val="2A28BE3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5322163C"/>
    <w:multiLevelType w:val="hybridMultilevel"/>
    <w:tmpl w:val="214A8426"/>
    <w:lvl w:ilvl="0" w:tplc="1592FD9A">
      <w:start w:val="1"/>
      <w:numFmt w:val="decimal"/>
      <w:lvlText w:val="%1."/>
      <w:lvlJc w:val="left"/>
      <w:pPr>
        <w:ind w:left="1084" w:hanging="360"/>
      </w:pPr>
      <w:rPr>
        <w:rFonts w:hint="default"/>
        <w:b/>
        <w:i w:val="0"/>
        <w:sz w:val="20"/>
      </w:rPr>
    </w:lvl>
    <w:lvl w:ilvl="1" w:tplc="08090019" w:tentative="1">
      <w:start w:val="1"/>
      <w:numFmt w:val="lowerLetter"/>
      <w:lvlText w:val="%2."/>
      <w:lvlJc w:val="left"/>
      <w:pPr>
        <w:ind w:left="1804" w:hanging="360"/>
      </w:pPr>
    </w:lvl>
    <w:lvl w:ilvl="2" w:tplc="0809001B" w:tentative="1">
      <w:start w:val="1"/>
      <w:numFmt w:val="lowerRoman"/>
      <w:lvlText w:val="%3."/>
      <w:lvlJc w:val="right"/>
      <w:pPr>
        <w:ind w:left="2524" w:hanging="180"/>
      </w:pPr>
    </w:lvl>
    <w:lvl w:ilvl="3" w:tplc="0809000F" w:tentative="1">
      <w:start w:val="1"/>
      <w:numFmt w:val="decimal"/>
      <w:lvlText w:val="%4."/>
      <w:lvlJc w:val="left"/>
      <w:pPr>
        <w:ind w:left="3244" w:hanging="360"/>
      </w:pPr>
    </w:lvl>
    <w:lvl w:ilvl="4" w:tplc="08090019" w:tentative="1">
      <w:start w:val="1"/>
      <w:numFmt w:val="lowerLetter"/>
      <w:lvlText w:val="%5."/>
      <w:lvlJc w:val="left"/>
      <w:pPr>
        <w:ind w:left="3964" w:hanging="360"/>
      </w:pPr>
    </w:lvl>
    <w:lvl w:ilvl="5" w:tplc="0809001B" w:tentative="1">
      <w:start w:val="1"/>
      <w:numFmt w:val="lowerRoman"/>
      <w:lvlText w:val="%6."/>
      <w:lvlJc w:val="right"/>
      <w:pPr>
        <w:ind w:left="4684" w:hanging="180"/>
      </w:pPr>
    </w:lvl>
    <w:lvl w:ilvl="6" w:tplc="0809000F" w:tentative="1">
      <w:start w:val="1"/>
      <w:numFmt w:val="decimal"/>
      <w:lvlText w:val="%7."/>
      <w:lvlJc w:val="left"/>
      <w:pPr>
        <w:ind w:left="5404" w:hanging="360"/>
      </w:pPr>
    </w:lvl>
    <w:lvl w:ilvl="7" w:tplc="08090019" w:tentative="1">
      <w:start w:val="1"/>
      <w:numFmt w:val="lowerLetter"/>
      <w:lvlText w:val="%8."/>
      <w:lvlJc w:val="left"/>
      <w:pPr>
        <w:ind w:left="6124" w:hanging="360"/>
      </w:pPr>
    </w:lvl>
    <w:lvl w:ilvl="8" w:tplc="0809001B" w:tentative="1">
      <w:start w:val="1"/>
      <w:numFmt w:val="lowerRoman"/>
      <w:lvlText w:val="%9."/>
      <w:lvlJc w:val="right"/>
      <w:pPr>
        <w:ind w:left="6844" w:hanging="180"/>
      </w:pPr>
    </w:lvl>
  </w:abstractNum>
  <w:abstractNum w:abstractNumId="12" w15:restartNumberingAfterBreak="0">
    <w:nsid w:val="60F30A01"/>
    <w:multiLevelType w:val="hybridMultilevel"/>
    <w:tmpl w:val="0CCC6AB2"/>
    <w:lvl w:ilvl="0" w:tplc="38090001">
      <w:start w:val="1"/>
      <w:numFmt w:val="bullet"/>
      <w:lvlText w:val=""/>
      <w:lvlJc w:val="left"/>
      <w:pPr>
        <w:ind w:left="720" w:hanging="360"/>
      </w:pPr>
      <w:rPr>
        <w:rFonts w:ascii="Symbol" w:hAnsi="Symbol" w:hint="default"/>
      </w:rPr>
    </w:lvl>
    <w:lvl w:ilvl="1" w:tplc="38090003" w:tentative="1">
      <w:start w:val="1"/>
      <w:numFmt w:val="bullet"/>
      <w:lvlText w:val="o"/>
      <w:lvlJc w:val="left"/>
      <w:pPr>
        <w:ind w:left="1440" w:hanging="360"/>
      </w:pPr>
      <w:rPr>
        <w:rFonts w:ascii="Courier New" w:hAnsi="Courier New" w:cs="Courier New" w:hint="default"/>
      </w:rPr>
    </w:lvl>
    <w:lvl w:ilvl="2" w:tplc="38090005" w:tentative="1">
      <w:start w:val="1"/>
      <w:numFmt w:val="bullet"/>
      <w:lvlText w:val=""/>
      <w:lvlJc w:val="left"/>
      <w:pPr>
        <w:ind w:left="2160" w:hanging="360"/>
      </w:pPr>
      <w:rPr>
        <w:rFonts w:ascii="Wingdings" w:hAnsi="Wingdings" w:hint="default"/>
      </w:rPr>
    </w:lvl>
    <w:lvl w:ilvl="3" w:tplc="38090001" w:tentative="1">
      <w:start w:val="1"/>
      <w:numFmt w:val="bullet"/>
      <w:lvlText w:val=""/>
      <w:lvlJc w:val="left"/>
      <w:pPr>
        <w:ind w:left="2880" w:hanging="360"/>
      </w:pPr>
      <w:rPr>
        <w:rFonts w:ascii="Symbol" w:hAnsi="Symbol" w:hint="default"/>
      </w:rPr>
    </w:lvl>
    <w:lvl w:ilvl="4" w:tplc="38090003" w:tentative="1">
      <w:start w:val="1"/>
      <w:numFmt w:val="bullet"/>
      <w:lvlText w:val="o"/>
      <w:lvlJc w:val="left"/>
      <w:pPr>
        <w:ind w:left="3600" w:hanging="360"/>
      </w:pPr>
      <w:rPr>
        <w:rFonts w:ascii="Courier New" w:hAnsi="Courier New" w:cs="Courier New" w:hint="default"/>
      </w:rPr>
    </w:lvl>
    <w:lvl w:ilvl="5" w:tplc="38090005" w:tentative="1">
      <w:start w:val="1"/>
      <w:numFmt w:val="bullet"/>
      <w:lvlText w:val=""/>
      <w:lvlJc w:val="left"/>
      <w:pPr>
        <w:ind w:left="4320" w:hanging="360"/>
      </w:pPr>
      <w:rPr>
        <w:rFonts w:ascii="Wingdings" w:hAnsi="Wingdings" w:hint="default"/>
      </w:rPr>
    </w:lvl>
    <w:lvl w:ilvl="6" w:tplc="38090001" w:tentative="1">
      <w:start w:val="1"/>
      <w:numFmt w:val="bullet"/>
      <w:lvlText w:val=""/>
      <w:lvlJc w:val="left"/>
      <w:pPr>
        <w:ind w:left="5040" w:hanging="360"/>
      </w:pPr>
      <w:rPr>
        <w:rFonts w:ascii="Symbol" w:hAnsi="Symbol" w:hint="default"/>
      </w:rPr>
    </w:lvl>
    <w:lvl w:ilvl="7" w:tplc="38090003" w:tentative="1">
      <w:start w:val="1"/>
      <w:numFmt w:val="bullet"/>
      <w:lvlText w:val="o"/>
      <w:lvlJc w:val="left"/>
      <w:pPr>
        <w:ind w:left="5760" w:hanging="360"/>
      </w:pPr>
      <w:rPr>
        <w:rFonts w:ascii="Courier New" w:hAnsi="Courier New" w:cs="Courier New" w:hint="default"/>
      </w:rPr>
    </w:lvl>
    <w:lvl w:ilvl="8" w:tplc="38090005" w:tentative="1">
      <w:start w:val="1"/>
      <w:numFmt w:val="bullet"/>
      <w:lvlText w:val=""/>
      <w:lvlJc w:val="left"/>
      <w:pPr>
        <w:ind w:left="6480" w:hanging="360"/>
      </w:pPr>
      <w:rPr>
        <w:rFonts w:ascii="Wingdings" w:hAnsi="Wingdings" w:hint="default"/>
      </w:rPr>
    </w:lvl>
  </w:abstractNum>
  <w:num w:numId="1" w16cid:durableId="1151099335">
    <w:abstractNumId w:val="9"/>
  </w:num>
  <w:num w:numId="2" w16cid:durableId="797770133">
    <w:abstractNumId w:val="0"/>
  </w:num>
  <w:num w:numId="3" w16cid:durableId="878471050">
    <w:abstractNumId w:val="5"/>
  </w:num>
  <w:num w:numId="4" w16cid:durableId="13846898">
    <w:abstractNumId w:val="10"/>
  </w:num>
  <w:num w:numId="5" w16cid:durableId="27531645">
    <w:abstractNumId w:val="1"/>
  </w:num>
  <w:num w:numId="6" w16cid:durableId="609895608">
    <w:abstractNumId w:val="2"/>
  </w:num>
  <w:num w:numId="7" w16cid:durableId="1854757375">
    <w:abstractNumId w:val="4"/>
  </w:num>
  <w:num w:numId="8" w16cid:durableId="2032141629">
    <w:abstractNumId w:val="12"/>
  </w:num>
  <w:num w:numId="9" w16cid:durableId="1371149749">
    <w:abstractNumId w:val="3"/>
  </w:num>
  <w:num w:numId="10" w16cid:durableId="1740709806">
    <w:abstractNumId w:val="6"/>
  </w:num>
  <w:num w:numId="11" w16cid:durableId="289552179">
    <w:abstractNumId w:val="8"/>
  </w:num>
  <w:num w:numId="12" w16cid:durableId="1575897115">
    <w:abstractNumId w:val="7"/>
  </w:num>
  <w:num w:numId="13" w16cid:durableId="1952012324">
    <w:abstractNumId w:val="11"/>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4387D"/>
    <w:rsid w:val="000068EF"/>
    <w:rsid w:val="00011280"/>
    <w:rsid w:val="0001647B"/>
    <w:rsid w:val="00017621"/>
    <w:rsid w:val="00030525"/>
    <w:rsid w:val="00041E47"/>
    <w:rsid w:val="00042889"/>
    <w:rsid w:val="00043CAA"/>
    <w:rsid w:val="00052D32"/>
    <w:rsid w:val="00075432"/>
    <w:rsid w:val="0007683D"/>
    <w:rsid w:val="000968ED"/>
    <w:rsid w:val="000B0A32"/>
    <w:rsid w:val="000D6FFD"/>
    <w:rsid w:val="000E0260"/>
    <w:rsid w:val="000E252E"/>
    <w:rsid w:val="000F03D1"/>
    <w:rsid w:val="000F4FB2"/>
    <w:rsid w:val="000F5E56"/>
    <w:rsid w:val="001024FE"/>
    <w:rsid w:val="0011096C"/>
    <w:rsid w:val="00114B1D"/>
    <w:rsid w:val="00124096"/>
    <w:rsid w:val="00134F44"/>
    <w:rsid w:val="001362EE"/>
    <w:rsid w:val="00142868"/>
    <w:rsid w:val="0014387D"/>
    <w:rsid w:val="001528C7"/>
    <w:rsid w:val="00167918"/>
    <w:rsid w:val="00173003"/>
    <w:rsid w:val="00174C35"/>
    <w:rsid w:val="00174CD7"/>
    <w:rsid w:val="00182094"/>
    <w:rsid w:val="001832A6"/>
    <w:rsid w:val="00183FD4"/>
    <w:rsid w:val="00191AC3"/>
    <w:rsid w:val="00192CB7"/>
    <w:rsid w:val="001A799E"/>
    <w:rsid w:val="001B0D3F"/>
    <w:rsid w:val="001B5B6A"/>
    <w:rsid w:val="001C6808"/>
    <w:rsid w:val="001D4CB0"/>
    <w:rsid w:val="001F0725"/>
    <w:rsid w:val="001F1061"/>
    <w:rsid w:val="001F1DCC"/>
    <w:rsid w:val="0021047B"/>
    <w:rsid w:val="002121FA"/>
    <w:rsid w:val="002205EC"/>
    <w:rsid w:val="002232C8"/>
    <w:rsid w:val="00232397"/>
    <w:rsid w:val="002373FB"/>
    <w:rsid w:val="0024079C"/>
    <w:rsid w:val="0024176E"/>
    <w:rsid w:val="002427DF"/>
    <w:rsid w:val="00244E49"/>
    <w:rsid w:val="002525B6"/>
    <w:rsid w:val="0026135C"/>
    <w:rsid w:val="002634C4"/>
    <w:rsid w:val="00280622"/>
    <w:rsid w:val="00290844"/>
    <w:rsid w:val="00292113"/>
    <w:rsid w:val="0029239E"/>
    <w:rsid w:val="002928D3"/>
    <w:rsid w:val="00292EFB"/>
    <w:rsid w:val="00297AD4"/>
    <w:rsid w:val="002A03A1"/>
    <w:rsid w:val="002A525B"/>
    <w:rsid w:val="002B689E"/>
    <w:rsid w:val="002B7036"/>
    <w:rsid w:val="002B7373"/>
    <w:rsid w:val="002D007E"/>
    <w:rsid w:val="002D4D9E"/>
    <w:rsid w:val="002D5496"/>
    <w:rsid w:val="002F1FE6"/>
    <w:rsid w:val="002F3E76"/>
    <w:rsid w:val="002F4E68"/>
    <w:rsid w:val="002F70B2"/>
    <w:rsid w:val="00301D7A"/>
    <w:rsid w:val="00303DCC"/>
    <w:rsid w:val="00312F7F"/>
    <w:rsid w:val="003228B7"/>
    <w:rsid w:val="00326D4E"/>
    <w:rsid w:val="003508A3"/>
    <w:rsid w:val="003673CF"/>
    <w:rsid w:val="003801D6"/>
    <w:rsid w:val="00380E0E"/>
    <w:rsid w:val="003845C1"/>
    <w:rsid w:val="00386EAD"/>
    <w:rsid w:val="003A0DEE"/>
    <w:rsid w:val="003A349D"/>
    <w:rsid w:val="003A6F89"/>
    <w:rsid w:val="003B1B86"/>
    <w:rsid w:val="003B38C1"/>
    <w:rsid w:val="003C6542"/>
    <w:rsid w:val="003D352A"/>
    <w:rsid w:val="003D5233"/>
    <w:rsid w:val="003D6222"/>
    <w:rsid w:val="003E3D04"/>
    <w:rsid w:val="003F3C45"/>
    <w:rsid w:val="00423E3E"/>
    <w:rsid w:val="00427AF4"/>
    <w:rsid w:val="00433A5C"/>
    <w:rsid w:val="004400E2"/>
    <w:rsid w:val="00445E3C"/>
    <w:rsid w:val="004524CF"/>
    <w:rsid w:val="004604E7"/>
    <w:rsid w:val="00461632"/>
    <w:rsid w:val="004647DA"/>
    <w:rsid w:val="00464CA3"/>
    <w:rsid w:val="0046719A"/>
    <w:rsid w:val="00471F76"/>
    <w:rsid w:val="00474062"/>
    <w:rsid w:val="00474A6E"/>
    <w:rsid w:val="00474DBE"/>
    <w:rsid w:val="00477D6B"/>
    <w:rsid w:val="00482BB7"/>
    <w:rsid w:val="00484963"/>
    <w:rsid w:val="00490BB1"/>
    <w:rsid w:val="004A64F0"/>
    <w:rsid w:val="004B0BFA"/>
    <w:rsid w:val="004B448B"/>
    <w:rsid w:val="004C4F93"/>
    <w:rsid w:val="004C6A2F"/>
    <w:rsid w:val="004D39C4"/>
    <w:rsid w:val="005034B1"/>
    <w:rsid w:val="00512CAC"/>
    <w:rsid w:val="0052482E"/>
    <w:rsid w:val="005256AB"/>
    <w:rsid w:val="0053057A"/>
    <w:rsid w:val="00541705"/>
    <w:rsid w:val="00547073"/>
    <w:rsid w:val="00560A29"/>
    <w:rsid w:val="0056509A"/>
    <w:rsid w:val="00565194"/>
    <w:rsid w:val="00570075"/>
    <w:rsid w:val="005708E3"/>
    <w:rsid w:val="005731C9"/>
    <w:rsid w:val="00574845"/>
    <w:rsid w:val="0057528F"/>
    <w:rsid w:val="00593CAF"/>
    <w:rsid w:val="00594D27"/>
    <w:rsid w:val="005A2406"/>
    <w:rsid w:val="005A78CD"/>
    <w:rsid w:val="005B106C"/>
    <w:rsid w:val="005B1906"/>
    <w:rsid w:val="005B2906"/>
    <w:rsid w:val="005B2F35"/>
    <w:rsid w:val="005B3109"/>
    <w:rsid w:val="005B4755"/>
    <w:rsid w:val="005B6C54"/>
    <w:rsid w:val="005C5DD4"/>
    <w:rsid w:val="005D4DFE"/>
    <w:rsid w:val="005E6543"/>
    <w:rsid w:val="005F10BC"/>
    <w:rsid w:val="00601760"/>
    <w:rsid w:val="00605827"/>
    <w:rsid w:val="00606BB0"/>
    <w:rsid w:val="006119AE"/>
    <w:rsid w:val="00612348"/>
    <w:rsid w:val="00622BE8"/>
    <w:rsid w:val="006273CA"/>
    <w:rsid w:val="00641468"/>
    <w:rsid w:val="00646050"/>
    <w:rsid w:val="00666409"/>
    <w:rsid w:val="006665CC"/>
    <w:rsid w:val="006713CA"/>
    <w:rsid w:val="00676C5C"/>
    <w:rsid w:val="00680D6C"/>
    <w:rsid w:val="00687A3F"/>
    <w:rsid w:val="006943FB"/>
    <w:rsid w:val="00695558"/>
    <w:rsid w:val="006977FB"/>
    <w:rsid w:val="006A22AE"/>
    <w:rsid w:val="006A6324"/>
    <w:rsid w:val="006B54CA"/>
    <w:rsid w:val="006D1ED2"/>
    <w:rsid w:val="006D5E0F"/>
    <w:rsid w:val="006E3CD8"/>
    <w:rsid w:val="006F5D65"/>
    <w:rsid w:val="006F692A"/>
    <w:rsid w:val="007058FB"/>
    <w:rsid w:val="0070641E"/>
    <w:rsid w:val="00706571"/>
    <w:rsid w:val="00710267"/>
    <w:rsid w:val="007116D8"/>
    <w:rsid w:val="00720604"/>
    <w:rsid w:val="00731FB3"/>
    <w:rsid w:val="00735F15"/>
    <w:rsid w:val="00737B3E"/>
    <w:rsid w:val="00743843"/>
    <w:rsid w:val="00744CA8"/>
    <w:rsid w:val="00762DE1"/>
    <w:rsid w:val="0078643D"/>
    <w:rsid w:val="00797F56"/>
    <w:rsid w:val="007A406D"/>
    <w:rsid w:val="007A662E"/>
    <w:rsid w:val="007B6264"/>
    <w:rsid w:val="007B6A58"/>
    <w:rsid w:val="007B7231"/>
    <w:rsid w:val="007C5559"/>
    <w:rsid w:val="007D1613"/>
    <w:rsid w:val="007D5AEF"/>
    <w:rsid w:val="007F53C9"/>
    <w:rsid w:val="0080574F"/>
    <w:rsid w:val="00813C5E"/>
    <w:rsid w:val="00816851"/>
    <w:rsid w:val="00831EDB"/>
    <w:rsid w:val="008417FC"/>
    <w:rsid w:val="00852A6E"/>
    <w:rsid w:val="00862038"/>
    <w:rsid w:val="008649F6"/>
    <w:rsid w:val="00870886"/>
    <w:rsid w:val="00872AAA"/>
    <w:rsid w:val="00873EE5"/>
    <w:rsid w:val="008923B9"/>
    <w:rsid w:val="008A7879"/>
    <w:rsid w:val="008B2CC1"/>
    <w:rsid w:val="008B4B5E"/>
    <w:rsid w:val="008B60B2"/>
    <w:rsid w:val="008C574C"/>
    <w:rsid w:val="008E140B"/>
    <w:rsid w:val="0090731E"/>
    <w:rsid w:val="00916EE2"/>
    <w:rsid w:val="00926CF8"/>
    <w:rsid w:val="009314CC"/>
    <w:rsid w:val="009417CA"/>
    <w:rsid w:val="00966A22"/>
    <w:rsid w:val="0096722F"/>
    <w:rsid w:val="00973C46"/>
    <w:rsid w:val="00977B68"/>
    <w:rsid w:val="00980843"/>
    <w:rsid w:val="00991C23"/>
    <w:rsid w:val="0099368B"/>
    <w:rsid w:val="00997EF1"/>
    <w:rsid w:val="009A2BF8"/>
    <w:rsid w:val="009B6A6E"/>
    <w:rsid w:val="009C0CB8"/>
    <w:rsid w:val="009D1352"/>
    <w:rsid w:val="009E102A"/>
    <w:rsid w:val="009E2791"/>
    <w:rsid w:val="009E3F6F"/>
    <w:rsid w:val="009F3BF9"/>
    <w:rsid w:val="009F3FD0"/>
    <w:rsid w:val="009F499F"/>
    <w:rsid w:val="00A04026"/>
    <w:rsid w:val="00A04E47"/>
    <w:rsid w:val="00A21E92"/>
    <w:rsid w:val="00A23952"/>
    <w:rsid w:val="00A2491F"/>
    <w:rsid w:val="00A261F9"/>
    <w:rsid w:val="00A42DAF"/>
    <w:rsid w:val="00A45BD8"/>
    <w:rsid w:val="00A50DE4"/>
    <w:rsid w:val="00A646B7"/>
    <w:rsid w:val="00A74219"/>
    <w:rsid w:val="00A778BF"/>
    <w:rsid w:val="00A81FF6"/>
    <w:rsid w:val="00A85B8E"/>
    <w:rsid w:val="00A95F8F"/>
    <w:rsid w:val="00AA3CFE"/>
    <w:rsid w:val="00AA41D8"/>
    <w:rsid w:val="00AC205C"/>
    <w:rsid w:val="00AC65E8"/>
    <w:rsid w:val="00AD2BDF"/>
    <w:rsid w:val="00AD5117"/>
    <w:rsid w:val="00AD5BD5"/>
    <w:rsid w:val="00AF0DB7"/>
    <w:rsid w:val="00AF405F"/>
    <w:rsid w:val="00AF5C73"/>
    <w:rsid w:val="00B0043C"/>
    <w:rsid w:val="00B027A2"/>
    <w:rsid w:val="00B05A69"/>
    <w:rsid w:val="00B070EF"/>
    <w:rsid w:val="00B079CC"/>
    <w:rsid w:val="00B21513"/>
    <w:rsid w:val="00B32BCC"/>
    <w:rsid w:val="00B3368F"/>
    <w:rsid w:val="00B40598"/>
    <w:rsid w:val="00B50B99"/>
    <w:rsid w:val="00B5486D"/>
    <w:rsid w:val="00B55E61"/>
    <w:rsid w:val="00B62CD9"/>
    <w:rsid w:val="00B65979"/>
    <w:rsid w:val="00B81256"/>
    <w:rsid w:val="00B86C68"/>
    <w:rsid w:val="00B9734B"/>
    <w:rsid w:val="00BA2220"/>
    <w:rsid w:val="00BC2E3C"/>
    <w:rsid w:val="00BC506A"/>
    <w:rsid w:val="00BC7379"/>
    <w:rsid w:val="00BC7388"/>
    <w:rsid w:val="00BD3894"/>
    <w:rsid w:val="00BD3B3F"/>
    <w:rsid w:val="00BE178D"/>
    <w:rsid w:val="00BE2EED"/>
    <w:rsid w:val="00C10028"/>
    <w:rsid w:val="00C11BFE"/>
    <w:rsid w:val="00C216EF"/>
    <w:rsid w:val="00C25AE1"/>
    <w:rsid w:val="00C26833"/>
    <w:rsid w:val="00C31760"/>
    <w:rsid w:val="00C3358A"/>
    <w:rsid w:val="00C33E68"/>
    <w:rsid w:val="00C34E45"/>
    <w:rsid w:val="00C35696"/>
    <w:rsid w:val="00C407C9"/>
    <w:rsid w:val="00C545DD"/>
    <w:rsid w:val="00C70311"/>
    <w:rsid w:val="00C84417"/>
    <w:rsid w:val="00C9263B"/>
    <w:rsid w:val="00C93CCA"/>
    <w:rsid w:val="00C94629"/>
    <w:rsid w:val="00CB0125"/>
    <w:rsid w:val="00CB744E"/>
    <w:rsid w:val="00CC32CE"/>
    <w:rsid w:val="00CD11C0"/>
    <w:rsid w:val="00CD6841"/>
    <w:rsid w:val="00CE00CD"/>
    <w:rsid w:val="00CE65D4"/>
    <w:rsid w:val="00D0392E"/>
    <w:rsid w:val="00D205D4"/>
    <w:rsid w:val="00D214D0"/>
    <w:rsid w:val="00D24BAC"/>
    <w:rsid w:val="00D3651F"/>
    <w:rsid w:val="00D36F80"/>
    <w:rsid w:val="00D45252"/>
    <w:rsid w:val="00D50417"/>
    <w:rsid w:val="00D50FFC"/>
    <w:rsid w:val="00D53E38"/>
    <w:rsid w:val="00D55934"/>
    <w:rsid w:val="00D62441"/>
    <w:rsid w:val="00D6336A"/>
    <w:rsid w:val="00D67417"/>
    <w:rsid w:val="00D71B4D"/>
    <w:rsid w:val="00D83E5C"/>
    <w:rsid w:val="00D86A96"/>
    <w:rsid w:val="00D91590"/>
    <w:rsid w:val="00D93D55"/>
    <w:rsid w:val="00D95F72"/>
    <w:rsid w:val="00DA2AAE"/>
    <w:rsid w:val="00DD0C70"/>
    <w:rsid w:val="00DF70A6"/>
    <w:rsid w:val="00E12027"/>
    <w:rsid w:val="00E161A2"/>
    <w:rsid w:val="00E260F6"/>
    <w:rsid w:val="00E31BAB"/>
    <w:rsid w:val="00E3295F"/>
    <w:rsid w:val="00E335FE"/>
    <w:rsid w:val="00E411E6"/>
    <w:rsid w:val="00E472F9"/>
    <w:rsid w:val="00E5021F"/>
    <w:rsid w:val="00E52170"/>
    <w:rsid w:val="00E5386D"/>
    <w:rsid w:val="00E56E96"/>
    <w:rsid w:val="00E671A6"/>
    <w:rsid w:val="00E703DF"/>
    <w:rsid w:val="00E70B76"/>
    <w:rsid w:val="00EA323E"/>
    <w:rsid w:val="00EA3B46"/>
    <w:rsid w:val="00EA5A6F"/>
    <w:rsid w:val="00EB48B1"/>
    <w:rsid w:val="00EC4E49"/>
    <w:rsid w:val="00EC7091"/>
    <w:rsid w:val="00ED416F"/>
    <w:rsid w:val="00ED7555"/>
    <w:rsid w:val="00ED77FB"/>
    <w:rsid w:val="00EE537F"/>
    <w:rsid w:val="00EF1381"/>
    <w:rsid w:val="00EF579F"/>
    <w:rsid w:val="00F021A6"/>
    <w:rsid w:val="00F05DCE"/>
    <w:rsid w:val="00F11D94"/>
    <w:rsid w:val="00F27C27"/>
    <w:rsid w:val="00F27F47"/>
    <w:rsid w:val="00F301AE"/>
    <w:rsid w:val="00F44323"/>
    <w:rsid w:val="00F5267C"/>
    <w:rsid w:val="00F5276C"/>
    <w:rsid w:val="00F56E11"/>
    <w:rsid w:val="00F66152"/>
    <w:rsid w:val="00F8074C"/>
    <w:rsid w:val="00F8302A"/>
    <w:rsid w:val="00F848F3"/>
    <w:rsid w:val="00F875DA"/>
    <w:rsid w:val="00F9251C"/>
    <w:rsid w:val="00FB09F4"/>
    <w:rsid w:val="00FB7009"/>
    <w:rsid w:val="00FC25C2"/>
    <w:rsid w:val="00FE0B9F"/>
    <w:rsid w:val="00FE6DE9"/>
    <w:rsid w:val="00FF0B55"/>
    <w:rsid w:val="00FF5C48"/>
    <w:rsid w:val="00FF739B"/>
    <w:rsid w:val="00FF7E77"/>
  </w:rsids>
  <m:mathPr>
    <m:mathFont m:val="Cambria Math"/>
    <m:brkBin m:val="before"/>
    <m:brkBinSub m:val="--"/>
    <m:smallFrac m:val="0"/>
    <m:dispDef/>
    <m:lMargin m:val="0"/>
    <m:rMargin m:val="0"/>
    <m:defJc m:val="centerGroup"/>
    <m:wrapIndent m:val="1440"/>
    <m:intLim m:val="subSup"/>
    <m:naryLim m:val="undOvr"/>
  </m:mathPr>
  <w:themeFontLang w:val="fr-CH"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61EC431"/>
  <w15:docId w15:val="{D1B8FCF6-B2A2-43E7-9401-C7B6C93C93B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fr-CH" w:eastAsia="fr-CH"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uiPriority="9" w:qFormat="1"/>
    <w:lsdException w:name="heading 4"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iPriority="35"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iPriority="99"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nhideWhenUsed="1"/>
    <w:lsdException w:name="Body Text" w:semiHidden="1" w:uiPriority="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iPriority="99"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A662E"/>
    <w:pPr>
      <w:jc w:val="both"/>
    </w:pPr>
    <w:rPr>
      <w:rFonts w:ascii="Arial" w:eastAsia="SimSun" w:hAnsi="Arial" w:cs="Arial"/>
      <w:lang w:val="de-DE" w:eastAsia="zh-CN"/>
    </w:rPr>
  </w:style>
  <w:style w:type="paragraph" w:styleId="Heading1">
    <w:name w:val="heading 1"/>
    <w:basedOn w:val="TOC1"/>
    <w:next w:val="Normal"/>
    <w:link w:val="Heading1Char"/>
    <w:qFormat/>
    <w:rsid w:val="00B079CC"/>
    <w:pPr>
      <w:tabs>
        <w:tab w:val="right" w:leader="dot" w:pos="9038"/>
      </w:tabs>
      <w:outlineLvl w:val="0"/>
    </w:pPr>
    <w:rPr>
      <w:b/>
      <w:iCs/>
    </w:rPr>
  </w:style>
  <w:style w:type="paragraph" w:styleId="Heading2">
    <w:name w:val="heading 2"/>
    <w:basedOn w:val="Normal"/>
    <w:next w:val="Normal"/>
    <w:link w:val="Heading2Char"/>
    <w:qFormat/>
    <w:rsid w:val="00CB0125"/>
    <w:pPr>
      <w:spacing w:after="120" w:line="280" w:lineRule="exact"/>
      <w:ind w:left="-567"/>
      <w:outlineLvl w:val="1"/>
    </w:pPr>
    <w:rPr>
      <w:rFonts w:ascii="Times New Roman" w:eastAsia="Calibri" w:hAnsi="Times New Roman" w:cs="Times New Roman"/>
      <w:b/>
      <w:bCs/>
      <w:color w:val="000000"/>
      <w:sz w:val="22"/>
      <w:szCs w:val="22"/>
      <w:lang w:eastAsia="en-US"/>
    </w:rPr>
  </w:style>
  <w:style w:type="paragraph" w:styleId="Heading3">
    <w:name w:val="heading 3"/>
    <w:basedOn w:val="Normal"/>
    <w:next w:val="Normal"/>
    <w:link w:val="Heading3Char"/>
    <w:autoRedefine/>
    <w:uiPriority w:val="9"/>
    <w:qFormat/>
    <w:rsid w:val="00380E0E"/>
    <w:pPr>
      <w:keepNext/>
      <w:numPr>
        <w:numId w:val="10"/>
      </w:numPr>
      <w:spacing w:before="240" w:after="200" w:line="276" w:lineRule="auto"/>
      <w:ind w:left="426" w:hanging="426"/>
      <w:outlineLvl w:val="2"/>
    </w:pPr>
    <w:rPr>
      <w:rFonts w:ascii="Times New Roman" w:eastAsia="Calibri" w:hAnsi="Times New Roman" w:cs="Times New Roman"/>
      <w:b/>
      <w:color w:val="000000"/>
      <w:sz w:val="22"/>
      <w:szCs w:val="22"/>
      <w:lang w:eastAsia="en-US"/>
    </w:rPr>
  </w:style>
  <w:style w:type="paragraph" w:styleId="Heading4">
    <w:name w:val="heading 4"/>
    <w:basedOn w:val="ListParagraph"/>
    <w:next w:val="Normal"/>
    <w:link w:val="Heading4Char"/>
    <w:autoRedefine/>
    <w:qFormat/>
    <w:rsid w:val="006D1ED2"/>
    <w:pPr>
      <w:spacing w:before="200" w:after="160" w:line="276" w:lineRule="auto"/>
      <w:ind w:left="426"/>
      <w:outlineLvl w:val="3"/>
    </w:pPr>
    <w:rPr>
      <w:rFonts w:ascii="Times New Roman" w:eastAsia="Calibri" w:hAnsi="Times New Roman" w:cs="Times New Roman"/>
      <w:b/>
      <w:bCs/>
      <w:color w:val="000000"/>
      <w:sz w:val="22"/>
    </w:rPr>
  </w:style>
  <w:style w:type="paragraph" w:styleId="Heading5">
    <w:name w:val="heading 5"/>
    <w:basedOn w:val="Normal"/>
    <w:next w:val="Normal"/>
    <w:link w:val="Heading5Char"/>
    <w:uiPriority w:val="9"/>
    <w:semiHidden/>
    <w:unhideWhenUsed/>
    <w:qFormat/>
    <w:rsid w:val="0014387D"/>
    <w:pPr>
      <w:keepNext/>
      <w:keepLines/>
      <w:spacing w:before="40" w:after="160" w:line="259" w:lineRule="auto"/>
      <w:outlineLvl w:val="4"/>
    </w:pPr>
    <w:rPr>
      <w:rFonts w:asciiTheme="majorHAnsi" w:eastAsiaTheme="majorEastAsia" w:hAnsiTheme="majorHAnsi" w:cstheme="majorBidi"/>
      <w:caps/>
      <w:color w:val="365F91" w:themeColor="accent1" w:themeShade="BF"/>
      <w:szCs w:val="22"/>
      <w:lang w:eastAsia="en-US"/>
    </w:rPr>
  </w:style>
  <w:style w:type="paragraph" w:styleId="Heading6">
    <w:name w:val="heading 6"/>
    <w:basedOn w:val="Normal"/>
    <w:next w:val="Normal"/>
    <w:link w:val="Heading6Char"/>
    <w:uiPriority w:val="9"/>
    <w:semiHidden/>
    <w:unhideWhenUsed/>
    <w:qFormat/>
    <w:rsid w:val="0014387D"/>
    <w:pPr>
      <w:keepNext/>
      <w:keepLines/>
      <w:spacing w:before="40" w:after="160" w:line="259" w:lineRule="auto"/>
      <w:outlineLvl w:val="5"/>
    </w:pPr>
    <w:rPr>
      <w:rFonts w:asciiTheme="majorHAnsi" w:eastAsiaTheme="majorEastAsia" w:hAnsiTheme="majorHAnsi" w:cstheme="majorBidi"/>
      <w:i/>
      <w:iCs/>
      <w:caps/>
      <w:color w:val="244061" w:themeColor="accent1" w:themeShade="80"/>
      <w:szCs w:val="22"/>
      <w:lang w:eastAsia="en-US"/>
    </w:rPr>
  </w:style>
  <w:style w:type="paragraph" w:styleId="Heading7">
    <w:name w:val="heading 7"/>
    <w:basedOn w:val="Normal"/>
    <w:next w:val="Normal"/>
    <w:link w:val="Heading7Char"/>
    <w:uiPriority w:val="9"/>
    <w:semiHidden/>
    <w:unhideWhenUsed/>
    <w:qFormat/>
    <w:rsid w:val="0014387D"/>
    <w:pPr>
      <w:keepNext/>
      <w:keepLines/>
      <w:spacing w:before="40" w:after="160" w:line="259" w:lineRule="auto"/>
      <w:outlineLvl w:val="6"/>
    </w:pPr>
    <w:rPr>
      <w:rFonts w:asciiTheme="majorHAnsi" w:eastAsiaTheme="majorEastAsia" w:hAnsiTheme="majorHAnsi" w:cstheme="majorBidi"/>
      <w:b/>
      <w:bCs/>
      <w:color w:val="244061" w:themeColor="accent1" w:themeShade="80"/>
      <w:szCs w:val="22"/>
      <w:lang w:eastAsia="en-US"/>
    </w:rPr>
  </w:style>
  <w:style w:type="paragraph" w:styleId="Heading8">
    <w:name w:val="heading 8"/>
    <w:basedOn w:val="Normal"/>
    <w:next w:val="Normal"/>
    <w:link w:val="Heading8Char"/>
    <w:uiPriority w:val="9"/>
    <w:semiHidden/>
    <w:unhideWhenUsed/>
    <w:qFormat/>
    <w:rsid w:val="0014387D"/>
    <w:pPr>
      <w:keepNext/>
      <w:keepLines/>
      <w:spacing w:before="40" w:after="160" w:line="259" w:lineRule="auto"/>
      <w:outlineLvl w:val="7"/>
    </w:pPr>
    <w:rPr>
      <w:rFonts w:asciiTheme="majorHAnsi" w:eastAsiaTheme="majorEastAsia" w:hAnsiTheme="majorHAnsi" w:cstheme="majorBidi"/>
      <w:b/>
      <w:bCs/>
      <w:i/>
      <w:iCs/>
      <w:color w:val="244061" w:themeColor="accent1" w:themeShade="80"/>
      <w:szCs w:val="22"/>
      <w:lang w:eastAsia="en-US"/>
    </w:rPr>
  </w:style>
  <w:style w:type="paragraph" w:styleId="Heading9">
    <w:name w:val="heading 9"/>
    <w:basedOn w:val="Normal"/>
    <w:next w:val="Normal"/>
    <w:link w:val="Heading9Char"/>
    <w:uiPriority w:val="9"/>
    <w:semiHidden/>
    <w:unhideWhenUsed/>
    <w:qFormat/>
    <w:rsid w:val="0014387D"/>
    <w:pPr>
      <w:keepNext/>
      <w:keepLines/>
      <w:spacing w:before="40" w:after="160" w:line="259" w:lineRule="auto"/>
      <w:outlineLvl w:val="8"/>
    </w:pPr>
    <w:rPr>
      <w:rFonts w:asciiTheme="majorHAnsi" w:eastAsiaTheme="majorEastAsia" w:hAnsiTheme="majorHAnsi" w:cstheme="majorBidi"/>
      <w:i/>
      <w:iCs/>
      <w:color w:val="244061" w:themeColor="accent1" w:themeShade="80"/>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Endofdocument-Annex">
    <w:name w:val="[End of document - Annex]"/>
    <w:basedOn w:val="Normal"/>
    <w:rsid w:val="0053057A"/>
    <w:pPr>
      <w:ind w:left="5534"/>
    </w:pPr>
  </w:style>
  <w:style w:type="paragraph" w:styleId="BodyText">
    <w:name w:val="Body Text"/>
    <w:basedOn w:val="Normal"/>
    <w:link w:val="BodyTextChar"/>
    <w:uiPriority w:val="1"/>
    <w:rsid w:val="00676C5C"/>
    <w:pPr>
      <w:spacing w:after="220"/>
    </w:pPr>
  </w:style>
  <w:style w:type="paragraph" w:styleId="Caption">
    <w:name w:val="caption"/>
    <w:basedOn w:val="Normal"/>
    <w:next w:val="Normal"/>
    <w:link w:val="CaptionChar"/>
    <w:uiPriority w:val="35"/>
    <w:qFormat/>
    <w:rsid w:val="00676C5C"/>
    <w:rPr>
      <w:b/>
      <w:bCs/>
      <w:sz w:val="18"/>
    </w:rPr>
  </w:style>
  <w:style w:type="paragraph" w:styleId="CommentText">
    <w:name w:val="annotation text"/>
    <w:basedOn w:val="Normal"/>
    <w:link w:val="CommentTextChar1"/>
    <w:uiPriority w:val="99"/>
    <w:rsid w:val="00676C5C"/>
    <w:rPr>
      <w:sz w:val="18"/>
    </w:rPr>
  </w:style>
  <w:style w:type="paragraph" w:styleId="EndnoteText">
    <w:name w:val="endnote text"/>
    <w:basedOn w:val="Normal"/>
    <w:semiHidden/>
    <w:rsid w:val="00676C5C"/>
    <w:rPr>
      <w:sz w:val="18"/>
    </w:rPr>
  </w:style>
  <w:style w:type="paragraph" w:styleId="Footer">
    <w:name w:val="footer"/>
    <w:basedOn w:val="Normal"/>
    <w:link w:val="FooterChar"/>
    <w:uiPriority w:val="99"/>
    <w:rsid w:val="00676C5C"/>
    <w:pPr>
      <w:tabs>
        <w:tab w:val="center" w:pos="4320"/>
        <w:tab w:val="right" w:pos="8640"/>
      </w:tabs>
    </w:pPr>
  </w:style>
  <w:style w:type="paragraph" w:styleId="FootnoteText">
    <w:name w:val="footnote text"/>
    <w:basedOn w:val="Normal"/>
    <w:link w:val="FootnoteTextChar"/>
    <w:semiHidden/>
    <w:rsid w:val="00676C5C"/>
    <w:rPr>
      <w:sz w:val="18"/>
    </w:rPr>
  </w:style>
  <w:style w:type="paragraph" w:styleId="Header">
    <w:name w:val="header"/>
    <w:basedOn w:val="Normal"/>
    <w:link w:val="HeaderChar"/>
    <w:rsid w:val="00676C5C"/>
    <w:pPr>
      <w:tabs>
        <w:tab w:val="center" w:pos="4536"/>
        <w:tab w:val="right" w:pos="9072"/>
      </w:tabs>
    </w:pPr>
  </w:style>
  <w:style w:type="paragraph" w:styleId="ListNumber">
    <w:name w:val="List Number"/>
    <w:basedOn w:val="Normal"/>
    <w:semiHidden/>
    <w:rsid w:val="00676C5C"/>
    <w:pPr>
      <w:numPr>
        <w:numId w:val="1"/>
      </w:numPr>
    </w:pPr>
  </w:style>
  <w:style w:type="paragraph" w:customStyle="1" w:styleId="ONUME">
    <w:name w:val="ONUM E"/>
    <w:basedOn w:val="BodyText"/>
    <w:rsid w:val="00676C5C"/>
    <w:pPr>
      <w:numPr>
        <w:numId w:val="2"/>
      </w:numPr>
    </w:pPr>
  </w:style>
  <w:style w:type="paragraph" w:customStyle="1" w:styleId="ONUMFS">
    <w:name w:val="ONUM FS"/>
    <w:basedOn w:val="BodyText"/>
    <w:rsid w:val="00676C5C"/>
    <w:pPr>
      <w:numPr>
        <w:numId w:val="3"/>
      </w:numPr>
    </w:pPr>
  </w:style>
  <w:style w:type="paragraph" w:styleId="Salutation">
    <w:name w:val="Salutation"/>
    <w:basedOn w:val="Normal"/>
    <w:next w:val="Normal"/>
    <w:semiHidden/>
    <w:rsid w:val="00676C5C"/>
  </w:style>
  <w:style w:type="paragraph" w:styleId="Signature">
    <w:name w:val="Signature"/>
    <w:basedOn w:val="Normal"/>
    <w:semiHidden/>
    <w:rsid w:val="00676C5C"/>
    <w:pPr>
      <w:ind w:left="5250"/>
    </w:pPr>
  </w:style>
  <w:style w:type="paragraph" w:styleId="ListParagraph">
    <w:name w:val="List Paragraph"/>
    <w:aliases w:val="Audit Paragraph,kepala,Paragraphe de liste1"/>
    <w:basedOn w:val="Normal"/>
    <w:link w:val="ListParagraphChar"/>
    <w:qFormat/>
    <w:rsid w:val="0014387D"/>
    <w:pPr>
      <w:ind w:left="720"/>
      <w:contextualSpacing/>
    </w:pPr>
    <w:rPr>
      <w:rFonts w:eastAsiaTheme="minorHAnsi"/>
      <w:color w:val="000000" w:themeColor="text1"/>
      <w:szCs w:val="22"/>
      <w:lang w:eastAsia="en-US"/>
    </w:rPr>
  </w:style>
  <w:style w:type="character" w:customStyle="1" w:styleId="ListParagraphChar">
    <w:name w:val="List Paragraph Char"/>
    <w:aliases w:val="Audit Paragraph Char,kepala Char"/>
    <w:link w:val="ListParagraph"/>
    <w:uiPriority w:val="34"/>
    <w:qFormat/>
    <w:locked/>
    <w:rsid w:val="0014387D"/>
    <w:rPr>
      <w:rFonts w:ascii="Arial" w:eastAsiaTheme="minorHAnsi" w:hAnsi="Arial" w:cs="Arial"/>
      <w:color w:val="000000" w:themeColor="text1"/>
      <w:sz w:val="22"/>
      <w:szCs w:val="22"/>
      <w:lang w:val="en-US" w:eastAsia="en-US"/>
    </w:rPr>
  </w:style>
  <w:style w:type="character" w:customStyle="1" w:styleId="Heading5Char">
    <w:name w:val="Heading 5 Char"/>
    <w:basedOn w:val="DefaultParagraphFont"/>
    <w:link w:val="Heading5"/>
    <w:uiPriority w:val="9"/>
    <w:semiHidden/>
    <w:rsid w:val="0014387D"/>
    <w:rPr>
      <w:rFonts w:asciiTheme="majorHAnsi" w:eastAsiaTheme="majorEastAsia" w:hAnsiTheme="majorHAnsi" w:cstheme="majorBidi"/>
      <w:caps/>
      <w:color w:val="365F91" w:themeColor="accent1" w:themeShade="BF"/>
      <w:sz w:val="22"/>
      <w:szCs w:val="22"/>
      <w:lang w:val="en-US" w:eastAsia="en-US"/>
    </w:rPr>
  </w:style>
  <w:style w:type="character" w:customStyle="1" w:styleId="Heading6Char">
    <w:name w:val="Heading 6 Char"/>
    <w:basedOn w:val="DefaultParagraphFont"/>
    <w:link w:val="Heading6"/>
    <w:uiPriority w:val="9"/>
    <w:semiHidden/>
    <w:rsid w:val="0014387D"/>
    <w:rPr>
      <w:rFonts w:asciiTheme="majorHAnsi" w:eastAsiaTheme="majorEastAsia" w:hAnsiTheme="majorHAnsi" w:cstheme="majorBidi"/>
      <w:i/>
      <w:iCs/>
      <w:caps/>
      <w:color w:val="244061" w:themeColor="accent1" w:themeShade="80"/>
      <w:sz w:val="22"/>
      <w:szCs w:val="22"/>
      <w:lang w:val="en-US" w:eastAsia="en-US"/>
    </w:rPr>
  </w:style>
  <w:style w:type="character" w:customStyle="1" w:styleId="Heading7Char">
    <w:name w:val="Heading 7 Char"/>
    <w:basedOn w:val="DefaultParagraphFont"/>
    <w:link w:val="Heading7"/>
    <w:uiPriority w:val="9"/>
    <w:semiHidden/>
    <w:rsid w:val="0014387D"/>
    <w:rPr>
      <w:rFonts w:asciiTheme="majorHAnsi" w:eastAsiaTheme="majorEastAsia" w:hAnsiTheme="majorHAnsi" w:cstheme="majorBidi"/>
      <w:b/>
      <w:bCs/>
      <w:color w:val="244061" w:themeColor="accent1" w:themeShade="80"/>
      <w:sz w:val="22"/>
      <w:szCs w:val="22"/>
      <w:lang w:val="en-US" w:eastAsia="en-US"/>
    </w:rPr>
  </w:style>
  <w:style w:type="character" w:customStyle="1" w:styleId="Heading8Char">
    <w:name w:val="Heading 8 Char"/>
    <w:basedOn w:val="DefaultParagraphFont"/>
    <w:link w:val="Heading8"/>
    <w:uiPriority w:val="9"/>
    <w:semiHidden/>
    <w:rsid w:val="0014387D"/>
    <w:rPr>
      <w:rFonts w:asciiTheme="majorHAnsi" w:eastAsiaTheme="majorEastAsia" w:hAnsiTheme="majorHAnsi" w:cstheme="majorBidi"/>
      <w:b/>
      <w:bCs/>
      <w:i/>
      <w:iCs/>
      <w:color w:val="244061" w:themeColor="accent1" w:themeShade="80"/>
      <w:sz w:val="22"/>
      <w:szCs w:val="22"/>
      <w:lang w:val="en-US" w:eastAsia="en-US"/>
    </w:rPr>
  </w:style>
  <w:style w:type="character" w:customStyle="1" w:styleId="Heading9Char">
    <w:name w:val="Heading 9 Char"/>
    <w:basedOn w:val="DefaultParagraphFont"/>
    <w:link w:val="Heading9"/>
    <w:uiPriority w:val="9"/>
    <w:semiHidden/>
    <w:rsid w:val="0014387D"/>
    <w:rPr>
      <w:rFonts w:asciiTheme="majorHAnsi" w:eastAsiaTheme="majorEastAsia" w:hAnsiTheme="majorHAnsi" w:cstheme="majorBidi"/>
      <w:i/>
      <w:iCs/>
      <w:color w:val="244061" w:themeColor="accent1" w:themeShade="80"/>
      <w:sz w:val="22"/>
      <w:szCs w:val="22"/>
      <w:lang w:val="en-US" w:eastAsia="en-US"/>
    </w:rPr>
  </w:style>
  <w:style w:type="character" w:customStyle="1" w:styleId="Heading2Char">
    <w:name w:val="Heading 2 Char"/>
    <w:basedOn w:val="DefaultParagraphFont"/>
    <w:link w:val="Heading2"/>
    <w:rsid w:val="0014387D"/>
    <w:rPr>
      <w:rFonts w:eastAsia="Calibri"/>
      <w:b/>
      <w:bCs/>
      <w:color w:val="000000"/>
      <w:sz w:val="22"/>
      <w:szCs w:val="22"/>
      <w:lang w:val="en-US" w:eastAsia="en-US"/>
    </w:rPr>
  </w:style>
  <w:style w:type="character" w:customStyle="1" w:styleId="Heading1Char">
    <w:name w:val="Heading 1 Char"/>
    <w:basedOn w:val="DefaultParagraphFont"/>
    <w:link w:val="Heading1"/>
    <w:rsid w:val="00B079CC"/>
    <w:rPr>
      <w:rFonts w:eastAsia="Calibri"/>
      <w:b/>
      <w:bCs/>
      <w:iCs/>
      <w:noProof/>
      <w:sz w:val="22"/>
      <w:szCs w:val="22"/>
      <w:lang w:val="en-ID" w:eastAsia="en-US"/>
    </w:rPr>
  </w:style>
  <w:style w:type="table" w:styleId="TableGrid">
    <w:name w:val="Table Grid"/>
    <w:basedOn w:val="TableNormal"/>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14387D"/>
    <w:rPr>
      <w:sz w:val="16"/>
      <w:szCs w:val="16"/>
    </w:rPr>
  </w:style>
  <w:style w:type="character" w:customStyle="1" w:styleId="CommentTextChar">
    <w:name w:val="Comment Text Char"/>
    <w:basedOn w:val="DefaultParagraphFont"/>
    <w:uiPriority w:val="99"/>
    <w:rsid w:val="0014387D"/>
    <w:rPr>
      <w:sz w:val="20"/>
      <w:szCs w:val="20"/>
    </w:rPr>
  </w:style>
  <w:style w:type="paragraph" w:styleId="CommentSubject">
    <w:name w:val="annotation subject"/>
    <w:basedOn w:val="CommentText"/>
    <w:next w:val="CommentText"/>
    <w:link w:val="CommentSubjectChar"/>
    <w:uiPriority w:val="99"/>
    <w:semiHidden/>
    <w:unhideWhenUsed/>
    <w:rsid w:val="0014387D"/>
    <w:pPr>
      <w:spacing w:after="160" w:line="259" w:lineRule="auto"/>
    </w:pPr>
    <w:rPr>
      <w:rFonts w:eastAsiaTheme="minorHAnsi" w:cstheme="minorBidi"/>
      <w:b/>
      <w:bCs/>
      <w:sz w:val="20"/>
      <w:szCs w:val="22"/>
      <w:lang w:eastAsia="en-US"/>
    </w:rPr>
  </w:style>
  <w:style w:type="character" w:customStyle="1" w:styleId="CommentTextChar1">
    <w:name w:val="Comment Text Char1"/>
    <w:basedOn w:val="DefaultParagraphFont"/>
    <w:link w:val="CommentText"/>
    <w:uiPriority w:val="99"/>
    <w:rsid w:val="0014387D"/>
    <w:rPr>
      <w:rFonts w:ascii="Arial" w:eastAsia="SimSun" w:hAnsi="Arial" w:cs="Arial"/>
      <w:sz w:val="18"/>
      <w:lang w:val="en-US" w:eastAsia="zh-CN"/>
    </w:rPr>
  </w:style>
  <w:style w:type="character" w:customStyle="1" w:styleId="CommentSubjectChar">
    <w:name w:val="Comment Subject Char"/>
    <w:basedOn w:val="CommentTextChar1"/>
    <w:link w:val="CommentSubject"/>
    <w:uiPriority w:val="99"/>
    <w:semiHidden/>
    <w:rsid w:val="0014387D"/>
    <w:rPr>
      <w:rFonts w:ascii="Arial" w:eastAsiaTheme="minorHAnsi" w:hAnsi="Arial" w:cstheme="minorBidi"/>
      <w:b/>
      <w:bCs/>
      <w:sz w:val="18"/>
      <w:szCs w:val="22"/>
      <w:lang w:val="en-US" w:eastAsia="en-US"/>
    </w:rPr>
  </w:style>
  <w:style w:type="paragraph" w:styleId="BalloonText">
    <w:name w:val="Balloon Text"/>
    <w:basedOn w:val="Normal"/>
    <w:link w:val="BalloonTextChar"/>
    <w:uiPriority w:val="99"/>
    <w:semiHidden/>
    <w:unhideWhenUsed/>
    <w:rsid w:val="0014387D"/>
    <w:pPr>
      <w:spacing w:after="160" w:line="259" w:lineRule="auto"/>
    </w:pPr>
    <w:rPr>
      <w:rFonts w:ascii="Segoe UI" w:eastAsiaTheme="minorHAnsi" w:hAnsi="Segoe UI" w:cs="Segoe UI"/>
      <w:sz w:val="18"/>
      <w:szCs w:val="18"/>
      <w:lang w:eastAsia="en-US"/>
    </w:rPr>
  </w:style>
  <w:style w:type="character" w:customStyle="1" w:styleId="BalloonTextChar">
    <w:name w:val="Balloon Text Char"/>
    <w:basedOn w:val="DefaultParagraphFont"/>
    <w:link w:val="BalloonText"/>
    <w:uiPriority w:val="99"/>
    <w:semiHidden/>
    <w:rsid w:val="0014387D"/>
    <w:rPr>
      <w:rFonts w:ascii="Segoe UI" w:eastAsiaTheme="minorHAnsi" w:hAnsi="Segoe UI" w:cs="Segoe UI"/>
      <w:sz w:val="18"/>
      <w:szCs w:val="18"/>
      <w:lang w:val="en-US" w:eastAsia="en-US"/>
    </w:rPr>
  </w:style>
  <w:style w:type="character" w:customStyle="1" w:styleId="HeaderChar">
    <w:name w:val="Header Char"/>
    <w:basedOn w:val="DefaultParagraphFont"/>
    <w:link w:val="Header"/>
    <w:uiPriority w:val="99"/>
    <w:rsid w:val="0014387D"/>
    <w:rPr>
      <w:rFonts w:ascii="Arial" w:eastAsia="SimSun" w:hAnsi="Arial" w:cs="Arial"/>
      <w:sz w:val="22"/>
      <w:lang w:val="en-US" w:eastAsia="zh-CN"/>
    </w:rPr>
  </w:style>
  <w:style w:type="character" w:customStyle="1" w:styleId="FooterChar">
    <w:name w:val="Footer Char"/>
    <w:basedOn w:val="DefaultParagraphFont"/>
    <w:link w:val="Footer"/>
    <w:uiPriority w:val="99"/>
    <w:rsid w:val="0014387D"/>
    <w:rPr>
      <w:rFonts w:ascii="Arial" w:eastAsia="SimSun" w:hAnsi="Arial" w:cs="Arial"/>
      <w:sz w:val="22"/>
      <w:lang w:val="en-US" w:eastAsia="zh-CN"/>
    </w:rPr>
  </w:style>
  <w:style w:type="paragraph" w:styleId="TOCHeading">
    <w:name w:val="TOC Heading"/>
    <w:basedOn w:val="Heading1"/>
    <w:next w:val="Normal"/>
    <w:uiPriority w:val="39"/>
    <w:unhideWhenUsed/>
    <w:qFormat/>
    <w:rsid w:val="0014387D"/>
    <w:pPr>
      <w:keepLines/>
      <w:spacing w:after="0" w:line="259" w:lineRule="auto"/>
      <w:outlineLvl w:val="9"/>
    </w:pPr>
    <w:rPr>
      <w:rFonts w:asciiTheme="majorHAnsi" w:eastAsiaTheme="majorEastAsia" w:hAnsiTheme="majorHAnsi" w:cstheme="majorBidi"/>
      <w:color w:val="365F91" w:themeColor="accent1" w:themeShade="BF"/>
      <w:sz w:val="32"/>
    </w:rPr>
  </w:style>
  <w:style w:type="paragraph" w:styleId="TOC1">
    <w:name w:val="toc 1"/>
    <w:basedOn w:val="Normal"/>
    <w:next w:val="Normal"/>
    <w:uiPriority w:val="39"/>
    <w:unhideWhenUsed/>
    <w:rsid w:val="002A03A1"/>
    <w:pPr>
      <w:tabs>
        <w:tab w:val="right" w:leader="dot" w:pos="9498"/>
      </w:tabs>
      <w:spacing w:after="120" w:line="280" w:lineRule="exact"/>
      <w:ind w:left="426" w:hanging="426"/>
    </w:pPr>
    <w:rPr>
      <w:rFonts w:ascii="Times New Roman" w:eastAsia="Calibri" w:hAnsi="Times New Roman" w:cs="Times New Roman"/>
      <w:bCs/>
      <w:noProof/>
      <w:sz w:val="22"/>
      <w:szCs w:val="22"/>
      <w:lang w:val="en-ID" w:eastAsia="en-US"/>
    </w:rPr>
  </w:style>
  <w:style w:type="paragraph" w:styleId="TOC2">
    <w:name w:val="toc 2"/>
    <w:basedOn w:val="Normal"/>
    <w:next w:val="Normal"/>
    <w:uiPriority w:val="39"/>
    <w:unhideWhenUsed/>
    <w:rsid w:val="00F9251C"/>
    <w:pPr>
      <w:tabs>
        <w:tab w:val="left" w:pos="1134"/>
        <w:tab w:val="right" w:leader="dot" w:pos="9498"/>
      </w:tabs>
      <w:spacing w:after="120" w:line="280" w:lineRule="exact"/>
      <w:ind w:left="709" w:hanging="425"/>
    </w:pPr>
    <w:rPr>
      <w:rFonts w:ascii="Times New Roman" w:eastAsiaTheme="minorEastAsia" w:hAnsi="Times New Roman" w:cstheme="minorBidi"/>
      <w:noProof/>
      <w:kern w:val="2"/>
      <w:sz w:val="22"/>
      <w:szCs w:val="24"/>
      <w:lang w:val="en-GB"/>
      <w14:ligatures w14:val="standardContextual"/>
    </w:rPr>
  </w:style>
  <w:style w:type="character" w:styleId="Hyperlink">
    <w:name w:val="Hyperlink"/>
    <w:basedOn w:val="DefaultParagraphFont"/>
    <w:unhideWhenUsed/>
    <w:rsid w:val="0014387D"/>
    <w:rPr>
      <w:color w:val="0000FF" w:themeColor="hyperlink"/>
      <w:u w:val="single"/>
    </w:rPr>
  </w:style>
  <w:style w:type="character" w:customStyle="1" w:styleId="Heading3Char">
    <w:name w:val="Heading 3 Char"/>
    <w:basedOn w:val="DefaultParagraphFont"/>
    <w:link w:val="Heading3"/>
    <w:uiPriority w:val="9"/>
    <w:rsid w:val="00380E0E"/>
    <w:rPr>
      <w:rFonts w:eastAsia="Calibri"/>
      <w:b/>
      <w:color w:val="000000"/>
      <w:sz w:val="22"/>
      <w:szCs w:val="22"/>
      <w:lang w:val="de-DE" w:eastAsia="en-US"/>
    </w:rPr>
  </w:style>
  <w:style w:type="paragraph" w:styleId="TOC3">
    <w:name w:val="toc 3"/>
    <w:basedOn w:val="Normal"/>
    <w:next w:val="Normal"/>
    <w:uiPriority w:val="39"/>
    <w:unhideWhenUsed/>
    <w:rsid w:val="00F9251C"/>
    <w:pPr>
      <w:tabs>
        <w:tab w:val="left" w:pos="1134"/>
        <w:tab w:val="right" w:leader="dot" w:pos="9498"/>
      </w:tabs>
      <w:spacing w:after="120" w:line="280" w:lineRule="exact"/>
      <w:ind w:left="1134" w:hanging="426"/>
    </w:pPr>
    <w:rPr>
      <w:rFonts w:ascii="Times New Roman" w:eastAsiaTheme="minorEastAsia" w:hAnsi="Times New Roman" w:cstheme="minorBidi"/>
      <w:noProof/>
      <w:kern w:val="2"/>
      <w:sz w:val="22"/>
      <w:szCs w:val="24"/>
      <w:lang w:val="en-GB"/>
      <w14:ligatures w14:val="standardContextual"/>
    </w:rPr>
  </w:style>
  <w:style w:type="paragraph" w:styleId="NoSpacing">
    <w:name w:val="No Spacing"/>
    <w:link w:val="NoSpacingChar"/>
    <w:uiPriority w:val="1"/>
    <w:qFormat/>
    <w:rsid w:val="0014387D"/>
    <w:pPr>
      <w:spacing w:after="160" w:line="259" w:lineRule="auto"/>
    </w:pPr>
    <w:rPr>
      <w:rFonts w:asciiTheme="minorHAnsi" w:eastAsiaTheme="minorEastAsia" w:hAnsiTheme="minorHAnsi" w:cstheme="minorBidi"/>
      <w:sz w:val="22"/>
      <w:szCs w:val="22"/>
      <w:lang w:val="en-US" w:eastAsia="en-US"/>
    </w:rPr>
  </w:style>
  <w:style w:type="character" w:customStyle="1" w:styleId="NoSpacingChar">
    <w:name w:val="No Spacing Char"/>
    <w:basedOn w:val="DefaultParagraphFont"/>
    <w:link w:val="NoSpacing"/>
    <w:uiPriority w:val="1"/>
    <w:rsid w:val="0014387D"/>
    <w:rPr>
      <w:rFonts w:asciiTheme="minorHAnsi" w:eastAsiaTheme="minorEastAsia" w:hAnsiTheme="minorHAnsi" w:cstheme="minorBidi"/>
      <w:sz w:val="22"/>
      <w:szCs w:val="22"/>
      <w:lang w:val="en-US" w:eastAsia="en-US"/>
    </w:rPr>
  </w:style>
  <w:style w:type="paragraph" w:styleId="Revision">
    <w:name w:val="Revision"/>
    <w:hidden/>
    <w:uiPriority w:val="99"/>
    <w:semiHidden/>
    <w:rsid w:val="0014387D"/>
    <w:pPr>
      <w:spacing w:after="160" w:line="259" w:lineRule="auto"/>
    </w:pPr>
    <w:rPr>
      <w:rFonts w:asciiTheme="minorHAnsi" w:eastAsiaTheme="minorHAnsi" w:hAnsiTheme="minorHAnsi" w:cstheme="minorBidi"/>
      <w:sz w:val="22"/>
      <w:szCs w:val="22"/>
      <w:lang w:val="en-US" w:eastAsia="en-US"/>
    </w:rPr>
  </w:style>
  <w:style w:type="paragraph" w:customStyle="1" w:styleId="Default">
    <w:name w:val="Default"/>
    <w:rsid w:val="0014387D"/>
    <w:pPr>
      <w:autoSpaceDE w:val="0"/>
      <w:autoSpaceDN w:val="0"/>
      <w:adjustRightInd w:val="0"/>
      <w:spacing w:after="160" w:line="259" w:lineRule="auto"/>
    </w:pPr>
    <w:rPr>
      <w:rFonts w:ascii="Calibri" w:eastAsiaTheme="minorHAnsi" w:hAnsi="Calibri" w:cs="Calibri"/>
      <w:color w:val="000000"/>
      <w:sz w:val="24"/>
      <w:szCs w:val="24"/>
      <w:lang w:val="en-GB" w:eastAsia="en-US"/>
    </w:rPr>
  </w:style>
  <w:style w:type="paragraph" w:customStyle="1" w:styleId="TableParagraph">
    <w:name w:val="Table Paragraph"/>
    <w:basedOn w:val="Normal"/>
    <w:uiPriority w:val="1"/>
    <w:qFormat/>
    <w:rsid w:val="0014387D"/>
    <w:pPr>
      <w:spacing w:after="160" w:line="259" w:lineRule="auto"/>
    </w:pPr>
    <w:rPr>
      <w:rFonts w:eastAsiaTheme="minorEastAsia" w:cstheme="minorBidi"/>
      <w:szCs w:val="22"/>
      <w:lang w:eastAsia="en-US"/>
    </w:rPr>
  </w:style>
  <w:style w:type="character" w:customStyle="1" w:styleId="BodyTextChar">
    <w:name w:val="Body Text Char"/>
    <w:basedOn w:val="DefaultParagraphFont"/>
    <w:link w:val="BodyText"/>
    <w:uiPriority w:val="1"/>
    <w:rsid w:val="0014387D"/>
    <w:rPr>
      <w:rFonts w:ascii="Arial" w:eastAsia="SimSun" w:hAnsi="Arial" w:cs="Arial"/>
      <w:sz w:val="22"/>
      <w:lang w:val="en-US" w:eastAsia="zh-CN"/>
    </w:rPr>
  </w:style>
  <w:style w:type="character" w:customStyle="1" w:styleId="Heading4Char">
    <w:name w:val="Heading 4 Char"/>
    <w:basedOn w:val="DefaultParagraphFont"/>
    <w:link w:val="Heading4"/>
    <w:rsid w:val="006D1ED2"/>
    <w:rPr>
      <w:rFonts w:eastAsia="Calibri"/>
      <w:b/>
      <w:bCs/>
      <w:color w:val="000000"/>
      <w:sz w:val="22"/>
      <w:szCs w:val="22"/>
      <w:lang w:val="en-US" w:eastAsia="en-US"/>
    </w:rPr>
  </w:style>
  <w:style w:type="paragraph" w:customStyle="1" w:styleId="Bodycopy">
    <w:name w:val="Body copy"/>
    <w:link w:val="BodycopyChar"/>
    <w:qFormat/>
    <w:rsid w:val="0014387D"/>
    <w:pPr>
      <w:spacing w:after="120" w:line="260" w:lineRule="exact"/>
    </w:pPr>
    <w:rPr>
      <w:rFonts w:ascii="Arial" w:eastAsia="Times" w:hAnsi="Arial" w:cstheme="minorBidi"/>
      <w:color w:val="000000"/>
      <w:sz w:val="22"/>
      <w:szCs w:val="22"/>
      <w:lang w:val="en-GB" w:eastAsia="en-US"/>
    </w:rPr>
  </w:style>
  <w:style w:type="paragraph" w:customStyle="1" w:styleId="Legalcopyletter">
    <w:name w:val="Legal copy letter"/>
    <w:rsid w:val="0014387D"/>
    <w:pPr>
      <w:spacing w:after="160" w:line="259" w:lineRule="auto"/>
    </w:pPr>
    <w:rPr>
      <w:rFonts w:ascii="Arial" w:eastAsia="Times" w:hAnsi="Arial" w:cstheme="minorBidi"/>
      <w:color w:val="002776"/>
      <w:sz w:val="14"/>
      <w:szCs w:val="22"/>
      <w:lang w:val="en-US" w:eastAsia="en-US"/>
    </w:rPr>
  </w:style>
  <w:style w:type="character" w:customStyle="1" w:styleId="BodycopyChar">
    <w:name w:val="Body copy Char"/>
    <w:link w:val="Bodycopy"/>
    <w:rsid w:val="0014387D"/>
    <w:rPr>
      <w:rFonts w:ascii="Arial" w:eastAsia="Times" w:hAnsi="Arial" w:cstheme="minorBidi"/>
      <w:color w:val="000000"/>
      <w:sz w:val="22"/>
      <w:szCs w:val="22"/>
      <w:lang w:val="en-GB" w:eastAsia="en-US"/>
    </w:rPr>
  </w:style>
  <w:style w:type="paragraph" w:styleId="Title">
    <w:name w:val="Title"/>
    <w:basedOn w:val="Normal"/>
    <w:next w:val="Normal"/>
    <w:link w:val="TitleChar"/>
    <w:uiPriority w:val="10"/>
    <w:qFormat/>
    <w:rsid w:val="0014387D"/>
    <w:pPr>
      <w:spacing w:after="160" w:line="204" w:lineRule="auto"/>
      <w:contextualSpacing/>
    </w:pPr>
    <w:rPr>
      <w:rFonts w:asciiTheme="majorHAnsi" w:eastAsiaTheme="majorEastAsia" w:hAnsiTheme="majorHAnsi" w:cstheme="majorBidi"/>
      <w:caps/>
      <w:color w:val="1F497D" w:themeColor="text2"/>
      <w:spacing w:val="-15"/>
      <w:sz w:val="72"/>
      <w:szCs w:val="72"/>
      <w:lang w:eastAsia="en-US"/>
    </w:rPr>
  </w:style>
  <w:style w:type="character" w:customStyle="1" w:styleId="TitleChar">
    <w:name w:val="Title Char"/>
    <w:basedOn w:val="DefaultParagraphFont"/>
    <w:link w:val="Title"/>
    <w:uiPriority w:val="10"/>
    <w:rsid w:val="0014387D"/>
    <w:rPr>
      <w:rFonts w:asciiTheme="majorHAnsi" w:eastAsiaTheme="majorEastAsia" w:hAnsiTheme="majorHAnsi" w:cstheme="majorBidi"/>
      <w:caps/>
      <w:color w:val="1F497D" w:themeColor="text2"/>
      <w:spacing w:val="-15"/>
      <w:sz w:val="72"/>
      <w:szCs w:val="72"/>
      <w:lang w:val="en-US" w:eastAsia="en-US"/>
    </w:rPr>
  </w:style>
  <w:style w:type="paragraph" w:styleId="Subtitle">
    <w:name w:val="Subtitle"/>
    <w:basedOn w:val="Normal"/>
    <w:next w:val="Normal"/>
    <w:link w:val="SubtitleChar"/>
    <w:uiPriority w:val="11"/>
    <w:qFormat/>
    <w:rsid w:val="0014387D"/>
    <w:pPr>
      <w:numPr>
        <w:ilvl w:val="1"/>
      </w:numPr>
      <w:spacing w:after="240" w:line="259" w:lineRule="auto"/>
    </w:pPr>
    <w:rPr>
      <w:rFonts w:asciiTheme="majorHAnsi" w:eastAsiaTheme="majorEastAsia" w:hAnsiTheme="majorHAnsi" w:cstheme="majorBidi"/>
      <w:color w:val="4F81BD" w:themeColor="accent1"/>
      <w:sz w:val="28"/>
      <w:szCs w:val="28"/>
      <w:lang w:eastAsia="en-US"/>
    </w:rPr>
  </w:style>
  <w:style w:type="character" w:customStyle="1" w:styleId="SubtitleChar">
    <w:name w:val="Subtitle Char"/>
    <w:basedOn w:val="DefaultParagraphFont"/>
    <w:link w:val="Subtitle"/>
    <w:uiPriority w:val="11"/>
    <w:rsid w:val="0014387D"/>
    <w:rPr>
      <w:rFonts w:asciiTheme="majorHAnsi" w:eastAsiaTheme="majorEastAsia" w:hAnsiTheme="majorHAnsi" w:cstheme="majorBidi"/>
      <w:color w:val="4F81BD" w:themeColor="accent1"/>
      <w:sz w:val="28"/>
      <w:szCs w:val="28"/>
      <w:lang w:val="en-US" w:eastAsia="en-US"/>
    </w:rPr>
  </w:style>
  <w:style w:type="character" w:styleId="Strong">
    <w:name w:val="Strong"/>
    <w:basedOn w:val="DefaultParagraphFont"/>
    <w:uiPriority w:val="22"/>
    <w:qFormat/>
    <w:rsid w:val="0014387D"/>
    <w:rPr>
      <w:b/>
      <w:bCs/>
    </w:rPr>
  </w:style>
  <w:style w:type="character" w:styleId="Emphasis">
    <w:name w:val="Emphasis"/>
    <w:basedOn w:val="DefaultParagraphFont"/>
    <w:uiPriority w:val="20"/>
    <w:qFormat/>
    <w:rsid w:val="0014387D"/>
    <w:rPr>
      <w:i/>
      <w:iCs/>
    </w:rPr>
  </w:style>
  <w:style w:type="paragraph" w:styleId="Quote">
    <w:name w:val="Quote"/>
    <w:basedOn w:val="Normal"/>
    <w:next w:val="Normal"/>
    <w:link w:val="QuoteChar"/>
    <w:uiPriority w:val="29"/>
    <w:qFormat/>
    <w:rsid w:val="0014387D"/>
    <w:pPr>
      <w:spacing w:before="120" w:after="120" w:line="259" w:lineRule="auto"/>
      <w:ind w:left="720"/>
    </w:pPr>
    <w:rPr>
      <w:rFonts w:eastAsiaTheme="minorEastAsia" w:cstheme="minorBidi"/>
      <w:color w:val="1F497D" w:themeColor="text2"/>
      <w:sz w:val="24"/>
      <w:szCs w:val="24"/>
      <w:lang w:eastAsia="en-US"/>
    </w:rPr>
  </w:style>
  <w:style w:type="character" w:customStyle="1" w:styleId="QuoteChar">
    <w:name w:val="Quote Char"/>
    <w:basedOn w:val="DefaultParagraphFont"/>
    <w:link w:val="Quote"/>
    <w:uiPriority w:val="29"/>
    <w:rsid w:val="0014387D"/>
    <w:rPr>
      <w:rFonts w:ascii="Arial" w:eastAsiaTheme="minorEastAsia" w:hAnsi="Arial" w:cstheme="minorBidi"/>
      <w:color w:val="1F497D" w:themeColor="text2"/>
      <w:sz w:val="24"/>
      <w:szCs w:val="24"/>
      <w:lang w:val="en-US" w:eastAsia="en-US"/>
    </w:rPr>
  </w:style>
  <w:style w:type="paragraph" w:styleId="IntenseQuote">
    <w:name w:val="Intense Quote"/>
    <w:basedOn w:val="Normal"/>
    <w:next w:val="Normal"/>
    <w:link w:val="IntenseQuoteChar"/>
    <w:uiPriority w:val="30"/>
    <w:qFormat/>
    <w:rsid w:val="0014387D"/>
    <w:pPr>
      <w:spacing w:before="100" w:beforeAutospacing="1" w:after="240" w:line="259" w:lineRule="auto"/>
      <w:ind w:left="720"/>
      <w:jc w:val="center"/>
    </w:pPr>
    <w:rPr>
      <w:rFonts w:asciiTheme="majorHAnsi" w:eastAsiaTheme="majorEastAsia" w:hAnsiTheme="majorHAnsi" w:cstheme="majorBidi"/>
      <w:color w:val="1F497D" w:themeColor="text2"/>
      <w:spacing w:val="-6"/>
      <w:sz w:val="32"/>
      <w:szCs w:val="32"/>
      <w:lang w:eastAsia="en-US"/>
    </w:rPr>
  </w:style>
  <w:style w:type="character" w:customStyle="1" w:styleId="IntenseQuoteChar">
    <w:name w:val="Intense Quote Char"/>
    <w:basedOn w:val="DefaultParagraphFont"/>
    <w:link w:val="IntenseQuote"/>
    <w:uiPriority w:val="30"/>
    <w:rsid w:val="0014387D"/>
    <w:rPr>
      <w:rFonts w:asciiTheme="majorHAnsi" w:eastAsiaTheme="majorEastAsia" w:hAnsiTheme="majorHAnsi" w:cstheme="majorBidi"/>
      <w:color w:val="1F497D" w:themeColor="text2"/>
      <w:spacing w:val="-6"/>
      <w:sz w:val="32"/>
      <w:szCs w:val="32"/>
      <w:lang w:val="en-US" w:eastAsia="en-US"/>
    </w:rPr>
  </w:style>
  <w:style w:type="character" w:styleId="SubtleEmphasis">
    <w:name w:val="Subtle Emphasis"/>
    <w:basedOn w:val="DefaultParagraphFont"/>
    <w:uiPriority w:val="19"/>
    <w:qFormat/>
    <w:rsid w:val="0014387D"/>
    <w:rPr>
      <w:i/>
      <w:iCs/>
      <w:color w:val="595959" w:themeColor="text1" w:themeTint="A6"/>
    </w:rPr>
  </w:style>
  <w:style w:type="character" w:styleId="IntenseEmphasis">
    <w:name w:val="Intense Emphasis"/>
    <w:basedOn w:val="DefaultParagraphFont"/>
    <w:uiPriority w:val="21"/>
    <w:qFormat/>
    <w:rsid w:val="0014387D"/>
    <w:rPr>
      <w:b/>
      <w:bCs/>
      <w:i/>
      <w:iCs/>
    </w:rPr>
  </w:style>
  <w:style w:type="character" w:styleId="SubtleReference">
    <w:name w:val="Subtle Reference"/>
    <w:basedOn w:val="DefaultParagraphFont"/>
    <w:uiPriority w:val="31"/>
    <w:qFormat/>
    <w:rsid w:val="0014387D"/>
    <w:rPr>
      <w:smallCaps/>
      <w:color w:val="595959" w:themeColor="text1" w:themeTint="A6"/>
      <w:u w:val="none" w:color="7F7F7F" w:themeColor="text1" w:themeTint="80"/>
      <w:bdr w:val="none" w:sz="0" w:space="0" w:color="auto"/>
    </w:rPr>
  </w:style>
  <w:style w:type="character" w:styleId="IntenseReference">
    <w:name w:val="Intense Reference"/>
    <w:basedOn w:val="DefaultParagraphFont"/>
    <w:uiPriority w:val="32"/>
    <w:qFormat/>
    <w:rsid w:val="0014387D"/>
    <w:rPr>
      <w:b/>
      <w:bCs/>
      <w:smallCaps/>
      <w:color w:val="1F497D" w:themeColor="text2"/>
      <w:u w:val="single"/>
    </w:rPr>
  </w:style>
  <w:style w:type="character" w:styleId="BookTitle">
    <w:name w:val="Book Title"/>
    <w:basedOn w:val="DefaultParagraphFont"/>
    <w:uiPriority w:val="33"/>
    <w:qFormat/>
    <w:rsid w:val="0014387D"/>
    <w:rPr>
      <w:b/>
      <w:bCs/>
      <w:smallCaps/>
      <w:spacing w:val="10"/>
    </w:rPr>
  </w:style>
  <w:style w:type="paragraph" w:customStyle="1" w:styleId="TableColumnheader">
    <w:name w:val="Table Column header"/>
    <w:basedOn w:val="Normal"/>
    <w:qFormat/>
    <w:rsid w:val="0014387D"/>
    <w:pPr>
      <w:spacing w:before="60" w:after="60" w:line="280" w:lineRule="exact"/>
    </w:pPr>
    <w:rPr>
      <w:rFonts w:eastAsia="Times" w:cs="Times New Roman"/>
      <w:b/>
      <w:noProof/>
      <w:color w:val="FFFFFF"/>
      <w:szCs w:val="24"/>
      <w:lang w:eastAsia="en-US"/>
    </w:rPr>
  </w:style>
  <w:style w:type="paragraph" w:customStyle="1" w:styleId="TableentryQuals">
    <w:name w:val="Table entry Quals"/>
    <w:basedOn w:val="Normal"/>
    <w:qFormat/>
    <w:rsid w:val="0014387D"/>
    <w:pPr>
      <w:spacing w:before="60" w:after="60" w:line="260" w:lineRule="exact"/>
    </w:pPr>
    <w:rPr>
      <w:rFonts w:eastAsia="Times New Roman" w:cs="Times New Roman"/>
      <w:noProof/>
      <w:szCs w:val="24"/>
      <w:lang w:val="en-GB" w:eastAsia="en-US"/>
    </w:rPr>
  </w:style>
  <w:style w:type="paragraph" w:styleId="BodyTextIndent3">
    <w:name w:val="Body Text Indent 3"/>
    <w:basedOn w:val="Normal"/>
    <w:link w:val="BodyTextIndent3Char"/>
    <w:uiPriority w:val="99"/>
    <w:unhideWhenUsed/>
    <w:rsid w:val="0014387D"/>
    <w:pPr>
      <w:spacing w:after="120" w:line="259" w:lineRule="auto"/>
      <w:ind w:left="283"/>
    </w:pPr>
    <w:rPr>
      <w:rFonts w:eastAsia="Times New Roman" w:cs="Times New Roman"/>
      <w:sz w:val="16"/>
      <w:szCs w:val="16"/>
      <w:lang w:eastAsia="en-US"/>
    </w:rPr>
  </w:style>
  <w:style w:type="character" w:customStyle="1" w:styleId="BodyTextIndent3Char">
    <w:name w:val="Body Text Indent 3 Char"/>
    <w:basedOn w:val="DefaultParagraphFont"/>
    <w:link w:val="BodyTextIndent3"/>
    <w:uiPriority w:val="99"/>
    <w:rsid w:val="0014387D"/>
    <w:rPr>
      <w:rFonts w:ascii="Arial" w:hAnsi="Arial"/>
      <w:sz w:val="16"/>
      <w:szCs w:val="16"/>
      <w:lang w:val="en-US" w:eastAsia="en-US"/>
    </w:rPr>
  </w:style>
  <w:style w:type="paragraph" w:customStyle="1" w:styleId="Listoftable">
    <w:name w:val="List of table"/>
    <w:basedOn w:val="Caption"/>
    <w:link w:val="ListoftableChar"/>
    <w:qFormat/>
    <w:rsid w:val="0014387D"/>
    <w:pPr>
      <w:spacing w:after="200"/>
      <w:jc w:val="center"/>
    </w:pPr>
    <w:rPr>
      <w:rFonts w:eastAsiaTheme="minorHAnsi" w:cstheme="minorBidi"/>
      <w:b w:val="0"/>
      <w:i/>
      <w:sz w:val="22"/>
      <w:szCs w:val="22"/>
      <w:lang w:eastAsia="en-US"/>
    </w:rPr>
  </w:style>
  <w:style w:type="paragraph" w:styleId="TableofFigures">
    <w:name w:val="table of figures"/>
    <w:aliases w:val="List of Tables"/>
    <w:basedOn w:val="Normal"/>
    <w:next w:val="Normal"/>
    <w:uiPriority w:val="99"/>
    <w:unhideWhenUsed/>
    <w:rsid w:val="00474A6E"/>
    <w:pPr>
      <w:spacing w:after="160" w:line="259" w:lineRule="auto"/>
      <w:jc w:val="center"/>
    </w:pPr>
    <w:rPr>
      <w:rFonts w:eastAsiaTheme="minorHAnsi" w:cstheme="minorBidi"/>
      <w:b/>
      <w:sz w:val="18"/>
      <w:szCs w:val="22"/>
      <w:lang w:eastAsia="en-US"/>
    </w:rPr>
  </w:style>
  <w:style w:type="character" w:customStyle="1" w:styleId="CaptionChar">
    <w:name w:val="Caption Char"/>
    <w:basedOn w:val="DefaultParagraphFont"/>
    <w:link w:val="Caption"/>
    <w:uiPriority w:val="35"/>
    <w:rsid w:val="0014387D"/>
    <w:rPr>
      <w:rFonts w:ascii="Arial" w:eastAsia="SimSun" w:hAnsi="Arial" w:cs="Arial"/>
      <w:b/>
      <w:bCs/>
      <w:sz w:val="18"/>
      <w:lang w:val="en-US" w:eastAsia="zh-CN"/>
    </w:rPr>
  </w:style>
  <w:style w:type="character" w:customStyle="1" w:styleId="ListoftableChar">
    <w:name w:val="List of table Char"/>
    <w:basedOn w:val="CaptionChar"/>
    <w:link w:val="Listoftable"/>
    <w:rsid w:val="0014387D"/>
    <w:rPr>
      <w:rFonts w:ascii="Arial" w:eastAsiaTheme="minorHAnsi" w:hAnsi="Arial" w:cstheme="minorBidi"/>
      <w:b w:val="0"/>
      <w:bCs/>
      <w:i/>
      <w:sz w:val="22"/>
      <w:szCs w:val="22"/>
      <w:lang w:val="en-US" w:eastAsia="en-US"/>
    </w:rPr>
  </w:style>
  <w:style w:type="paragraph" w:styleId="TOC4">
    <w:name w:val="toc 4"/>
    <w:next w:val="Normal"/>
    <w:autoRedefine/>
    <w:uiPriority w:val="39"/>
    <w:rsid w:val="002A03A1"/>
    <w:pPr>
      <w:tabs>
        <w:tab w:val="right" w:leader="dot" w:pos="9498"/>
      </w:tabs>
      <w:spacing w:after="120"/>
      <w:ind w:left="1134" w:right="425" w:hanging="1"/>
    </w:pPr>
    <w:rPr>
      <w:i/>
      <w:iCs/>
      <w:noProof/>
      <w:sz w:val="22"/>
      <w:szCs w:val="24"/>
      <w:lang w:val="fr-FR" w:eastAsia="en-US"/>
    </w:rPr>
  </w:style>
  <w:style w:type="paragraph" w:styleId="TOC5">
    <w:name w:val="toc 5"/>
    <w:basedOn w:val="Normal"/>
    <w:next w:val="Normal"/>
    <w:autoRedefine/>
    <w:uiPriority w:val="39"/>
    <w:unhideWhenUsed/>
    <w:rsid w:val="0014387D"/>
    <w:pPr>
      <w:spacing w:after="160" w:line="259" w:lineRule="auto"/>
      <w:ind w:left="880"/>
    </w:pPr>
    <w:rPr>
      <w:rFonts w:eastAsiaTheme="minorHAnsi" w:cstheme="minorHAnsi"/>
      <w:szCs w:val="22"/>
      <w:lang w:eastAsia="en-US"/>
    </w:rPr>
  </w:style>
  <w:style w:type="paragraph" w:styleId="TOC6">
    <w:name w:val="toc 6"/>
    <w:basedOn w:val="Normal"/>
    <w:next w:val="Normal"/>
    <w:autoRedefine/>
    <w:uiPriority w:val="39"/>
    <w:unhideWhenUsed/>
    <w:rsid w:val="0014387D"/>
    <w:pPr>
      <w:spacing w:after="160" w:line="259" w:lineRule="auto"/>
      <w:ind w:left="1100"/>
    </w:pPr>
    <w:rPr>
      <w:rFonts w:eastAsiaTheme="minorHAnsi" w:cstheme="minorHAnsi"/>
      <w:szCs w:val="22"/>
      <w:lang w:eastAsia="en-US"/>
    </w:rPr>
  </w:style>
  <w:style w:type="paragraph" w:styleId="TOC7">
    <w:name w:val="toc 7"/>
    <w:basedOn w:val="Normal"/>
    <w:next w:val="Normal"/>
    <w:autoRedefine/>
    <w:uiPriority w:val="39"/>
    <w:unhideWhenUsed/>
    <w:rsid w:val="0014387D"/>
    <w:pPr>
      <w:spacing w:after="160" w:line="259" w:lineRule="auto"/>
      <w:ind w:left="1320"/>
    </w:pPr>
    <w:rPr>
      <w:rFonts w:eastAsiaTheme="minorHAnsi" w:cstheme="minorHAnsi"/>
      <w:szCs w:val="22"/>
      <w:lang w:eastAsia="en-US"/>
    </w:rPr>
  </w:style>
  <w:style w:type="paragraph" w:styleId="TOC8">
    <w:name w:val="toc 8"/>
    <w:basedOn w:val="Normal"/>
    <w:next w:val="Normal"/>
    <w:autoRedefine/>
    <w:uiPriority w:val="39"/>
    <w:unhideWhenUsed/>
    <w:rsid w:val="0014387D"/>
    <w:pPr>
      <w:spacing w:after="160" w:line="259" w:lineRule="auto"/>
      <w:ind w:left="1540"/>
    </w:pPr>
    <w:rPr>
      <w:rFonts w:eastAsiaTheme="minorHAnsi" w:cstheme="minorHAnsi"/>
      <w:szCs w:val="22"/>
      <w:lang w:eastAsia="en-US"/>
    </w:rPr>
  </w:style>
  <w:style w:type="paragraph" w:styleId="TOC9">
    <w:name w:val="toc 9"/>
    <w:basedOn w:val="Normal"/>
    <w:next w:val="Normal"/>
    <w:autoRedefine/>
    <w:uiPriority w:val="39"/>
    <w:unhideWhenUsed/>
    <w:rsid w:val="0014387D"/>
    <w:pPr>
      <w:spacing w:after="160" w:line="259" w:lineRule="auto"/>
      <w:ind w:left="1760"/>
    </w:pPr>
    <w:rPr>
      <w:rFonts w:eastAsiaTheme="minorHAnsi" w:cstheme="minorHAnsi"/>
      <w:szCs w:val="22"/>
      <w:lang w:eastAsia="en-US"/>
    </w:rPr>
  </w:style>
  <w:style w:type="table" w:customStyle="1" w:styleId="TableGrid1">
    <w:name w:val="Table Grid1"/>
    <w:basedOn w:val="TableNormal"/>
    <w:next w:val="TableGrid"/>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14387D"/>
    <w:pPr>
      <w:spacing w:after="160" w:line="259" w:lineRule="auto"/>
    </w:pPr>
    <w:rPr>
      <w:rFonts w:asciiTheme="minorHAnsi" w:eastAsiaTheme="minorHAnsi" w:hAnsiTheme="minorHAnsi" w:cstheme="minorBidi"/>
      <w:sz w:val="22"/>
      <w:szCs w:val="22"/>
      <w:lang w:val="en-US"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14387D"/>
    <w:pPr>
      <w:spacing w:before="100" w:beforeAutospacing="1" w:after="100" w:afterAutospacing="1" w:line="259" w:lineRule="auto"/>
    </w:pPr>
    <w:rPr>
      <w:rFonts w:ascii="Times New Roman" w:eastAsia="Times New Roman" w:hAnsi="Times New Roman" w:cs="Times New Roman"/>
      <w:sz w:val="24"/>
      <w:szCs w:val="24"/>
      <w:lang w:val="en-ID" w:eastAsia="en-ID"/>
    </w:rPr>
  </w:style>
  <w:style w:type="table" w:customStyle="1" w:styleId="TableGrid4">
    <w:name w:val="Table Grid4"/>
    <w:basedOn w:val="TableNormal"/>
    <w:next w:val="TableGrid"/>
    <w:uiPriority w:val="39"/>
    <w:rsid w:val="0014387D"/>
    <w:pPr>
      <w:spacing w:after="160" w:line="259" w:lineRule="auto"/>
    </w:pPr>
    <w:rPr>
      <w:rFonts w:asciiTheme="minorHAnsi" w:eastAsiaTheme="minorHAnsi" w:hAnsiTheme="minorHAnsi" w:cstheme="minorBidi"/>
      <w:sz w:val="22"/>
      <w:szCs w:val="22"/>
      <w:lang w:val="en-ID"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uiPriority w:val="99"/>
    <w:semiHidden/>
    <w:unhideWhenUsed/>
    <w:rsid w:val="0014387D"/>
  </w:style>
  <w:style w:type="character" w:customStyle="1" w:styleId="FootnoteTextChar">
    <w:name w:val="Footnote Text Char"/>
    <w:basedOn w:val="DefaultParagraphFont"/>
    <w:link w:val="FootnoteText"/>
    <w:uiPriority w:val="99"/>
    <w:semiHidden/>
    <w:rsid w:val="0014387D"/>
    <w:rPr>
      <w:rFonts w:ascii="Arial" w:eastAsia="SimSun" w:hAnsi="Arial" w:cs="Arial"/>
      <w:sz w:val="18"/>
      <w:lang w:val="en-US" w:eastAsia="zh-CN"/>
    </w:rPr>
  </w:style>
  <w:style w:type="character" w:styleId="FootnoteReference">
    <w:name w:val="footnote reference"/>
    <w:basedOn w:val="DefaultParagraphFont"/>
    <w:semiHidden/>
    <w:unhideWhenUsed/>
    <w:rsid w:val="0014387D"/>
    <w:rPr>
      <w:vertAlign w:val="superscript"/>
    </w:rPr>
  </w:style>
  <w:style w:type="paragraph" w:customStyle="1" w:styleId="Docoriginal">
    <w:name w:val="Doc_original"/>
    <w:basedOn w:val="Normal"/>
    <w:link w:val="DocoriginalChar"/>
    <w:rsid w:val="00F9251C"/>
    <w:pPr>
      <w:spacing w:before="240" w:line="240" w:lineRule="exact"/>
      <w:contextualSpacing/>
    </w:pPr>
    <w:rPr>
      <w:rFonts w:eastAsia="Times New Roman" w:cs="Times New Roman"/>
      <w:b/>
      <w:bCs/>
      <w:spacing w:val="10"/>
      <w:sz w:val="18"/>
      <w:lang w:eastAsia="en-US"/>
    </w:rPr>
  </w:style>
  <w:style w:type="paragraph" w:customStyle="1" w:styleId="DecisionParagraphs">
    <w:name w:val="DecisionParagraphs"/>
    <w:basedOn w:val="Normal"/>
    <w:rsid w:val="00F9251C"/>
    <w:pPr>
      <w:tabs>
        <w:tab w:val="left" w:pos="5387"/>
        <w:tab w:val="left" w:pos="5954"/>
      </w:tabs>
      <w:ind w:left="4820"/>
    </w:pPr>
    <w:rPr>
      <w:rFonts w:eastAsia="Times New Roman" w:cs="Times New Roman"/>
      <w:i/>
      <w:lang w:eastAsia="en-US"/>
    </w:rPr>
  </w:style>
  <w:style w:type="paragraph" w:customStyle="1" w:styleId="Disclaimer">
    <w:name w:val="Disclaimer"/>
    <w:next w:val="Normal"/>
    <w:qFormat/>
    <w:rsid w:val="00F9251C"/>
    <w:pPr>
      <w:spacing w:after="600"/>
    </w:pPr>
    <w:rPr>
      <w:rFonts w:ascii="Arial" w:hAnsi="Arial"/>
      <w:i/>
      <w:iCs/>
      <w:color w:val="A6A6A6" w:themeColor="background1" w:themeShade="A6"/>
      <w:lang w:val="en-US" w:eastAsia="en-US"/>
    </w:rPr>
  </w:style>
  <w:style w:type="paragraph" w:customStyle="1" w:styleId="upove">
    <w:name w:val="upov_e"/>
    <w:basedOn w:val="Normal"/>
    <w:rsid w:val="00F9251C"/>
    <w:pPr>
      <w:spacing w:before="120"/>
    </w:pPr>
    <w:rPr>
      <w:rFonts w:eastAsia="Times New Roman" w:cs="Times New Roman"/>
      <w:sz w:val="16"/>
      <w:lang w:eastAsia="en-US"/>
    </w:rPr>
  </w:style>
  <w:style w:type="paragraph" w:customStyle="1" w:styleId="Lettrine">
    <w:name w:val="Lettrine"/>
    <w:basedOn w:val="Normal"/>
    <w:rsid w:val="00F9251C"/>
    <w:pPr>
      <w:spacing w:line="340" w:lineRule="atLeast"/>
      <w:jc w:val="right"/>
    </w:pPr>
    <w:rPr>
      <w:rFonts w:eastAsia="Times New Roman" w:cs="Times New Roman"/>
      <w:b/>
      <w:bCs/>
      <w:sz w:val="36"/>
      <w:lang w:eastAsia="en-US"/>
    </w:rPr>
  </w:style>
  <w:style w:type="paragraph" w:customStyle="1" w:styleId="Sessiontc">
    <w:name w:val="Session_tc"/>
    <w:basedOn w:val="Normal"/>
    <w:rsid w:val="00F9251C"/>
    <w:pPr>
      <w:spacing w:line="280" w:lineRule="exact"/>
    </w:pPr>
    <w:rPr>
      <w:rFonts w:eastAsia="Times New Roman" w:cs="Times New Roman"/>
      <w:b/>
      <w:bCs/>
      <w:kern w:val="28"/>
      <w:lang w:eastAsia="en-US"/>
    </w:rPr>
  </w:style>
  <w:style w:type="paragraph" w:customStyle="1" w:styleId="Sessiontcplacedate">
    <w:name w:val="Session_tc_place_date"/>
    <w:basedOn w:val="Normal"/>
    <w:rsid w:val="00F9251C"/>
    <w:pPr>
      <w:spacing w:before="240"/>
      <w:contextualSpacing/>
    </w:pPr>
    <w:rPr>
      <w:rFonts w:eastAsia="Times New Roman" w:cs="Times New Roman"/>
      <w:b/>
      <w:bCs/>
      <w:kern w:val="28"/>
      <w:lang w:eastAsia="en-US"/>
    </w:rPr>
  </w:style>
  <w:style w:type="paragraph" w:customStyle="1" w:styleId="Titleofdoc">
    <w:name w:val="Title_of_doc"/>
    <w:basedOn w:val="Normal"/>
    <w:rsid w:val="00F9251C"/>
    <w:pPr>
      <w:spacing w:before="600" w:after="240"/>
    </w:pPr>
    <w:rPr>
      <w:rFonts w:eastAsia="Times New Roman" w:cs="Times New Roman"/>
      <w:b/>
      <w:caps/>
      <w:lang w:eastAsia="en-US"/>
    </w:rPr>
  </w:style>
  <w:style w:type="paragraph" w:customStyle="1" w:styleId="preparedby">
    <w:name w:val="prepared_by"/>
    <w:basedOn w:val="Normal"/>
    <w:rsid w:val="00F9251C"/>
    <w:pPr>
      <w:spacing w:after="240"/>
      <w:jc w:val="center"/>
    </w:pPr>
    <w:rPr>
      <w:rFonts w:eastAsia="Times New Roman" w:cs="Times New Roman"/>
      <w:i/>
      <w:iCs/>
      <w:lang w:eastAsia="en-US"/>
    </w:rPr>
  </w:style>
  <w:style w:type="character" w:customStyle="1" w:styleId="DocoriginalChar">
    <w:name w:val="Doc_original Char"/>
    <w:basedOn w:val="DefaultParagraphFont"/>
    <w:link w:val="Docoriginal"/>
    <w:rsid w:val="00F9251C"/>
    <w:rPr>
      <w:rFonts w:ascii="Arial" w:hAnsi="Arial"/>
      <w:b/>
      <w:bCs/>
      <w:spacing w:val="10"/>
      <w:sz w:val="18"/>
      <w:lang w:val="en-US" w:eastAsia="en-US"/>
    </w:rPr>
  </w:style>
  <w:style w:type="paragraph" w:customStyle="1" w:styleId="Doccode">
    <w:name w:val="Doc_code"/>
    <w:qFormat/>
    <w:rsid w:val="00F9251C"/>
    <w:rPr>
      <w:rFonts w:ascii="Arial" w:hAnsi="Arial"/>
      <w:b/>
      <w:bCs/>
      <w:spacing w:val="10"/>
      <w:sz w:val="18"/>
      <w:lang w:val="en-US" w:eastAsia="en-US"/>
    </w:rPr>
  </w:style>
  <w:style w:type="character" w:customStyle="1" w:styleId="Bold">
    <w:name w:val="Bold"/>
    <w:rsid w:val="008649F6"/>
    <w:rPr>
      <w:b/>
    </w:rPr>
  </w:style>
  <w:style w:type="character" w:customStyle="1" w:styleId="FootnoteTextChar1">
    <w:name w:val="Footnote Text Char1"/>
    <w:basedOn w:val="DefaultParagraphFont"/>
    <w:semiHidden/>
    <w:locked/>
    <w:rsid w:val="00862038"/>
    <w:rPr>
      <w:rFonts w:ascii="Times New Roman" w:eastAsia="Times New Roman" w:hAnsi="Times New Roman" w:cs="Times New Roman"/>
      <w:sz w:val="18"/>
      <w:szCs w:val="18"/>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image" Target="media/image2.png"/><Relationship Id="rId26"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header" Target="header5.xml"/><Relationship Id="rId34"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5" Type="http://schemas.openxmlformats.org/officeDocument/2006/relationships/header" Target="header7.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4.xml"/><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4.xml"/><Relationship Id="rId32" Type="http://schemas.openxmlformats.org/officeDocument/2006/relationships/header" Target="header1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6.xml"/><Relationship Id="rId28" Type="http://schemas.openxmlformats.org/officeDocument/2006/relationships/image" Target="media/image3.png"/><Relationship Id="rId10" Type="http://schemas.openxmlformats.org/officeDocument/2006/relationships/webSettings" Target="webSettings.xml"/><Relationship Id="rId19" Type="http://schemas.openxmlformats.org/officeDocument/2006/relationships/header" Target="header3.xml"/><Relationship Id="rId31"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footer" Target="footer3.xml"/><Relationship Id="rId27" Type="http://schemas.openxmlformats.org/officeDocument/2006/relationships/header" Target="header8.xml"/><Relationship Id="rId30" Type="http://schemas.openxmlformats.org/officeDocument/2006/relationships/header" Target="header10.xml"/><Relationship Id="rId8"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UPOV Document" ma:contentTypeID="0x01010055C8466DB2DC0041BD825C52736E99FC00472E5C03EAB2E14A994A310B525C07E7" ma:contentTypeVersion="143" ma:contentTypeDescription="" ma:contentTypeScope="" ma:versionID="c855395346270e3a50a7e96fd77e367d">
  <xsd:schema xmlns:xsd="http://www.w3.org/2001/XMLSchema" xmlns:xs="http://www.w3.org/2001/XMLSchema" xmlns:p="http://schemas.microsoft.com/office/2006/metadata/properties" xmlns:ns2="0d6abe56-55ad-41de-8124-44420a0ee71d" xmlns:ns3="56500874-bba0-4b48-9090-b201492e8473" targetNamespace="http://schemas.microsoft.com/office/2006/metadata/properties" ma:root="true" ma:fieldsID="763060ac44d49cb73e5ade66a1e757c9" ns2:_="" ns3:_="">
    <xsd:import namespace="0d6abe56-55ad-41de-8124-44420a0ee71d"/>
    <xsd:import namespace="56500874-bba0-4b48-9090-b201492e8473"/>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3" nillable="true" ma:taxonomy="true" ma:internalName="m4535404f5974080b635c68c1acaf1ab" ma:taxonomyFieldName="ECCM_Year" ma:displayName="Year" ma:indexed="true"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f7a99264-aac8-44dd-b14f-8017e78a225a" ContentTypeId="0x01010055C8466DB2DC0041BD825C52736E99FC" PreviousValue="false"/>
</file>

<file path=customXml/item3.xml><?xml version="1.0" encoding="utf-8"?>
<?mso-contentType ?>
<spe:Receivers xmlns:spe="http://schemas.microsoft.com/sharepoint/events"/>
</file>

<file path=customXml/item4.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4</Value>
      <Value>3</Value>
      <Value>1</Value>
      <Value>721</Value>
    </TaxCatchAll>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7e752f59-6806-483e-8a14-f096e0820d44</TermId>
        </TermInfo>
      </Terms>
    </m4535404f5974080b635c68c1acaf1a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Bodies:600 Governing Bodies:05 Council Files</TermName>
          <TermId xmlns="http://schemas.microsoft.com/office/infopath/2007/PartnerControls">f66873ab-ffac-475e-a6ed-408252eb2ce6</TermId>
        </TermInfo>
      </Terms>
    </oec7080f59824b85bfab9bab42c36e68>
    <o4d93e62121143bf84483d4ca23a7ecb xmlns="56500874-bba0-4b48-9090-b201492e8473">
      <Terms xmlns="http://schemas.microsoft.com/office/infopath/2007/PartnerControls"/>
    </o4d93e62121143bf84483d4ca23a7ecb>
    <Excluded xmlns="56500874-bba0-4b48-9090-b201492e8473">false</Excluded>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8385CC2-DFF4-4B11-A3EB-8573FCA82A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3534CC1-3FC7-4A52-B7CF-712898237F61}">
  <ds:schemaRefs>
    <ds:schemaRef ds:uri="Microsoft.SharePoint.Taxonomy.ContentTypeSync"/>
  </ds:schemaRefs>
</ds:datastoreItem>
</file>

<file path=customXml/itemProps3.xml><?xml version="1.0" encoding="utf-8"?>
<ds:datastoreItem xmlns:ds="http://schemas.openxmlformats.org/officeDocument/2006/customXml" ds:itemID="{60F82D5F-2B3B-45B6-A0D1-51855AFF3FD3}">
  <ds:schemaRefs>
    <ds:schemaRef ds:uri="http://schemas.microsoft.com/sharepoint/events"/>
  </ds:schemaRefs>
</ds:datastoreItem>
</file>

<file path=customXml/itemProps4.xml><?xml version="1.0" encoding="utf-8"?>
<ds:datastoreItem xmlns:ds="http://schemas.openxmlformats.org/officeDocument/2006/customXml" ds:itemID="{36A88895-07B2-439F-A0CE-DF2AEA88B363}">
  <ds:schemaRefs>
    <ds:schemaRef ds:uri="http://schemas.microsoft.com/office/2006/metadata/properties"/>
    <ds:schemaRef ds:uri="http://schemas.microsoft.com/office/infopath/2007/PartnerControls"/>
    <ds:schemaRef ds:uri="56500874-bba0-4b48-9090-b201492e8473"/>
    <ds:schemaRef ds:uri="0d6abe56-55ad-41de-8124-44420a0ee71d"/>
  </ds:schemaRefs>
</ds:datastoreItem>
</file>

<file path=customXml/itemProps5.xml><?xml version="1.0" encoding="utf-8"?>
<ds:datastoreItem xmlns:ds="http://schemas.openxmlformats.org/officeDocument/2006/customXml" ds:itemID="{506A1D42-3ED9-4C68-A0DE-9DF2B8661452}">
  <ds:schemaRefs>
    <ds:schemaRef ds:uri="http://schemas.microsoft.com/sharepoint/v3/contenttype/forms"/>
  </ds:schemaRefs>
</ds:datastoreItem>
</file>

<file path=customXml/itemProps6.xml><?xml version="1.0" encoding="utf-8"?>
<ds:datastoreItem xmlns:ds="http://schemas.openxmlformats.org/officeDocument/2006/customXml" ds:itemID="{CEDC931B-C023-4098-A81F-3E93EEBFE46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63</TotalTime>
  <Pages>19</Pages>
  <Words>5203</Words>
  <Characters>36011</Characters>
  <Application>Microsoft Office Word</Application>
  <DocSecurity>0</DocSecurity>
  <Lines>766</Lines>
  <Paragraphs>349</Paragraphs>
  <ScaleCrop>false</ScaleCrop>
  <HeadingPairs>
    <vt:vector size="2" baseType="variant">
      <vt:variant>
        <vt:lpstr>Title</vt:lpstr>
      </vt:variant>
      <vt:variant>
        <vt:i4>1</vt:i4>
      </vt:variant>
    </vt:vector>
  </HeadingPairs>
  <TitlesOfParts>
    <vt:vector size="1" baseType="lpstr">
      <vt:lpstr>A/68/</vt:lpstr>
    </vt:vector>
  </TitlesOfParts>
  <Company>WIPO</Company>
  <LinksUpToDate>false</LinksUpToDate>
  <CharactersWithSpaces>40865</CharactersWithSpaces>
  <SharedDoc>false</SharedDoc>
  <HLinks>
    <vt:vector size="126" baseType="variant">
      <vt:variant>
        <vt:i4>1703991</vt:i4>
      </vt:variant>
      <vt:variant>
        <vt:i4>119</vt:i4>
      </vt:variant>
      <vt:variant>
        <vt:i4>0</vt:i4>
      </vt:variant>
      <vt:variant>
        <vt:i4>5</vt:i4>
      </vt:variant>
      <vt:variant>
        <vt:lpwstr/>
      </vt:variant>
      <vt:variant>
        <vt:lpwstr>_Toc226018274</vt:lpwstr>
      </vt:variant>
      <vt:variant>
        <vt:i4>1703991</vt:i4>
      </vt:variant>
      <vt:variant>
        <vt:i4>113</vt:i4>
      </vt:variant>
      <vt:variant>
        <vt:i4>0</vt:i4>
      </vt:variant>
      <vt:variant>
        <vt:i4>5</vt:i4>
      </vt:variant>
      <vt:variant>
        <vt:lpwstr/>
      </vt:variant>
      <vt:variant>
        <vt:lpwstr>_Toc226018273</vt:lpwstr>
      </vt:variant>
      <vt:variant>
        <vt:i4>1703991</vt:i4>
      </vt:variant>
      <vt:variant>
        <vt:i4>107</vt:i4>
      </vt:variant>
      <vt:variant>
        <vt:i4>0</vt:i4>
      </vt:variant>
      <vt:variant>
        <vt:i4>5</vt:i4>
      </vt:variant>
      <vt:variant>
        <vt:lpwstr/>
      </vt:variant>
      <vt:variant>
        <vt:lpwstr>_Toc226018272</vt:lpwstr>
      </vt:variant>
      <vt:variant>
        <vt:i4>1703991</vt:i4>
      </vt:variant>
      <vt:variant>
        <vt:i4>101</vt:i4>
      </vt:variant>
      <vt:variant>
        <vt:i4>0</vt:i4>
      </vt:variant>
      <vt:variant>
        <vt:i4>5</vt:i4>
      </vt:variant>
      <vt:variant>
        <vt:lpwstr/>
      </vt:variant>
      <vt:variant>
        <vt:lpwstr>_Toc226018271</vt:lpwstr>
      </vt:variant>
      <vt:variant>
        <vt:i4>1703991</vt:i4>
      </vt:variant>
      <vt:variant>
        <vt:i4>95</vt:i4>
      </vt:variant>
      <vt:variant>
        <vt:i4>0</vt:i4>
      </vt:variant>
      <vt:variant>
        <vt:i4>5</vt:i4>
      </vt:variant>
      <vt:variant>
        <vt:lpwstr/>
      </vt:variant>
      <vt:variant>
        <vt:lpwstr>_Toc226018270</vt:lpwstr>
      </vt:variant>
      <vt:variant>
        <vt:i4>1769527</vt:i4>
      </vt:variant>
      <vt:variant>
        <vt:i4>89</vt:i4>
      </vt:variant>
      <vt:variant>
        <vt:i4>0</vt:i4>
      </vt:variant>
      <vt:variant>
        <vt:i4>5</vt:i4>
      </vt:variant>
      <vt:variant>
        <vt:lpwstr/>
      </vt:variant>
      <vt:variant>
        <vt:lpwstr>_Toc226018269</vt:lpwstr>
      </vt:variant>
      <vt:variant>
        <vt:i4>1769527</vt:i4>
      </vt:variant>
      <vt:variant>
        <vt:i4>83</vt:i4>
      </vt:variant>
      <vt:variant>
        <vt:i4>0</vt:i4>
      </vt:variant>
      <vt:variant>
        <vt:i4>5</vt:i4>
      </vt:variant>
      <vt:variant>
        <vt:lpwstr/>
      </vt:variant>
      <vt:variant>
        <vt:lpwstr>_Toc226018268</vt:lpwstr>
      </vt:variant>
      <vt:variant>
        <vt:i4>1769527</vt:i4>
      </vt:variant>
      <vt:variant>
        <vt:i4>80</vt:i4>
      </vt:variant>
      <vt:variant>
        <vt:i4>0</vt:i4>
      </vt:variant>
      <vt:variant>
        <vt:i4>5</vt:i4>
      </vt:variant>
      <vt:variant>
        <vt:lpwstr/>
      </vt:variant>
      <vt:variant>
        <vt:lpwstr>_Toc226018267</vt:lpwstr>
      </vt:variant>
      <vt:variant>
        <vt:i4>1769527</vt:i4>
      </vt:variant>
      <vt:variant>
        <vt:i4>74</vt:i4>
      </vt:variant>
      <vt:variant>
        <vt:i4>0</vt:i4>
      </vt:variant>
      <vt:variant>
        <vt:i4>5</vt:i4>
      </vt:variant>
      <vt:variant>
        <vt:lpwstr/>
      </vt:variant>
      <vt:variant>
        <vt:lpwstr>_Toc226018266</vt:lpwstr>
      </vt:variant>
      <vt:variant>
        <vt:i4>1769527</vt:i4>
      </vt:variant>
      <vt:variant>
        <vt:i4>68</vt:i4>
      </vt:variant>
      <vt:variant>
        <vt:i4>0</vt:i4>
      </vt:variant>
      <vt:variant>
        <vt:i4>5</vt:i4>
      </vt:variant>
      <vt:variant>
        <vt:lpwstr/>
      </vt:variant>
      <vt:variant>
        <vt:lpwstr>_Toc226018265</vt:lpwstr>
      </vt:variant>
      <vt:variant>
        <vt:i4>1769527</vt:i4>
      </vt:variant>
      <vt:variant>
        <vt:i4>62</vt:i4>
      </vt:variant>
      <vt:variant>
        <vt:i4>0</vt:i4>
      </vt:variant>
      <vt:variant>
        <vt:i4>5</vt:i4>
      </vt:variant>
      <vt:variant>
        <vt:lpwstr/>
      </vt:variant>
      <vt:variant>
        <vt:lpwstr>_Toc226018264</vt:lpwstr>
      </vt:variant>
      <vt:variant>
        <vt:i4>1769527</vt:i4>
      </vt:variant>
      <vt:variant>
        <vt:i4>56</vt:i4>
      </vt:variant>
      <vt:variant>
        <vt:i4>0</vt:i4>
      </vt:variant>
      <vt:variant>
        <vt:i4>5</vt:i4>
      </vt:variant>
      <vt:variant>
        <vt:lpwstr/>
      </vt:variant>
      <vt:variant>
        <vt:lpwstr>_Toc226018263</vt:lpwstr>
      </vt:variant>
      <vt:variant>
        <vt:i4>1769527</vt:i4>
      </vt:variant>
      <vt:variant>
        <vt:i4>50</vt:i4>
      </vt:variant>
      <vt:variant>
        <vt:i4>0</vt:i4>
      </vt:variant>
      <vt:variant>
        <vt:i4>5</vt:i4>
      </vt:variant>
      <vt:variant>
        <vt:lpwstr/>
      </vt:variant>
      <vt:variant>
        <vt:lpwstr>_Toc226018262</vt:lpwstr>
      </vt:variant>
      <vt:variant>
        <vt:i4>1769527</vt:i4>
      </vt:variant>
      <vt:variant>
        <vt:i4>44</vt:i4>
      </vt:variant>
      <vt:variant>
        <vt:i4>0</vt:i4>
      </vt:variant>
      <vt:variant>
        <vt:i4>5</vt:i4>
      </vt:variant>
      <vt:variant>
        <vt:lpwstr/>
      </vt:variant>
      <vt:variant>
        <vt:lpwstr>_Toc226018261</vt:lpwstr>
      </vt:variant>
      <vt:variant>
        <vt:i4>1769527</vt:i4>
      </vt:variant>
      <vt:variant>
        <vt:i4>38</vt:i4>
      </vt:variant>
      <vt:variant>
        <vt:i4>0</vt:i4>
      </vt:variant>
      <vt:variant>
        <vt:i4>5</vt:i4>
      </vt:variant>
      <vt:variant>
        <vt:lpwstr/>
      </vt:variant>
      <vt:variant>
        <vt:lpwstr>_Toc226018260</vt:lpwstr>
      </vt:variant>
      <vt:variant>
        <vt:i4>1572919</vt:i4>
      </vt:variant>
      <vt:variant>
        <vt:i4>32</vt:i4>
      </vt:variant>
      <vt:variant>
        <vt:i4>0</vt:i4>
      </vt:variant>
      <vt:variant>
        <vt:i4>5</vt:i4>
      </vt:variant>
      <vt:variant>
        <vt:lpwstr/>
      </vt:variant>
      <vt:variant>
        <vt:lpwstr>_Toc226018259</vt:lpwstr>
      </vt:variant>
      <vt:variant>
        <vt:i4>1572919</vt:i4>
      </vt:variant>
      <vt:variant>
        <vt:i4>26</vt:i4>
      </vt:variant>
      <vt:variant>
        <vt:i4>0</vt:i4>
      </vt:variant>
      <vt:variant>
        <vt:i4>5</vt:i4>
      </vt:variant>
      <vt:variant>
        <vt:lpwstr/>
      </vt:variant>
      <vt:variant>
        <vt:lpwstr>_Toc226018258</vt:lpwstr>
      </vt:variant>
      <vt:variant>
        <vt:i4>1572919</vt:i4>
      </vt:variant>
      <vt:variant>
        <vt:i4>20</vt:i4>
      </vt:variant>
      <vt:variant>
        <vt:i4>0</vt:i4>
      </vt:variant>
      <vt:variant>
        <vt:i4>5</vt:i4>
      </vt:variant>
      <vt:variant>
        <vt:lpwstr/>
      </vt:variant>
      <vt:variant>
        <vt:lpwstr>_Toc226018257</vt:lpwstr>
      </vt:variant>
      <vt:variant>
        <vt:i4>1572919</vt:i4>
      </vt:variant>
      <vt:variant>
        <vt:i4>14</vt:i4>
      </vt:variant>
      <vt:variant>
        <vt:i4>0</vt:i4>
      </vt:variant>
      <vt:variant>
        <vt:i4>5</vt:i4>
      </vt:variant>
      <vt:variant>
        <vt:lpwstr/>
      </vt:variant>
      <vt:variant>
        <vt:lpwstr>_Toc226018256</vt:lpwstr>
      </vt:variant>
      <vt:variant>
        <vt:i4>1572919</vt:i4>
      </vt:variant>
      <vt:variant>
        <vt:i4>8</vt:i4>
      </vt:variant>
      <vt:variant>
        <vt:i4>0</vt:i4>
      </vt:variant>
      <vt:variant>
        <vt:i4>5</vt:i4>
      </vt:variant>
      <vt:variant>
        <vt:lpwstr/>
      </vt:variant>
      <vt:variant>
        <vt:lpwstr>_Toc226018255</vt:lpwstr>
      </vt:variant>
      <vt:variant>
        <vt:i4>1572919</vt:i4>
      </vt:variant>
      <vt:variant>
        <vt:i4>2</vt:i4>
      </vt:variant>
      <vt:variant>
        <vt:i4>0</vt:i4>
      </vt:variant>
      <vt:variant>
        <vt:i4>5</vt:i4>
      </vt:variant>
      <vt:variant>
        <vt:lpwstr/>
      </vt:variant>
      <vt:variant>
        <vt:lpwstr>_Toc226018254</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C/60/14</dc:title>
  <dc:subject/>
  <dc:creator>UPOV</dc:creator>
  <cp:keywords>FOR OFFICIAL USE ONLY</cp:keywords>
  <cp:lastModifiedBy>SANCHEZ VIZCAINO GOMEZ Rosa Maria</cp:lastModifiedBy>
  <cp:revision>120</cp:revision>
  <cp:lastPrinted>2026-05-19T11:53:00Z</cp:lastPrinted>
  <dcterms:created xsi:type="dcterms:W3CDTF">2026-08-07T13:52:00Z</dcterms:created>
  <dcterms:modified xsi:type="dcterms:W3CDTF">2026-08-07T15:16:00Z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1e9ce151-ed55-4aa2-a1f1-4ee82bdce666</vt:lpwstr>
  </property>
  <property fmtid="{D5CDD505-2E9C-101B-9397-08002B2CF9AE}" pid="3" name="TCSClassification">
    <vt:lpwstr>FOR OFFICIAL USE ONLY</vt:lpwstr>
  </property>
  <property fmtid="{D5CDD505-2E9C-101B-9397-08002B2CF9AE}" pid="4" name="Classification">
    <vt:lpwstr>For Official Use Only</vt:lpwstr>
  </property>
  <property fmtid="{D5CDD505-2E9C-101B-9397-08002B2CF9AE}" pid="5" name="VisualMarkings">
    <vt:lpwstr>Footer</vt:lpwstr>
  </property>
  <property fmtid="{D5CDD505-2E9C-101B-9397-08002B2CF9AE}" pid="6" name="Alignment">
    <vt:lpwstr>Centre</vt:lpwstr>
  </property>
  <property fmtid="{D5CDD505-2E9C-101B-9397-08002B2CF9AE}" pid="7" name="Language">
    <vt:lpwstr>English</vt:lpwstr>
  </property>
  <property fmtid="{D5CDD505-2E9C-101B-9397-08002B2CF9AE}" pid="8" name="MSIP_Label_20773ee6-353b-4fb9-a59d-0b94c8c67bea_Enabled">
    <vt:lpwstr>true</vt:lpwstr>
  </property>
  <property fmtid="{D5CDD505-2E9C-101B-9397-08002B2CF9AE}" pid="9" name="MSIP_Label_20773ee6-353b-4fb9-a59d-0b94c8c67bea_SetDate">
    <vt:lpwstr>2023-11-21T15:06:30Z</vt:lpwstr>
  </property>
  <property fmtid="{D5CDD505-2E9C-101B-9397-08002B2CF9AE}" pid="10" name="MSIP_Label_20773ee6-353b-4fb9-a59d-0b94c8c67bea_Method">
    <vt:lpwstr>Privileged</vt:lpwstr>
  </property>
  <property fmtid="{D5CDD505-2E9C-101B-9397-08002B2CF9AE}" pid="11" name="MSIP_Label_20773ee6-353b-4fb9-a59d-0b94c8c67bea_Name">
    <vt:lpwstr>No markings</vt:lpwstr>
  </property>
  <property fmtid="{D5CDD505-2E9C-101B-9397-08002B2CF9AE}" pid="12" name="MSIP_Label_20773ee6-353b-4fb9-a59d-0b94c8c67bea_SiteId">
    <vt:lpwstr>faa31b06-8ccc-48c9-867f-f7510dd11c02</vt:lpwstr>
  </property>
  <property fmtid="{D5CDD505-2E9C-101B-9397-08002B2CF9AE}" pid="13" name="MSIP_Label_20773ee6-353b-4fb9-a59d-0b94c8c67bea_ActionId">
    <vt:lpwstr>d8c307d0-4241-4b8d-8dea-793dd6e4c801</vt:lpwstr>
  </property>
  <property fmtid="{D5CDD505-2E9C-101B-9397-08002B2CF9AE}" pid="14" name="MSIP_Label_20773ee6-353b-4fb9-a59d-0b94c8c67bea_ContentBits">
    <vt:lpwstr>0</vt:lpwstr>
  </property>
  <property fmtid="{D5CDD505-2E9C-101B-9397-08002B2CF9AE}" pid="15" name="ContentTypeId">
    <vt:lpwstr>0x01010055C8466DB2DC0041BD825C52736E99FC00472E5C03EAB2E14A994A310B525C07E7</vt:lpwstr>
  </property>
  <property fmtid="{D5CDD505-2E9C-101B-9397-08002B2CF9AE}" pid="16" name="BusinessUnit">
    <vt:lpwstr>3;#International Union for the Protection of New Varieties of Plants|b5148cec-dea8-4a3e-91f7-349f7e3ddab8</vt:lpwstr>
  </property>
  <property fmtid="{D5CDD505-2E9C-101B-9397-08002B2CF9AE}" pid="17" name="Languages">
    <vt:lpwstr>1;#English|950e6fa2-2df0-4983-a604-54e57c7a6d93</vt:lpwstr>
  </property>
  <property fmtid="{D5CDD505-2E9C-101B-9397-08002B2CF9AE}" pid="18" name="MediaServiceImageTags">
    <vt:lpwstr/>
  </property>
  <property fmtid="{D5CDD505-2E9C-101B-9397-08002B2CF9AE}" pid="19" name="UPOVTopics">
    <vt:lpwstr/>
  </property>
  <property fmtid="{D5CDD505-2E9C-101B-9397-08002B2CF9AE}" pid="20" name="lcf76f155ced4ddcb4097134ff3c332f">
    <vt:lpwstr/>
  </property>
  <property fmtid="{D5CDD505-2E9C-101B-9397-08002B2CF9AE}" pid="21" name="_dlc_DocIdItemGuid">
    <vt:lpwstr>a7b114c5-d41c-427d-9fcb-50fe9d83c48d</vt:lpwstr>
  </property>
  <property fmtid="{D5CDD505-2E9C-101B-9397-08002B2CF9AE}" pid="22" name="_dlc_DocId">
    <vt:lpwstr>UPOVBFP-899189165-17266</vt:lpwstr>
  </property>
  <property fmtid="{D5CDD505-2E9C-101B-9397-08002B2CF9AE}" pid="23" name="_dlc_DocIdUrl">
    <vt:lpwstr>https://wipoprod.sharepoint.com/sites/SPS-INT-BFP-UPOV-MeetEven/_layouts/15/DocIdRedir.aspx?ID=UPOVBFP-899189165-17266, UPOVBFP-899189165-17266</vt:lpwstr>
  </property>
  <property fmtid="{D5CDD505-2E9C-101B-9397-08002B2CF9AE}" pid="24" name="_docset_NoMedatataSyncRequired">
    <vt:lpwstr>False</vt:lpwstr>
  </property>
  <property fmtid="{D5CDD505-2E9C-101B-9397-08002B2CF9AE}" pid="25" name="ECCM_Year">
    <vt:lpwstr>721</vt:lpwstr>
  </property>
  <property fmtid="{D5CDD505-2E9C-101B-9397-08002B2CF9AE}" pid="26" name="RMClassification">
    <vt:lpwstr>4</vt:lpwstr>
  </property>
  <property fmtid="{D5CDD505-2E9C-101B-9397-08002B2CF9AE}" pid="27" name="docLang">
    <vt:lpwstr>de</vt:lpwstr>
  </property>
</Properties>
</file>