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907" r:id="rId2"/>
    <p:sldId id="1916" r:id="rId3"/>
  </p:sldIdLst>
  <p:sldSz cx="9144000" cy="6858000" type="screen4x3"/>
  <p:notesSz cx="6797675" cy="9926638"/>
  <p:custDataLst>
    <p:tags r:id="rId6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93654F-E4A6-4D63-8E06-C0067B74DC3C}" v="11" dt="2025-03-06T14:52:21.3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6122" autoAdjust="0"/>
  </p:normalViewPr>
  <p:slideViewPr>
    <p:cSldViewPr>
      <p:cViewPr varScale="1">
        <p:scale>
          <a:sx n="108" d="100"/>
          <a:sy n="108" d="100"/>
        </p:scale>
        <p:origin x="12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08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18" d="100"/>
          <a:sy n="118" d="100"/>
        </p:scale>
        <p:origin x="1208" y="-21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3/11/2025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A57E6-B1F5-1645-3753-2DCDDEC2C6E0}"/>
              </a:ext>
            </a:extLst>
          </p:cNvPr>
          <p:cNvSpPr txBox="1"/>
          <p:nvPr userDrawn="1"/>
        </p:nvSpPr>
        <p:spPr>
          <a:xfrm>
            <a:off x="0" y="647611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en-US" sz="800"/>
              <a:t>PCT Update </a:t>
            </a:r>
            <a:fld id="{DA79EEDA-9492-4994-BB18-1005CD6866B1}" type="slidenum">
              <a:rPr lang="en-US" sz="800" smtClean="0"/>
              <a:pPr>
                <a:spcBef>
                  <a:spcPct val="0"/>
                </a:spcBef>
                <a:buNone/>
                <a:defRPr/>
              </a:pPr>
              <a:t>‹#›</a:t>
            </a:fld>
            <a:endParaRPr lang="en-US" sz="800"/>
          </a:p>
          <a:p>
            <a:pPr>
              <a:spcBef>
                <a:spcPct val="0"/>
              </a:spcBef>
              <a:buNone/>
              <a:defRPr/>
            </a:pPr>
            <a:r>
              <a:rPr lang="en-US" sz="800"/>
              <a:t>12.02.2025</a:t>
            </a:r>
          </a:p>
          <a:p>
            <a:pPr>
              <a:buNone/>
            </a:pPr>
            <a:r>
              <a:rPr lang="en-US" sz="800"/>
              <a:t> </a:t>
            </a:r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5"/>
            <a:ext cx="7920880" cy="1872208"/>
          </a:xfrm>
        </p:spPr>
        <p:txBody>
          <a:bodyPr/>
          <a:lstStyle/>
          <a:p>
            <a:pPr rtl="0"/>
            <a:r>
              <a:rPr 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2026年1月1日起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生效的</a:t>
            </a:r>
            <a:r>
              <a:rPr lang="en-US" altLang="zh-CN" sz="3600" b="1" dirty="0" err="1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en-US" sz="3600" b="1" dirty="0" err="1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细则修改</a:t>
            </a:r>
            <a:endParaRPr lang="fr-CH" sz="36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188640"/>
            <a:ext cx="8644830" cy="765175"/>
          </a:xfrm>
        </p:spPr>
        <p:txBody>
          <a:bodyPr/>
          <a:lstStyle/>
          <a:p>
            <a:pPr algn="ctr" rtl="0">
              <a:tabLst>
                <a:tab pos="534988" algn="l"/>
              </a:tabLst>
            </a:pPr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2026年1月1日起</a:t>
            </a: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生效的</a:t>
            </a:r>
            <a:r>
              <a:rPr lang="en-US" b="1" dirty="0" err="1">
                <a:latin typeface="SimSun" panose="02010600030101010101" pitchFamily="2" charset="-122"/>
                <a:ea typeface="SimSun" panose="02010600030101010101" pitchFamily="2" charset="-122"/>
              </a:rPr>
              <a:t>PCT细则</a:t>
            </a: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修改</a:t>
            </a:r>
            <a:endParaRPr lang="en-US" altLang="en-US" b="1" dirty="0">
              <a:solidFill>
                <a:schemeClr val="accent2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434" y="1162939"/>
            <a:ext cx="8388350" cy="5218389"/>
          </a:xfrm>
        </p:spPr>
        <p:txBody>
          <a:bodyPr/>
          <a:lstStyle/>
          <a:p>
            <a:pPr rtl="0">
              <a:spcBef>
                <a:spcPct val="0"/>
              </a:spcBef>
            </a:pPr>
            <a:r>
              <a:rPr lang="en-US" altLang="en-US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非书面公开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构成现有技术</a:t>
            </a:r>
            <a:endParaRPr lang="en-US" altLang="en-US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801688" lvl="3" indent="-352425" rtl="0">
              <a:spcBef>
                <a:spcPts val="504"/>
              </a:spcBef>
              <a:buFont typeface="Wingdings" pitchFamily="2" charset="2"/>
              <a:buChar char="q"/>
            </a:pP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对细则</a:t>
            </a:r>
            <a:r>
              <a:rPr lang="en-GB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33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和</a:t>
            </a:r>
            <a:r>
              <a:rPr lang="en-GB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64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的修改</a:t>
            </a:r>
            <a:endParaRPr lang="en-GB" altLang="zh-CN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801688" lvl="3" indent="-352425" rtl="0">
              <a:spcBef>
                <a:spcPts val="504"/>
              </a:spcBef>
              <a:buFont typeface="Wingdings" pitchFamily="2" charset="2"/>
              <a:buChar char="q"/>
            </a:pP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规定非书面公开构成现有技术</a:t>
            </a:r>
            <a:br>
              <a:rPr lang="en-US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</a:b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（还需修改</a:t>
            </a:r>
            <a:r>
              <a:rPr lang="en-US" altLang="en-US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国际检索和初步审查指南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以进一步明确）</a:t>
            </a:r>
            <a:endParaRPr lang="en-US" altLang="en-US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49263" lvl="3" indent="0" rtl="0">
              <a:spcBef>
                <a:spcPts val="504"/>
              </a:spcBef>
              <a:buFont typeface="Wingdings" pitchFamily="2" charset="2"/>
              <a:buChar char="q"/>
            </a:pPr>
            <a:r>
              <a:rPr lang="en-US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生效日期：2026年1月1日</a:t>
            </a:r>
          </a:p>
          <a:p>
            <a:pPr rtl="0">
              <a:spcBef>
                <a:spcPts val="1200"/>
              </a:spcBef>
            </a:pPr>
            <a:r>
              <a:rPr lang="en-US" altLang="fr-FR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PCT最低限度文献</a:t>
            </a:r>
            <a:endParaRPr lang="en-US" altLang="fr-FR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rtl="0"/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对细则</a:t>
            </a:r>
            <a:r>
              <a:rPr lang="en-GB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34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en-GB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36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和</a:t>
            </a:r>
            <a:r>
              <a:rPr lang="en-GB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63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和修改</a:t>
            </a:r>
            <a:endParaRPr lang="en-GB" altLang="zh-CN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 rtl="0"/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重新限定构成</a:t>
            </a:r>
            <a:r>
              <a:rPr lang="en-US" altLang="fr-FR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PCT最低限度文献的专利文献和非专利文献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清单</a:t>
            </a:r>
            <a:endParaRPr lang="en-US" altLang="fr-FR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规定了国际检索和初审单位有义务将其专利文献按照规定纳入</a:t>
            </a:r>
            <a:r>
              <a:rPr lang="en-US" altLang="zh-CN" sz="2200" dirty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最低限度文献</a:t>
            </a:r>
            <a:endParaRPr lang="en-GB" altLang="zh-CN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明确了纳入</a:t>
            </a:r>
            <a:r>
              <a:rPr lang="en-US" altLang="fr-FR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国家专利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文献</a:t>
            </a:r>
            <a:r>
              <a:rPr lang="en-US" altLang="fr-FR" sz="2200" dirty="0">
                <a:latin typeface="SimSun" panose="02010600030101010101" pitchFamily="2" charset="-122"/>
                <a:ea typeface="SimSun" panose="02010600030101010101" pitchFamily="2" charset="-122"/>
              </a:rPr>
              <a:t>的</a:t>
            </a: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要求和程序</a:t>
            </a:r>
            <a:endParaRPr lang="en-US" altLang="fr-FR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/>
            <a:r>
              <a:rPr lang="en-US" altLang="fr-FR" sz="2200" dirty="0">
                <a:latin typeface="SimSun" panose="02010600030101010101" pitchFamily="2" charset="-122"/>
                <a:ea typeface="SimSun" panose="02010600030101010101" pitchFamily="2" charset="-122"/>
              </a:rPr>
              <a:t>生效日期：2026年1月1日</a:t>
            </a:r>
            <a:endParaRPr lang="en-GB" altLang="en-US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752202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11654</TotalTime>
  <Words>154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SimSun</vt:lpstr>
      <vt:lpstr>Arial</vt:lpstr>
      <vt:lpstr>Calibri</vt:lpstr>
      <vt:lpstr>Wingdings</vt:lpstr>
      <vt:lpstr>PCT POT EN draft rev2</vt:lpstr>
      <vt:lpstr>PowerPoint Presentation</vt:lpstr>
      <vt:lpstr>2026年1月1日起生效的PCT细则修改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Patent Cooperation Treaty (PCT) Update</dc:title>
  <dc:creator>Matthew Bryan</dc:creator>
  <cp:keywords>PUBLIC</cp:keywords>
  <cp:lastModifiedBy>JULLIARD Corinne</cp:lastModifiedBy>
  <cp:revision>406</cp:revision>
  <cp:lastPrinted>2022-06-10T15:49:58Z</cp:lastPrinted>
  <dcterms:created xsi:type="dcterms:W3CDTF">2020-07-15T13:26:41Z</dcterms:created>
  <dcterms:modified xsi:type="dcterms:W3CDTF">2025-03-11T09:37:53Z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MSIP_Label_20773ee6-353b-4fb9-a59d-0b94c8c67bea_ActionId">
    <vt:lpwstr>2f36eba8-5d12-4342-9447-1f72e8c2a6a4</vt:lpwstr>
  </property>
  <property fmtid="{D5CDD505-2E9C-101B-9397-08002B2CF9AE}" pid="6" name="MSIP_Label_20773ee6-353b-4fb9-a59d-0b94c8c67bea_ContentBits">
    <vt:lpwstr>0</vt:lpwstr>
  </property>
  <property fmtid="{D5CDD505-2E9C-101B-9397-08002B2CF9AE}" pid="7" name="MSIP_Label_20773ee6-353b-4fb9-a59d-0b94c8c67bea_Enabled">
    <vt:lpwstr>true</vt:lpwstr>
  </property>
  <property fmtid="{D5CDD505-2E9C-101B-9397-08002B2CF9AE}" pid="8" name="MSIP_Label_20773ee6-353b-4fb9-a59d-0b94c8c67bea_Method">
    <vt:lpwstr>Privileged</vt:lpwstr>
  </property>
  <property fmtid="{D5CDD505-2E9C-101B-9397-08002B2CF9AE}" pid="9" name="MSIP_Label_20773ee6-353b-4fb9-a59d-0b94c8c67bea_Name">
    <vt:lpwstr>No markings</vt:lpwstr>
  </property>
  <property fmtid="{D5CDD505-2E9C-101B-9397-08002B2CF9AE}" pid="10" name="MSIP_Label_20773ee6-353b-4fb9-a59d-0b94c8c67bea_SetDate">
    <vt:lpwstr>2024-06-12T07:59:18Z</vt:lpwstr>
  </property>
  <property fmtid="{D5CDD505-2E9C-101B-9397-08002B2CF9AE}" pid="11" name="MSIP_Label_20773ee6-353b-4fb9-a59d-0b94c8c67bea_SiteId">
    <vt:lpwstr>faa31b06-8ccc-48c9-867f-f7510dd11c02</vt:lpwstr>
  </property>
  <property fmtid="{D5CDD505-2E9C-101B-9397-08002B2CF9AE}" pid="12" name="TCSClassification">
    <vt:lpwstr>PUBLIC</vt:lpwstr>
  </property>
  <property fmtid="{D5CDD505-2E9C-101B-9397-08002B2CF9AE}" pid="13" name="TitusGUID">
    <vt:lpwstr>0387c07f-2a59-4036-9cf3-6e3b9d82fa8b</vt:lpwstr>
  </property>
  <property fmtid="{D5CDD505-2E9C-101B-9397-08002B2CF9AE}" pid="14" name="VisualMarkings">
    <vt:lpwstr>Footer</vt:lpwstr>
  </property>
  <property fmtid="{D5CDD505-2E9C-101B-9397-08002B2CF9AE}" pid="15" name="MSIP_Label_3af4db51-09b5-4f85-9c91-963fdbc8e73f_Enabled">
    <vt:lpwstr>true</vt:lpwstr>
  </property>
  <property fmtid="{D5CDD505-2E9C-101B-9397-08002B2CF9AE}" pid="16" name="MSIP_Label_3af4db51-09b5-4f85-9c91-963fdbc8e73f_SetDate">
    <vt:lpwstr>2025-03-03T03:23:17Z</vt:lpwstr>
  </property>
  <property fmtid="{D5CDD505-2E9C-101B-9397-08002B2CF9AE}" pid="17" name="MSIP_Label_3af4db51-09b5-4f85-9c91-963fdbc8e73f_Method">
    <vt:lpwstr>Privileged</vt:lpwstr>
  </property>
  <property fmtid="{D5CDD505-2E9C-101B-9397-08002B2CF9AE}" pid="18" name="MSIP_Label_3af4db51-09b5-4f85-9c91-963fdbc8e73f_Name">
    <vt:lpwstr>Non-Business</vt:lpwstr>
  </property>
  <property fmtid="{D5CDD505-2E9C-101B-9397-08002B2CF9AE}" pid="19" name="MSIP_Label_3af4db51-09b5-4f85-9c91-963fdbc8e73f_SiteId">
    <vt:lpwstr>143a7396-a856-47d7-8e31-62990b5bacd0</vt:lpwstr>
  </property>
  <property fmtid="{D5CDD505-2E9C-101B-9397-08002B2CF9AE}" pid="20" name="MSIP_Label_3af4db51-09b5-4f85-9c91-963fdbc8e73f_ActionId">
    <vt:lpwstr>7eecbe4e-b9bf-48f1-8370-a341db020951</vt:lpwstr>
  </property>
  <property fmtid="{D5CDD505-2E9C-101B-9397-08002B2CF9AE}" pid="21" name="MSIP_Label_3af4db51-09b5-4f85-9c91-963fdbc8e73f_ContentBits">
    <vt:lpwstr>0</vt:lpwstr>
  </property>
  <property fmtid="{D5CDD505-2E9C-101B-9397-08002B2CF9AE}" pid="22" name="MSIP_Label_3af4db51-09b5-4f85-9c91-963fdbc8e73f_Tag">
    <vt:lpwstr>50, 0, 1, 1</vt:lpwstr>
  </property>
</Properties>
</file>