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1907" r:id="rId2"/>
    <p:sldId id="1905" r:id="rId3"/>
    <p:sldId id="1906" r:id="rId4"/>
  </p:sldIdLst>
  <p:sldSz cx="9144000" cy="6858000" type="screen4x3"/>
  <p:notesSz cx="6797675" cy="9926638"/>
  <p:custDataLst>
    <p:tags r:id="rId7"/>
  </p:custDataLst>
  <p:defaultTextStyle>
    <a:defPPr rtl="0"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17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2D9D8A-A257-412F-ACC1-757EB1CA775D}" v="75" dt="2025-03-06T14:46:23.5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691" autoAdjust="0"/>
    <p:restoredTop sz="86434" autoAdjust="0"/>
  </p:normalViewPr>
  <p:slideViewPr>
    <p:cSldViewPr>
      <p:cViewPr varScale="1">
        <p:scale>
          <a:sx n="93" d="100"/>
          <a:sy n="93" d="100"/>
        </p:scale>
        <p:origin x="1644" y="78"/>
      </p:cViewPr>
      <p:guideLst>
        <p:guide orient="horz" pos="1026"/>
        <p:guide pos="179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-2094" y="-90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5" y="2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59350" cy="3719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5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F2C667-47B2-46C4-80BC-8E1DA185F3D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35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F2C667-47B2-46C4-80BC-8E1DA185F3D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357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>
                <a:solidFill>
                  <a:srgbClr val="9D0A2B"/>
                </a:solidFill>
              </a:rPr>
              <a:t>The International </a:t>
            </a:r>
            <a:br>
              <a:rPr lang="fr-CH" sz="1200" b="1">
                <a:solidFill>
                  <a:srgbClr val="9D0A2B"/>
                </a:solidFill>
              </a:rPr>
            </a:br>
            <a:r>
              <a:rPr lang="fr-CH" sz="1200" b="1">
                <a:solidFill>
                  <a:srgbClr val="9D0A2B"/>
                </a:solidFill>
              </a:rPr>
              <a:t>Patent System</a:t>
            </a: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Tx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Tx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TextBox 4"/>
          <p:cNvSpPr txBox="1"/>
          <p:nvPr userDrawn="1"/>
        </p:nvSpPr>
        <p:spPr>
          <a:xfrm>
            <a:off x="5768" y="6500265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900"/>
              <a:t>2025 rule changes</a:t>
            </a:r>
          </a:p>
          <a:p>
            <a:pPr>
              <a:spcBef>
                <a:spcPct val="0"/>
              </a:spcBef>
              <a:defRPr/>
            </a:pPr>
            <a:r>
              <a:rPr lang="en-US" sz="900"/>
              <a:t>11-02-2025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202800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>
                <a:solidFill>
                  <a:srgbClr val="9D0A2B"/>
                </a:solidFill>
              </a:rPr>
              <a:t>The International </a:t>
            </a:r>
            <a:br>
              <a:rPr lang="fr-CH" sz="800" b="1">
                <a:solidFill>
                  <a:srgbClr val="9D0A2B"/>
                </a:solidFill>
              </a:rPr>
            </a:br>
            <a:r>
              <a:rPr lang="fr-CH" sz="800" b="1">
                <a:solidFill>
                  <a:srgbClr val="9D0A2B"/>
                </a:solidFill>
              </a:rPr>
              <a:t>Patent System</a:t>
            </a: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fr-C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c" descr="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850" b="0" i="0" u="none" baseline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065CE52-45C2-72D1-3652-9BCA4E5AA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3284984"/>
            <a:ext cx="7920880" cy="2328417"/>
          </a:xfrm>
        </p:spPr>
        <p:txBody>
          <a:bodyPr/>
          <a:lstStyle/>
          <a:p>
            <a:pPr rtl="0"/>
            <a:r>
              <a:rPr 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2025年7月1日起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生效的</a:t>
            </a:r>
            <a:r>
              <a:rPr lang="en-US" altLang="zh-CN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PCT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细则</a:t>
            </a:r>
            <a:r>
              <a:rPr lang="en-US" sz="3600" b="1" dirty="0" err="1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修改</a:t>
            </a:r>
            <a:endParaRPr lang="fr-CH" sz="3600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pic>
        <p:nvPicPr>
          <p:cNvPr id="4" name="Picture 8" descr="Puce-3_pct">
            <a:extLst>
              <a:ext uri="{FF2B5EF4-FFF2-40B4-BE49-F238E27FC236}">
                <a16:creationId xmlns:a16="http://schemas.microsoft.com/office/drawing/2014/main" id="{BFDD34BC-F0FA-1FD0-273E-D10CA0F01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278092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36465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30"/>
            <a:ext cx="9144000" cy="706090"/>
          </a:xfrm>
        </p:spPr>
        <p:txBody>
          <a:bodyPr/>
          <a:lstStyle/>
          <a:p>
            <a:pPr algn="ctr" rtl="0"/>
            <a:r>
              <a:rPr lang="en-US" b="1" dirty="0">
                <a:latin typeface="SimSun" panose="02010600030101010101" pitchFamily="2" charset="-122"/>
                <a:ea typeface="SimSun" panose="02010600030101010101" pitchFamily="2" charset="-122"/>
              </a:rPr>
              <a:t>2025年7月1日起</a:t>
            </a:r>
            <a:r>
              <a:rPr lang="zh-CN" altLang="en-US" b="1" dirty="0">
                <a:latin typeface="SimSun" panose="02010600030101010101" pitchFamily="2" charset="-122"/>
                <a:ea typeface="SimSun" panose="02010600030101010101" pitchFamily="2" charset="-122"/>
              </a:rPr>
              <a:t>生效的</a:t>
            </a:r>
            <a:r>
              <a:rPr lang="en-US" b="1" dirty="0" err="1">
                <a:latin typeface="SimSun" panose="02010600030101010101" pitchFamily="2" charset="-122"/>
                <a:ea typeface="SimSun" panose="02010600030101010101" pitchFamily="2" charset="-122"/>
              </a:rPr>
              <a:t>PCT细则</a:t>
            </a:r>
            <a:r>
              <a:rPr lang="zh-CN" altLang="en-US" b="1" dirty="0">
                <a:latin typeface="SimSun" panose="02010600030101010101" pitchFamily="2" charset="-122"/>
                <a:ea typeface="SimSun" panose="02010600030101010101" pitchFamily="2" charset="-122"/>
              </a:rPr>
              <a:t>修改</a:t>
            </a:r>
            <a:r>
              <a:rPr lang="en-US" b="1" dirty="0">
                <a:latin typeface="SimSun" panose="02010600030101010101" pitchFamily="2" charset="-122"/>
                <a:ea typeface="SimSun" panose="02010600030101010101" pitchFamily="2" charset="-122"/>
              </a:rPr>
              <a:t>（1）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516" y="836712"/>
            <a:ext cx="8460940" cy="5256584"/>
          </a:xfrm>
        </p:spPr>
        <p:txBody>
          <a:bodyPr>
            <a:normAutofit/>
          </a:bodyPr>
          <a:lstStyle/>
          <a:p>
            <a:pPr rtl="0">
              <a:spcBef>
                <a:spcPct val="0"/>
              </a:spcBef>
            </a:pP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国际申请及相关文件的提交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方式</a:t>
            </a:r>
            <a:endParaRPr lang="en-US" alt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 indent="-360000" rtl="0">
              <a:lnSpc>
                <a:spcPct val="110000"/>
              </a:lnSpc>
              <a:spcBef>
                <a:spcPct val="0"/>
              </a:spcBef>
            </a:pPr>
            <a:r>
              <a:rPr kumimoji="0" lang="zh-CN" altLang="en-US" b="0" i="0" u="none" strike="noStrike" kern="1200" cap="none" spc="0" normalizeH="0" baseline="0" noProof="0" dirty="0">
                <a:uLnTx/>
                <a:uFillTx/>
                <a:latin typeface="SimSun" panose="02010600030101010101" pitchFamily="2" charset="-122"/>
                <a:ea typeface="SimSun" panose="02010600030101010101" pitchFamily="2" charset="-122"/>
                <a:cs typeface="Arial"/>
                <a:sym typeface="Wingdings"/>
              </a:rPr>
              <a:t>对细则</a:t>
            </a:r>
            <a:r>
              <a:rPr kumimoji="0" lang="en-US" altLang="zh-CN" b="0" i="0" u="none" strike="noStrike" kern="1200" cap="none" spc="0" normalizeH="0" baseline="0" noProof="0" dirty="0">
                <a:uLnTx/>
                <a:uFillTx/>
                <a:latin typeface="SimSun" panose="02010600030101010101" pitchFamily="2" charset="-122"/>
                <a:ea typeface="SimSun" panose="02010600030101010101" pitchFamily="2" charset="-122"/>
                <a:cs typeface="Arial"/>
                <a:sym typeface="Wingdings"/>
              </a:rPr>
              <a:t>89</a:t>
            </a:r>
            <a:r>
              <a:rPr kumimoji="0" lang="zh-CN" altLang="en-US" b="0" i="0" u="none" strike="noStrike" kern="1200" cap="none" spc="0" normalizeH="0" baseline="0" noProof="0" dirty="0">
                <a:uLnTx/>
                <a:uFillTx/>
                <a:latin typeface="SimSun" panose="02010600030101010101" pitchFamily="2" charset="-122"/>
                <a:ea typeface="SimSun" panose="02010600030101010101" pitchFamily="2" charset="-122"/>
                <a:cs typeface="Arial"/>
                <a:sym typeface="Wingdings"/>
              </a:rPr>
              <a:t>之二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的修改</a:t>
            </a:r>
          </a:p>
          <a:p>
            <a:pPr lvl="1" indent="-360000" rtl="0">
              <a:lnSpc>
                <a:spcPct val="110000"/>
              </a:lnSpc>
              <a:spcBef>
                <a:spcPct val="0"/>
              </a:spcBef>
            </a:pP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允许受理局不再接受纸件申请，但作为受理局的国际局（RO</a:t>
            </a:r>
            <a:r>
              <a:rPr lang="en-US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/</a:t>
            </a: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IB）有义务继续接受纸件申请</a:t>
            </a:r>
            <a:endParaRPr lang="en-US" alt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 indent="-360000">
              <a:lnSpc>
                <a:spcPct val="110000"/>
              </a:lnSpc>
              <a:spcBef>
                <a:spcPct val="0"/>
              </a:spcBef>
            </a:pPr>
            <a:r>
              <a:rPr lang="en-US" altLang="fr-FR" dirty="0" err="1">
                <a:latin typeface="SimSun" panose="02010600030101010101" pitchFamily="2" charset="-122"/>
                <a:ea typeface="SimSun" panose="02010600030101010101" pitchFamily="2" charset="-122"/>
              </a:rPr>
              <a:t>受理局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可以</a:t>
            </a:r>
            <a:r>
              <a:rPr lang="en-US" altLang="fr-FR" dirty="0" err="1">
                <a:latin typeface="SimSun" panose="02010600030101010101" pitchFamily="2" charset="-122"/>
                <a:ea typeface="SimSun" panose="02010600030101010101" pitchFamily="2" charset="-122"/>
              </a:rPr>
              <a:t>选择允许以纸件形式提交文件以获得申请日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fr-FR" dirty="0" err="1">
                <a:latin typeface="SimSun" panose="02010600030101010101" pitchFamily="2" charset="-122"/>
                <a:ea typeface="SimSun" panose="02010600030101010101" pitchFamily="2" charset="-122"/>
              </a:rPr>
              <a:t>满足期限要求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）</a:t>
            </a:r>
            <a:r>
              <a:rPr lang="en-US" altLang="fr-FR" dirty="0" err="1">
                <a:latin typeface="SimSun" panose="02010600030101010101" pitchFamily="2" charset="-122"/>
                <a:ea typeface="SimSun" panose="02010600030101010101" pitchFamily="2" charset="-122"/>
              </a:rPr>
              <a:t>但要求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申请人</a:t>
            </a:r>
            <a:r>
              <a:rPr lang="en-US" altLang="fr-FR" dirty="0" err="1">
                <a:latin typeface="SimSun" panose="02010600030101010101" pitchFamily="2" charset="-122"/>
                <a:ea typeface="SimSun" panose="02010600030101010101" pitchFamily="2" charset="-122"/>
              </a:rPr>
              <a:t>在两个月内重新以电子方式提交文件</a:t>
            </a:r>
            <a:endParaRPr lang="en-US" altLang="fr-FR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 indent="-360000" rtl="0">
              <a:lnSpc>
                <a:spcPct val="110000"/>
              </a:lnSpc>
              <a:spcBef>
                <a:spcPct val="0"/>
              </a:spcBef>
            </a:pPr>
            <a:r>
              <a:rPr lang="en-US" altLang="fr-FR" dirty="0">
                <a:latin typeface="SimSun" panose="02010600030101010101" pitchFamily="2" charset="-122"/>
                <a:ea typeface="SimSun" panose="02010600030101010101" pitchFamily="2" charset="-122"/>
              </a:rPr>
              <a:t>生效日期：2025年7月1日</a:t>
            </a:r>
            <a:endParaRPr lang="en-US" altLang="fr-FR" i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rtl="0">
              <a:spcBef>
                <a:spcPct val="0"/>
              </a:spcBef>
            </a:pP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国际局的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通信</a:t>
            </a: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语言</a:t>
            </a:r>
            <a:endParaRPr lang="en-US" alt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 rtl="0">
              <a:lnSpc>
                <a:spcPct val="110000"/>
              </a:lnSpc>
              <a:spcBef>
                <a:spcPct val="0"/>
              </a:spcBef>
            </a:pPr>
            <a:r>
              <a:rPr lang="en-US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对细则92的修改</a:t>
            </a:r>
          </a:p>
          <a:p>
            <a:pPr lvl="1" rtl="0">
              <a:lnSpc>
                <a:spcPct val="110000"/>
              </a:lnSpc>
              <a:spcBef>
                <a:spcPct val="0"/>
              </a:spcBef>
            </a:pP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允许</a:t>
            </a: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国际局使用除现在要求的英文和法文之外的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其它国际公布</a:t>
            </a: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语言与主管局和申请人进行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通信</a:t>
            </a:r>
            <a:endParaRPr lang="en-US" alt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 rtl="0">
              <a:lnSpc>
                <a:spcPct val="110000"/>
              </a:lnSpc>
              <a:spcBef>
                <a:spcPct val="0"/>
              </a:spcBef>
            </a:pPr>
            <a:r>
              <a:rPr lang="en-US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通过修改行政规程分阶段实施</a:t>
            </a:r>
            <a:endParaRPr lang="en-US" altLang="fr-FR" i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8180766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16" y="116632"/>
            <a:ext cx="8497452" cy="706090"/>
          </a:xfrm>
        </p:spPr>
        <p:txBody>
          <a:bodyPr/>
          <a:lstStyle/>
          <a:p>
            <a:pPr algn="ctr" rtl="0"/>
            <a:r>
              <a:rPr lang="en-US" dirty="0">
                <a:latin typeface="SimSun" panose="02010600030101010101" pitchFamily="2" charset="-122"/>
                <a:ea typeface="SimSun" panose="02010600030101010101" pitchFamily="2" charset="-122"/>
              </a:rPr>
              <a:t>2025年7月1日起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生效的</a:t>
            </a:r>
            <a:r>
              <a:rPr 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PCT细则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修改</a:t>
            </a:r>
            <a:r>
              <a:rPr lang="en-US" dirty="0">
                <a:latin typeface="SimSun" panose="02010600030101010101" pitchFamily="2" charset="-122"/>
                <a:ea typeface="SimSun" panose="02010600030101010101" pitchFamily="2" charset="-122"/>
              </a:rPr>
              <a:t>（2）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516" y="1124744"/>
            <a:ext cx="8712968" cy="4968552"/>
          </a:xfrm>
        </p:spPr>
        <p:txBody>
          <a:bodyPr>
            <a:normAutofit/>
          </a:bodyPr>
          <a:lstStyle/>
          <a:p>
            <a:pPr rtl="0">
              <a:spcBef>
                <a:spcPct val="0"/>
              </a:spcBef>
              <a:spcAft>
                <a:spcPts val="1200"/>
              </a:spcAft>
            </a:pP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针对其它</a:t>
            </a: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多语言申请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的情况</a:t>
            </a:r>
            <a:endParaRPr lang="en-US" alt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756000" lvl="1" indent="-360000" rtl="0">
              <a:spcBef>
                <a:spcPct val="0"/>
              </a:spcBef>
              <a:spcAft>
                <a:spcPts val="1200"/>
              </a:spcAft>
            </a:pPr>
            <a:r>
              <a:rPr kumimoji="0" lang="en-US" altLang="en-US" b="0" i="0" u="none" strike="noStrike" kern="1200" cap="none" spc="0" normalizeH="0" baseline="0" noProof="0" dirty="0">
                <a:uLnTx/>
                <a:uFillTx/>
                <a:latin typeface="SimSun" panose="02010600030101010101" pitchFamily="2" charset="-122"/>
                <a:ea typeface="SimSun" panose="02010600030101010101" pitchFamily="2" charset="-122"/>
                <a:cs typeface="Arial"/>
                <a:sym typeface="Wingdings"/>
              </a:rPr>
              <a:t>对细则26.3之三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</a:rPr>
              <a:t>的修改</a:t>
            </a:r>
            <a:endParaRPr lang="en-US" alt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756000" lvl="1" indent="-360000" rtl="0">
              <a:spcBef>
                <a:spcPct val="0"/>
              </a:spcBef>
              <a:spcAft>
                <a:spcPts val="1200"/>
              </a:spcAft>
            </a:pPr>
            <a:r>
              <a:rPr lang="zh-CN" altLang="en-US" b="0" i="0" u="none" strike="noStrike" baseline="0" dirty="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提供法律依据，在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摘要和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/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或附图的文字内容所用语言与国际申请的公布语言不同但</a:t>
            </a:r>
            <a:r>
              <a:rPr lang="zh-CN" altLang="en-US" b="0" i="0" u="none" strike="noStrike" baseline="0" dirty="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属于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国际检索单位所接受语言</a:t>
            </a:r>
            <a:r>
              <a:rPr lang="zh-CN" altLang="en-US" b="0" i="0" u="none" strike="noStrike" baseline="0" dirty="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的情况下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要求申请人提交译文</a:t>
            </a:r>
            <a:endParaRPr lang="en-US" b="0" i="0" u="none" strike="noStrike" baseline="0" dirty="0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756000" lvl="1" indent="-360000" rtl="0">
              <a:spcBef>
                <a:spcPct val="0"/>
              </a:spcBef>
              <a:spcAft>
                <a:spcPts val="1200"/>
              </a:spcAft>
            </a:pPr>
            <a:r>
              <a:rPr lang="en-US" altLang="en-US" dirty="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生效日期：2025年7月1日</a:t>
            </a:r>
            <a:endParaRPr lang="en-US" altLang="fr-FR" i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372423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4.14 unknown"/>
  <p:tag name="AS_RELEASE_DATE" val="2021.05.31"/>
  <p:tag name="AS_TITLE" val="Aspose.Slides for Java"/>
  <p:tag name="AS_VERSION" val="21.5"/>
</p:tagLst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EN_2010_pct background png</Template>
  <TotalTime>20871</TotalTime>
  <Words>149</Words>
  <Application>Microsoft Office PowerPoint</Application>
  <PresentationFormat>On-screen Show (4:3)</PresentationFormat>
  <Paragraphs>18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SimSun</vt:lpstr>
      <vt:lpstr>Arial</vt:lpstr>
      <vt:lpstr>Microsoft Sans Serif</vt:lpstr>
      <vt:lpstr>Wingdings</vt:lpstr>
      <vt:lpstr>EN_2010_pct background png</vt:lpstr>
      <vt:lpstr>PowerPoint Presentation</vt:lpstr>
      <vt:lpstr>2025年7月1日起生效的PCT细则修改（1）</vt:lpstr>
      <vt:lpstr>2025年7月1日起生效的PCT细则修改（2）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keywords>PUBLIC</cp:keywords>
  <cp:lastModifiedBy>JULLIARD Corinne</cp:lastModifiedBy>
  <cp:revision>157</cp:revision>
  <cp:lastPrinted>2023-10-10T07:26:03Z</cp:lastPrinted>
  <dcterms:created xsi:type="dcterms:W3CDTF">2013-10-25T09:07:15Z</dcterms:created>
  <dcterms:modified xsi:type="dcterms:W3CDTF">2025-03-11T09:37:31Z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ignment">
    <vt:lpwstr>Centre</vt:lpwstr>
  </property>
  <property fmtid="{D5CDD505-2E9C-101B-9397-08002B2CF9AE}" pid="3" name="Classification">
    <vt:lpwstr>Public</vt:lpwstr>
  </property>
  <property fmtid="{D5CDD505-2E9C-101B-9397-08002B2CF9AE}" pid="4" name="JustificationReason">
    <vt:lpwstr>
    </vt:lpwstr>
  </property>
  <property fmtid="{D5CDD505-2E9C-101B-9397-08002B2CF9AE}" pid="5" name="Language">
    <vt:lpwstr>English</vt:lpwstr>
  </property>
  <property fmtid="{D5CDD505-2E9C-101B-9397-08002B2CF9AE}" pid="6" name="MSIP_Label_20773ee6-353b-4fb9-a59d-0b94c8c67bea_ActionId">
    <vt:lpwstr>df0fd768-7d5f-41b1-be87-d3f536fe2066</vt:lpwstr>
  </property>
  <property fmtid="{D5CDD505-2E9C-101B-9397-08002B2CF9AE}" pid="7" name="MSIP_Label_20773ee6-353b-4fb9-a59d-0b94c8c67bea_ContentBits">
    <vt:lpwstr>0</vt:lpwstr>
  </property>
  <property fmtid="{D5CDD505-2E9C-101B-9397-08002B2CF9AE}" pid="8" name="MSIP_Label_20773ee6-353b-4fb9-a59d-0b94c8c67bea_Enabled">
    <vt:lpwstr>true</vt:lpwstr>
  </property>
  <property fmtid="{D5CDD505-2E9C-101B-9397-08002B2CF9AE}" pid="9" name="MSIP_Label_20773ee6-353b-4fb9-a59d-0b94c8c67bea_Method">
    <vt:lpwstr>Privileged</vt:lpwstr>
  </property>
  <property fmtid="{D5CDD505-2E9C-101B-9397-08002B2CF9AE}" pid="10" name="MSIP_Label_20773ee6-353b-4fb9-a59d-0b94c8c67bea_Name">
    <vt:lpwstr>No markings</vt:lpwstr>
  </property>
  <property fmtid="{D5CDD505-2E9C-101B-9397-08002B2CF9AE}" pid="11" name="MSIP_Label_20773ee6-353b-4fb9-a59d-0b94c8c67bea_SetDate">
    <vt:lpwstr>2023-05-23T10:32:29Z</vt:lpwstr>
  </property>
  <property fmtid="{D5CDD505-2E9C-101B-9397-08002B2CF9AE}" pid="12" name="MSIP_Label_20773ee6-353b-4fb9-a59d-0b94c8c67bea_SiteId">
    <vt:lpwstr>faa31b06-8ccc-48c9-867f-f7510dd11c02</vt:lpwstr>
  </property>
  <property fmtid="{D5CDD505-2E9C-101B-9397-08002B2CF9AE}" pid="13" name="TCSClassification">
    <vt:lpwstr>PUBLIC</vt:lpwstr>
  </property>
  <property fmtid="{D5CDD505-2E9C-101B-9397-08002B2CF9AE}" pid="14" name="TitusGUID">
    <vt:lpwstr>57c2526b-b672-4577-aa4a-5cdbb8a83d5a</vt:lpwstr>
  </property>
  <property fmtid="{D5CDD505-2E9C-101B-9397-08002B2CF9AE}" pid="15" name="VisualMarkings">
    <vt:lpwstr>None</vt:lpwstr>
  </property>
  <property fmtid="{D5CDD505-2E9C-101B-9397-08002B2CF9AE}" pid="16" name="MSIP_Label_3af4db51-09b5-4f85-9c91-963fdbc8e73f_Enabled">
    <vt:lpwstr>true</vt:lpwstr>
  </property>
  <property fmtid="{D5CDD505-2E9C-101B-9397-08002B2CF9AE}" pid="17" name="MSIP_Label_3af4db51-09b5-4f85-9c91-963fdbc8e73f_SetDate">
    <vt:lpwstr>2025-03-03T02:58:52Z</vt:lpwstr>
  </property>
  <property fmtid="{D5CDD505-2E9C-101B-9397-08002B2CF9AE}" pid="18" name="MSIP_Label_3af4db51-09b5-4f85-9c91-963fdbc8e73f_Method">
    <vt:lpwstr>Privileged</vt:lpwstr>
  </property>
  <property fmtid="{D5CDD505-2E9C-101B-9397-08002B2CF9AE}" pid="19" name="MSIP_Label_3af4db51-09b5-4f85-9c91-963fdbc8e73f_Name">
    <vt:lpwstr>Non-Business</vt:lpwstr>
  </property>
  <property fmtid="{D5CDD505-2E9C-101B-9397-08002B2CF9AE}" pid="20" name="MSIP_Label_3af4db51-09b5-4f85-9c91-963fdbc8e73f_SiteId">
    <vt:lpwstr>143a7396-a856-47d7-8e31-62990b5bacd0</vt:lpwstr>
  </property>
  <property fmtid="{D5CDD505-2E9C-101B-9397-08002B2CF9AE}" pid="21" name="MSIP_Label_3af4db51-09b5-4f85-9c91-963fdbc8e73f_ActionId">
    <vt:lpwstr>6a4d322a-5a4d-4303-8ca0-ebdcbe1d8e31</vt:lpwstr>
  </property>
  <property fmtid="{D5CDD505-2E9C-101B-9397-08002B2CF9AE}" pid="22" name="MSIP_Label_3af4db51-09b5-4f85-9c91-963fdbc8e73f_ContentBits">
    <vt:lpwstr>0</vt:lpwstr>
  </property>
  <property fmtid="{D5CDD505-2E9C-101B-9397-08002B2CF9AE}" pid="23" name="MSIP_Label_3af4db51-09b5-4f85-9c91-963fdbc8e73f_Tag">
    <vt:lpwstr>50, 0, 1, 1</vt:lpwstr>
  </property>
</Properties>
</file>