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716" r:id="rId2"/>
    <p:sldId id="1587" r:id="rId3"/>
    <p:sldId id="1714" r:id="rId4"/>
    <p:sldId id="1713" r:id="rId5"/>
  </p:sldIdLst>
  <p:sldSz cx="9144000" cy="6858000" type="screen4x3"/>
  <p:notesSz cx="6797675" cy="9926638"/>
  <p:custDataLst>
    <p:tags r:id="rId8"/>
  </p:custDataLst>
  <p:defaultTextStyle>
    <a:defPPr rtl="0">
      <a:defRPr lang="en-US"/>
    </a:defPPr>
    <a:lvl1pPr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buChar char="•"/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G Hanna" initials="KH" lastIdx="0" clrIdx="0">
    <p:extLst>
      <p:ext uri="{19B8F6BF-5375-455C-9EA6-DF929625EA0E}">
        <p15:presenceInfo xmlns:p15="http://schemas.microsoft.com/office/powerpoint/2012/main" userId="S-1-5-21-3637208745-3825800285-422149103-72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427" autoAdjust="0"/>
  </p:normalViewPr>
  <p:slideViewPr>
    <p:cSldViewPr>
      <p:cViewPr varScale="1">
        <p:scale>
          <a:sx n="71" d="100"/>
          <a:sy n="71" d="100"/>
        </p:scale>
        <p:origin x="113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>
        <p:scale>
          <a:sx n="118" d="100"/>
          <a:sy n="118" d="100"/>
        </p:scale>
        <p:origin x="1968" y="-177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51C16C5D-28EC-4381-A075-FA41859494D8}" type="datetime1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CE29DEC-8730-41D0-8613-E784520124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9230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73914EB6-2DCE-491C-ACA8-01AEDF381847}" type="datetime1">
              <a:rPr lang="en-US"/>
              <a:pPr>
                <a:defRPr/>
              </a:pPr>
              <a:t>6/6/2024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200">
                <a:latin typeface="Arial"/>
                <a:cs typeface="Arial"/>
              </a:defRPr>
            </a:lvl1pPr>
          </a:lstStyle>
          <a:p>
            <a:pPr>
              <a:defRPr/>
            </a:pPr>
            <a:fld id="{B7F2C667-47B2-46C4-80BC-8E1DA185F3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862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049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1421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3632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84FE9B-D5D4-4B76-87EA-A08EA8B20C6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2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92150" y="38862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84247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84246-803A-49D3-84EB-974CE5ABA3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162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21656-2DE5-485F-8BE9-0BDBBF8F004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2659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5B506-AE31-41B8-A04E-5192D5AD45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89572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D9FB-EE1A-468D-AB44-5E06278333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3087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72BD8-6FAC-449D-B057-422CBBDD37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06819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/>
            </a:lvl1pPr>
            <a:lvl2pPr>
              <a:buClr>
                <a:srgbClr val="990033"/>
              </a:buClr>
              <a:defRPr sz="2400"/>
            </a:lvl2pPr>
            <a:lvl3pPr>
              <a:buClr>
                <a:srgbClr val="990033"/>
              </a:buCl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C96D8-A3B7-4296-B367-44E05F04D9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179512" y="6381328"/>
            <a:ext cx="180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2022 Rule changes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01-06-2022</a:t>
            </a:r>
          </a:p>
        </p:txBody>
      </p:sp>
    </p:spTree>
    <p:extLst>
      <p:ext uri="{BB962C8B-B14F-4D97-AF65-F5344CB8AC3E}">
        <p14:creationId xmlns:p14="http://schemas.microsoft.com/office/powerpoint/2010/main" val="779535137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F085-F803-4E1D-9A57-76269C0A5C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63815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309E20-5C8B-487F-B0CA-3B1FCD067C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14141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B0CE4-F05E-4F47-9551-9B0F851B86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86490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C92CD-3AA2-407A-BF30-577B7871B7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50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F2A8D-12B8-4184-AEBB-3EE5339AA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0663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87BF3-9FB1-459C-9F6E-025E260A24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84875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97F09-330B-40AD-9EF4-1C4E2D06D6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26789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 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 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Tx/>
              <a:buNone/>
              <a:defRPr sz="1400">
                <a:latin typeface="Arial"/>
                <a:cs typeface="Arial"/>
              </a:defRPr>
            </a:lvl1pPr>
          </a:lstStyle>
          <a:p>
            <a:pPr>
              <a:defRPr/>
            </a:pPr>
            <a:fld id="{2ED4B84C-647D-46AA-8476-F994C2D2B1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6" r:id="rId2"/>
    <p:sldLayoutId id="2147483775" r:id="rId3"/>
    <p:sldLayoutId id="2147483774" r:id="rId4"/>
    <p:sldLayoutId id="2147483773" r:id="rId5"/>
    <p:sldLayoutId id="2147483772" r:id="rId6"/>
    <p:sldLayoutId id="2147483771" r:id="rId7"/>
    <p:sldLayoutId id="2147483770" r:id="rId8"/>
    <p:sldLayoutId id="2147483769" r:id="rId9"/>
    <p:sldLayoutId id="2147483768" r:id="rId10"/>
    <p:sldLayoutId id="2147483767" r:id="rId11"/>
    <p:sldLayoutId id="2147483766" r:id="rId12"/>
    <p:sldLayoutId id="2147483765" r:id="rId13"/>
    <p:sldLayoutId id="2147483764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70899B"/>
          </a:solidFill>
          <a:latin typeface="Arial"/>
          <a:ea typeface="Arial"/>
          <a:cs typeface="Arial"/>
        </a:defRPr>
      </a:lvl9pPr>
    </p:titleStyle>
    <p:bodyStyle>
      <a:lvl1pPr marL="342900" indent="-3429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q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ts val="600"/>
        </a:spcBef>
        <a:spcAft>
          <a:spcPct val="0"/>
        </a:spcAft>
        <a:buClr>
          <a:srgbClr val="990033"/>
        </a:buClr>
        <a:buFont typeface="Wingdings" pitchFamily="2" charset="2"/>
        <a:buChar char="Ø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ts val="6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Blip>
          <a:blip r:embed="rId17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po.int/standards/en/sequence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115964" y="3926676"/>
            <a:ext cx="7344468" cy="1406525"/>
          </a:xfrm>
          <a:noFill/>
        </p:spPr>
        <p:txBody>
          <a:bodyPr/>
          <a:lstStyle/>
          <a:p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实施细则自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2022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日起生效的修改</a:t>
            </a:r>
            <a:endParaRPr lang="en-US" sz="3600" b="1" dirty="0">
              <a:solidFill>
                <a:srgbClr val="70899B"/>
              </a:solidFill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pic>
        <p:nvPicPr>
          <p:cNvPr id="3075" name="Picture 8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577" y="3553613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899799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224136"/>
          </a:xfrm>
        </p:spPr>
        <p:txBody>
          <a:bodyPr/>
          <a:lstStyle/>
          <a:p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2022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日起生效的修改</a:t>
            </a:r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（1）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208912" cy="4896544"/>
          </a:xfrm>
        </p:spPr>
        <p:txBody>
          <a:bodyPr/>
          <a:lstStyle/>
          <a:p>
            <a:pPr>
              <a:spcBef>
                <a:spcPts val="800"/>
              </a:spcBef>
              <a:spcAft>
                <a:spcPts val="600"/>
              </a:spcAft>
            </a:pPr>
            <a:r>
              <a:rPr lang="en-GB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PCT细则5、12、13之三、19.4和49的修改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ST.26取代ST.25成为序列表的标准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对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行政规程的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相应修改</a:t>
            </a: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，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包括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对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附件C的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全面修改</a:t>
            </a: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（取代WIPO标准ST.25）</a:t>
            </a: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所有序列表必须以XML格式提供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语言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相关自由文本不再需要在说明书的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正文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部分重复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Bef>
                <a:spcPct val="0"/>
              </a:spcBef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自由文本可以用一种以上的语言提交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Aft>
                <a:spcPts val="600"/>
              </a:spcAft>
            </a:pPr>
            <a:r>
              <a:rPr lang="en-GB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GB" dirty="0" err="1">
                <a:latin typeface="SimSun" panose="02010600030101010101" pitchFamily="2" charset="-122"/>
                <a:ea typeface="SimSun" panose="02010600030101010101" pitchFamily="2" charset="-122"/>
              </a:rPr>
              <a:t>每个序列的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附加</a:t>
            </a:r>
            <a:r>
              <a:rPr lang="en-GB" dirty="0" err="1">
                <a:latin typeface="SimSun" panose="02010600030101010101" pitchFamily="2" charset="-122"/>
                <a:ea typeface="SimSun" panose="02010600030101010101" pitchFamily="2" charset="-122"/>
              </a:rPr>
              <a:t>强制性限定符</a:t>
            </a:r>
            <a:endParaRPr lang="en-GB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Aft>
                <a:spcPts val="600"/>
              </a:spcAft>
            </a:pPr>
            <a:r>
              <a:rPr lang="en-GB" dirty="0">
                <a:latin typeface="SimSun" panose="02010600030101010101" pitchFamily="2" charset="-122"/>
                <a:ea typeface="SimSun" panose="02010600030101010101" pitchFamily="2" charset="-122"/>
              </a:rPr>
              <a:t> ST.26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标准下</a:t>
            </a:r>
            <a:r>
              <a:rPr lang="en-GB" dirty="0" err="1">
                <a:latin typeface="SimSun" panose="02010600030101010101" pitchFamily="2" charset="-122"/>
                <a:ea typeface="SimSun" panose="02010600030101010101" pitchFamily="2" charset="-122"/>
              </a:rPr>
              <a:t>要求包括更多的序列类型</a:t>
            </a:r>
            <a:endParaRPr lang="en-GB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Aft>
                <a:spcPts val="600"/>
              </a:spcAft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如果相关受理局不接受自由文本的语言或电子格式，申请将被转送至国际局受理局（</a:t>
            </a:r>
            <a:r>
              <a:rPr lang="en-US" altLang="zh-CN" dirty="0">
                <a:latin typeface="SimSun" panose="02010600030101010101" pitchFamily="2" charset="-122"/>
                <a:ea typeface="SimSun" panose="02010600030101010101" pitchFamily="2" charset="-122"/>
              </a:rPr>
              <a:t>RO/IB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）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070041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49" y="-171400"/>
            <a:ext cx="8507288" cy="1512168"/>
          </a:xfrm>
        </p:spPr>
        <p:txBody>
          <a:bodyPr/>
          <a:lstStyle/>
          <a:p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2022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日起生效的修改</a:t>
            </a:r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（2）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149" y="1239035"/>
            <a:ext cx="8635339" cy="492626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dirty="0">
                <a:latin typeface="SimSun" panose="02010600030101010101" pitchFamily="2" charset="-122"/>
                <a:ea typeface="SimSun" panose="02010600030101010101" pitchFamily="2" charset="-122"/>
              </a:rPr>
              <a:t>WIPO </a:t>
            </a:r>
            <a:r>
              <a:rPr 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Sequence桌面工具</a:t>
            </a:r>
            <a:r>
              <a:rPr lang="en-US" dirty="0">
                <a:solidFill>
                  <a:srgbClr val="0070C0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Aft>
                <a:spcPts val="600"/>
              </a:spcAft>
            </a:pP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使申请人能够制作符合标准的序列表</a:t>
            </a:r>
            <a:endParaRPr lang="en-US" sz="2200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lvl="1">
              <a:spcAft>
                <a:spcPts val="600"/>
              </a:spcAft>
            </a:pPr>
            <a:r>
              <a:rPr lang="zh-CN" alt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sz="2200" dirty="0" err="1">
                <a:latin typeface="SimSun" panose="02010600030101010101" pitchFamily="2" charset="-122"/>
                <a:ea typeface="SimSun" panose="02010600030101010101" pitchFamily="2" charset="-122"/>
              </a:rPr>
              <a:t>可通过以下链接下载</a:t>
            </a:r>
            <a:r>
              <a:rPr 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en-US" sz="2200" dirty="0">
                <a:latin typeface="SimSun" panose="02010600030101010101" pitchFamily="2" charset="-122"/>
                <a:ea typeface="SimSun" panose="02010600030101010101" pitchFamily="2" charset="-122"/>
                <a:hlinkClick r:id="rId3"/>
              </a:rPr>
              <a:t> </a:t>
            </a:r>
            <a:r>
              <a:rPr lang="en-US" sz="2200" dirty="0">
                <a:ea typeface="SimSun" panose="02010600030101010101" pitchFamily="2" charset="-122"/>
                <a:hlinkClick r:id="rId3"/>
              </a:rPr>
              <a:t>https://www.wipo.int/standards/zh/sequence/index.html</a:t>
            </a:r>
            <a:r>
              <a:rPr lang="en-US" sz="2200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</a:p>
          <a:p>
            <a:pPr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修改后的细则适用于2022年7月1日或之后提交的国际申请</a:t>
            </a:r>
          </a:p>
          <a:p>
            <a:pPr>
              <a:spcAft>
                <a:spcPts val="600"/>
              </a:spcAft>
            </a:pP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新标准也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应当用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于自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该日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起提交的国家申请</a:t>
            </a:r>
            <a:endParaRPr lang="en-US" alt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1869538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797" y="332656"/>
            <a:ext cx="8507288" cy="1008112"/>
          </a:xfrm>
        </p:spPr>
        <p:txBody>
          <a:bodyPr/>
          <a:lstStyle/>
          <a:p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PCT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细则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2022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年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7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月</a:t>
            </a:r>
            <a:r>
              <a:rPr lang="en-US" altLang="zh-CN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1</a:t>
            </a:r>
            <a:r>
              <a:rPr lang="zh-CN" altLang="en-US" sz="3600" b="1" dirty="0">
                <a:solidFill>
                  <a:srgbClr val="70899B"/>
                </a:solidFill>
                <a:latin typeface="SimSun" panose="02010600030101010101" pitchFamily="2" charset="-122"/>
                <a:ea typeface="SimSun" panose="02010600030101010101" pitchFamily="2" charset="-122"/>
              </a:rPr>
              <a:t>日起生效的修改</a:t>
            </a:r>
            <a:r>
              <a:rPr lang="en-US" b="1" dirty="0">
                <a:latin typeface="SimSun" panose="02010600030101010101" pitchFamily="2" charset="-122"/>
                <a:ea typeface="SimSun" panose="02010600030101010101" pitchFamily="2" charset="-122"/>
              </a:rPr>
              <a:t>（3）</a:t>
            </a:r>
            <a:endParaRPr lang="en-US" dirty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896" cy="3960440"/>
          </a:xfrm>
        </p:spPr>
        <p:txBody>
          <a:bodyPr/>
          <a:lstStyle/>
          <a:p>
            <a:pPr marL="0" indent="-400050">
              <a:spcAft>
                <a:spcPts val="600"/>
              </a:spcAft>
            </a:pPr>
            <a:r>
              <a:rPr kumimoji="0" lang="en-US" altLang="en-US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PCT细则82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之四的修改</a:t>
            </a:r>
            <a:endParaRPr kumimoji="0" lang="en-US" altLang="en-US" b="0" i="1" u="none" strike="noStrike" kern="1200" cap="none" spc="0" normalizeH="0" baseline="0" noProof="0" dirty="0">
              <a:uLnTx/>
              <a:uFillTx/>
              <a:latin typeface="SimSun" panose="02010600030101010101" pitchFamily="2" charset="-122"/>
              <a:ea typeface="SimSun" panose="02010600030101010101" pitchFamily="2" charset="-122"/>
              <a:cs typeface="Arial"/>
              <a:sym typeface="Wingdings"/>
            </a:endParaRPr>
          </a:p>
          <a:p>
            <a:pPr marL="685800" marR="0" lvl="2" indent="-285750" algn="l" defTabSz="914400" rtl="0" eaLnBrk="0" fontAlgn="base" latinLnBrk="0" hangingPunct="0">
              <a:lnSpc>
                <a:spcPct val="100000"/>
              </a:lnSpc>
              <a:spcAft>
                <a:spcPts val="600"/>
              </a:spcAft>
              <a:buSzTx/>
              <a:buFont typeface="Wingdings" pitchFamily="2" charset="2"/>
              <a:buChar char="q"/>
              <a:defRPr/>
            </a:pPr>
            <a:r>
              <a:rPr kumimoji="0" lang="en-US" altLang="en-US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</a:rPr>
              <a:t>“</a:t>
            </a:r>
            <a:r>
              <a:rPr kumimoji="0" lang="en-US" altLang="en-US" b="0" i="0" u="none" strike="noStrike" kern="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</a:rPr>
              <a:t>流行病”被列为紧急情况之一</a:t>
            </a:r>
            <a:endParaRPr lang="en-US" altLang="en-US" i="1"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685800" lvl="2" indent="-285750">
              <a:spcAft>
                <a:spcPts val="600"/>
              </a:spcAft>
              <a:buFont typeface="Wingdings" pitchFamily="2" charset="2"/>
              <a:buChar char="q"/>
            </a:pP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 </a:t>
            </a:r>
            <a:r>
              <a:rPr lang="en-US" altLang="en-US" dirty="0" err="1">
                <a:latin typeface="SimSun" panose="02010600030101010101" pitchFamily="2" charset="-122"/>
                <a:ea typeface="SimSun" panose="02010600030101010101" pitchFamily="2" charset="-122"/>
              </a:rPr>
              <a:t>允许主管局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豁免根据</a:t>
            </a: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细则82之四.1为宽免期限延误提交证据的要求</a:t>
            </a:r>
          </a:p>
          <a:p>
            <a:pPr marL="685800" lvl="2" indent="-285750">
              <a:spcAft>
                <a:spcPts val="600"/>
              </a:spcAft>
              <a:buFont typeface="Wingdings" pitchFamily="2" charset="2"/>
              <a:buChar char="q"/>
            </a:pPr>
            <a:r>
              <a:rPr kumimoji="0" lang="zh-CN" altLang="en-US" b="0" i="0" u="none" strike="noStrike" kern="1200" cap="none" spc="0" normalizeH="0" baseline="0" noProof="0" dirty="0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>
                <a:uLnTx/>
                <a:uFillTx/>
                <a:latin typeface="SimSun" panose="02010600030101010101" pitchFamily="2" charset="-122"/>
                <a:ea typeface="SimSun" panose="02010600030101010101" pitchFamily="2" charset="-122"/>
                <a:cs typeface="Arial"/>
                <a:sym typeface="Wingdings"/>
              </a:rPr>
              <a:t>授权主管局在</a:t>
            </a:r>
            <a:r>
              <a:rPr lang="en-US" altLang="en-US" u="sng" kern="1200" dirty="0" err="1">
                <a:latin typeface="SimSun" panose="02010600030101010101" pitchFamily="2" charset="-122"/>
                <a:ea typeface="SimSun" panose="02010600030101010101" pitchFamily="2" charset="-122"/>
                <a:sym typeface="Wingdings"/>
              </a:rPr>
              <a:t>普遍</a:t>
            </a:r>
            <a:r>
              <a:rPr lang="zh-CN" altLang="en-US" u="sng" kern="1200" dirty="0">
                <a:latin typeface="SimSun" panose="02010600030101010101" pitchFamily="2" charset="-122"/>
                <a:ea typeface="SimSun" panose="02010600030101010101" pitchFamily="2" charset="-122"/>
                <a:sym typeface="Wingdings"/>
              </a:rPr>
              <a:t>业务</a:t>
            </a:r>
            <a:r>
              <a:rPr lang="en-US" altLang="en-US" u="sng" kern="1200" dirty="0" err="1">
                <a:latin typeface="SimSun" panose="02010600030101010101" pitchFamily="2" charset="-122"/>
                <a:ea typeface="SimSun" panose="02010600030101010101" pitchFamily="2" charset="-122"/>
                <a:sym typeface="Wingdings"/>
              </a:rPr>
              <a:t>中断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  <a:sym typeface="Wingdings"/>
              </a:rPr>
              <a:t>的</a:t>
            </a:r>
            <a:r>
              <a:rPr dirty="0" err="1">
                <a:latin typeface="SimSun" panose="02010600030101010101" pitchFamily="2" charset="-122"/>
                <a:ea typeface="SimSun" panose="02010600030101010101" pitchFamily="2" charset="-122"/>
              </a:rPr>
              <a:t>情况下延长</a:t>
            </a:r>
            <a:r>
              <a:rPr lang="zh-CN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期限</a:t>
            </a:r>
            <a:endParaRPr dirty="0">
              <a:latin typeface="SimSun" panose="02010600030101010101" pitchFamily="2" charset="-122"/>
              <a:ea typeface="SimSun" panose="02010600030101010101" pitchFamily="2" charset="-122"/>
            </a:endParaRPr>
          </a:p>
          <a:p>
            <a:pPr marL="0" indent="-400050">
              <a:spcAft>
                <a:spcPts val="600"/>
              </a:spcAft>
            </a:pPr>
            <a:r>
              <a:rPr lang="en-US" altLang="en-US" dirty="0">
                <a:latin typeface="SimSun" panose="02010600030101010101" pitchFamily="2" charset="-122"/>
                <a:ea typeface="SimSun" panose="02010600030101010101" pitchFamily="2" charset="-122"/>
              </a:rPr>
              <a:t>修改后的细则适用于2022年7月1日或之后届满的细则中规定的期限</a:t>
            </a:r>
          </a:p>
        </p:txBody>
      </p:sp>
    </p:spTree>
    <p:extLst>
      <p:ext uri="{BB962C8B-B14F-4D97-AF65-F5344CB8AC3E}">
        <p14:creationId xmlns:p14="http://schemas.microsoft.com/office/powerpoint/2010/main" val="379712697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4.14 unknown"/>
  <p:tag name="AS_RELEASE_DATE" val="2021.05.31"/>
  <p:tag name="AS_TITLE" val="Aspose.Slides for Java"/>
  <p:tag name="AS_VERSION" val="21.5"/>
</p:tagLst>
</file>

<file path=ppt/theme/theme1.xml><?xml version="1.0" encoding="utf-8"?>
<a:theme xmlns:a="http://schemas.openxmlformats.org/drawingml/2006/main" name="PCT POT EN draft rev2">
  <a:themeElements>
    <a:clrScheme name="PCT POT EN draft rev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CT POT EN draft rev2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</a:objectDefaults>
  <a:extraClrSchemeLst>
    <a:extraClrScheme>
      <a:clrScheme name="PCT POT EN draft rev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CT POT EN draft rev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CT POT EN draft rev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261</Words>
  <Application>Microsoft Office PowerPoint</Application>
  <PresentationFormat>On-screen Show (4:3)</PresentationFormat>
  <Paragraphs>26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SimSun</vt:lpstr>
      <vt:lpstr>Arial</vt:lpstr>
      <vt:lpstr>Calibri</vt:lpstr>
      <vt:lpstr>Wingdings</vt:lpstr>
      <vt:lpstr>PCT POT EN draft rev2</vt:lpstr>
      <vt:lpstr>PowerPoint Presentation</vt:lpstr>
      <vt:lpstr>PCT细则2022年7月1日起生效的修改（1）</vt:lpstr>
      <vt:lpstr>PCT细则2022年7月1日起生效的修改（2）</vt:lpstr>
      <vt:lpstr>PCT细则2022年7月1日起生效的修改（3）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2022年7月1日起对《PCT实施细则》的修改</dc:title>
  <dc:creator>WIPO</dc:creator>
  <cp:keywords>PUBLIC</cp:keywords>
  <cp:lastModifiedBy>JULLIARD Corinne</cp:lastModifiedBy>
  <cp:revision>173</cp:revision>
  <dcterms:created xsi:type="dcterms:W3CDTF">2020-07-15T13:26:41Z</dcterms:created>
  <dcterms:modified xsi:type="dcterms:W3CDTF">2024-06-06T05:07:40Z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ignment">
    <vt:lpwstr>Centre</vt:lpwstr>
  </property>
  <property fmtid="{D5CDD505-2E9C-101B-9397-08002B2CF9AE}" pid="3" name="Classification">
    <vt:lpwstr>Public</vt:lpwstr>
  </property>
  <property fmtid="{D5CDD505-2E9C-101B-9397-08002B2CF9AE}" pid="4" name="Language">
    <vt:lpwstr>English</vt:lpwstr>
  </property>
  <property fmtid="{D5CDD505-2E9C-101B-9397-08002B2CF9AE}" pid="5" name="TCSClassification">
    <vt:lpwstr>PUBLIC</vt:lpwstr>
  </property>
  <property fmtid="{D5CDD505-2E9C-101B-9397-08002B2CF9AE}" pid="6" name="TitusGUID">
    <vt:lpwstr>b61158f8-4f44-4f2c-ada0-cf053122b0e1</vt:lpwstr>
  </property>
  <property fmtid="{D5CDD505-2E9C-101B-9397-08002B2CF9AE}" pid="7" name="VisualMarkings">
    <vt:lpwstr>Footer</vt:lpwstr>
  </property>
  <property fmtid="{D5CDD505-2E9C-101B-9397-08002B2CF9AE}" pid="8" name="ClassificationContentMarkingFooterLocations">
    <vt:lpwstr>PCT POT EN draft rev2:3</vt:lpwstr>
  </property>
  <property fmtid="{D5CDD505-2E9C-101B-9397-08002B2CF9AE}" pid="9" name="ClassificationContentMarkingFooterText">
    <vt:lpwstr>WIPO FOR OFFICIAL USE ONLY </vt:lpwstr>
  </property>
  <property fmtid="{D5CDD505-2E9C-101B-9397-08002B2CF9AE}" pid="10" name="MSIP_Label_20773ee6-353b-4fb9-a59d-0b94c8c67bea_Enabled">
    <vt:lpwstr>true</vt:lpwstr>
  </property>
  <property fmtid="{D5CDD505-2E9C-101B-9397-08002B2CF9AE}" pid="11" name="MSIP_Label_20773ee6-353b-4fb9-a59d-0b94c8c67bea_SetDate">
    <vt:lpwstr>2024-06-05T15:52:43Z</vt:lpwstr>
  </property>
  <property fmtid="{D5CDD505-2E9C-101B-9397-08002B2CF9AE}" pid="12" name="MSIP_Label_20773ee6-353b-4fb9-a59d-0b94c8c67bea_Method">
    <vt:lpwstr>Privileged</vt:lpwstr>
  </property>
  <property fmtid="{D5CDD505-2E9C-101B-9397-08002B2CF9AE}" pid="13" name="MSIP_Label_20773ee6-353b-4fb9-a59d-0b94c8c67bea_Name">
    <vt:lpwstr>No markings</vt:lpwstr>
  </property>
  <property fmtid="{D5CDD505-2E9C-101B-9397-08002B2CF9AE}" pid="14" name="MSIP_Label_20773ee6-353b-4fb9-a59d-0b94c8c67bea_SiteId">
    <vt:lpwstr>faa31b06-8ccc-48c9-867f-f7510dd11c02</vt:lpwstr>
  </property>
  <property fmtid="{D5CDD505-2E9C-101B-9397-08002B2CF9AE}" pid="15" name="MSIP_Label_20773ee6-353b-4fb9-a59d-0b94c8c67bea_ActionId">
    <vt:lpwstr>c0d6fa6c-4ed4-4bcb-814b-828b7fd9cd58</vt:lpwstr>
  </property>
  <property fmtid="{D5CDD505-2E9C-101B-9397-08002B2CF9AE}" pid="16" name="MSIP_Label_20773ee6-353b-4fb9-a59d-0b94c8c67bea_ContentBits">
    <vt:lpwstr>0</vt:lpwstr>
  </property>
</Properties>
</file>