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8" r:id="rId2"/>
    <p:sldId id="260" r:id="rId3"/>
    <p:sldId id="261" r:id="rId4"/>
  </p:sldIdLst>
  <p:sldSz cx="9144000" cy="6858000" type="screen4x3"/>
  <p:notesSz cx="7086600" cy="102108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0A2B"/>
    <a:srgbClr val="7089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463" autoAdjust="0"/>
    <p:restoredTop sz="94660"/>
  </p:normalViewPr>
  <p:slideViewPr>
    <p:cSldViewPr>
      <p:cViewPr varScale="1">
        <p:scale>
          <a:sx n="118" d="100"/>
          <a:sy n="118" d="100"/>
        </p:scale>
        <p:origin x="-300" y="-90"/>
      </p:cViewPr>
      <p:guideLst>
        <p:guide orient="horz" pos="3929"/>
        <p:guide pos="487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71" d="100"/>
          <a:sy n="71" d="100"/>
        </p:scale>
        <p:origin x="-2238" y="-96"/>
      </p:cViewPr>
      <p:guideLst>
        <p:guide orient="horz" pos="3215"/>
        <p:guide pos="223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4750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0860" cy="510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567" tIns="47284" rIns="94567" bIns="47284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14101" y="0"/>
            <a:ext cx="3070860" cy="510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567" tIns="47284" rIns="94567" bIns="47284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89013" y="765175"/>
            <a:ext cx="5108575" cy="3830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8661" y="4850130"/>
            <a:ext cx="5669280" cy="4594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567" tIns="47284" rIns="94567" bIns="4728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698488"/>
            <a:ext cx="3070860" cy="510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567" tIns="47284" rIns="94567" bIns="47284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14101" y="9698488"/>
            <a:ext cx="3070860" cy="510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567" tIns="47284" rIns="94567" bIns="47284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CA84FE9B-D5D4-4B76-87EA-A08EA8B20C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7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65175"/>
            <a:ext cx="5108575" cy="3830638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2800">
                <a:solidFill>
                  <a:srgbClr val="70899B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5684400" y="1818000"/>
            <a:ext cx="1695912" cy="4032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fr-CH" sz="1200" b="1" dirty="0" smtClean="0">
                <a:solidFill>
                  <a:srgbClr val="9D0A2B"/>
                </a:solidFill>
              </a:rPr>
              <a:t>The International </a:t>
            </a:r>
            <a:br>
              <a:rPr lang="fr-CH" sz="1200" b="1" dirty="0" smtClean="0">
                <a:solidFill>
                  <a:srgbClr val="9D0A2B"/>
                </a:solidFill>
              </a:rPr>
            </a:br>
            <a:r>
              <a:rPr lang="fr-CH" sz="1200" b="1" dirty="0" smtClean="0">
                <a:solidFill>
                  <a:srgbClr val="9D0A2B"/>
                </a:solidFill>
              </a:rPr>
              <a:t>Patent System</a:t>
            </a:r>
            <a:endParaRPr lang="fr-CH" sz="1200" b="1" dirty="0">
              <a:solidFill>
                <a:srgbClr val="9D0A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961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3305F-35F4-4D38-853F-6972B7651A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1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1C06C-5FA2-4438-B070-4F16D45DBA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85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70899B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fr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1pPr>
            <a:lvl2pPr marL="742950" indent="-285750">
              <a:buClr>
                <a:srgbClr val="9D0A2B"/>
              </a:buClr>
              <a:buSzPct val="100000"/>
              <a:buFont typeface="Wingdings" pitchFamily="2" charset="2"/>
              <a:buChar char="q"/>
              <a:defRPr/>
            </a:lvl2pPr>
            <a:lvl3pPr marL="1143000" indent="-228600">
              <a:buClr>
                <a:srgbClr val="9D0A2B"/>
              </a:buClr>
              <a:buSzPct val="100000"/>
              <a:buFont typeface="Wingdings" pitchFamily="2" charset="2"/>
              <a:buChar char="§"/>
              <a:defRPr/>
            </a:lvl3pPr>
            <a:lvl4pPr marL="16002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4pPr>
            <a:lvl5pPr marL="20574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-18472" y="6482529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US" sz="900" dirty="0" smtClean="0"/>
              <a:t>2014</a:t>
            </a:r>
            <a:r>
              <a:rPr lang="en-US" sz="900" baseline="0" dirty="0" smtClean="0"/>
              <a:t> July changes</a:t>
            </a:r>
            <a:r>
              <a:rPr lang="en-US" sz="900" dirty="0" smtClean="0"/>
              <a:t>-</a:t>
            </a:r>
            <a:fld id="{DA79EEDA-9492-4994-BB18-1005CD6866B1}" type="slidenum">
              <a:rPr lang="en-US" sz="900" smtClean="0"/>
              <a:pPr>
                <a:spcBef>
                  <a:spcPts val="0"/>
                </a:spcBef>
                <a:defRPr/>
              </a:pPr>
              <a:t>‹#›</a:t>
            </a:fld>
            <a:endParaRPr lang="en-US" sz="900" dirty="0" smtClean="0"/>
          </a:p>
          <a:p>
            <a:pPr>
              <a:spcBef>
                <a:spcPts val="0"/>
              </a:spcBef>
              <a:defRPr/>
            </a:pPr>
            <a:r>
              <a:rPr lang="en-US" sz="900" dirty="0" smtClean="0"/>
              <a:t>13.03.2014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272" y="6069657"/>
            <a:ext cx="1005927" cy="167655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7614000" y="6202800"/>
            <a:ext cx="1422000" cy="302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fr-CH" sz="800" b="1" dirty="0" smtClean="0">
                <a:solidFill>
                  <a:srgbClr val="9D0A2B"/>
                </a:solidFill>
              </a:rPr>
              <a:t>The International </a:t>
            </a:r>
            <a:br>
              <a:rPr lang="fr-CH" sz="800" b="1" dirty="0" smtClean="0">
                <a:solidFill>
                  <a:srgbClr val="9D0A2B"/>
                </a:solidFill>
              </a:rPr>
            </a:br>
            <a:r>
              <a:rPr lang="fr-CH" sz="800" b="1" dirty="0" smtClean="0">
                <a:solidFill>
                  <a:srgbClr val="9D0A2B"/>
                </a:solidFill>
              </a:rPr>
              <a:t>Patent System</a:t>
            </a:r>
            <a:endParaRPr lang="fr-CH" sz="800" b="1" dirty="0">
              <a:solidFill>
                <a:srgbClr val="9D0A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346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B5F7D-D5B1-4D98-B310-16D211F23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900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17826-A1A8-4B20-83BB-6B4226365D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80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46D48-0F63-43E9-B47C-935DCDFAA1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51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760F4-0BB2-41F5-A823-565642484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3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D60C8-7BA5-467F-BCD3-E871B6D034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3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813F8-B5E0-463F-B52D-A76CAE1804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C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7A5B0-4E40-4836-BF8A-4DD351994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68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7F3150A8-B334-48D8-BDDC-A2E01CBB8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123950" y="4056063"/>
            <a:ext cx="7408490" cy="1406525"/>
          </a:xfrm>
          <a:noFill/>
          <a:ln/>
        </p:spPr>
        <p:txBody>
          <a:bodyPr/>
          <a:lstStyle/>
          <a:p>
            <a:r>
              <a:rPr lang="en-US" altLang="zh-CN" sz="34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PCT</a:t>
            </a:r>
            <a:r>
              <a:rPr lang="zh-CN" altLang="en-US" sz="34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实施细则自</a:t>
            </a:r>
            <a:r>
              <a:rPr lang="en-US" altLang="zh-CN" sz="3400" b="1" dirty="0" smtClean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2014</a:t>
            </a:r>
            <a:r>
              <a:rPr lang="zh-CN" altLang="en-US" sz="3400" b="1" dirty="0" smtClean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年</a:t>
            </a:r>
            <a:r>
              <a:rPr lang="en-US" altLang="zh-CN" sz="34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7</a:t>
            </a:r>
            <a:r>
              <a:rPr lang="zh-CN" altLang="en-US" sz="34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月</a:t>
            </a:r>
            <a:r>
              <a:rPr lang="en-US" altLang="zh-CN" sz="34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</a:t>
            </a:r>
            <a:r>
              <a:rPr lang="zh-CN" altLang="en-US" sz="3400" b="1" dirty="0" smtClean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日起生效的修改</a:t>
            </a:r>
            <a:endParaRPr lang="en-US" sz="3400" b="1" dirty="0">
              <a:solidFill>
                <a:srgbClr val="70899B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pic>
        <p:nvPicPr>
          <p:cNvPr id="2056" name="Picture 8" descr="Puce-3_pc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63" y="3683000"/>
            <a:ext cx="381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07505" y="274638"/>
            <a:ext cx="8229600" cy="994122"/>
          </a:xfrm>
        </p:spPr>
        <p:txBody>
          <a:bodyPr/>
          <a:lstStyle/>
          <a:p>
            <a:pPr eaLnBrk="1" hangingPunct="1"/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书面意见的公开</a:t>
            </a:r>
            <a:endParaRPr lang="en-US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7505" y="1556792"/>
            <a:ext cx="8229600" cy="4032448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国际检索单位的书面意见自优先权</a:t>
            </a:r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日起</a:t>
            </a:r>
            <a:r>
              <a:rPr lang="en-US" altLang="zh-CN" dirty="0">
                <a:latin typeface="SimSun" panose="02010600030101010101" pitchFamily="2" charset="-122"/>
                <a:ea typeface="SimSun" panose="02010600030101010101" pitchFamily="2" charset="-122"/>
              </a:rPr>
              <a:t>18</a:t>
            </a:r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个月时</a:t>
            </a: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公开</a:t>
            </a:r>
            <a:endParaRPr lang="en-US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国际检索单位的书面</a:t>
            </a: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意见以及申请人提交的任何非正式意见都将自国际公布日起在</a:t>
            </a:r>
            <a:r>
              <a:rPr 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PATENTSCOPE</a:t>
            </a: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上原文公开</a:t>
            </a:r>
            <a:endParaRPr lang="en-US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IPRP(I)</a:t>
            </a: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及其译文将继续在优先权日起</a:t>
            </a:r>
            <a:r>
              <a:rPr lang="en-US" altLang="zh-CN" dirty="0" smtClean="0">
                <a:latin typeface="SimSun" panose="02010600030101010101" pitchFamily="2" charset="-122"/>
                <a:ea typeface="SimSun" panose="02010600030101010101" pitchFamily="2" charset="-122"/>
              </a:rPr>
              <a:t>30</a:t>
            </a: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个月时公开</a:t>
            </a:r>
            <a:endParaRPr lang="en-US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适用于</a:t>
            </a:r>
            <a:r>
              <a:rPr lang="en-US" altLang="zh-CN" dirty="0" smtClean="0">
                <a:latin typeface="SimSun" panose="02010600030101010101" pitchFamily="2" charset="-122"/>
                <a:ea typeface="SimSun" panose="02010600030101010101" pitchFamily="2" charset="-122"/>
              </a:rPr>
              <a:t>2014</a:t>
            </a: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年</a:t>
            </a:r>
            <a:r>
              <a:rPr lang="en-US" altLang="zh-CN" dirty="0" smtClean="0">
                <a:latin typeface="SimSun" panose="02010600030101010101" pitchFamily="2" charset="-122"/>
                <a:ea typeface="SimSun" panose="02010600030101010101" pitchFamily="2" charset="-122"/>
              </a:rPr>
              <a:t>7</a:t>
            </a: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月</a:t>
            </a:r>
            <a:r>
              <a:rPr lang="en-US" altLang="zh-CN" dirty="0" smtClean="0">
                <a:latin typeface="SimSun" panose="02010600030101010101" pitchFamily="2" charset="-122"/>
                <a:ea typeface="SimSun" panose="02010600030101010101" pitchFamily="2" charset="-122"/>
              </a:rPr>
              <a:t>1</a:t>
            </a: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日或之后提交的国际申请</a:t>
            </a:r>
            <a:endParaRPr lang="en-US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0903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88640"/>
            <a:ext cx="8229600" cy="1210146"/>
          </a:xfrm>
        </p:spPr>
        <p:txBody>
          <a:bodyPr/>
          <a:lstStyle/>
          <a:p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国际初步审查</a:t>
            </a: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程序中的强制性扩展检索</a:t>
            </a:r>
            <a:endParaRPr lang="en-US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412776"/>
            <a:ext cx="8352928" cy="4464496"/>
          </a:xfrm>
        </p:spPr>
        <p:txBody>
          <a:bodyPr/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国际初步审查单位需要进行扩展检索（细则</a:t>
            </a:r>
            <a:r>
              <a:rPr 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66.1</a:t>
            </a: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之三</a:t>
            </a:r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）</a:t>
            </a:r>
            <a:endParaRPr lang="en-US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目的在于查找国际检索报告作出时尚不能获得的现有技术（具有</a:t>
            </a:r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较早优先权日但是</a:t>
            </a: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在</a:t>
            </a:r>
            <a:r>
              <a:rPr lang="en-US" altLang="zh-CN" dirty="0" smtClean="0">
                <a:latin typeface="SimSun" panose="02010600030101010101" pitchFamily="2" charset="-122"/>
                <a:ea typeface="SimSun" panose="02010600030101010101" pitchFamily="2" charset="-122"/>
              </a:rPr>
              <a:t>PCT</a:t>
            </a: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申请的优先权日或之后公开的专利申请）</a:t>
            </a:r>
            <a:endParaRPr lang="en-US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例外</a:t>
            </a:r>
            <a:r>
              <a:rPr 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:</a:t>
            </a:r>
          </a:p>
          <a:p>
            <a:pPr lvl="2">
              <a:spcBef>
                <a:spcPts val="300"/>
              </a:spcBef>
              <a:spcAft>
                <a:spcPts val="300"/>
              </a:spcAft>
            </a:pP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仅针对属于国际初步审查主题的权利要求</a:t>
            </a:r>
            <a:endParaRPr lang="en-US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2">
              <a:spcBef>
                <a:spcPts val="300"/>
              </a:spcBef>
              <a:spcAft>
                <a:spcPts val="300"/>
              </a:spcAft>
            </a:pP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当国际初步审查单位认为进行该扩展检索没有用处时，例如认为申请过于不清楚以至于无法进行有意义的检索时</a:t>
            </a:r>
            <a:endParaRPr lang="en-US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适用于国际初步审查要求于</a:t>
            </a:r>
            <a:r>
              <a:rPr lang="en-US" altLang="zh-CN" dirty="0" smtClean="0">
                <a:latin typeface="SimSun" panose="02010600030101010101" pitchFamily="2" charset="-122"/>
                <a:ea typeface="SimSun" panose="02010600030101010101" pitchFamily="2" charset="-122"/>
              </a:rPr>
              <a:t>2014</a:t>
            </a: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年</a:t>
            </a:r>
            <a:r>
              <a:rPr lang="en-US" altLang="zh-CN" dirty="0" smtClean="0">
                <a:latin typeface="SimSun" panose="02010600030101010101" pitchFamily="2" charset="-122"/>
                <a:ea typeface="SimSun" panose="02010600030101010101" pitchFamily="2" charset="-122"/>
              </a:rPr>
              <a:t>7</a:t>
            </a: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月</a:t>
            </a:r>
            <a:r>
              <a:rPr lang="en-US" altLang="zh-CN" dirty="0" smtClean="0">
                <a:latin typeface="SimSun" panose="02010600030101010101" pitchFamily="2" charset="-122"/>
                <a:ea typeface="SimSun" panose="02010600030101010101" pitchFamily="2" charset="-122"/>
              </a:rPr>
              <a:t>1</a:t>
            </a: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日或之后提出的国际申请</a:t>
            </a:r>
            <a:endParaRPr lang="en-US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78777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N_2010_pct background png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EN_2010_pct background png</Template>
  <TotalTime>26</TotalTime>
  <Words>324</Words>
  <Application>Microsoft Office PowerPoint</Application>
  <PresentationFormat>On-screen Show (4:3)</PresentationFormat>
  <Paragraphs>13</Paragraphs>
  <Slides>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EN_2010_pct background png</vt:lpstr>
      <vt:lpstr>PowerPoint Presentation</vt:lpstr>
      <vt:lpstr>书面意见的公开</vt:lpstr>
      <vt:lpstr>国际初步审查程序中的强制性扩展检索</vt:lpstr>
    </vt:vector>
  </TitlesOfParts>
  <Company>World Intellectual Property 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ARGANOZA Rosalina</dc:creator>
  <cp:lastModifiedBy>JULLIARD Corinne</cp:lastModifiedBy>
  <cp:revision>32</cp:revision>
  <cp:lastPrinted>2014-03-13T11:23:13Z</cp:lastPrinted>
  <dcterms:created xsi:type="dcterms:W3CDTF">2013-10-24T09:30:40Z</dcterms:created>
  <dcterms:modified xsi:type="dcterms:W3CDTF">2016-07-29T13:22:25Z</dcterms:modified>
</cp:coreProperties>
</file>