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37">
          <p15:clr>
            <a:srgbClr val="A4A3A4"/>
          </p15:clr>
        </p15:guide>
        <p15:guide id="2" orient="horz" pos="1015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65" d="100"/>
          <a:sy n="65" d="100"/>
        </p:scale>
        <p:origin x="1324" y="32"/>
      </p:cViewPr>
      <p:guideLst>
        <p:guide orient="horz" pos="1137"/>
        <p:guide orient="horz" pos="10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4" d="100"/>
          <a:sy n="44" d="100"/>
        </p:scale>
        <p:origin x="274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FE019-EF65-45E9-99B0-88D9C2BCF97A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C6BF9-55E1-4A11-931E-3F29F53C7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135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011E1B7-283D-4899-85EA-A2C4A7DFEBA8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A992CE7-7CE8-49D4-81E0-6D0A7D789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90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76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17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95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419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746212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57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545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37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81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80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37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17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7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0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57750" y="6293300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900" dirty="0"/>
              <a:t>2020 Rule changes </a:t>
            </a:r>
            <a:br>
              <a:rPr lang="en-US" sz="900" dirty="0"/>
            </a:br>
            <a:r>
              <a:rPr lang="en-US" sz="900" dirty="0"/>
              <a:t>webinar-</a:t>
            </a:r>
            <a:fld id="{DA79EEDA-9492-4994-BB18-1005CD6866B1}" type="slidenum">
              <a:rPr lang="en-US" sz="900" smtClean="0"/>
              <a:pPr>
                <a:spcBef>
                  <a:spcPct val="0"/>
                </a:spcBef>
                <a:defRPr/>
              </a:pPr>
              <a:t>‹#›</a:t>
            </a:fld>
            <a:endParaRPr lang="en-US" sz="900" dirty="0"/>
          </a:p>
          <a:p>
            <a:pPr>
              <a:spcBef>
                <a:spcPct val="0"/>
              </a:spcBef>
              <a:defRPr/>
            </a:pPr>
            <a:r>
              <a:rPr lang="en-US" sz="900" dirty="0"/>
              <a:t>15.05.2020</a:t>
            </a:r>
          </a:p>
          <a:p>
            <a:pPr>
              <a:spcBef>
                <a:spcPct val="0"/>
              </a:spcBef>
              <a:defRPr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po.int/pct/en/seminar/seminar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ipo.int/pct/en/" TargetMode="External"/><Relationship Id="rId4" Type="http://schemas.openxmlformats.org/officeDocument/2006/relationships/hyperlink" Target="http://www.wipo.int/pct/en/newslett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04256"/>
          </a:xfrm>
        </p:spPr>
        <p:txBody>
          <a:bodyPr/>
          <a:lstStyle/>
          <a:p>
            <a:pPr marL="279400" indent="-279400"/>
            <a:r>
              <a:rPr lang="en-US" altLang="en-US" b="1" dirty="0"/>
              <a:t>  </a:t>
            </a:r>
            <a:r>
              <a:rPr lang="en-US" altLang="en-US" b="1" dirty="0" err="1"/>
              <a:t>Modificaciones</a:t>
            </a:r>
            <a:r>
              <a:rPr lang="en-US" altLang="en-US" b="1" dirty="0"/>
              <a:t> del </a:t>
            </a:r>
            <a:r>
              <a:rPr lang="en-US" altLang="en-US" sz="3400" b="1" dirty="0" err="1"/>
              <a:t>Reglamento</a:t>
            </a:r>
            <a:r>
              <a:rPr lang="en-US" altLang="en-US" b="1" dirty="0"/>
              <a:t> del PCT (</a:t>
            </a:r>
            <a:r>
              <a:rPr lang="en-US" altLang="en-US" b="1" dirty="0" err="1"/>
              <a:t>julio</a:t>
            </a:r>
            <a:r>
              <a:rPr lang="en-US" altLang="en-US" b="1" dirty="0"/>
              <a:t> de 2020)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873" y="4245953"/>
            <a:ext cx="677552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 err="1">
                <a:solidFill>
                  <a:srgbClr val="70899B"/>
                </a:solidFill>
              </a:rPr>
              <a:t>Seminario</a:t>
            </a:r>
            <a:r>
              <a:rPr lang="en-US" sz="2000" dirty="0">
                <a:solidFill>
                  <a:srgbClr val="70899B"/>
                </a:solidFill>
              </a:rPr>
              <a:t> web </a:t>
            </a:r>
          </a:p>
          <a:p>
            <a:pPr>
              <a:buNone/>
            </a:pPr>
            <a:r>
              <a:rPr lang="en-US" sz="1400" dirty="0" smtClean="0">
                <a:solidFill>
                  <a:srgbClr val="70899B"/>
                </a:solidFill>
              </a:rPr>
              <a:t>Julio </a:t>
            </a:r>
            <a:r>
              <a:rPr lang="en-US" sz="1400" dirty="0">
                <a:solidFill>
                  <a:srgbClr val="70899B"/>
                </a:solidFill>
              </a:rPr>
              <a:t>de 2020</a:t>
            </a:r>
          </a:p>
          <a:p>
            <a:pPr>
              <a:buNone/>
            </a:pPr>
            <a:endParaRPr lang="en-US" sz="1800" dirty="0">
              <a:solidFill>
                <a:srgbClr val="70899B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sz="1800" dirty="0" smtClean="0">
                <a:solidFill>
                  <a:srgbClr val="70899B"/>
                </a:solidFill>
              </a:rPr>
              <a:t>Rolando M. Hernández Vigaud</a:t>
            </a:r>
            <a:endParaRPr lang="en-US" sz="1800" dirty="0">
              <a:solidFill>
                <a:srgbClr val="70899B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sz="1800" dirty="0" smtClean="0">
                <a:solidFill>
                  <a:srgbClr val="70899B"/>
                </a:solidFill>
              </a:rPr>
              <a:t>Jefe, </a:t>
            </a:r>
            <a:r>
              <a:rPr lang="en-US" sz="1800" dirty="0" err="1" smtClean="0">
                <a:solidFill>
                  <a:srgbClr val="70899B"/>
                </a:solidFill>
              </a:rPr>
              <a:t>Sección</a:t>
            </a:r>
            <a:r>
              <a:rPr lang="en-US" sz="1800" dirty="0" smtClean="0">
                <a:solidFill>
                  <a:srgbClr val="70899B"/>
                </a:solidFill>
              </a:rPr>
              <a:t> de </a:t>
            </a:r>
            <a:r>
              <a:rPr lang="en-US" sz="1800" dirty="0" err="1" smtClean="0">
                <a:solidFill>
                  <a:srgbClr val="70899B"/>
                </a:solidFill>
              </a:rPr>
              <a:t>Servicios</a:t>
            </a:r>
            <a:r>
              <a:rPr lang="en-US" sz="1800" dirty="0" smtClean="0">
                <a:solidFill>
                  <a:srgbClr val="70899B"/>
                </a:solidFill>
              </a:rPr>
              <a:t> a las </a:t>
            </a:r>
            <a:r>
              <a:rPr lang="en-US" sz="1800" dirty="0" err="1" smtClean="0">
                <a:solidFill>
                  <a:srgbClr val="70899B"/>
                </a:solidFill>
              </a:rPr>
              <a:t>Oficinas</a:t>
            </a:r>
            <a:r>
              <a:rPr lang="en-US" sz="1800" dirty="0" smtClean="0">
                <a:solidFill>
                  <a:srgbClr val="70899B"/>
                </a:solidFill>
              </a:rPr>
              <a:t>, </a:t>
            </a:r>
            <a:r>
              <a:rPr lang="en-US" sz="1800" dirty="0" err="1" smtClean="0">
                <a:solidFill>
                  <a:srgbClr val="70899B"/>
                </a:solidFill>
              </a:rPr>
              <a:t>División</a:t>
            </a:r>
            <a:r>
              <a:rPr lang="en-US" sz="1800" dirty="0" smtClean="0">
                <a:solidFill>
                  <a:srgbClr val="70899B"/>
                </a:solidFill>
              </a:rPr>
              <a:t> de </a:t>
            </a:r>
            <a:r>
              <a:rPr lang="en-US" sz="1800" dirty="0" err="1" smtClean="0">
                <a:solidFill>
                  <a:srgbClr val="70899B"/>
                </a:solidFill>
              </a:rPr>
              <a:t>Cooperación</a:t>
            </a:r>
            <a:r>
              <a:rPr lang="en-US" sz="1800" dirty="0" smtClean="0">
                <a:solidFill>
                  <a:srgbClr val="70899B"/>
                </a:solidFill>
              </a:rPr>
              <a:t> </a:t>
            </a:r>
            <a:r>
              <a:rPr lang="en-US" sz="1800" dirty="0" err="1" smtClean="0">
                <a:solidFill>
                  <a:srgbClr val="70899B"/>
                </a:solidFill>
              </a:rPr>
              <a:t>Internacional</a:t>
            </a:r>
            <a:r>
              <a:rPr lang="en-US" sz="1800" dirty="0" smtClean="0">
                <a:solidFill>
                  <a:srgbClr val="70899B"/>
                </a:solidFill>
              </a:rPr>
              <a:t> del PCT (OMPI</a:t>
            </a:r>
            <a:r>
              <a:rPr lang="en-US" sz="1800" dirty="0">
                <a:solidFill>
                  <a:srgbClr val="70899B"/>
                </a:solidFill>
              </a:rPr>
              <a:t>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81" y="1916832"/>
            <a:ext cx="8435637" cy="222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5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55655"/>
            <a:ext cx="7715200" cy="1190896"/>
          </a:xfrm>
        </p:spPr>
        <p:txBody>
          <a:bodyPr/>
          <a:lstStyle/>
          <a:p>
            <a:r>
              <a:rPr lang="en-US" sz="3400" dirty="0" err="1"/>
              <a:t>Modificaciones</a:t>
            </a:r>
            <a:r>
              <a:rPr lang="en-US" sz="3400" dirty="0"/>
              <a:t> del </a:t>
            </a:r>
            <a:r>
              <a:rPr lang="en-US" sz="3400" dirty="0" err="1"/>
              <a:t>Reglamento</a:t>
            </a:r>
            <a:r>
              <a:rPr lang="en-US" sz="3400" dirty="0"/>
              <a:t> del PCT </a:t>
            </a:r>
            <a:r>
              <a:rPr lang="en-US" sz="3400" dirty="0" err="1"/>
              <a:t>en</a:t>
            </a:r>
            <a:r>
              <a:rPr lang="en-US" sz="3400" dirty="0"/>
              <a:t> vigor el 1 de </a:t>
            </a:r>
            <a:r>
              <a:rPr lang="en-US" sz="3400" dirty="0" err="1"/>
              <a:t>julio</a:t>
            </a:r>
            <a:r>
              <a:rPr lang="en-US" sz="3400" dirty="0"/>
              <a:t> de 2020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71046"/>
            <a:ext cx="8280920" cy="4844149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kumimoji="0" lang="en-US" altLang="en-US" sz="18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Nueva </a:t>
            </a:r>
            <a:r>
              <a:rPr kumimoji="0" lang="en-US" altLang="en-US" sz="18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Regla</a:t>
            </a:r>
            <a:r>
              <a:rPr kumimoji="0" lang="en-US" altLang="en-US" sz="18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26</a:t>
            </a:r>
            <a:r>
              <a:rPr kumimoji="0" lang="en-US" altLang="en-US" sz="1800" b="0" i="1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quater</a:t>
            </a:r>
            <a:r>
              <a:rPr sz="1800" dirty="0"/>
              <a:t> del </a:t>
            </a:r>
            <a:r>
              <a:rPr sz="1800" dirty="0" err="1"/>
              <a:t>Reglamento</a:t>
            </a:r>
            <a:r>
              <a:rPr sz="1800" dirty="0"/>
              <a:t> del PCT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1800" dirty="0" err="1"/>
              <a:t>Permite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corrección</a:t>
            </a:r>
            <a:r>
              <a:rPr lang="en-US" altLang="en-US" sz="1800" dirty="0"/>
              <a:t> o </a:t>
            </a:r>
            <a:r>
              <a:rPr lang="en-US" altLang="en-US" sz="1800" dirty="0" err="1"/>
              <a:t>adición</a:t>
            </a:r>
            <a:r>
              <a:rPr lang="en-US" altLang="en-US" sz="1800" dirty="0"/>
              <a:t> de las </a:t>
            </a:r>
            <a:r>
              <a:rPr lang="en-US" altLang="en-US" sz="1800" dirty="0" err="1"/>
              <a:t>indicaciones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el </a:t>
            </a:r>
            <a:r>
              <a:rPr lang="en-US" altLang="en-US" sz="1800" dirty="0" err="1"/>
              <a:t>petitorio</a:t>
            </a:r>
            <a:r>
              <a:rPr lang="en-US" altLang="en-US" sz="1800" dirty="0"/>
              <a:t> a las que se </a:t>
            </a:r>
            <a:r>
              <a:rPr lang="en-US" altLang="en-US" sz="1800" dirty="0" err="1"/>
              <a:t>refiere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Regla</a:t>
            </a:r>
            <a:r>
              <a:rPr lang="en-US" altLang="en-US" sz="1800" dirty="0"/>
              <a:t> 4.11, </a:t>
            </a:r>
            <a:r>
              <a:rPr lang="en-US" altLang="en-US" sz="1800" dirty="0" err="1"/>
              <a:t>específicamente</a:t>
            </a:r>
            <a:r>
              <a:rPr lang="en-US" altLang="en-US" sz="1800" dirty="0"/>
              <a:t> las </a:t>
            </a:r>
            <a:r>
              <a:rPr lang="en-US" altLang="en-US" sz="1800" dirty="0" err="1"/>
              <a:t>indicaciones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sobre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intención</a:t>
            </a:r>
            <a:r>
              <a:rPr lang="en-US" altLang="en-US" sz="1800" dirty="0"/>
              <a:t> del </a:t>
            </a:r>
            <a:r>
              <a:rPr lang="en-US" altLang="en-US" sz="1800" dirty="0" err="1"/>
              <a:t>solicitante</a:t>
            </a:r>
            <a:r>
              <a:rPr lang="en-US" altLang="en-US" sz="1800" dirty="0"/>
              <a:t> de que la </a:t>
            </a:r>
            <a:r>
              <a:rPr lang="en-US" altLang="en-US" sz="1800" dirty="0" err="1"/>
              <a:t>solicitud</a:t>
            </a:r>
            <a:r>
              <a:rPr lang="en-US" altLang="en-US" sz="1800" dirty="0"/>
              <a:t> PCT sea </a:t>
            </a:r>
            <a:r>
              <a:rPr lang="en-US" altLang="en-US" sz="1800" dirty="0" err="1"/>
              <a:t>considerada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un Estado </a:t>
            </a:r>
            <a:r>
              <a:rPr lang="en-US" altLang="en-US" sz="1800" dirty="0" err="1"/>
              <a:t>designado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como</a:t>
            </a:r>
            <a:r>
              <a:rPr lang="en-US" altLang="en-US" sz="1800" dirty="0"/>
              <a:t>: 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1800" dirty="0" err="1"/>
              <a:t>una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solicitud</a:t>
            </a:r>
            <a:r>
              <a:rPr lang="en-US" altLang="en-US" sz="1800" dirty="0"/>
              <a:t> de "</a:t>
            </a:r>
            <a:r>
              <a:rPr lang="en-US" altLang="en-US" sz="1800" dirty="0" err="1"/>
              <a:t>continuación</a:t>
            </a:r>
            <a:r>
              <a:rPr lang="en-US" altLang="en-US" sz="1800" dirty="0"/>
              <a:t>" o de "</a:t>
            </a:r>
            <a:r>
              <a:rPr lang="en-US" altLang="en-US" sz="1800" dirty="0" err="1"/>
              <a:t>continuación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parte" de </a:t>
            </a:r>
            <a:r>
              <a:rPr lang="en-US" altLang="en-US" sz="1800" dirty="0" err="1"/>
              <a:t>una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solicitud</a:t>
            </a:r>
            <a:r>
              <a:rPr lang="en-US" altLang="en-US" sz="1800" dirty="0"/>
              <a:t> anterior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1800" dirty="0" err="1"/>
              <a:t>una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solicitud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patente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adición</a:t>
            </a:r>
            <a:r>
              <a:rPr lang="en-US" altLang="en-US" sz="1800" dirty="0"/>
              <a:t>, de </a:t>
            </a:r>
            <a:r>
              <a:rPr lang="en-US" altLang="en-US" sz="1800" dirty="0" err="1"/>
              <a:t>certificado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adición</a:t>
            </a:r>
            <a:r>
              <a:rPr lang="en-US" altLang="en-US" sz="1800" dirty="0"/>
              <a:t>, de </a:t>
            </a:r>
            <a:r>
              <a:rPr lang="en-US" altLang="en-US" sz="1800" dirty="0" err="1"/>
              <a:t>certificado</a:t>
            </a:r>
            <a:r>
              <a:rPr lang="en-US" altLang="en-US" sz="1800" dirty="0"/>
              <a:t> de inventor de </a:t>
            </a:r>
            <a:r>
              <a:rPr lang="en-US" altLang="en-US" sz="1800" dirty="0" err="1"/>
              <a:t>adición</a:t>
            </a:r>
            <a:r>
              <a:rPr lang="en-US" altLang="en-US" sz="1800" dirty="0"/>
              <a:t>, o de </a:t>
            </a:r>
            <a:r>
              <a:rPr lang="en-US" altLang="en-US" sz="1800" dirty="0" err="1"/>
              <a:t>certificado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utilidad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adición</a:t>
            </a:r>
            <a:r>
              <a:rPr lang="en-US" altLang="en-US" sz="1800" dirty="0"/>
              <a:t> 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1800" dirty="0"/>
              <a:t>Los </a:t>
            </a:r>
            <a:r>
              <a:rPr lang="en-US" altLang="en-US" sz="1800" dirty="0" err="1"/>
              <a:t>solicitantes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podrán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enviar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corrección</a:t>
            </a:r>
            <a:r>
              <a:rPr lang="en-US" altLang="en-US" sz="1800" dirty="0"/>
              <a:t> o </a:t>
            </a:r>
            <a:r>
              <a:rPr lang="en-US" altLang="en-US" sz="1800" dirty="0" err="1"/>
              <a:t>adición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estas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indicaciones</a:t>
            </a:r>
            <a:r>
              <a:rPr lang="en-US" altLang="en-US" sz="1800" dirty="0"/>
              <a:t> a la </a:t>
            </a:r>
            <a:r>
              <a:rPr lang="en-US" altLang="en-US" sz="1800" dirty="0" err="1"/>
              <a:t>Oficina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Internacional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dentro</a:t>
            </a:r>
            <a:r>
              <a:rPr lang="en-US" altLang="en-US" sz="1800" dirty="0"/>
              <a:t> de un </a:t>
            </a:r>
            <a:r>
              <a:rPr lang="en-US" altLang="en-US" sz="1800" dirty="0" err="1"/>
              <a:t>plazo</a:t>
            </a:r>
            <a:r>
              <a:rPr lang="en-US" altLang="en-US" sz="1800" dirty="0"/>
              <a:t> de 16 </a:t>
            </a:r>
            <a:r>
              <a:rPr lang="en-US" altLang="en-US" sz="1800" dirty="0" err="1"/>
              <a:t>meses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desde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fecha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prioridad</a:t>
            </a:r>
            <a:endParaRPr lang="en-US" altLang="en-US" sz="1800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altLang="en-US" sz="1800" dirty="0"/>
              <a:t>Se </a:t>
            </a:r>
            <a:r>
              <a:rPr lang="en-US" altLang="en-US" sz="1800" dirty="0" err="1"/>
              <a:t>aplica</a:t>
            </a:r>
            <a:r>
              <a:rPr lang="en-US" altLang="en-US" sz="1800" dirty="0"/>
              <a:t> a </a:t>
            </a:r>
            <a:r>
              <a:rPr lang="en-US" altLang="en-US" sz="1800" dirty="0" err="1"/>
              <a:t>todas</a:t>
            </a:r>
            <a:r>
              <a:rPr lang="en-US" altLang="en-US" sz="1800" dirty="0"/>
              <a:t> las solicitudes </a:t>
            </a:r>
            <a:r>
              <a:rPr lang="en-US" altLang="en-US" sz="1800" dirty="0" err="1"/>
              <a:t>internacionales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presentadas</a:t>
            </a:r>
            <a:r>
              <a:rPr lang="en-US" altLang="en-US" sz="1800" dirty="0"/>
              <a:t> a </a:t>
            </a:r>
            <a:r>
              <a:rPr lang="en-US" altLang="en-US" sz="1800" dirty="0" err="1"/>
              <a:t>partir</a:t>
            </a:r>
            <a:r>
              <a:rPr lang="en-US" altLang="en-US" sz="1800" dirty="0"/>
              <a:t> </a:t>
            </a:r>
            <a:r>
              <a:rPr lang="en-US" altLang="en-US" sz="1800" dirty="0" smtClean="0"/>
              <a:t>del 1 de </a:t>
            </a:r>
            <a:r>
              <a:rPr lang="en-US" altLang="en-US" sz="1800" dirty="0" err="1"/>
              <a:t>julio</a:t>
            </a:r>
            <a:r>
              <a:rPr lang="en-US" altLang="en-US" sz="1800" dirty="0"/>
              <a:t> de 2020 o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fecha</a:t>
            </a:r>
            <a:r>
              <a:rPr lang="en-US" altLang="en-US" sz="1800" dirty="0"/>
              <a:t> posterior</a:t>
            </a:r>
            <a:endParaRPr lang="en-US" altLang="en-US" sz="1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7724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97" y="241397"/>
            <a:ext cx="7748511" cy="1152128"/>
          </a:xfrm>
        </p:spPr>
        <p:txBody>
          <a:bodyPr/>
          <a:lstStyle/>
          <a:p>
            <a:r>
              <a:rPr lang="en-US" sz="3400" dirty="0" err="1"/>
              <a:t>Modificaciones</a:t>
            </a:r>
            <a:r>
              <a:rPr lang="en-US" sz="3400" dirty="0"/>
              <a:t> del </a:t>
            </a:r>
            <a:r>
              <a:rPr lang="en-US" sz="3400" dirty="0" err="1"/>
              <a:t>Reglamento</a:t>
            </a:r>
            <a:r>
              <a:rPr lang="en-US" sz="3400" dirty="0"/>
              <a:t> del PCT </a:t>
            </a:r>
            <a:r>
              <a:rPr lang="en-US" sz="3400" dirty="0" err="1"/>
              <a:t>en</a:t>
            </a:r>
            <a:r>
              <a:rPr lang="en-US" sz="3400" dirty="0"/>
              <a:t> vigor el 1 de </a:t>
            </a:r>
            <a:r>
              <a:rPr lang="en-US" sz="3400" dirty="0" err="1"/>
              <a:t>julio</a:t>
            </a:r>
            <a:r>
              <a:rPr lang="en-US" sz="3400" dirty="0"/>
              <a:t> de 2020 (5)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178" y="1496455"/>
            <a:ext cx="8301294" cy="501427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GB" altLang="en-US" sz="1700" dirty="0" err="1"/>
              <a:t>Modificaciones</a:t>
            </a:r>
            <a:r>
              <a:rPr lang="en-GB" altLang="en-US" sz="1700" dirty="0"/>
              <a:t> a las </a:t>
            </a:r>
            <a:r>
              <a:rPr lang="en-GB" altLang="en-US" sz="1700" dirty="0" err="1"/>
              <a:t>Reglas</a:t>
            </a:r>
            <a:r>
              <a:rPr lang="en-GB" altLang="en-US" sz="1700" dirty="0"/>
              <a:t> 15, 16, 57 y 96 del </a:t>
            </a:r>
            <a:r>
              <a:rPr lang="en-GB" altLang="en-US" sz="1700" dirty="0" err="1"/>
              <a:t>Reglamento</a:t>
            </a:r>
            <a:r>
              <a:rPr lang="en-GB" altLang="en-US" sz="1700" dirty="0"/>
              <a:t> del PCT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altLang="en-US" sz="1700" dirty="0" err="1"/>
              <a:t>Permiten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expresamente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transferencia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través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 de las </a:t>
            </a:r>
            <a:r>
              <a:rPr lang="en-US" altLang="en-US" sz="1700" dirty="0" err="1"/>
              <a:t>tasas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percibidas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una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beneficio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otra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Oficina</a:t>
            </a:r>
            <a:endParaRPr lang="en-US" altLang="en-US" sz="1700" dirty="0"/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altLang="en-US" sz="1700" dirty="0"/>
              <a:t>Se </a:t>
            </a:r>
            <a:r>
              <a:rPr lang="en-US" altLang="en-US" sz="1700" dirty="0" err="1"/>
              <a:t>aplican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todas</a:t>
            </a:r>
            <a:r>
              <a:rPr lang="en-US" altLang="en-US" sz="1700" dirty="0"/>
              <a:t> las solicitudes </a:t>
            </a:r>
            <a:r>
              <a:rPr lang="en-US" altLang="en-US" sz="1700" dirty="0" err="1"/>
              <a:t>internacionales</a:t>
            </a:r>
            <a:r>
              <a:rPr lang="en-US" altLang="en-US" sz="1700" dirty="0"/>
              <a:t> para las </a:t>
            </a:r>
            <a:r>
              <a:rPr lang="en-US" altLang="en-US" sz="1700" dirty="0" err="1"/>
              <a:t>cuales</a:t>
            </a:r>
            <a:r>
              <a:rPr lang="en-US" altLang="en-US" sz="1700" dirty="0"/>
              <a:t> las </a:t>
            </a:r>
            <a:r>
              <a:rPr lang="en-US" altLang="en-US" sz="1700" dirty="0" err="1"/>
              <a:t>tasas</a:t>
            </a:r>
            <a:r>
              <a:rPr lang="en-US" altLang="en-US" sz="1700" dirty="0"/>
              <a:t> van a </a:t>
            </a:r>
            <a:r>
              <a:rPr lang="en-US" altLang="en-US" sz="1700" dirty="0" err="1"/>
              <a:t>ser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transferidas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que las </a:t>
            </a:r>
            <a:r>
              <a:rPr lang="en-US" altLang="en-US" sz="1700" dirty="0" err="1"/>
              <a:t>percibe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partir</a:t>
            </a:r>
            <a:r>
              <a:rPr lang="en-US" altLang="en-US" sz="1700" dirty="0"/>
              <a:t> del 1 de </a:t>
            </a:r>
            <a:r>
              <a:rPr lang="en-US" altLang="en-US" sz="1700" dirty="0" err="1"/>
              <a:t>julio</a:t>
            </a:r>
            <a:r>
              <a:rPr lang="en-US" altLang="en-US" sz="1700" dirty="0"/>
              <a:t> </a:t>
            </a:r>
            <a:r>
              <a:rPr lang="en-US" altLang="en-US" sz="1700" dirty="0" smtClean="0"/>
              <a:t>de 2020 </a:t>
            </a:r>
            <a:r>
              <a:rPr lang="en-US" altLang="en-US" sz="1700" dirty="0"/>
              <a:t>o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una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fecha</a:t>
            </a:r>
            <a:r>
              <a:rPr lang="en-US" altLang="en-US" sz="1700" dirty="0"/>
              <a:t> </a:t>
            </a:r>
            <a:r>
              <a:rPr lang="en-US" altLang="en-US" sz="1700" dirty="0" smtClean="0"/>
              <a:t>posterior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700" dirty="0" err="1" smtClean="0"/>
              <a:t>Modificaciones</a:t>
            </a:r>
            <a:r>
              <a:rPr lang="en-US" altLang="en-US" sz="1700" dirty="0" smtClean="0"/>
              <a:t> </a:t>
            </a:r>
            <a:r>
              <a:rPr lang="en-US" altLang="en-US" sz="1700" dirty="0"/>
              <a:t>a las </a:t>
            </a:r>
            <a:r>
              <a:rPr lang="en-US" altLang="en-US" sz="1700" dirty="0" err="1"/>
              <a:t>Reglas</a:t>
            </a:r>
            <a:r>
              <a:rPr lang="en-US" altLang="en-US" sz="1700" dirty="0"/>
              <a:t> 71 y 94 del </a:t>
            </a:r>
            <a:r>
              <a:rPr lang="en-US" altLang="en-US" sz="1700" dirty="0" err="1"/>
              <a:t>Reglamento</a:t>
            </a:r>
            <a:r>
              <a:rPr lang="en-US" altLang="en-US" sz="1700" dirty="0"/>
              <a:t> del PCT</a:t>
            </a:r>
          </a:p>
          <a:p>
            <a:pPr marL="685800" lvl="2" indent="-285750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altLang="en-US" sz="1700" dirty="0"/>
              <a:t>La </a:t>
            </a:r>
            <a:r>
              <a:rPr lang="en-US" altLang="en-US" sz="1700" dirty="0" err="1"/>
              <a:t>Administración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encargada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examen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preliminar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transmitirá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copias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otros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documentos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expediente</a:t>
            </a:r>
            <a:r>
              <a:rPr lang="en-US" altLang="en-US" sz="1700" dirty="0"/>
              <a:t> a la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, la </a:t>
            </a:r>
            <a:r>
              <a:rPr lang="en-US" altLang="en-US" sz="1700" dirty="0" err="1"/>
              <a:t>cual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los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publicará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nombre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elegida</a:t>
            </a:r>
            <a:endParaRPr lang="en-US" altLang="en-US" sz="1700" dirty="0"/>
          </a:p>
          <a:p>
            <a:pPr marL="685800" lvl="2" indent="-285750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altLang="en-US" sz="1700" dirty="0"/>
              <a:t>Se </a:t>
            </a:r>
            <a:r>
              <a:rPr lang="en-US" altLang="en-US" sz="1700" dirty="0" err="1"/>
              <a:t>aplican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todos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los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documentos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recibidos</a:t>
            </a:r>
            <a:r>
              <a:rPr lang="en-US" altLang="en-US" sz="1700" dirty="0"/>
              <a:t> o </a:t>
            </a:r>
            <a:r>
              <a:rPr lang="en-US" altLang="en-US" sz="1700" dirty="0" err="1"/>
              <a:t>redactados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Administración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encargada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examen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preliminar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partir</a:t>
            </a:r>
            <a:r>
              <a:rPr lang="en-US" altLang="en-US" sz="1700" dirty="0"/>
              <a:t> </a:t>
            </a:r>
            <a:r>
              <a:rPr lang="en-US" altLang="en-US" sz="1700" dirty="0" smtClean="0"/>
              <a:t>del 1 de </a:t>
            </a:r>
            <a:r>
              <a:rPr lang="en-US" altLang="en-US" sz="1700" dirty="0" err="1"/>
              <a:t>julio</a:t>
            </a:r>
            <a:r>
              <a:rPr lang="en-US" altLang="en-US" sz="1700" dirty="0"/>
              <a:t> de 2020 o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una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fecha</a:t>
            </a:r>
            <a:r>
              <a:rPr lang="en-US" altLang="en-US" sz="1700" dirty="0"/>
              <a:t> posterior</a:t>
            </a:r>
          </a:p>
          <a:p>
            <a:pPr marL="685800" lvl="2" indent="-285750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altLang="en-US" sz="1700" dirty="0"/>
              <a:t>Sin embargo, la </a:t>
            </a:r>
            <a:r>
              <a:rPr lang="en-US" altLang="en-US" sz="1700" dirty="0" err="1"/>
              <a:t>implantación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envío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dichos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documentos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dependerá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también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momento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que la </a:t>
            </a:r>
            <a:r>
              <a:rPr lang="en-US" altLang="en-US" sz="1700" dirty="0" err="1"/>
              <a:t>Administración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encargada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examen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preliminar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esté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técnicamente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lista</a:t>
            </a:r>
            <a:r>
              <a:rPr lang="en-US" altLang="en-US" sz="1700" dirty="0"/>
              <a:t> para </a:t>
            </a:r>
            <a:r>
              <a:rPr lang="en-US" altLang="en-US" sz="1700" dirty="0" err="1"/>
              <a:t>hacerlo</a:t>
            </a:r>
            <a:endParaRPr lang="en-US" altLang="en-US" sz="1700" dirty="0"/>
          </a:p>
          <a:p>
            <a:pPr marL="457200" lvl="1" indent="0">
              <a:spcBef>
                <a:spcPts val="300"/>
              </a:spcBef>
              <a:spcAft>
                <a:spcPts val="600"/>
              </a:spcAft>
              <a:buNone/>
            </a:pPr>
            <a:endParaRPr lang="en-US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6622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04143"/>
            <a:ext cx="7737475" cy="581025"/>
          </a:xfrm>
        </p:spPr>
        <p:txBody>
          <a:bodyPr/>
          <a:lstStyle/>
          <a:p>
            <a:r>
              <a:rPr lang="en-US" altLang="en-US" sz="3200" dirty="0" err="1"/>
              <a:t>Información</a:t>
            </a:r>
            <a:r>
              <a:rPr lang="en-US" altLang="en-US" sz="3200" dirty="0"/>
              <a:t> y </a:t>
            </a:r>
            <a:r>
              <a:rPr lang="en-US" altLang="en-US" sz="3200" dirty="0" err="1"/>
              <a:t>formación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sobre</a:t>
            </a:r>
            <a:r>
              <a:rPr lang="en-US" altLang="en-US" sz="3200" dirty="0"/>
              <a:t> el PCT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4767" y="988304"/>
            <a:ext cx="8651729" cy="5249008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/>
              <a:t>29 </a:t>
            </a:r>
            <a:r>
              <a:rPr lang="en-US" altLang="en-US" sz="1600" dirty="0" err="1"/>
              <a:t>segmentos</a:t>
            </a:r>
            <a:r>
              <a:rPr lang="en-US" altLang="en-US" sz="1600" dirty="0"/>
              <a:t> de video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temas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relativos</a:t>
            </a:r>
            <a:r>
              <a:rPr lang="en-US" altLang="en-US" sz="1600" dirty="0"/>
              <a:t> al PCT, </a:t>
            </a:r>
            <a:r>
              <a:rPr lang="en-US" altLang="en-US" sz="1600" dirty="0" err="1"/>
              <a:t>disponibles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el canal de YouTube de la OMPI y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página</a:t>
            </a:r>
            <a:r>
              <a:rPr lang="en-US" altLang="en-US" sz="1600" dirty="0"/>
              <a:t> web de la OMPI </a:t>
            </a:r>
            <a:r>
              <a:rPr lang="en-US" altLang="en-US" sz="1600" dirty="0" err="1"/>
              <a:t>destinada</a:t>
            </a:r>
            <a:r>
              <a:rPr lang="en-US" altLang="en-US" sz="1600" dirty="0"/>
              <a:t> al PCT</a:t>
            </a:r>
            <a:endParaRPr lang="en-US" altLang="en-US" sz="1600" strike="sngStrike" dirty="0"/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/>
              <a:t>Curso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enseñanza</a:t>
            </a:r>
            <a:r>
              <a:rPr lang="en-US" altLang="en-US" sz="1600" dirty="0"/>
              <a:t> a </a:t>
            </a:r>
            <a:r>
              <a:rPr lang="en-US" altLang="en-US" sz="1600" dirty="0" err="1"/>
              <a:t>distancia</a:t>
            </a:r>
            <a:r>
              <a:rPr lang="en-US" altLang="en-US" sz="1600" dirty="0"/>
              <a:t> del PCT, </a:t>
            </a:r>
            <a:r>
              <a:rPr lang="en-US" altLang="en-US" sz="1600" dirty="0" err="1"/>
              <a:t>disponible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diez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idiomas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publicación</a:t>
            </a:r>
            <a:r>
              <a:rPr lang="en-US" altLang="en-US" sz="1600" dirty="0"/>
              <a:t> del PCT, y </a:t>
            </a:r>
            <a:r>
              <a:rPr lang="en-US" altLang="en-US" sz="1600" dirty="0" err="1"/>
              <a:t>preparación</a:t>
            </a:r>
            <a:r>
              <a:rPr lang="en-US" altLang="en-US" sz="1600" dirty="0"/>
              <a:t> de un </a:t>
            </a:r>
            <a:r>
              <a:rPr lang="en-US" altLang="en-US" sz="1600" dirty="0" err="1"/>
              <a:t>curso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avanzado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enseñanza</a:t>
            </a:r>
            <a:r>
              <a:rPr lang="en-US" altLang="en-US" sz="1600" dirty="0"/>
              <a:t> a </a:t>
            </a:r>
            <a:r>
              <a:rPr lang="en-US" altLang="en-US" sz="1600" dirty="0" err="1"/>
              <a:t>distancia</a:t>
            </a:r>
            <a:endParaRPr lang="en-US" altLang="en-US" sz="1600" dirty="0"/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/>
              <a:t>Seminarios</a:t>
            </a:r>
            <a:r>
              <a:rPr lang="en-US" altLang="en-US" sz="1600" dirty="0"/>
              <a:t> web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el PCT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/>
              <a:t>actualizaciones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avances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procedimientos</a:t>
            </a:r>
            <a:r>
              <a:rPr lang="en-US" altLang="en-US" sz="1600" dirty="0"/>
              <a:t> y las </a:t>
            </a:r>
            <a:r>
              <a:rPr lang="en-US" altLang="en-US" sz="1600" dirty="0" err="1"/>
              <a:t>estrategias</a:t>
            </a:r>
            <a:r>
              <a:rPr lang="en-US" altLang="en-US" sz="1600" dirty="0"/>
              <a:t> del PCT; </a:t>
            </a:r>
            <a:r>
              <a:rPr lang="en-US" altLang="en-US" sz="1600" dirty="0" err="1"/>
              <a:t>los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seminarios</a:t>
            </a:r>
            <a:r>
              <a:rPr lang="en-US" altLang="en-US" sz="1600" dirty="0"/>
              <a:t> web </a:t>
            </a:r>
            <a:r>
              <a:rPr lang="en-US" altLang="en-US" sz="1600" dirty="0" err="1"/>
              <a:t>anteriores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están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archivados</a:t>
            </a:r>
            <a:r>
              <a:rPr lang="en-US" altLang="en-US" sz="1600" dirty="0"/>
              <a:t> y </a:t>
            </a:r>
            <a:r>
              <a:rPr lang="en-US" altLang="en-US" sz="1600" dirty="0" err="1"/>
              <a:t>pueden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consultarse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libremente</a:t>
            </a:r>
            <a:endParaRPr lang="en-US" altLang="en-US" sz="1600" dirty="0"/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 smtClean="0"/>
              <a:t>Disponibles</a:t>
            </a:r>
            <a:r>
              <a:rPr lang="en-US" altLang="en-US" sz="1600" dirty="0" smtClean="0"/>
              <a:t>, a </a:t>
            </a:r>
            <a:r>
              <a:rPr lang="en-US" altLang="en-US" sz="1600" dirty="0" err="1" smtClean="0"/>
              <a:t>pedido</a:t>
            </a:r>
            <a:r>
              <a:rPr lang="en-US" altLang="en-US" sz="1600" dirty="0" smtClean="0"/>
              <a:t>,</a:t>
            </a:r>
            <a:r>
              <a:rPr lang="en-US" altLang="en-US" sz="1600" dirty="0" smtClean="0">
                <a:solidFill>
                  <a:srgbClr val="00B0F0"/>
                </a:solidFill>
              </a:rPr>
              <a:t> </a:t>
            </a:r>
            <a:r>
              <a:rPr lang="en-US" altLang="en-US" sz="1600" dirty="0"/>
              <a:t>para </a:t>
            </a:r>
            <a:r>
              <a:rPr lang="en-US" altLang="en-US" sz="1600" dirty="0" err="1"/>
              <a:t>empresas</a:t>
            </a:r>
            <a:r>
              <a:rPr lang="en-US" altLang="en-US" sz="1600" dirty="0"/>
              <a:t> o </a:t>
            </a:r>
            <a:r>
              <a:rPr lang="en-US" altLang="en-US" sz="1600" dirty="0" err="1"/>
              <a:t>bufetes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abogados</a:t>
            </a:r>
            <a:r>
              <a:rPr lang="en-US" altLang="en-US" sz="1600" dirty="0"/>
              <a:t> que </a:t>
            </a:r>
            <a:r>
              <a:rPr lang="en-US" altLang="en-US" sz="1600" dirty="0" err="1"/>
              <a:t>los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soliciten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ejemplo</a:t>
            </a:r>
            <a:r>
              <a:rPr lang="en-US" altLang="en-US" sz="1600" dirty="0"/>
              <a:t>, con </a:t>
            </a:r>
            <a:r>
              <a:rPr lang="en-US" altLang="en-US" sz="1600" dirty="0" err="1"/>
              <a:t>objeto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recibir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formación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específica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cómo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usar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ePCT</a:t>
            </a:r>
            <a:r>
              <a:rPr lang="en-US" altLang="en-US" sz="1600" dirty="0"/>
              <a:t> </a:t>
            </a:r>
          </a:p>
          <a:p>
            <a:pPr marL="379413" indent="-379413">
              <a:spcBef>
                <a:spcPts val="300"/>
              </a:spcBef>
              <a:spcAft>
                <a:spcPts val="600"/>
              </a:spcAft>
              <a:tabLst>
                <a:tab pos="355600" algn="l"/>
              </a:tabLst>
            </a:pPr>
            <a:r>
              <a:rPr lang="en-US" altLang="en-US" sz="1600" dirty="0" err="1"/>
              <a:t>Videoconferencias</a:t>
            </a:r>
            <a:r>
              <a:rPr lang="en-US" altLang="en-US" sz="1600" dirty="0"/>
              <a:t> y </a:t>
            </a:r>
            <a:r>
              <a:rPr lang="en-US" altLang="en-US" sz="1600" dirty="0" err="1"/>
              <a:t>teleconferencias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también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disponibles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previa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petición</a:t>
            </a:r>
            <a:endParaRPr lang="en-US" altLang="en-US" sz="1600" dirty="0"/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/>
              <a:t>Seminarios</a:t>
            </a:r>
            <a:r>
              <a:rPr lang="en-US" altLang="en-US" sz="1600" dirty="0"/>
              <a:t> y </a:t>
            </a:r>
            <a:r>
              <a:rPr lang="en-US" altLang="en-US" sz="1600" dirty="0" err="1"/>
              <a:t>sesiones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formación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presenciales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el PCT: </a:t>
            </a:r>
            <a:r>
              <a:rPr lang="en-US" altLang="en-US" sz="1600" dirty="0" err="1"/>
              <a:t>véase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calendario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inglés</a:t>
            </a:r>
            <a:r>
              <a:rPr lang="en-US" altLang="en-US" sz="1600" dirty="0"/>
              <a:t>) de </a:t>
            </a:r>
            <a:r>
              <a:rPr lang="en-US" altLang="en-US" sz="1600" dirty="0" err="1"/>
              <a:t>seminarios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el PCT (</a:t>
            </a:r>
            <a:r>
              <a:rPr lang="en-US" altLang="en-US" sz="1600" dirty="0">
                <a:hlinkClick r:id="rId3"/>
              </a:rPr>
              <a:t>http://www.wipo.int/pct/en/seminar/seminar.pdf</a:t>
            </a:r>
            <a:r>
              <a:rPr lang="en-US" altLang="en-US" sz="1600" dirty="0"/>
              <a:t>) 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smtClean="0"/>
              <a:t>PCT Newsletter (</a:t>
            </a:r>
            <a:r>
              <a:rPr lang="en-US" altLang="en-US" sz="1600" dirty="0" smtClean="0">
                <a:hlinkClick r:id="rId4"/>
              </a:rPr>
              <a:t>http</a:t>
            </a:r>
            <a:r>
              <a:rPr lang="en-US" altLang="en-US" sz="1600" dirty="0">
                <a:hlinkClick r:id="rId4"/>
              </a:rPr>
              <a:t>://www.wipo.int/pct/en/newslett/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inglés</a:t>
            </a:r>
            <a:r>
              <a:rPr lang="en-US" altLang="en-US" sz="1600" dirty="0"/>
              <a:t>)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/>
              <a:t>Amplios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recursos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información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disponibles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sitio</a:t>
            </a:r>
            <a:r>
              <a:rPr lang="en-US" altLang="en-US" sz="1600" dirty="0"/>
              <a:t> web del PCT (</a:t>
            </a:r>
            <a:r>
              <a:rPr lang="en-US" altLang="en-US" sz="1600" dirty="0">
                <a:solidFill>
                  <a:srgbClr val="004072"/>
                </a:solidFill>
                <a:ea typeface="ヒラギノ角ゴ Pro W3"/>
                <a:cs typeface="ヒラギノ角ゴ Pro W3"/>
                <a:hlinkClick r:id="rId5"/>
              </a:rPr>
              <a:t>http://www.wipo.int/pct/en/</a:t>
            </a:r>
            <a:r>
              <a:rPr lang="en-US" altLang="en-US" sz="1600" dirty="0"/>
              <a:t>)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altLang="en-US" sz="1600" dirty="0" err="1"/>
              <a:t>Póngase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contacto</a:t>
            </a:r>
            <a:r>
              <a:rPr lang="en-US" altLang="en-US" sz="1600" dirty="0"/>
              <a:t> con </a:t>
            </a:r>
            <a:r>
              <a:rPr lang="en-US" altLang="en-US" sz="1600" dirty="0" err="1"/>
              <a:t>nosotros</a:t>
            </a:r>
            <a:r>
              <a:rPr lang="en-US" altLang="en-US" sz="1600" dirty="0"/>
              <a:t> para </a:t>
            </a:r>
            <a:r>
              <a:rPr lang="en-US" altLang="en-US" sz="1600" dirty="0" err="1"/>
              <a:t>examinar</a:t>
            </a:r>
            <a:r>
              <a:rPr lang="en-US" altLang="en-US" sz="1600" dirty="0"/>
              <a:t> las </a:t>
            </a:r>
            <a:r>
              <a:rPr lang="en-US" altLang="en-US" sz="1600" dirty="0" err="1"/>
              <a:t>distintas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oportunidades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formación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sobre</a:t>
            </a:r>
            <a:r>
              <a:rPr lang="en-US" altLang="en-US" sz="1600" dirty="0"/>
              <a:t> el PCT</a:t>
            </a:r>
            <a:r>
              <a:rPr lang="en-US" altLang="en-US" sz="1600" dirty="0">
                <a:solidFill>
                  <a:srgbClr val="00B0F0"/>
                </a:solidFill>
              </a:rPr>
              <a:t> </a:t>
            </a:r>
            <a:endParaRPr lang="en-US" altLang="en-US" sz="1600" dirty="0"/>
          </a:p>
          <a:p>
            <a:pPr marL="468313" indent="-411163">
              <a:spcBef>
                <a:spcPts val="300"/>
              </a:spcBef>
              <a:spcAft>
                <a:spcPts val="600"/>
              </a:spcAft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17221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41922"/>
            <a:ext cx="8229600" cy="941387"/>
          </a:xfrm>
        </p:spPr>
        <p:txBody>
          <a:bodyPr/>
          <a:lstStyle/>
          <a:p>
            <a:r>
              <a:rPr lang="en-US" altLang="ja-JP" dirty="0" err="1">
                <a:ea typeface="MS PGothic" pitchFamily="34" charset="-128"/>
              </a:rPr>
              <a:t>Recursos</a:t>
            </a:r>
            <a:r>
              <a:rPr lang="en-US" altLang="ja-JP" dirty="0">
                <a:ea typeface="MS PGothic" pitchFamily="34" charset="-128"/>
              </a:rPr>
              <a:t>/</a:t>
            </a:r>
            <a:r>
              <a:rPr lang="en-US" altLang="ja-JP" dirty="0" err="1">
                <a:ea typeface="MS PGothic" pitchFamily="34" charset="-128"/>
              </a:rPr>
              <a:t>información</a:t>
            </a:r>
            <a:r>
              <a:rPr lang="en-US" altLang="ja-JP" dirty="0">
                <a:ea typeface="MS PGothic" pitchFamily="34" charset="-128"/>
              </a:rPr>
              <a:t> </a:t>
            </a:r>
            <a:r>
              <a:rPr lang="en-US" altLang="ja-JP" dirty="0" err="1">
                <a:ea typeface="MS PGothic" pitchFamily="34" charset="-128"/>
              </a:rPr>
              <a:t>sobre</a:t>
            </a:r>
            <a:r>
              <a:rPr lang="en-US" altLang="ja-JP" dirty="0">
                <a:ea typeface="MS PGothic" pitchFamily="34" charset="-128"/>
              </a:rPr>
              <a:t> el PCT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848" y="1484784"/>
            <a:ext cx="7632848" cy="4464496"/>
          </a:xfrm>
        </p:spPr>
        <p:txBody>
          <a:bodyPr/>
          <a:lstStyle/>
          <a:p>
            <a:pPr marL="292100" indent="-29210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Para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preguntas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generales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sobre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el PCT,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póngase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en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contacto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con el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servicio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de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información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del PCT:</a:t>
            </a:r>
          </a:p>
          <a:p>
            <a:pPr marL="292100" indent="-292100">
              <a:spcBef>
                <a:spcPct val="0"/>
              </a:spcBef>
              <a:spcAft>
                <a:spcPct val="0"/>
              </a:spcAft>
            </a:pPr>
            <a:endParaRPr lang="fr-CH" altLang="en-US" sz="2000" dirty="0">
              <a:ea typeface="ヒラギノ角ゴ Pro W3"/>
              <a:cs typeface="ヒラギノ角ゴ Pro W3"/>
            </a:endParaRPr>
          </a:p>
          <a:p>
            <a:pPr marL="0" lvl="3" indent="0">
              <a:spcBef>
                <a:spcPct val="0"/>
              </a:spcBef>
              <a:spcAft>
                <a:spcPct val="0"/>
              </a:spcAft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004072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sz="2000" dirty="0">
                <a:solidFill>
                  <a:srgbClr val="00B0F0"/>
                </a:solidFill>
                <a:ea typeface="ヒラギノ角ゴ Pro W3"/>
                <a:cs typeface="ヒラギノ角ゴ Pro W3"/>
              </a:rPr>
              <a:t>pct.infoline@wipo.int</a:t>
            </a:r>
          </a:p>
          <a:p>
            <a:pPr marL="0" lvl="3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004072"/>
                </a:solidFill>
                <a:ea typeface="ヒラギノ角ゴ Pro W3"/>
                <a:cs typeface="ヒラギノ角ゴ Pro W3"/>
              </a:rPr>
              <a:t>	</a:t>
            </a:r>
            <a:r>
              <a:rPr lang="en-US" altLang="en-US" sz="2000" dirty="0">
                <a:solidFill>
                  <a:srgbClr val="00B0F0"/>
                </a:solidFill>
                <a:ea typeface="ヒラギノ角ゴ Pro W3"/>
                <a:cs typeface="ヒラギノ角ゴ Pro W3"/>
              </a:rPr>
              <a:t>+41 22 338 83 38</a:t>
            </a:r>
          </a:p>
          <a:p>
            <a:pPr marL="0" lvl="3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70899B"/>
                </a:solidFill>
                <a:ea typeface="ヒラギノ角ゴ Pro W3"/>
                <a:cs typeface="ヒラギノ角ゴ Pro W3"/>
              </a:rPr>
              <a:t>	</a:t>
            </a:r>
            <a:endParaRPr lang="fr-CH" altLang="en-US" sz="2000" dirty="0">
              <a:ea typeface="ヒラギノ角ゴ Pro W3"/>
              <a:cs typeface="ヒラギノ角ゴ Pro W3"/>
            </a:endParaRPr>
          </a:p>
          <a:p>
            <a:pPr marL="292100" indent="-292100">
              <a:spcBef>
                <a:spcPct val="0"/>
              </a:spcBef>
              <a:spcAft>
                <a:spcPct val="0"/>
              </a:spcAft>
            </a:pPr>
            <a:r>
              <a:rPr lang="fr-CH" altLang="en-US" sz="2000" dirty="0" err="1">
                <a:ea typeface="ヒラギノ角ゴ Pro W3"/>
                <a:cs typeface="ヒラギノ角ゴ Pro W3"/>
              </a:rPr>
              <a:t>Conferenciante</a:t>
            </a:r>
            <a:r>
              <a:rPr lang="fr-CH" altLang="en-US" sz="2000" dirty="0">
                <a:ea typeface="ヒラギノ角ゴ Pro W3"/>
                <a:cs typeface="ヒラギノ角ゴ Pro W3"/>
              </a:rPr>
              <a:t> (</a:t>
            </a:r>
            <a:r>
              <a:rPr lang="fr-CH" altLang="en-US" sz="2000" dirty="0" err="1">
                <a:ea typeface="ヒラギノ角ゴ Pro W3"/>
                <a:cs typeface="ヒラギノ角ゴ Pro W3"/>
              </a:rPr>
              <a:t>contacto</a:t>
            </a:r>
            <a:r>
              <a:rPr lang="fr-CH" altLang="en-US" sz="2000" dirty="0">
                <a:ea typeface="ヒラギノ角ゴ Pro W3"/>
                <a:cs typeface="ヒラギノ角ゴ Pro W3"/>
              </a:rPr>
              <a:t>):</a:t>
            </a:r>
          </a:p>
          <a:p>
            <a:pPr marL="292100" indent="-292100">
              <a:spcBef>
                <a:spcPct val="0"/>
              </a:spcBef>
              <a:spcAft>
                <a:spcPct val="0"/>
              </a:spcAft>
            </a:pPr>
            <a:endParaRPr lang="fr-CH" altLang="en-US" sz="2000" dirty="0">
              <a:ea typeface="ヒラギノ角ゴ Pro W3"/>
              <a:cs typeface="ヒラギノ角ゴ Pro W3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002060"/>
                </a:solidFill>
                <a:ea typeface="ヒラギノ角ゴ Pro W3"/>
                <a:cs typeface="ヒラギノ角ゴ Pro W3"/>
              </a:rPr>
              <a:t>	</a:t>
            </a:r>
            <a:r>
              <a:rPr lang="en-US" altLang="en-US" sz="2000" dirty="0" smtClean="0">
                <a:solidFill>
                  <a:srgbClr val="00B0F0"/>
                </a:solidFill>
                <a:ea typeface="ヒラギノ角ゴ Pro W3"/>
                <a:cs typeface="ヒラギノ角ゴ Pro W3"/>
              </a:rPr>
              <a:t>pcticd@wipo.int</a:t>
            </a:r>
            <a:endParaRPr lang="en-US" altLang="en-US" sz="2000" dirty="0">
              <a:solidFill>
                <a:srgbClr val="00B0F0"/>
              </a:solidFill>
              <a:ea typeface="ヒラギノ角ゴ Pro W3"/>
              <a:cs typeface="ヒラギノ角ゴ Pro W3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fr-CH" altLang="en-US" sz="2000" dirty="0">
                <a:solidFill>
                  <a:srgbClr val="70869B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sz="2000" dirty="0">
                <a:solidFill>
                  <a:srgbClr val="00B0F0"/>
                </a:solidFill>
                <a:ea typeface="ヒラギノ角ゴ Pro W3"/>
                <a:cs typeface="ヒラギノ角ゴ Pro W3"/>
              </a:rPr>
              <a:t>+41 22 338 </a:t>
            </a:r>
            <a:r>
              <a:rPr lang="fr-CH" altLang="en-US" sz="2000" dirty="0" smtClean="0">
                <a:solidFill>
                  <a:srgbClr val="00B0F0"/>
                </a:solidFill>
                <a:ea typeface="ヒラギノ角ゴ Pro W3"/>
                <a:cs typeface="ヒラギノ角ゴ Pro W3"/>
              </a:rPr>
              <a:t>86 68</a:t>
            </a:r>
            <a:endParaRPr lang="fr-CH" altLang="en-US" sz="2000" dirty="0">
              <a:solidFill>
                <a:srgbClr val="00B0F0"/>
              </a:solidFill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3882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63414" y="3976856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>
                <a:solidFill>
                  <a:srgbClr val="70899B"/>
                </a:solidFill>
              </a:rPr>
              <a:t>Modificaciones del Reglamento del PCT en vigor el 1 de julio de 2020</a:t>
            </a:r>
          </a:p>
          <a:p>
            <a:pPr eaLnBrk="1" hangingPunct="1"/>
            <a:endParaRPr lang="en-US" sz="360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27" y="360379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55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819" y="476672"/>
            <a:ext cx="8016597" cy="1328316"/>
          </a:xfrm>
        </p:spPr>
        <p:txBody>
          <a:bodyPr/>
          <a:lstStyle/>
          <a:p>
            <a:r>
              <a:rPr lang="en-US" sz="3400" dirty="0" err="1"/>
              <a:t>Modificaciones</a:t>
            </a:r>
            <a:r>
              <a:rPr lang="en-US" sz="3400" dirty="0"/>
              <a:t> del </a:t>
            </a:r>
            <a:r>
              <a:rPr lang="en-US" sz="3400" dirty="0" err="1"/>
              <a:t>Reglamento</a:t>
            </a:r>
            <a:r>
              <a:rPr lang="en-US" sz="3400" dirty="0"/>
              <a:t> del PCT </a:t>
            </a:r>
            <a:r>
              <a:rPr lang="en-US" sz="3400" dirty="0" err="1"/>
              <a:t>en</a:t>
            </a:r>
            <a:r>
              <a:rPr lang="en-US" sz="3400" dirty="0"/>
              <a:t> vigor el 1 de </a:t>
            </a:r>
            <a:r>
              <a:rPr lang="en-US" sz="3400" dirty="0" err="1"/>
              <a:t>julio</a:t>
            </a:r>
            <a:r>
              <a:rPr lang="en-US" sz="3400" dirty="0"/>
              <a:t> de 2020 - </a:t>
            </a:r>
            <a:r>
              <a:rPr lang="en-US" sz="3400" dirty="0" err="1"/>
              <a:t>Resumen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819" y="1975253"/>
            <a:ext cx="8544362" cy="485777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Incorporación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referencia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elementos</a:t>
            </a:r>
            <a:r>
              <a:rPr lang="en-US" altLang="en-US" sz="2000" dirty="0"/>
              <a:t> o </a:t>
            </a:r>
            <a:r>
              <a:rPr lang="en-US" altLang="en-US" sz="2000" dirty="0" err="1"/>
              <a:t>partes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presentados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error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Regla</a:t>
            </a:r>
            <a:r>
              <a:rPr lang="en-US" altLang="en-US" sz="2000" dirty="0"/>
              <a:t> 82</a:t>
            </a:r>
            <a:r>
              <a:rPr lang="en-US" altLang="en-US" sz="2000" i="1" dirty="0"/>
              <a:t>quater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excusa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los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retrasos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el </a:t>
            </a:r>
            <a:r>
              <a:rPr lang="en-US" altLang="en-US" sz="2000" dirty="0" err="1"/>
              <a:t>cumplimiento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los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plazos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debido</a:t>
            </a:r>
            <a:r>
              <a:rPr lang="en-US" altLang="en-US" sz="2000" dirty="0"/>
              <a:t> a la </a:t>
            </a:r>
            <a:r>
              <a:rPr lang="en-US" altLang="en-US" sz="2000" dirty="0" err="1"/>
              <a:t>indisponibilidad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cualquiera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los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servicios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comunicación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electrónica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admitidos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esa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Oficina</a:t>
            </a:r>
            <a:r>
              <a:rPr lang="en-US" altLang="en-US" sz="20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Regla</a:t>
            </a:r>
            <a:r>
              <a:rPr lang="en-US" altLang="en-US" sz="2000" dirty="0"/>
              <a:t> 26</a:t>
            </a:r>
            <a:r>
              <a:rPr lang="en-US" altLang="en-US" sz="2000" i="1" dirty="0"/>
              <a:t>quater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corrección</a:t>
            </a:r>
            <a:r>
              <a:rPr lang="en-US" altLang="en-US" sz="2000" dirty="0"/>
              <a:t> o </a:t>
            </a:r>
            <a:r>
              <a:rPr lang="en-US" altLang="en-US" sz="2000" dirty="0" err="1"/>
              <a:t>adición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indicaciones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mencionadas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la </a:t>
            </a:r>
            <a:r>
              <a:rPr lang="en-US" altLang="en-US" sz="2000" dirty="0" err="1"/>
              <a:t>Regla</a:t>
            </a:r>
            <a:r>
              <a:rPr lang="en-US" altLang="en-US" sz="2000" dirty="0"/>
              <a:t> 4.11)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Transferencia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tasas</a:t>
            </a:r>
            <a:r>
              <a:rPr lang="en-US" altLang="en-US" sz="2000" dirty="0"/>
              <a:t> del PCT a </a:t>
            </a:r>
            <a:r>
              <a:rPr lang="en-US" altLang="en-US" sz="2000" dirty="0" err="1"/>
              <a:t>través</a:t>
            </a:r>
            <a:r>
              <a:rPr lang="en-US" altLang="en-US" sz="2000" dirty="0"/>
              <a:t> de la </a:t>
            </a:r>
            <a:r>
              <a:rPr lang="en-US" altLang="en-US" sz="2000" dirty="0" err="1"/>
              <a:t>Oficina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Internacional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Disponibilidad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documentos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adicionales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relacionados</a:t>
            </a:r>
            <a:r>
              <a:rPr lang="en-US" altLang="en-US" sz="2000" dirty="0"/>
              <a:t> con el 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Capítulo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II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PATENTSCOPE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sz="21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sz="2100" dirty="0">
              <a:highlight>
                <a:srgbClr val="FFFF00"/>
              </a:highlight>
            </a:endParaRP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77627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467" y="257519"/>
            <a:ext cx="7767917" cy="1008112"/>
          </a:xfrm>
        </p:spPr>
        <p:txBody>
          <a:bodyPr/>
          <a:lstStyle/>
          <a:p>
            <a:r>
              <a:rPr lang="en-US" sz="3400"/>
              <a:t>Modificaciones del Reglamento del PCT en vigor el 1 de julio de 2020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631" y="1518292"/>
            <a:ext cx="8544362" cy="485777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0" lang="en-GB" altLang="en-US" sz="20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Modificaciones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a las </a:t>
            </a:r>
            <a:r>
              <a:rPr kumimoji="0" lang="en-GB" altLang="en-US" sz="20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Reglas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4, 12, 20, 48, 51</a:t>
            </a:r>
            <a:r>
              <a:rPr kumimoji="0" lang="en-GB" altLang="en-US" sz="2000" b="0" i="1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bis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, 55 y 82</a:t>
            </a:r>
            <a:r>
              <a:rPr kumimoji="0" lang="en-GB" altLang="en-US" sz="2000" b="0" i="1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ter, 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y </a:t>
            </a:r>
            <a:r>
              <a:rPr kumimoji="0" lang="en-GB" altLang="en-US" sz="20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nuevas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</a:t>
            </a:r>
            <a:r>
              <a:rPr kumimoji="0" lang="en-GB" altLang="en-US" sz="20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Reglas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20.5</a:t>
            </a:r>
            <a:r>
              <a:rPr kumimoji="0" lang="fr-CH" altLang="en-US" sz="2000" b="0" i="1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bis</a:t>
            </a:r>
            <a:r>
              <a:rPr kumimoji="0" lang="en-GB" altLang="en-US" sz="20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 y 40</a:t>
            </a:r>
            <a:r>
              <a:rPr kumimoji="0" lang="en-GB" altLang="en-US" sz="2000" b="0" i="1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ea typeface="Arial"/>
                <a:cs typeface="Arial"/>
                <a:sym typeface="Wingdings"/>
              </a:rPr>
              <a:t>bis</a:t>
            </a:r>
            <a:r>
              <a:rPr sz="2000" dirty="0"/>
              <a:t> del </a:t>
            </a:r>
            <a:r>
              <a:rPr sz="2000" dirty="0" err="1"/>
              <a:t>Reglamento</a:t>
            </a:r>
            <a:r>
              <a:rPr sz="2000" dirty="0"/>
              <a:t> del PCT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7A0000"/>
              </a:buClr>
              <a:buFont typeface="Wingdings" pitchFamily="2" charset="2"/>
              <a:buChar char="q"/>
            </a:pPr>
            <a:r>
              <a:rPr lang="en-US" altLang="en-US" sz="2000" dirty="0" err="1"/>
              <a:t>Aclaración</a:t>
            </a:r>
            <a:r>
              <a:rPr lang="en-US" altLang="en-US" sz="2000" dirty="0"/>
              <a:t> de que, junto a la </a:t>
            </a:r>
            <a:r>
              <a:rPr lang="en-US" altLang="en-US" sz="2000" dirty="0" err="1"/>
              <a:t>incorporación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elementos</a:t>
            </a:r>
            <a:r>
              <a:rPr lang="en-US" altLang="en-US" sz="2000" dirty="0"/>
              <a:t> y </a:t>
            </a:r>
            <a:r>
              <a:rPr lang="en-US" altLang="en-US" sz="2000" dirty="0" err="1"/>
              <a:t>partes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omitidos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el </a:t>
            </a:r>
            <a:r>
              <a:rPr lang="en-US" altLang="en-US" sz="2000" dirty="0" err="1"/>
              <a:t>caso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elementos</a:t>
            </a:r>
            <a:r>
              <a:rPr lang="en-US" altLang="en-US" sz="2000" dirty="0"/>
              <a:t> o </a:t>
            </a:r>
            <a:r>
              <a:rPr lang="en-US" altLang="en-US" sz="2000" dirty="0" err="1"/>
              <a:t>partes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presentados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error, el </a:t>
            </a:r>
            <a:r>
              <a:rPr lang="en-US" altLang="en-US" sz="2000" dirty="0" err="1"/>
              <a:t>elemento</a:t>
            </a:r>
            <a:r>
              <a:rPr lang="en-US" altLang="en-US" sz="2000" dirty="0"/>
              <a:t> o parte </a:t>
            </a:r>
            <a:r>
              <a:rPr lang="en-US" altLang="en-US" sz="2000" dirty="0" err="1"/>
              <a:t>correcto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puede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incorporado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referencia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está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contenido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la </a:t>
            </a:r>
            <a:r>
              <a:rPr lang="en-US" altLang="en-US" sz="2000" dirty="0" err="1"/>
              <a:t>solicitud</a:t>
            </a:r>
            <a:r>
              <a:rPr lang="en-US" altLang="en-US" sz="2000" dirty="0"/>
              <a:t> anterior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7A0000"/>
              </a:buClr>
              <a:buFont typeface="Wingdings" pitchFamily="2" charset="2"/>
              <a:buChar char="q"/>
            </a:pPr>
            <a:r>
              <a:rPr lang="en-US" altLang="en-US" sz="2000" dirty="0" err="1"/>
              <a:t>Nuevas</a:t>
            </a:r>
            <a:r>
              <a:rPr lang="en-US" altLang="en-US" sz="2000" dirty="0"/>
              <a:t> bases </a:t>
            </a:r>
            <a:r>
              <a:rPr lang="en-US" altLang="en-US" sz="2000" dirty="0" err="1"/>
              <a:t>legales</a:t>
            </a:r>
            <a:r>
              <a:rPr lang="en-US" altLang="en-US" sz="2000" dirty="0"/>
              <a:t> para </a:t>
            </a:r>
            <a:r>
              <a:rPr lang="en-US" altLang="en-US" sz="2000" dirty="0" err="1"/>
              <a:t>los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casos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los</a:t>
            </a:r>
            <a:r>
              <a:rPr lang="en-US" altLang="en-US" sz="2000" dirty="0"/>
              <a:t> que la </a:t>
            </a:r>
            <a:r>
              <a:rPr lang="en-US" altLang="en-US" sz="2000" dirty="0" err="1"/>
              <a:t>incorporación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referencia</a:t>
            </a:r>
            <a:r>
              <a:rPr lang="en-US" altLang="en-US" sz="2000" dirty="0"/>
              <a:t> no </a:t>
            </a:r>
            <a:r>
              <a:rPr lang="en-US" altLang="en-US" sz="2000" dirty="0" err="1"/>
              <a:t>haya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sido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exitosa</a:t>
            </a:r>
            <a:r>
              <a:rPr lang="en-US" altLang="en-US" sz="2000" dirty="0"/>
              <a:t> o </a:t>
            </a:r>
            <a:r>
              <a:rPr lang="en-US" altLang="en-US" sz="2000" dirty="0" err="1"/>
              <a:t>aplicable</a:t>
            </a:r>
            <a:r>
              <a:rPr lang="en-US" altLang="en-US" sz="2000" dirty="0"/>
              <a:t>, para </a:t>
            </a:r>
            <a:r>
              <a:rPr lang="en-US" altLang="en-US" sz="2000" dirty="0" err="1"/>
              <a:t>reemplazar</a:t>
            </a:r>
            <a:r>
              <a:rPr lang="en-US" altLang="en-US" sz="2000" dirty="0"/>
              <a:t> un </a:t>
            </a:r>
            <a:r>
              <a:rPr lang="en-US" altLang="en-US" sz="2000" dirty="0" err="1"/>
              <a:t>elemento</a:t>
            </a:r>
            <a:r>
              <a:rPr lang="en-US" altLang="en-US" sz="2000" dirty="0"/>
              <a:t> o parte </a:t>
            </a:r>
            <a:r>
              <a:rPr lang="en-US" altLang="en-US" sz="2000" dirty="0" err="1"/>
              <a:t>presentado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por</a:t>
            </a:r>
            <a:r>
              <a:rPr lang="en-US" altLang="en-US" sz="2000" dirty="0"/>
              <a:t> error con el </a:t>
            </a:r>
            <a:r>
              <a:rPr lang="en-US" altLang="en-US" sz="2000" dirty="0" err="1"/>
              <a:t>elemento</a:t>
            </a:r>
            <a:r>
              <a:rPr lang="en-US" altLang="en-US" sz="2000" dirty="0"/>
              <a:t> o parte </a:t>
            </a:r>
            <a:r>
              <a:rPr lang="en-US" altLang="en-US" sz="2000" dirty="0" err="1"/>
              <a:t>corregido</a:t>
            </a:r>
            <a:r>
              <a:rPr lang="en-US" altLang="en-US" sz="2000" dirty="0"/>
              <a:t> (con </a:t>
            </a:r>
            <a:r>
              <a:rPr lang="en-US" altLang="en-US" sz="2000" dirty="0" err="1"/>
              <a:t>efectos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la </a:t>
            </a:r>
            <a:r>
              <a:rPr lang="en-US" altLang="en-US" sz="2000" dirty="0" err="1"/>
              <a:t>fecha</a:t>
            </a:r>
            <a:r>
              <a:rPr lang="en-US" altLang="en-US" sz="2000" dirty="0"/>
              <a:t> de </a:t>
            </a:r>
            <a:r>
              <a:rPr lang="en-US" altLang="en-US" sz="2000" dirty="0" err="1"/>
              <a:t>presentación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internacional</a:t>
            </a:r>
            <a:r>
              <a:rPr lang="en-US" altLang="en-US" sz="2000" dirty="0"/>
              <a:t>)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7A0000"/>
              </a:buClr>
              <a:buFont typeface="Wingdings" pitchFamily="2" charset="2"/>
              <a:buChar char="q"/>
            </a:pPr>
            <a:r>
              <a:rPr lang="en-US" altLang="en-US" sz="2000" dirty="0"/>
              <a:t>Se </a:t>
            </a:r>
            <a:r>
              <a:rPr lang="en-US" altLang="en-US" sz="2000" dirty="0" err="1"/>
              <a:t>aplican</a:t>
            </a:r>
            <a:r>
              <a:rPr lang="en-US" altLang="en-US" sz="2000" dirty="0"/>
              <a:t> a </a:t>
            </a:r>
            <a:r>
              <a:rPr lang="en-US" altLang="en-US" sz="2000" dirty="0" err="1"/>
              <a:t>todas</a:t>
            </a:r>
            <a:r>
              <a:rPr lang="en-US" altLang="en-US" sz="2000" dirty="0"/>
              <a:t> las solicitudes </a:t>
            </a:r>
            <a:r>
              <a:rPr lang="en-US" altLang="en-US" sz="2000" dirty="0" err="1"/>
              <a:t>internacionales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presentadas</a:t>
            </a:r>
            <a:r>
              <a:rPr lang="en-US" altLang="en-US" sz="2000" dirty="0"/>
              <a:t> a </a:t>
            </a:r>
            <a:r>
              <a:rPr lang="en-US" altLang="en-US" sz="2000" dirty="0" err="1"/>
              <a:t>partir</a:t>
            </a:r>
            <a:r>
              <a:rPr lang="en-US" altLang="en-US" sz="2000" dirty="0"/>
              <a:t> del 1 de </a:t>
            </a:r>
            <a:r>
              <a:rPr lang="en-US" altLang="en-US" sz="2000" dirty="0" err="1"/>
              <a:t>julio</a:t>
            </a:r>
            <a:r>
              <a:rPr lang="en-US" altLang="en-US" sz="2000" dirty="0"/>
              <a:t> de 2020 o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fecha</a:t>
            </a:r>
            <a:r>
              <a:rPr lang="en-US" altLang="en-US" sz="2000" dirty="0"/>
              <a:t> posterior</a:t>
            </a:r>
            <a:endParaRPr lang="en-US" altLang="en-US" sz="2000" dirty="0">
              <a:highlight>
                <a:srgbClr val="FFFF00"/>
              </a:highlight>
            </a:endParaRP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6151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8378-8D50-4996-BEE6-D848F00D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-77737"/>
            <a:ext cx="9217024" cy="1143000"/>
          </a:xfrm>
        </p:spPr>
        <p:txBody>
          <a:bodyPr/>
          <a:lstStyle/>
          <a:p>
            <a:r>
              <a:rPr lang="en-US" sz="3200" dirty="0" err="1"/>
              <a:t>Omitido</a:t>
            </a:r>
            <a:r>
              <a:rPr lang="en-US" sz="3200" dirty="0"/>
              <a:t>   </a:t>
            </a:r>
            <a:r>
              <a:rPr lang="en-US" sz="3200" dirty="0" err="1"/>
              <a:t>presentado</a:t>
            </a:r>
            <a:r>
              <a:rPr lang="en-US" sz="3200" dirty="0"/>
              <a:t> </a:t>
            </a:r>
            <a:r>
              <a:rPr lang="en-US" sz="3200" dirty="0" err="1"/>
              <a:t>por</a:t>
            </a:r>
            <a:r>
              <a:rPr lang="en-US" sz="3200" dirty="0"/>
              <a:t> error   </a:t>
            </a:r>
            <a:r>
              <a:rPr lang="en-US" sz="3200" dirty="0" err="1" smtClean="0"/>
              <a:t>completado</a:t>
            </a:r>
            <a:r>
              <a:rPr lang="en-US" sz="3200" dirty="0" smtClean="0"/>
              <a:t> / </a:t>
            </a:r>
            <a:r>
              <a:rPr lang="en-US" sz="3200" dirty="0" err="1" smtClean="0"/>
              <a:t>corregido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5BCAE8-7A7C-46C1-997C-59A174CEB7C0}"/>
              </a:ext>
            </a:extLst>
          </p:cNvPr>
          <p:cNvSpPr/>
          <p:nvPr/>
        </p:nvSpPr>
        <p:spPr bwMode="auto">
          <a:xfrm>
            <a:off x="769876" y="929133"/>
            <a:ext cx="1728192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D900C6-5425-432A-AC7E-A13355EC106C}"/>
              </a:ext>
            </a:extLst>
          </p:cNvPr>
          <p:cNvSpPr/>
          <p:nvPr/>
        </p:nvSpPr>
        <p:spPr bwMode="auto">
          <a:xfrm>
            <a:off x="1868050" y="1650954"/>
            <a:ext cx="6263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9E35A2-7842-4F48-AFA9-53719B9F8E12}"/>
              </a:ext>
            </a:extLst>
          </p:cNvPr>
          <p:cNvSpPr/>
          <p:nvPr/>
        </p:nvSpPr>
        <p:spPr bwMode="auto">
          <a:xfrm>
            <a:off x="769876" y="2842129"/>
            <a:ext cx="1728192" cy="1642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85BD79-9688-49A4-9A88-F53AA8E0DB67}"/>
              </a:ext>
            </a:extLst>
          </p:cNvPr>
          <p:cNvSpPr/>
          <p:nvPr/>
        </p:nvSpPr>
        <p:spPr bwMode="auto">
          <a:xfrm>
            <a:off x="2117101" y="3931777"/>
            <a:ext cx="626368" cy="7025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6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8BCC95B-804E-4F3A-816C-0D2AC9D8D258}"/>
              </a:ext>
            </a:extLst>
          </p:cNvPr>
          <p:cNvSpPr/>
          <p:nvPr/>
        </p:nvSpPr>
        <p:spPr bwMode="auto">
          <a:xfrm>
            <a:off x="3563888" y="2096852"/>
            <a:ext cx="504056" cy="45719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1000A3A-6BD0-46F7-91E3-931266AA778F}"/>
              </a:ext>
            </a:extLst>
          </p:cNvPr>
          <p:cNvSpPr/>
          <p:nvPr/>
        </p:nvSpPr>
        <p:spPr bwMode="auto">
          <a:xfrm>
            <a:off x="3131840" y="980728"/>
            <a:ext cx="986408" cy="489109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D8343E-52A6-45ED-950A-2B23B4A229AB}"/>
              </a:ext>
            </a:extLst>
          </p:cNvPr>
          <p:cNvSpPr/>
          <p:nvPr/>
        </p:nvSpPr>
        <p:spPr bwMode="auto">
          <a:xfrm>
            <a:off x="4624671" y="932398"/>
            <a:ext cx="1656184" cy="13475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0E0227-A978-4C74-BA6C-5D616CB8D093}"/>
              </a:ext>
            </a:extLst>
          </p:cNvPr>
          <p:cNvSpPr/>
          <p:nvPr/>
        </p:nvSpPr>
        <p:spPr bwMode="auto">
          <a:xfrm>
            <a:off x="5739494" y="1633657"/>
            <a:ext cx="541903" cy="6407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EFDD46-9368-44BB-A8ED-7EDDF4AEEA66}"/>
              </a:ext>
            </a:extLst>
          </p:cNvPr>
          <p:cNvSpPr/>
          <p:nvPr/>
        </p:nvSpPr>
        <p:spPr bwMode="auto">
          <a:xfrm>
            <a:off x="6372200" y="2339752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8CE5F35F-BE99-4426-8B4A-01196F58F8C8}"/>
              </a:ext>
            </a:extLst>
          </p:cNvPr>
          <p:cNvSpPr/>
          <p:nvPr/>
        </p:nvSpPr>
        <p:spPr bwMode="auto">
          <a:xfrm>
            <a:off x="3131840" y="2852936"/>
            <a:ext cx="1008112" cy="489109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B106E1-B8B3-41B1-A30E-4B8C3B303CC4}"/>
              </a:ext>
            </a:extLst>
          </p:cNvPr>
          <p:cNvSpPr/>
          <p:nvPr/>
        </p:nvSpPr>
        <p:spPr bwMode="auto">
          <a:xfrm>
            <a:off x="4644008" y="2848382"/>
            <a:ext cx="1656184" cy="1642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F535B76-D2A6-45B2-B90C-50428F35CED9}"/>
              </a:ext>
            </a:extLst>
          </p:cNvPr>
          <p:cNvSpPr/>
          <p:nvPr/>
        </p:nvSpPr>
        <p:spPr bwMode="auto">
          <a:xfrm>
            <a:off x="5617806" y="3782425"/>
            <a:ext cx="682386" cy="708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6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7F0C441-01C3-490F-B2EF-BD09203ECBC3}"/>
              </a:ext>
            </a:extLst>
          </p:cNvPr>
          <p:cNvSpPr/>
          <p:nvPr/>
        </p:nvSpPr>
        <p:spPr bwMode="auto">
          <a:xfrm>
            <a:off x="5598470" y="3029977"/>
            <a:ext cx="683002" cy="70706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92B32B-7CF3-4A71-8303-3CF2D141B5CD}"/>
              </a:ext>
            </a:extLst>
          </p:cNvPr>
          <p:cNvSpPr txBox="1"/>
          <p:nvPr/>
        </p:nvSpPr>
        <p:spPr>
          <a:xfrm>
            <a:off x="1547664" y="11266"/>
            <a:ext cx="526286" cy="57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≠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FA5D80-69D8-4308-AFC8-4A97D6698E85}"/>
              </a:ext>
            </a:extLst>
          </p:cNvPr>
          <p:cNvSpPr/>
          <p:nvPr/>
        </p:nvSpPr>
        <p:spPr bwMode="auto">
          <a:xfrm>
            <a:off x="2843808" y="1484784"/>
            <a:ext cx="1728192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000">
                <a:solidFill>
                  <a:schemeClr val="tx1"/>
                </a:solidFill>
                <a:latin typeface="Arial"/>
                <a:cs typeface="Arial"/>
              </a:rPr>
              <a:t>Documento de prioridad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21E6CB-84B9-423D-B71C-4AA202BEAE5F}"/>
              </a:ext>
            </a:extLst>
          </p:cNvPr>
          <p:cNvSpPr/>
          <p:nvPr/>
        </p:nvSpPr>
        <p:spPr bwMode="auto">
          <a:xfrm>
            <a:off x="6138428" y="2564904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4E883F-D8CC-456F-838C-79B4A35323AD}"/>
              </a:ext>
            </a:extLst>
          </p:cNvPr>
          <p:cNvSpPr/>
          <p:nvPr/>
        </p:nvSpPr>
        <p:spPr bwMode="auto">
          <a:xfrm>
            <a:off x="4067944" y="2276872"/>
            <a:ext cx="349537" cy="396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32ABAA-BBC6-4C56-BB3F-C0199017A679}"/>
              </a:ext>
            </a:extLst>
          </p:cNvPr>
          <p:cNvSpPr/>
          <p:nvPr/>
        </p:nvSpPr>
        <p:spPr bwMode="auto">
          <a:xfrm>
            <a:off x="2915816" y="3356992"/>
            <a:ext cx="1656184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000" dirty="0" err="1">
                <a:solidFill>
                  <a:schemeClr val="tx1"/>
                </a:solidFill>
                <a:latin typeface="Arial"/>
                <a:cs typeface="Arial"/>
              </a:rPr>
              <a:t>Documento</a:t>
            </a:r>
            <a:r>
              <a:rPr lang="en-US" sz="2000" dirty="0">
                <a:solidFill>
                  <a:schemeClr val="tx1"/>
                </a:solidFill>
                <a:latin typeface="Arial"/>
                <a:cs typeface="Arial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Arial"/>
                <a:cs typeface="Arial"/>
              </a:rPr>
              <a:t>prioridad</a:t>
            </a:r>
            <a:endParaRPr lang="en-US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DF7C96-2B4F-4101-944D-9F62BFAAA02B}"/>
              </a:ext>
            </a:extLst>
          </p:cNvPr>
          <p:cNvSpPr/>
          <p:nvPr/>
        </p:nvSpPr>
        <p:spPr bwMode="auto">
          <a:xfrm>
            <a:off x="4067944" y="4149080"/>
            <a:ext cx="349537" cy="396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133011-BCFB-47D7-8683-8F94B6CD7620}"/>
              </a:ext>
            </a:extLst>
          </p:cNvPr>
          <p:cNvSpPr txBox="1"/>
          <p:nvPr/>
        </p:nvSpPr>
        <p:spPr>
          <a:xfrm>
            <a:off x="5580112" y="-33251"/>
            <a:ext cx="526286" cy="57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≠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AD0032-88B6-455C-911F-FA4C7E22B33F}"/>
              </a:ext>
            </a:extLst>
          </p:cNvPr>
          <p:cNvSpPr/>
          <p:nvPr/>
        </p:nvSpPr>
        <p:spPr bwMode="auto">
          <a:xfrm>
            <a:off x="769876" y="4730994"/>
            <a:ext cx="1728192" cy="1642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E73462-970F-4F58-9010-391A2B76AD6E}"/>
              </a:ext>
            </a:extLst>
          </p:cNvPr>
          <p:cNvSpPr/>
          <p:nvPr/>
        </p:nvSpPr>
        <p:spPr bwMode="auto">
          <a:xfrm>
            <a:off x="4716016" y="4797152"/>
            <a:ext cx="1636847" cy="1573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1AD5580E-0AC5-42BB-A47F-229B14FDD005}"/>
              </a:ext>
            </a:extLst>
          </p:cNvPr>
          <p:cNvSpPr/>
          <p:nvPr/>
        </p:nvSpPr>
        <p:spPr bwMode="auto">
          <a:xfrm>
            <a:off x="2771800" y="4797152"/>
            <a:ext cx="1800200" cy="489109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E5DB603-0358-4FE5-90B0-32B51F4F125D}"/>
              </a:ext>
            </a:extLst>
          </p:cNvPr>
          <p:cNvSpPr/>
          <p:nvPr/>
        </p:nvSpPr>
        <p:spPr bwMode="auto">
          <a:xfrm>
            <a:off x="1883013" y="5721218"/>
            <a:ext cx="6263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AF1B7-46B3-48FC-B05D-DCDF80DF18A1}"/>
              </a:ext>
            </a:extLst>
          </p:cNvPr>
          <p:cNvSpPr/>
          <p:nvPr/>
        </p:nvSpPr>
        <p:spPr bwMode="auto">
          <a:xfrm>
            <a:off x="2303763" y="6036908"/>
            <a:ext cx="526856" cy="6356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2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A9CA7D-E63B-4BC9-96A6-D68620E6CEBB}"/>
              </a:ext>
            </a:extLst>
          </p:cNvPr>
          <p:cNvSpPr txBox="1"/>
          <p:nvPr/>
        </p:nvSpPr>
        <p:spPr>
          <a:xfrm>
            <a:off x="2987824" y="5229200"/>
            <a:ext cx="1946089" cy="1311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Fecha</a:t>
            </a:r>
            <a:r>
              <a:rPr lang="en-US" sz="2000" dirty="0"/>
              <a:t> de </a:t>
            </a:r>
            <a:r>
              <a:rPr lang="en-US" sz="2000" dirty="0" err="1"/>
              <a:t>presentación</a:t>
            </a:r>
            <a:r>
              <a:rPr lang="en-US" sz="2000" dirty="0"/>
              <a:t> </a:t>
            </a:r>
            <a:r>
              <a:rPr lang="en-US" sz="2000" dirty="0" err="1"/>
              <a:t>internacional</a:t>
            </a:r>
            <a:r>
              <a:rPr lang="en-US" sz="2000" dirty="0"/>
              <a:t> posterior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126B0F3-826D-492E-8509-5229C9018F40}"/>
              </a:ext>
            </a:extLst>
          </p:cNvPr>
          <p:cNvSpPr/>
          <p:nvPr/>
        </p:nvSpPr>
        <p:spPr bwMode="auto">
          <a:xfrm>
            <a:off x="5652120" y="5661248"/>
            <a:ext cx="647097" cy="6407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71E3572-D746-4199-A386-516185619CA6}"/>
              </a:ext>
            </a:extLst>
          </p:cNvPr>
          <p:cNvSpPr/>
          <p:nvPr/>
        </p:nvSpPr>
        <p:spPr bwMode="auto">
          <a:xfrm>
            <a:off x="6948264" y="5013176"/>
            <a:ext cx="526856" cy="6356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2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E2E5107-9C2C-4A2F-B60F-1A6EB3E51F08}"/>
              </a:ext>
            </a:extLst>
          </p:cNvPr>
          <p:cNvCxnSpPr/>
          <p:nvPr/>
        </p:nvCxnSpPr>
        <p:spPr bwMode="auto">
          <a:xfrm flipV="1">
            <a:off x="6804248" y="4797152"/>
            <a:ext cx="792088" cy="10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28A130-F8DC-4CC7-AA50-8862931E7158}"/>
              </a:ext>
            </a:extLst>
          </p:cNvPr>
          <p:cNvCxnSpPr/>
          <p:nvPr/>
        </p:nvCxnSpPr>
        <p:spPr bwMode="auto">
          <a:xfrm>
            <a:off x="6804248" y="4797152"/>
            <a:ext cx="792088" cy="10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95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5628" y="118276"/>
            <a:ext cx="8856984" cy="915156"/>
          </a:xfrm>
        </p:spPr>
        <p:txBody>
          <a:bodyPr/>
          <a:lstStyle/>
          <a:p>
            <a:pPr eaLnBrk="1" hangingPunct="1"/>
            <a:r>
              <a:rPr lang="en-US" altLang="en-US" sz="2800" dirty="0" err="1"/>
              <a:t>Resumen</a:t>
            </a:r>
            <a:r>
              <a:rPr lang="en-US" altLang="en-US" sz="2800" dirty="0"/>
              <a:t> de las </a:t>
            </a:r>
            <a:r>
              <a:rPr lang="en-US" altLang="en-US" sz="2800" dirty="0" err="1"/>
              <a:t>opciones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caso</a:t>
            </a:r>
            <a:r>
              <a:rPr lang="en-US" altLang="en-US" sz="2800" dirty="0"/>
              <a:t> de </a:t>
            </a:r>
            <a:r>
              <a:rPr lang="en-US" altLang="en-US" sz="2800" dirty="0" err="1"/>
              <a:t>partes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omitidas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elementos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partes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presentados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por</a:t>
            </a:r>
            <a:r>
              <a:rPr lang="en-US" altLang="en-US" sz="2800" dirty="0"/>
              <a:t> error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075" y="1373060"/>
            <a:ext cx="8229600" cy="4352925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altLang="en-US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</p:txBody>
      </p:sp>
      <p:graphicFrame>
        <p:nvGraphicFramePr>
          <p:cNvPr id="7" name="Content Placeholder 5"/>
          <p:cNvGraphicFramePr/>
          <p:nvPr>
            <p:extLst>
              <p:ext uri="{D42A27DB-BD31-4B8C-83A1-F6EECF244321}">
                <p14:modId xmlns:p14="http://schemas.microsoft.com/office/powerpoint/2010/main" val="3098076170"/>
              </p:ext>
            </p:extLst>
          </p:nvPr>
        </p:nvGraphicFramePr>
        <p:xfrm>
          <a:off x="155628" y="1167156"/>
          <a:ext cx="5134139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2454">
                  <a:extLst>
                    <a:ext uri="{9D8B030D-6E8A-4147-A177-3AD203B41FA5}">
                      <a16:colId xmlns:a16="http://schemas.microsoft.com/office/drawing/2014/main" val="2975531417"/>
                    </a:ext>
                  </a:extLst>
                </a:gridCol>
                <a:gridCol w="1314224">
                  <a:extLst>
                    <a:ext uri="{9D8B030D-6E8A-4147-A177-3AD203B41FA5}">
                      <a16:colId xmlns:a16="http://schemas.microsoft.com/office/drawing/2014/main" val="3004922381"/>
                    </a:ext>
                  </a:extLst>
                </a:gridCol>
                <a:gridCol w="320330">
                  <a:extLst>
                    <a:ext uri="{9D8B030D-6E8A-4147-A177-3AD203B41FA5}">
                      <a16:colId xmlns:a16="http://schemas.microsoft.com/office/drawing/2014/main" val="2002129546"/>
                    </a:ext>
                  </a:extLst>
                </a:gridCol>
                <a:gridCol w="1727131">
                  <a:extLst>
                    <a:ext uri="{9D8B030D-6E8A-4147-A177-3AD203B41FA5}">
                      <a16:colId xmlns:a16="http://schemas.microsoft.com/office/drawing/2014/main" val="4206028353"/>
                    </a:ext>
                  </a:extLst>
                </a:gridCol>
              </a:tblGrid>
              <a:tr h="36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Incorporación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por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referencia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838791"/>
                  </a:ext>
                </a:extLst>
              </a:tr>
              <a:tr h="9728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Parte </a:t>
                      </a:r>
                      <a:r>
                        <a:rPr lang="en-GB" sz="1400" dirty="0" err="1">
                          <a:effectLst/>
                        </a:rPr>
                        <a:t>omitida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Elemento</a:t>
                      </a:r>
                      <a:r>
                        <a:rPr lang="en-GB" sz="1400" dirty="0">
                          <a:effectLst/>
                        </a:rPr>
                        <a:t> o parte </a:t>
                      </a:r>
                      <a:r>
                        <a:rPr lang="en-GB" sz="1400" dirty="0" err="1">
                          <a:effectLst/>
                        </a:rPr>
                        <a:t>presentado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por</a:t>
                      </a:r>
                      <a:r>
                        <a:rPr lang="en-GB" sz="1400" dirty="0">
                          <a:effectLst/>
                        </a:rPr>
                        <a:t> error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627406"/>
                  </a:ext>
                </a:extLst>
              </a:tr>
              <a:tr h="3686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Reglas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principales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20.5.d), 20.5</a:t>
                      </a:r>
                      <a:r>
                        <a:rPr lang="en-GB" sz="1400" i="1" dirty="0">
                          <a:solidFill>
                            <a:schemeClr val="tx1"/>
                          </a:solidFill>
                          <a:effectLst/>
                        </a:rPr>
                        <a:t>bis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.d), 20.6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091591"/>
                  </a:ext>
                </a:extLst>
              </a:tr>
              <a:tr h="913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Fecha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presentación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internacional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Se </a:t>
                      </a:r>
                      <a:r>
                        <a:rPr lang="en-GB" sz="1400" dirty="0" err="1">
                          <a:effectLst/>
                        </a:rPr>
                        <a:t>mantiene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942851"/>
                  </a:ext>
                </a:extLst>
              </a:tr>
              <a:tr h="553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Aplicabilidad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No se </a:t>
                      </a:r>
                      <a:r>
                        <a:rPr lang="en-GB" sz="1400" dirty="0" err="1">
                          <a:effectLst/>
                        </a:rPr>
                        <a:t>aplica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algunas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Oficinas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receptoras</a:t>
                      </a:r>
                      <a:r>
                        <a:rPr lang="en-GB" sz="1400" dirty="0">
                          <a:effectLst/>
                        </a:rPr>
                        <a:t> y </a:t>
                      </a:r>
                      <a:r>
                        <a:rPr lang="en-GB" sz="1400" dirty="0" err="1">
                          <a:effectLst/>
                        </a:rPr>
                        <a:t>Oficinas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designadas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25589"/>
                  </a:ext>
                </a:extLst>
              </a:tr>
              <a:tr h="20105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Cómo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gestionan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las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hojas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presentadas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por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error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N/A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Permanecen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en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la </a:t>
                      </a:r>
                      <a:r>
                        <a:rPr lang="en-GB" sz="1400" dirty="0" err="1">
                          <a:effectLst/>
                        </a:rPr>
                        <a:t>solicitud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(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se publican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como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parte de la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solicitud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r>
                        <a:rPr lang="en-GB" sz="1400" dirty="0">
                          <a:effectLst/>
                        </a:rPr>
                        <a:t> se </a:t>
                      </a:r>
                      <a:r>
                        <a:rPr lang="en-GB" sz="1400" dirty="0" err="1">
                          <a:effectLst/>
                        </a:rPr>
                        <a:t>trasladan</a:t>
                      </a:r>
                      <a:r>
                        <a:rPr lang="en-GB" sz="1400" dirty="0">
                          <a:effectLst/>
                        </a:rPr>
                        <a:t> al final del </a:t>
                      </a:r>
                      <a:r>
                        <a:rPr lang="en-GB" sz="1400" dirty="0" err="1">
                          <a:effectLst/>
                        </a:rPr>
                        <a:t>elemento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cuestión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por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ejemplo</a:t>
                      </a:r>
                      <a:r>
                        <a:rPr lang="en-GB" sz="1400" dirty="0">
                          <a:effectLst/>
                        </a:rPr>
                        <a:t>, la </a:t>
                      </a:r>
                      <a:r>
                        <a:rPr lang="en-GB" sz="1400" dirty="0" err="1">
                          <a:effectLst/>
                        </a:rPr>
                        <a:t>descripción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Remain</a:t>
                      </a:r>
                      <a:r>
                        <a:rPr lang="en-GB" sz="1600" baseline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en-GB" sz="1600">
                          <a:effectLst/>
                        </a:rPr>
                        <a:t>the application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(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published as part of the application —</a:t>
                      </a:r>
                      <a:r>
                        <a:rPr lang="en-GB" sz="1600">
                          <a:effectLst/>
                        </a:rPr>
                        <a:t>moved to the end of the respective element, e.g. description)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733457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1163EAA-96E8-43A2-BF6E-70C498CEA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163481"/>
              </p:ext>
            </p:extLst>
          </p:nvPr>
        </p:nvGraphicFramePr>
        <p:xfrm>
          <a:off x="5295515" y="1157581"/>
          <a:ext cx="3668972" cy="517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1626">
                  <a:extLst>
                    <a:ext uri="{9D8B030D-6E8A-4147-A177-3AD203B41FA5}">
                      <a16:colId xmlns:a16="http://schemas.microsoft.com/office/drawing/2014/main" val="1677838068"/>
                    </a:ext>
                  </a:extLst>
                </a:gridCol>
                <a:gridCol w="122860">
                  <a:extLst>
                    <a:ext uri="{9D8B030D-6E8A-4147-A177-3AD203B41FA5}">
                      <a16:colId xmlns:a16="http://schemas.microsoft.com/office/drawing/2014/main" val="2221790016"/>
                    </a:ext>
                  </a:extLst>
                </a:gridCol>
                <a:gridCol w="1834486">
                  <a:extLst>
                    <a:ext uri="{9D8B030D-6E8A-4147-A177-3AD203B41FA5}">
                      <a16:colId xmlns:a16="http://schemas.microsoft.com/office/drawing/2014/main" val="2449135286"/>
                    </a:ext>
                  </a:extLst>
                </a:gridCol>
              </a:tblGrid>
              <a:tr h="36961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Completamiento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Corrección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504134"/>
                  </a:ext>
                </a:extLst>
              </a:tr>
              <a:tr h="10081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Parte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omitida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endParaRPr lang="en-GB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>
                          <a:effectLst/>
                        </a:rPr>
                        <a:t>Elemento o parte presentado por error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780552"/>
                  </a:ext>
                </a:extLst>
              </a:tr>
              <a:tr h="3600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20.5.b) y c)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endParaRPr lang="en-GB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20.5</a:t>
                      </a:r>
                      <a:r>
                        <a:rPr lang="en-GB" sz="1400" b="0" i="1" dirty="0">
                          <a:solidFill>
                            <a:schemeClr val="tx1"/>
                          </a:solidFill>
                          <a:effectLst/>
                        </a:rPr>
                        <a:t>bis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.b) y c)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946504"/>
                  </a:ext>
                </a:extLst>
              </a:tr>
              <a:tr h="86409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Se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modifica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642264"/>
                  </a:ext>
                </a:extLst>
              </a:tr>
              <a:tr h="57606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Todas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 las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Oficinas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receptoras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 y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Oficinas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</a:rPr>
                        <a:t>designadas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114735"/>
                  </a:ext>
                </a:extLst>
              </a:tr>
              <a:tr h="1998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GB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Se </a:t>
                      </a:r>
                      <a:r>
                        <a:rPr lang="en-GB" sz="1400" dirty="0" err="1">
                          <a:effectLst/>
                        </a:rPr>
                        <a:t>suprimen</a:t>
                      </a:r>
                      <a:r>
                        <a:rPr lang="en-GB" sz="1400" dirty="0">
                          <a:effectLst/>
                        </a:rPr>
                        <a:t> de la </a:t>
                      </a:r>
                      <a:r>
                        <a:rPr lang="en-GB" sz="1400" dirty="0" err="1">
                          <a:effectLst/>
                        </a:rPr>
                        <a:t>solicitud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(y no son </a:t>
                      </a:r>
                      <a:r>
                        <a:rPr lang="en-GB" sz="1400" dirty="0" err="1">
                          <a:effectLst/>
                        </a:rPr>
                        <a:t>visibles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en</a:t>
                      </a:r>
                      <a:r>
                        <a:rPr lang="en-GB" sz="1400" dirty="0">
                          <a:effectLst/>
                        </a:rPr>
                        <a:t> PATENTSCOPE)</a:t>
                      </a: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Removed from the application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(and not visible on PATENTSCOPE)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631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28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3058" y="52742"/>
            <a:ext cx="8229600" cy="1143000"/>
          </a:xfrm>
        </p:spPr>
        <p:txBody>
          <a:bodyPr/>
          <a:lstStyle/>
          <a:p>
            <a:r>
              <a:rPr lang="en-US" altLang="en-US" sz="3200" dirty="0" err="1"/>
              <a:t>Principales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consideraciones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respecto</a:t>
            </a:r>
            <a:r>
              <a:rPr lang="en-US" altLang="en-US" sz="3200" dirty="0"/>
              <a:t> de </a:t>
            </a:r>
            <a:r>
              <a:rPr lang="en-US" altLang="en-US" sz="3200" dirty="0" err="1"/>
              <a:t>elementos</a:t>
            </a:r>
            <a:r>
              <a:rPr lang="en-US" altLang="en-US" sz="3200" dirty="0"/>
              <a:t> o </a:t>
            </a:r>
            <a:r>
              <a:rPr lang="en-US" altLang="en-US" sz="3200" dirty="0" err="1"/>
              <a:t>partes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presentados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por</a:t>
            </a:r>
            <a:r>
              <a:rPr lang="en-US" altLang="en-US" sz="3200" dirty="0"/>
              <a:t> error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9904" y="1195742"/>
            <a:ext cx="8696592" cy="552636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/>
              <a:t>¿Su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receptora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acepta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incorporación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referencia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respecto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elementos</a:t>
            </a:r>
            <a:r>
              <a:rPr lang="en-US" altLang="en-US" sz="1700" dirty="0"/>
              <a:t> o </a:t>
            </a:r>
            <a:r>
              <a:rPr lang="en-US" altLang="en-US" sz="1700" dirty="0" err="1"/>
              <a:t>partes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presentados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error?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 err="1"/>
              <a:t>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caso</a:t>
            </a:r>
            <a:r>
              <a:rPr lang="en-US" altLang="en-US" sz="1700" dirty="0"/>
              <a:t> </a:t>
            </a:r>
            <a:r>
              <a:rPr lang="en-US" altLang="en-US" sz="1700" dirty="0" err="1"/>
              <a:t>negativo</a:t>
            </a:r>
            <a:r>
              <a:rPr lang="en-US" altLang="en-US" sz="1700" dirty="0"/>
              <a:t>, ¿se </a:t>
            </a:r>
            <a:r>
              <a:rPr lang="en-US" altLang="en-US" sz="1700" dirty="0" err="1"/>
              <a:t>aceptaría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transferencia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solicitud</a:t>
            </a:r>
            <a:r>
              <a:rPr lang="en-US" altLang="en-US" sz="1700" dirty="0"/>
              <a:t> a la RO/IB?</a:t>
            </a:r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/>
              <a:t>¿Se </a:t>
            </a:r>
            <a:r>
              <a:rPr lang="en-US" altLang="en-US" sz="1700" dirty="0" err="1"/>
              <a:t>aceptaría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modificación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fecha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presentación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?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/>
              <a:t>No </a:t>
            </a:r>
            <a:r>
              <a:rPr lang="en-US" altLang="en-US" sz="1700" dirty="0" err="1"/>
              <a:t>sería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problemático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caso</a:t>
            </a:r>
            <a:r>
              <a:rPr lang="en-US" altLang="en-US" sz="1700" dirty="0"/>
              <a:t> de que la </a:t>
            </a:r>
            <a:r>
              <a:rPr lang="en-US" altLang="en-US" sz="1700" dirty="0" err="1"/>
              <a:t>fecha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presentación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permaneciese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dentro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plazo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prioridad</a:t>
            </a:r>
            <a:endParaRPr lang="en-US" altLang="en-US" sz="17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/>
              <a:t>Si la </a:t>
            </a:r>
            <a:r>
              <a:rPr lang="en-US" altLang="en-US" sz="1700" dirty="0" err="1"/>
              <a:t>nueva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fecha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presentación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está</a:t>
            </a:r>
            <a:r>
              <a:rPr lang="en-US" altLang="en-US" sz="1700" dirty="0"/>
              <a:t> </a:t>
            </a:r>
            <a:r>
              <a:rPr lang="en-US" altLang="en-US" sz="1700" dirty="0" err="1"/>
              <a:t>fuera</a:t>
            </a:r>
            <a:r>
              <a:rPr lang="en-US" altLang="en-US" sz="1700" dirty="0"/>
              <a:t> del </a:t>
            </a:r>
            <a:r>
              <a:rPr lang="en-US" altLang="en-US" sz="1700" dirty="0" err="1"/>
              <a:t>plazo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prioridad</a:t>
            </a:r>
            <a:r>
              <a:rPr lang="en-US" altLang="en-US" sz="1700" dirty="0"/>
              <a:t>, ¿</a:t>
            </a:r>
            <a:r>
              <a:rPr lang="en-US" altLang="en-US" sz="1700" dirty="0" err="1"/>
              <a:t>podría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prosperar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una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petición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restauración</a:t>
            </a:r>
            <a:r>
              <a:rPr lang="en-US" altLang="en-US" sz="1700" dirty="0"/>
              <a:t> del derecho de </a:t>
            </a:r>
            <a:r>
              <a:rPr lang="en-US" altLang="en-US" sz="1700" dirty="0" err="1"/>
              <a:t>prioridad</a:t>
            </a:r>
            <a:r>
              <a:rPr lang="en-US" altLang="en-US" sz="1700" dirty="0"/>
              <a:t>?</a:t>
            </a:r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/>
              <a:t>¿Se </a:t>
            </a:r>
            <a:r>
              <a:rPr lang="en-US" altLang="en-US" sz="1700" dirty="0" err="1"/>
              <a:t>aceptaría</a:t>
            </a:r>
            <a:r>
              <a:rPr lang="en-US" altLang="en-US" sz="1700" dirty="0"/>
              <a:t> que </a:t>
            </a:r>
            <a:r>
              <a:rPr lang="en-US" altLang="en-US" sz="1700" dirty="0" err="1"/>
              <a:t>los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elementos</a:t>
            </a:r>
            <a:r>
              <a:rPr lang="en-US" altLang="en-US" sz="1700" dirty="0"/>
              <a:t> o </a:t>
            </a:r>
            <a:r>
              <a:rPr lang="en-US" altLang="en-US" sz="1700" dirty="0" err="1"/>
              <a:t>partes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presentados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error </a:t>
            </a:r>
            <a:r>
              <a:rPr lang="en-US" altLang="en-US" sz="1700" dirty="0" err="1"/>
              <a:t>permaneciesen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solicitud</a:t>
            </a:r>
            <a:r>
              <a:rPr lang="en-US" altLang="en-US" sz="1700" dirty="0"/>
              <a:t> y,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tanto</a:t>
            </a:r>
            <a:r>
              <a:rPr lang="en-US" altLang="en-US" sz="1700" dirty="0"/>
              <a:t>,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publicación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?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 err="1"/>
              <a:t>En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caso</a:t>
            </a:r>
            <a:r>
              <a:rPr lang="en-US" altLang="en-US" sz="1700" dirty="0"/>
              <a:t> </a:t>
            </a:r>
            <a:r>
              <a:rPr lang="en-US" altLang="en-US" sz="1700" dirty="0" err="1"/>
              <a:t>negativo</a:t>
            </a:r>
            <a:r>
              <a:rPr lang="en-US" altLang="en-US" sz="1700" dirty="0"/>
              <a:t>, </a:t>
            </a:r>
            <a:r>
              <a:rPr lang="en-US" altLang="en-US" sz="1700" dirty="0" err="1"/>
              <a:t>debería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evitarse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incorporación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referencia</a:t>
            </a:r>
            <a:endParaRPr lang="en-US" altLang="en-US" sz="17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/>
              <a:t>La </a:t>
            </a:r>
            <a:r>
              <a:rPr lang="en-US" altLang="en-US" sz="1700" dirty="0" err="1"/>
              <a:t>corrección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implica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mantenerlos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el </a:t>
            </a:r>
            <a:r>
              <a:rPr lang="en-US" altLang="en-US" sz="1700" dirty="0" err="1"/>
              <a:t>expediente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Oficina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Internacional</a:t>
            </a:r>
            <a:r>
              <a:rPr lang="en-US" altLang="en-US" sz="1700" dirty="0"/>
              <a:t>, </a:t>
            </a:r>
            <a:r>
              <a:rPr lang="en-US" altLang="en-US" sz="1700" dirty="0" err="1"/>
              <a:t>pero</a:t>
            </a:r>
            <a:r>
              <a:rPr lang="en-US" altLang="en-US" sz="1700" dirty="0"/>
              <a:t> no </a:t>
            </a:r>
            <a:r>
              <a:rPr lang="en-US" altLang="en-US" sz="1700" dirty="0" err="1"/>
              <a:t>visibles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en</a:t>
            </a:r>
            <a:r>
              <a:rPr lang="en-US" altLang="en-US" sz="1700" dirty="0"/>
              <a:t> PATENTSCOPE; se </a:t>
            </a:r>
            <a:r>
              <a:rPr lang="en-US" altLang="en-US" sz="1700" dirty="0" err="1"/>
              <a:t>podría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considerar</a:t>
            </a:r>
            <a:r>
              <a:rPr lang="en-US" altLang="en-US" sz="1700" dirty="0"/>
              <a:t> la </a:t>
            </a:r>
            <a:r>
              <a:rPr lang="en-US" altLang="en-US" sz="1700" dirty="0" err="1"/>
              <a:t>retirada</a:t>
            </a:r>
            <a:r>
              <a:rPr lang="en-US" altLang="en-US" sz="1700" dirty="0"/>
              <a:t> y </a:t>
            </a:r>
            <a:r>
              <a:rPr lang="en-US" altLang="en-US" sz="1700" dirty="0" err="1"/>
              <a:t>nueva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presentación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solicitud</a:t>
            </a:r>
            <a:endParaRPr lang="en-US" altLang="en-US" sz="1700" dirty="0"/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 altLang="en-US" sz="1700" dirty="0" err="1"/>
              <a:t>Consecuencias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sobre</a:t>
            </a:r>
            <a:r>
              <a:rPr lang="en-US" altLang="en-US" sz="1700" dirty="0"/>
              <a:t> las </a:t>
            </a:r>
            <a:r>
              <a:rPr lang="en-US" altLang="en-US" sz="1700" dirty="0" err="1"/>
              <a:t>tasas</a:t>
            </a:r>
            <a:endParaRPr lang="en-US" altLang="en-US" sz="1700" dirty="0"/>
          </a:p>
        </p:txBody>
      </p:sp>
    </p:spTree>
    <p:extLst>
      <p:ext uri="{BB962C8B-B14F-4D97-AF65-F5344CB8AC3E}">
        <p14:creationId xmlns:p14="http://schemas.microsoft.com/office/powerpoint/2010/main" val="14917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21323"/>
            <a:ext cx="7992888" cy="1334912"/>
          </a:xfrm>
        </p:spPr>
        <p:txBody>
          <a:bodyPr/>
          <a:lstStyle/>
          <a:p>
            <a:r>
              <a:rPr lang="en-US" sz="3400" dirty="0" err="1"/>
              <a:t>Modificaciones</a:t>
            </a:r>
            <a:r>
              <a:rPr lang="en-US" sz="3400" dirty="0"/>
              <a:t> del </a:t>
            </a:r>
            <a:r>
              <a:rPr lang="en-US" sz="3400" dirty="0" err="1"/>
              <a:t>Reglamento</a:t>
            </a:r>
            <a:r>
              <a:rPr lang="en-US" sz="3400" dirty="0"/>
              <a:t> del PCT </a:t>
            </a:r>
            <a:r>
              <a:rPr lang="en-US" sz="3400" dirty="0" err="1"/>
              <a:t>en</a:t>
            </a:r>
            <a:r>
              <a:rPr lang="en-US" sz="3400" dirty="0"/>
              <a:t> vigor el 1 de </a:t>
            </a:r>
            <a:r>
              <a:rPr lang="en-US" sz="3400" dirty="0" err="1"/>
              <a:t>julio</a:t>
            </a:r>
            <a:r>
              <a:rPr lang="en-US" sz="3400" dirty="0"/>
              <a:t> de 2020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464" y="1190562"/>
            <a:ext cx="8437008" cy="5510328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n-US" altLang="en-US" sz="1600" dirty="0" err="1"/>
              <a:t>Pautas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aprobadas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Asamblea</a:t>
            </a:r>
            <a:r>
              <a:rPr lang="en-US" altLang="en-US" sz="1600" dirty="0"/>
              <a:t> del PCT</a:t>
            </a:r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n-US" altLang="en-US" sz="1600" dirty="0"/>
              <a:t>Al </a:t>
            </a:r>
            <a:r>
              <a:rPr lang="en-US" altLang="en-US" sz="1600" dirty="0" err="1"/>
              <a:t>aprobar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nueva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Regla</a:t>
            </a:r>
            <a:r>
              <a:rPr lang="en-US" altLang="en-US" sz="1600" dirty="0"/>
              <a:t> 20.5</a:t>
            </a:r>
            <a:r>
              <a:rPr lang="en-US" altLang="en-US" sz="1600" i="1" dirty="0"/>
              <a:t>bis</a:t>
            </a:r>
            <a:r>
              <a:rPr lang="en-US" altLang="en-US" sz="1600" dirty="0"/>
              <a:t>, la </a:t>
            </a:r>
            <a:r>
              <a:rPr lang="en-US" altLang="en-US" sz="1600" dirty="0" err="1"/>
              <a:t>Asamblea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acordó</a:t>
            </a:r>
            <a:r>
              <a:rPr lang="en-US" altLang="en-US" sz="1600" dirty="0"/>
              <a:t> que,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caso</a:t>
            </a:r>
            <a:r>
              <a:rPr lang="en-US" altLang="en-US" sz="1600" dirty="0"/>
              <a:t> de que se </a:t>
            </a:r>
            <a:r>
              <a:rPr lang="en-US" altLang="en-US" sz="1600" dirty="0" err="1"/>
              <a:t>incorporen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referencia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elementos</a:t>
            </a:r>
            <a:r>
              <a:rPr lang="en-US" altLang="en-US" sz="1600" dirty="0"/>
              <a:t> o </a:t>
            </a:r>
            <a:r>
              <a:rPr lang="en-US" altLang="en-US" sz="1600" dirty="0" err="1"/>
              <a:t>partes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correctos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virtud</a:t>
            </a:r>
            <a:r>
              <a:rPr lang="en-US" altLang="en-US" sz="1600" dirty="0"/>
              <a:t> de la </a:t>
            </a:r>
            <a:r>
              <a:rPr lang="en-US" altLang="en-US" sz="1600" dirty="0" err="1" smtClean="0"/>
              <a:t>Regla</a:t>
            </a:r>
            <a:r>
              <a:rPr lang="en-US" altLang="en-US" sz="1600" dirty="0" smtClean="0"/>
              <a:t> 20.5</a:t>
            </a:r>
            <a:r>
              <a:rPr lang="en-US" altLang="en-US" sz="1600" i="1" dirty="0" smtClean="0"/>
              <a:t>bis</a:t>
            </a:r>
            <a:r>
              <a:rPr lang="en-US" altLang="en-US" sz="1600" dirty="0" smtClean="0"/>
              <a:t>.d</a:t>
            </a:r>
            <a:r>
              <a:rPr lang="en-US" altLang="en-US" sz="1600" dirty="0"/>
              <a:t>), la </a:t>
            </a:r>
            <a:r>
              <a:rPr lang="en-US" altLang="en-US" sz="1600" dirty="0" err="1"/>
              <a:t>Administración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encargada</a:t>
            </a:r>
            <a:r>
              <a:rPr lang="en-US" altLang="en-US" sz="1600" dirty="0"/>
              <a:t> de la </a:t>
            </a:r>
            <a:r>
              <a:rPr lang="en-US" altLang="en-US" sz="1600" dirty="0" err="1"/>
              <a:t>búsqueda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internacional</a:t>
            </a:r>
            <a:r>
              <a:rPr lang="en-US" altLang="en-US" sz="1600" dirty="0"/>
              <a:t> no </a:t>
            </a:r>
            <a:r>
              <a:rPr lang="en-US" altLang="en-US" sz="1600" dirty="0" err="1"/>
              <a:t>deberá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tener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cuenta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ningún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elemento</a:t>
            </a:r>
            <a:r>
              <a:rPr lang="en-US" altLang="en-US" sz="1600" dirty="0"/>
              <a:t> o parte </a:t>
            </a:r>
            <a:r>
              <a:rPr lang="en-US" altLang="en-US" sz="1600" dirty="0" err="1"/>
              <a:t>presentados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error que </a:t>
            </a:r>
            <a:r>
              <a:rPr lang="en-US" altLang="en-US" sz="1600" dirty="0" err="1"/>
              <a:t>permanezca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solicitud</a:t>
            </a:r>
            <a:endParaRPr lang="en-US" altLang="en-US" sz="1600" dirty="0"/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n-US" altLang="en-US" sz="1600" dirty="0"/>
              <a:t>Al </a:t>
            </a:r>
            <a:r>
              <a:rPr lang="en-US" altLang="en-US" sz="1600" dirty="0" err="1"/>
              <a:t>aprobar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nueva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Regla</a:t>
            </a:r>
            <a:r>
              <a:rPr lang="en-US" altLang="en-US" sz="1600" dirty="0"/>
              <a:t> 20.8(a-</a:t>
            </a:r>
            <a:r>
              <a:rPr lang="en-US" altLang="en-US" sz="1600" i="1" dirty="0"/>
              <a:t>bis</a:t>
            </a:r>
            <a:r>
              <a:rPr lang="en-US" altLang="en-US" sz="1600" dirty="0"/>
              <a:t>), la </a:t>
            </a:r>
            <a:r>
              <a:rPr lang="en-US" altLang="en-US" sz="1600" dirty="0" err="1"/>
              <a:t>Asamblea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acordó</a:t>
            </a:r>
            <a:r>
              <a:rPr lang="en-US" altLang="en-US" sz="1600" dirty="0"/>
              <a:t> que, </a:t>
            </a:r>
            <a:r>
              <a:rPr lang="en-US" altLang="en-US" sz="1600" dirty="0" err="1"/>
              <a:t>cuando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elementos</a:t>
            </a:r>
            <a:r>
              <a:rPr lang="en-US" altLang="en-US" sz="1600" dirty="0"/>
              <a:t> o </a:t>
            </a:r>
            <a:r>
              <a:rPr lang="en-US" altLang="en-US" sz="1600" dirty="0" err="1"/>
              <a:t>partes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correctos</a:t>
            </a:r>
            <a:r>
              <a:rPr lang="en-US" altLang="en-US" sz="1600" dirty="0"/>
              <a:t> no </a:t>
            </a:r>
            <a:r>
              <a:rPr lang="en-US" altLang="en-US" sz="1600" dirty="0" err="1"/>
              <a:t>puedan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incorporarse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referencia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debido</a:t>
            </a:r>
            <a:r>
              <a:rPr lang="en-US" altLang="en-US" sz="1600" dirty="0"/>
              <a:t> a que la </a:t>
            </a:r>
            <a:r>
              <a:rPr lang="en-US" altLang="en-US" sz="1600" dirty="0" err="1"/>
              <a:t>Oficina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receptora</a:t>
            </a:r>
            <a:r>
              <a:rPr lang="en-US" altLang="en-US" sz="1600" dirty="0"/>
              <a:t> ha </a:t>
            </a:r>
            <a:r>
              <a:rPr lang="en-US" altLang="en-US" sz="1600" dirty="0" err="1"/>
              <a:t>enviado</a:t>
            </a:r>
            <a:r>
              <a:rPr lang="en-US" altLang="en-US" sz="1600" dirty="0"/>
              <a:t> a la </a:t>
            </a:r>
            <a:r>
              <a:rPr lang="en-US" altLang="en-US" sz="1600" dirty="0" err="1"/>
              <a:t>Oficina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Internacional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declaración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incompatibilidad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virtud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esta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Regla</a:t>
            </a:r>
            <a:r>
              <a:rPr lang="en-US" altLang="en-US" sz="1600" dirty="0"/>
              <a:t>, la </a:t>
            </a:r>
            <a:r>
              <a:rPr lang="en-US" altLang="en-US" sz="1600" dirty="0" err="1"/>
              <a:t>Oficina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receptora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cuestión</a:t>
            </a:r>
            <a:r>
              <a:rPr lang="en-US" altLang="en-US" sz="1600" dirty="0"/>
              <a:t> y la </a:t>
            </a:r>
            <a:r>
              <a:rPr lang="en-US" altLang="en-US" sz="1600" dirty="0" err="1"/>
              <a:t>Oficina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Internacional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acordarán</a:t>
            </a:r>
            <a:r>
              <a:rPr lang="en-US" altLang="en-US" sz="1600" dirty="0"/>
              <a:t>, con la </a:t>
            </a:r>
            <a:r>
              <a:rPr lang="en-US" altLang="en-US" sz="1600" dirty="0" err="1"/>
              <a:t>autorización</a:t>
            </a:r>
            <a:r>
              <a:rPr lang="en-US" altLang="en-US" sz="1600" dirty="0"/>
              <a:t> del </a:t>
            </a:r>
            <a:r>
              <a:rPr lang="en-US" altLang="en-US" sz="1600" dirty="0" err="1"/>
              <a:t>solicitante</a:t>
            </a:r>
            <a:r>
              <a:rPr lang="en-US" altLang="en-US" sz="1600" dirty="0"/>
              <a:t>, que se </a:t>
            </a:r>
            <a:r>
              <a:rPr lang="en-US" altLang="en-US" sz="1600" dirty="0" err="1"/>
              <a:t>aplicará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procedimiento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previsto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Regla</a:t>
            </a:r>
            <a:r>
              <a:rPr lang="en-US" altLang="en-US" sz="1600" dirty="0"/>
              <a:t> 19.4</a:t>
            </a:r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n-US" altLang="en-US" sz="1600" dirty="0" err="1"/>
              <a:t>Cuando</a:t>
            </a:r>
            <a:r>
              <a:rPr lang="en-US" altLang="en-US" sz="1600" dirty="0"/>
              <a:t> no se </a:t>
            </a:r>
            <a:r>
              <a:rPr lang="en-US" altLang="en-US" sz="1600" dirty="0" err="1"/>
              <a:t>hayan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pagado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solicitante</a:t>
            </a:r>
            <a:r>
              <a:rPr lang="en-US" altLang="en-US" sz="1600" dirty="0"/>
              <a:t> las </a:t>
            </a:r>
            <a:r>
              <a:rPr lang="en-US" altLang="en-US" sz="1600" dirty="0" err="1"/>
              <a:t>tasas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adicionales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después</a:t>
            </a:r>
            <a:r>
              <a:rPr lang="en-US" altLang="en-US" sz="1600" dirty="0"/>
              <a:t> de un </a:t>
            </a:r>
            <a:r>
              <a:rPr lang="en-US" altLang="en-US" sz="1600" dirty="0" err="1"/>
              <a:t>requerimiento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Regla</a:t>
            </a:r>
            <a:r>
              <a:rPr lang="en-US" altLang="en-US" sz="1600" dirty="0"/>
              <a:t> 40</a:t>
            </a:r>
            <a:r>
              <a:rPr lang="en-US" altLang="en-US" sz="1600" i="1" dirty="0"/>
              <a:t>bis</a:t>
            </a:r>
            <a:r>
              <a:rPr lang="en-US" altLang="en-US" sz="1600" dirty="0"/>
              <a:t> del </a:t>
            </a:r>
            <a:r>
              <a:rPr lang="en-US" altLang="en-US" sz="1600" dirty="0" err="1"/>
              <a:t>Reglamento</a:t>
            </a:r>
            <a:r>
              <a:rPr lang="en-US" altLang="en-US" sz="1600" dirty="0"/>
              <a:t> del PCT) (</a:t>
            </a:r>
            <a:r>
              <a:rPr lang="en-US" altLang="en-US" sz="1600" dirty="0" err="1"/>
              <a:t>cuando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Administración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encargada</a:t>
            </a:r>
            <a:r>
              <a:rPr lang="en-US" altLang="en-US" sz="1600" dirty="0"/>
              <a:t> de la </a:t>
            </a:r>
            <a:r>
              <a:rPr lang="en-US" altLang="en-US" sz="1600" dirty="0" err="1"/>
              <a:t>búsqueda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internacional</a:t>
            </a:r>
            <a:r>
              <a:rPr lang="en-US" altLang="en-US" sz="1600" dirty="0"/>
              <a:t> sea </a:t>
            </a:r>
            <a:r>
              <a:rPr lang="en-US" altLang="en-US" sz="1600" dirty="0" err="1"/>
              <a:t>informada</a:t>
            </a:r>
            <a:r>
              <a:rPr lang="en-US" altLang="en-US" sz="1600" dirty="0"/>
              <a:t> de que un </a:t>
            </a:r>
            <a:r>
              <a:rPr lang="en-US" altLang="en-US" sz="1600" dirty="0" err="1"/>
              <a:t>elemento</a:t>
            </a:r>
            <a:r>
              <a:rPr lang="en-US" altLang="en-US" sz="1600" dirty="0"/>
              <a:t> o parte </a:t>
            </a:r>
            <a:r>
              <a:rPr lang="en-US" altLang="en-US" sz="1600" dirty="0" err="1"/>
              <a:t>correcto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reemplaza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elemento</a:t>
            </a:r>
            <a:r>
              <a:rPr lang="en-US" altLang="en-US" sz="1600" dirty="0"/>
              <a:t> o parte </a:t>
            </a:r>
            <a:r>
              <a:rPr lang="en-US" altLang="en-US" sz="1600" dirty="0" err="1"/>
              <a:t>presentado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error o </a:t>
            </a:r>
            <a:r>
              <a:rPr lang="en-US" altLang="en-US" sz="1600" dirty="0" err="1"/>
              <a:t>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incorporado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referencia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después</a:t>
            </a:r>
            <a:r>
              <a:rPr lang="en-US" altLang="en-US" sz="1600" dirty="0"/>
              <a:t> de que </a:t>
            </a:r>
            <a:r>
              <a:rPr lang="en-US" altLang="en-US" sz="1600" dirty="0" err="1"/>
              <a:t>esta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haya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empezado</a:t>
            </a:r>
            <a:r>
              <a:rPr lang="en-US" altLang="en-US" sz="1600" dirty="0"/>
              <a:t> a </a:t>
            </a:r>
            <a:r>
              <a:rPr lang="en-US" altLang="en-US" sz="1600" dirty="0" err="1"/>
              <a:t>redactar</a:t>
            </a:r>
            <a:r>
              <a:rPr lang="en-US" altLang="en-US" sz="1600" dirty="0"/>
              <a:t> el </a:t>
            </a:r>
            <a:r>
              <a:rPr lang="en-US" altLang="en-US" sz="1600" dirty="0" err="1"/>
              <a:t>informe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búsqueda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internacional</a:t>
            </a:r>
            <a:r>
              <a:rPr lang="en-US" altLang="en-US" sz="1600" dirty="0"/>
              <a:t>), la </a:t>
            </a:r>
            <a:r>
              <a:rPr lang="en-US" altLang="en-US" sz="1600" dirty="0" err="1"/>
              <a:t>Administración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encargada</a:t>
            </a:r>
            <a:r>
              <a:rPr lang="en-US" altLang="en-US" sz="1600" dirty="0"/>
              <a:t> de la </a:t>
            </a:r>
            <a:r>
              <a:rPr lang="en-US" altLang="en-US" sz="1600" dirty="0" err="1"/>
              <a:t>búsqueda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internacional</a:t>
            </a:r>
            <a:r>
              <a:rPr lang="en-US" altLang="en-US" sz="1600" dirty="0"/>
              <a:t> </a:t>
            </a:r>
            <a:r>
              <a:rPr lang="en-US" altLang="en-US" sz="1600" dirty="0" smtClean="0"/>
              <a:t>no </a:t>
            </a:r>
            <a:r>
              <a:rPr lang="en-US" altLang="en-US" sz="1600" dirty="0" err="1" smtClean="0"/>
              <a:t>deberá</a:t>
            </a:r>
            <a:r>
              <a:rPr lang="en-US" altLang="en-US" sz="1600" dirty="0" smtClean="0"/>
              <a:t> </a:t>
            </a:r>
            <a:r>
              <a:rPr lang="en-US" altLang="en-US" sz="1600" dirty="0" err="1"/>
              <a:t>tener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cuenta</a:t>
            </a:r>
            <a:r>
              <a:rPr lang="en-US" altLang="en-US" sz="1600" dirty="0"/>
              <a:t> ese </a:t>
            </a:r>
            <a:r>
              <a:rPr lang="en-US" altLang="en-US" sz="1600" dirty="0" err="1"/>
              <a:t>elemento</a:t>
            </a:r>
            <a:r>
              <a:rPr lang="en-US" altLang="en-US" sz="1600" dirty="0"/>
              <a:t> o parte </a:t>
            </a:r>
            <a:r>
              <a:rPr lang="en-US" altLang="en-US" sz="1600" dirty="0" err="1"/>
              <a:t>correctos</a:t>
            </a:r>
            <a:r>
              <a:rPr lang="en-US" altLang="en-US" sz="1600" dirty="0"/>
              <a:t> a </a:t>
            </a:r>
            <a:r>
              <a:rPr lang="en-US" altLang="en-US" sz="1600" dirty="0" err="1"/>
              <a:t>los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efectos</a:t>
            </a:r>
            <a:r>
              <a:rPr lang="en-US" altLang="en-US" sz="1600" dirty="0"/>
              <a:t> </a:t>
            </a:r>
            <a:r>
              <a:rPr lang="en-US" altLang="en-US" sz="1600" dirty="0" smtClean="0"/>
              <a:t>de la </a:t>
            </a:r>
            <a:r>
              <a:rPr lang="en-US" altLang="en-US" sz="1600" dirty="0" err="1" smtClean="0"/>
              <a:t>búsqueda</a:t>
            </a:r>
            <a:endParaRPr lang="en-US" altLang="en-US" sz="1600" dirty="0"/>
          </a:p>
          <a:p>
            <a:pPr lvl="1">
              <a:spcBef>
                <a:spcPts val="400"/>
              </a:spcBef>
              <a:spcAft>
                <a:spcPts val="600"/>
              </a:spcAft>
            </a:pPr>
            <a:endParaRPr lang="fr-CH" altLang="en-US" sz="1600" dirty="0"/>
          </a:p>
          <a:p>
            <a:pPr lvl="1">
              <a:spcBef>
                <a:spcPts val="400"/>
              </a:spcBef>
              <a:spcAft>
                <a:spcPts val="600"/>
              </a:spcAft>
            </a:pPr>
            <a:endParaRPr lang="en-GB" altLang="en-US" sz="1600" dirty="0"/>
          </a:p>
          <a:p>
            <a:pPr marL="457200" lvl="1" indent="0">
              <a:spcBef>
                <a:spcPts val="400"/>
              </a:spcBef>
              <a:spcAft>
                <a:spcPts val="600"/>
              </a:spcAft>
              <a:buNone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0771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00" y="92749"/>
            <a:ext cx="7787208" cy="1224136"/>
          </a:xfrm>
        </p:spPr>
        <p:txBody>
          <a:bodyPr/>
          <a:lstStyle/>
          <a:p>
            <a:r>
              <a:rPr lang="en-US" sz="3400" dirty="0" err="1"/>
              <a:t>Modificaciones</a:t>
            </a:r>
            <a:r>
              <a:rPr lang="en-US" sz="3400" dirty="0"/>
              <a:t> del </a:t>
            </a:r>
            <a:r>
              <a:rPr lang="en-US" sz="3400" dirty="0" err="1"/>
              <a:t>Reglamento</a:t>
            </a:r>
            <a:r>
              <a:rPr lang="en-US" sz="3400" dirty="0"/>
              <a:t> del PCT </a:t>
            </a:r>
            <a:r>
              <a:rPr lang="en-US" sz="3400" dirty="0" err="1"/>
              <a:t>en</a:t>
            </a:r>
            <a:r>
              <a:rPr lang="en-US" sz="3400" dirty="0"/>
              <a:t> vigor el 1 de </a:t>
            </a:r>
            <a:r>
              <a:rPr lang="en-US" sz="3400" dirty="0" err="1"/>
              <a:t>julio</a:t>
            </a:r>
            <a:r>
              <a:rPr lang="en-US" sz="3400" dirty="0"/>
              <a:t> de 2020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700" y="1427682"/>
            <a:ext cx="8003232" cy="512190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0" lang="en-GB" altLang="en-US" sz="18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Arial"/>
                <a:cs typeface="Arial"/>
                <a:sym typeface="Wingdings"/>
              </a:rPr>
              <a:t>Modificación</a:t>
            </a:r>
            <a:r>
              <a:rPr kumimoji="0" lang="en-GB" altLang="en-US" sz="18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Arial"/>
                <a:cs typeface="Arial"/>
                <a:sym typeface="Wingdings"/>
              </a:rPr>
              <a:t> a la </a:t>
            </a:r>
            <a:r>
              <a:rPr kumimoji="0" lang="en-GB" altLang="en-US" sz="1800" b="0" i="0" u="none" strike="noStrike" kern="1200" cap="none" spc="0" normalizeH="0" baseline="0" noProof="0" dirty="0" err="1"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Arial"/>
                <a:cs typeface="Arial"/>
                <a:sym typeface="Wingdings"/>
              </a:rPr>
              <a:t>Regla</a:t>
            </a:r>
            <a:r>
              <a:rPr kumimoji="0" lang="en-GB" altLang="en-US" sz="1800" b="0" i="0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Arial"/>
                <a:cs typeface="Arial"/>
                <a:sym typeface="Wingdings"/>
              </a:rPr>
              <a:t> 82</a:t>
            </a:r>
            <a:r>
              <a:rPr kumimoji="0" lang="en-GB" altLang="en-US" sz="1800" b="0" i="1" u="none" strike="noStrike" kern="1200" cap="none" spc="0" normalizeH="0" baseline="0" noProof="0" dirty="0"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Arial"/>
                <a:cs typeface="Arial"/>
                <a:sym typeface="Wingdings"/>
              </a:rPr>
              <a:t>quater</a:t>
            </a:r>
            <a:r>
              <a:rPr sz="1800" dirty="0"/>
              <a:t> del </a:t>
            </a:r>
            <a:r>
              <a:rPr sz="1800" dirty="0" err="1"/>
              <a:t>Reglamento</a:t>
            </a:r>
            <a:r>
              <a:rPr sz="1800" dirty="0"/>
              <a:t> del PCT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 err="1"/>
              <a:t>Permite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también</a:t>
            </a:r>
            <a:r>
              <a:rPr lang="en-US" altLang="en-US" sz="1800" dirty="0"/>
              <a:t> a la </a:t>
            </a:r>
            <a:r>
              <a:rPr lang="en-US" altLang="en-US" sz="1800" dirty="0" err="1"/>
              <a:t>Oficina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excusar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los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retrasos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el </a:t>
            </a:r>
            <a:r>
              <a:rPr lang="en-US" altLang="en-US" sz="1800" dirty="0" err="1"/>
              <a:t>cumplimiento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los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plazos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debido</a:t>
            </a:r>
            <a:r>
              <a:rPr lang="en-US" altLang="en-US" sz="1800" dirty="0"/>
              <a:t> a la no </a:t>
            </a:r>
            <a:r>
              <a:rPr lang="en-US" altLang="en-US" sz="1800" dirty="0" err="1"/>
              <a:t>disponibilidad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cualquier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medio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electrónico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comunicación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permitido</a:t>
            </a:r>
            <a:r>
              <a:rPr lang="en-US" altLang="en-US" sz="1800" dirty="0"/>
              <a:t> ante </a:t>
            </a:r>
            <a:r>
              <a:rPr lang="en-US" altLang="en-US" sz="1800" dirty="0" err="1"/>
              <a:t>esa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Oficina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como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por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ejemplo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fallas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eléctricas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inesperadas</a:t>
            </a:r>
            <a:r>
              <a:rPr lang="en-US" altLang="en-US" sz="1800" dirty="0"/>
              <a:t> o </a:t>
            </a:r>
            <a:r>
              <a:rPr lang="en-US" altLang="en-US" sz="1800" dirty="0" err="1"/>
              <a:t>mantenimientos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programados</a:t>
            </a:r>
            <a:endParaRPr lang="en-US" alt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/>
              <a:t>No se </a:t>
            </a:r>
            <a:r>
              <a:rPr lang="en-US" altLang="en-US" sz="1800" dirty="0" err="1"/>
              <a:t>aplica</a:t>
            </a:r>
            <a:r>
              <a:rPr lang="en-US" altLang="en-US" sz="1800" dirty="0"/>
              <a:t> al </a:t>
            </a:r>
            <a:r>
              <a:rPr lang="en-US" altLang="en-US" sz="1800" dirty="0" err="1"/>
              <a:t>plazo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prioridad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ni</a:t>
            </a:r>
            <a:r>
              <a:rPr lang="en-US" altLang="en-US" sz="1800" dirty="0"/>
              <a:t> al </a:t>
            </a:r>
            <a:r>
              <a:rPr lang="en-US" altLang="en-US" sz="1800" dirty="0" err="1"/>
              <a:t>plazo</a:t>
            </a:r>
            <a:r>
              <a:rPr lang="en-US" altLang="en-US" sz="1800" dirty="0"/>
              <a:t> de entrada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fase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nacional</a:t>
            </a:r>
            <a:endParaRPr lang="en-US" alt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/>
              <a:t>Se </a:t>
            </a:r>
            <a:r>
              <a:rPr lang="en-US" altLang="en-US" sz="1800" dirty="0" err="1"/>
              <a:t>aplica</a:t>
            </a:r>
            <a:r>
              <a:rPr lang="en-US" altLang="en-US" sz="1800" dirty="0"/>
              <a:t> a </a:t>
            </a:r>
            <a:r>
              <a:rPr lang="en-US" altLang="en-US" sz="1800" dirty="0" err="1"/>
              <a:t>cualquier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plazo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establecido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el </a:t>
            </a:r>
            <a:r>
              <a:rPr lang="en-US" altLang="en-US" sz="1800" dirty="0" err="1"/>
              <a:t>Reglamento</a:t>
            </a:r>
            <a:r>
              <a:rPr lang="en-US" altLang="en-US" sz="1800" dirty="0"/>
              <a:t> del PCT que expire al 1 de </a:t>
            </a:r>
            <a:r>
              <a:rPr lang="en-US" altLang="en-US" sz="1800" dirty="0" err="1"/>
              <a:t>julio</a:t>
            </a:r>
            <a:r>
              <a:rPr lang="en-US" altLang="en-US" sz="1800" dirty="0"/>
              <a:t> de 2020 o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fecha</a:t>
            </a:r>
            <a:r>
              <a:rPr lang="en-US" altLang="en-US" sz="1800" dirty="0"/>
              <a:t> posterior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/>
              <a:t>Las </a:t>
            </a:r>
            <a:r>
              <a:rPr lang="en-US" altLang="en-US" sz="1800" dirty="0" err="1"/>
              <a:t>Oficinas</a:t>
            </a:r>
            <a:r>
              <a:rPr lang="en-US" altLang="en-US" sz="1800" dirty="0"/>
              <a:t> que </a:t>
            </a:r>
            <a:r>
              <a:rPr lang="en-US" altLang="en-US" sz="1800" dirty="0" err="1"/>
              <a:t>prevean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esa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salvaguardia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virtud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su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legislación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nacional</a:t>
            </a:r>
            <a:r>
              <a:rPr lang="en-US" altLang="en-US" sz="1800" dirty="0"/>
              <a:t> o regional </a:t>
            </a:r>
            <a:r>
              <a:rPr lang="en-US" altLang="en-US" sz="1800" dirty="0" err="1"/>
              <a:t>informarán</a:t>
            </a:r>
            <a:r>
              <a:rPr lang="en-US" altLang="en-US" sz="1800" dirty="0"/>
              <a:t> a la </a:t>
            </a:r>
            <a:r>
              <a:rPr lang="en-US" altLang="en-US" sz="1800" dirty="0" err="1"/>
              <a:t>Oficina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Internacional</a:t>
            </a:r>
            <a:r>
              <a:rPr lang="en-US" altLang="en-US" sz="1800" dirty="0"/>
              <a:t> de lo </a:t>
            </a:r>
            <a:r>
              <a:rPr lang="en-US" altLang="en-US" sz="1800" dirty="0" err="1"/>
              <a:t>siguiente</a:t>
            </a:r>
            <a:r>
              <a:rPr lang="en-US" altLang="en-US" sz="1800" dirty="0"/>
              <a:t>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/>
              <a:t>tales </a:t>
            </a:r>
            <a:r>
              <a:rPr lang="en-US" altLang="en-US" sz="1800" dirty="0" err="1"/>
              <a:t>disposiciones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general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 err="1"/>
              <a:t>cualquier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caso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específico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interrupción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sus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sistemas</a:t>
            </a:r>
            <a:endParaRPr lang="en-US" altLang="en-US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fr-CH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0593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ES_2010_pct background png</Template>
  <TotalTime>17</TotalTime>
  <Words>1608</Words>
  <Application>Microsoft Office PowerPoint</Application>
  <PresentationFormat>On-screen Show (4:3)</PresentationFormat>
  <Paragraphs>136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Malgun Gothic</vt:lpstr>
      <vt:lpstr>MS PGothic</vt:lpstr>
      <vt:lpstr>ヒラギノ角ゴ Pro W3</vt:lpstr>
      <vt:lpstr>Arial</vt:lpstr>
      <vt:lpstr>Calibri</vt:lpstr>
      <vt:lpstr>Symbol</vt:lpstr>
      <vt:lpstr>Times New Roman</vt:lpstr>
      <vt:lpstr>Wingdings</vt:lpstr>
      <vt:lpstr>ES_2010_pct background png</vt:lpstr>
      <vt:lpstr>  Modificaciones del Reglamento del PCT (julio de 2020)</vt:lpstr>
      <vt:lpstr>PowerPoint Presentation</vt:lpstr>
      <vt:lpstr>Modificaciones del Reglamento del PCT en vigor el 1 de julio de 2020 - Resumen</vt:lpstr>
      <vt:lpstr>Modificaciones del Reglamento del PCT en vigor el 1 de julio de 2020 (1)</vt:lpstr>
      <vt:lpstr>Omitido   presentado por error   completado / corregido</vt:lpstr>
      <vt:lpstr>Resumen de las opciones en caso de partes omitidas o elementos o partes presentados por error</vt:lpstr>
      <vt:lpstr>Principales consideraciones respecto de elementos o partes presentados por error</vt:lpstr>
      <vt:lpstr>Modificaciones del Reglamento del PCT en vigor el 1 de julio de 2020 (2)</vt:lpstr>
      <vt:lpstr>Modificaciones del Reglamento del PCT en vigor el 1 de julio de 2020 (3)</vt:lpstr>
      <vt:lpstr>Modificaciones del Reglamento del PCT en vigor el 1 de julio de 2020 (4)</vt:lpstr>
      <vt:lpstr>Modificaciones del Reglamento del PCT en vigor el 1 de julio de 2020 (5)</vt:lpstr>
      <vt:lpstr>Información y formación sobre el PCT</vt:lpstr>
      <vt:lpstr>Recursos/información sobre el PCT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FOR OFFICIAL USE ONLY</cp:keywords>
  <cp:lastModifiedBy>JULLIARD Corinne</cp:lastModifiedBy>
  <cp:revision>8</cp:revision>
  <cp:lastPrinted>2020-07-10T09:00:12Z</cp:lastPrinted>
  <dcterms:created xsi:type="dcterms:W3CDTF">2013-11-18T13:37:26Z</dcterms:created>
  <dcterms:modified xsi:type="dcterms:W3CDTF">2020-07-10T13:05:21Z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18694ff6-82bb-4c4c-a4e0-6d6baceff2d7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