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716" r:id="rId2"/>
    <p:sldId id="1587" r:id="rId3"/>
    <p:sldId id="1714" r:id="rId4"/>
    <p:sldId id="1713" r:id="rId5"/>
  </p:sldIdLst>
  <p:sldSz cx="9144000" cy="6858000" type="screen4x3"/>
  <p:notesSz cx="6797675" cy="9926638"/>
  <p:custDataLst>
    <p:tags r:id="rId8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G Hanna" initials="KH" lastIdx="0" clrIdx="0">
    <p:extLst>
      <p:ext uri="{19B8F6BF-5375-455C-9EA6-DF929625EA0E}">
        <p15:presenceInfo xmlns:p15="http://schemas.microsoft.com/office/powerpoint/2012/main" userId="S-1-5-21-3637208745-3825800285-422149103-7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8221" autoAdjust="0"/>
  </p:normalViewPr>
  <p:slideViewPr>
    <p:cSldViewPr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18" d="100"/>
          <a:sy n="118" d="100"/>
        </p:scale>
        <p:origin x="1968" y="-177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6/30/2022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6/30/2022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49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4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63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2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buClr>
                <a:srgbClr val="990033"/>
              </a:buClr>
              <a:defRPr sz="2400"/>
            </a:lvl2pPr>
            <a:lvl3pPr>
              <a:buClr>
                <a:srgbClr val="990033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79512" y="638132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2022 Rule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01-06-2022</a:t>
            </a:r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standards/es/sequenc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3926676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>
                <a:solidFill>
                  <a:srgbClr val="70899B"/>
                </a:solidFill>
              </a:rPr>
              <a:t>Modificaciones del Reglamento del PCT en vigor a partir del 1 de julio de 2022</a:t>
            </a:r>
          </a:p>
          <a:p>
            <a:pPr eaLnBrk="1" hangingPunct="1"/>
            <a:endParaRPr lang="en-US" sz="360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577" y="35536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979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643" y="-99392"/>
            <a:ext cx="8507288" cy="1224136"/>
          </a:xfrm>
        </p:spPr>
        <p:txBody>
          <a:bodyPr/>
          <a:lstStyle/>
          <a:p>
            <a:r>
              <a:rPr lang="en-US" sz="2800" dirty="0" err="1"/>
              <a:t>Modificaciones</a:t>
            </a:r>
            <a:r>
              <a:rPr lang="en-US" sz="2800" dirty="0"/>
              <a:t> del </a:t>
            </a:r>
            <a:r>
              <a:rPr lang="en-US" sz="2800" dirty="0" err="1"/>
              <a:t>Reglamento</a:t>
            </a:r>
            <a:r>
              <a:rPr lang="en-US" sz="2800" dirty="0"/>
              <a:t> del PCT a </a:t>
            </a:r>
            <a:r>
              <a:rPr lang="en-US" sz="2800" dirty="0" err="1"/>
              <a:t>partir</a:t>
            </a:r>
            <a:r>
              <a:rPr lang="en-US" sz="2800" dirty="0"/>
              <a:t> del 1 de </a:t>
            </a:r>
            <a:r>
              <a:rPr lang="en-US" sz="2800" dirty="0" err="1"/>
              <a:t>julio</a:t>
            </a:r>
            <a:r>
              <a:rPr lang="en-US" sz="2800" dirty="0"/>
              <a:t> de 2022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43" y="986118"/>
            <a:ext cx="8707347" cy="5611234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s-MX" altLang="en-US" sz="2100" dirty="0"/>
              <a:t>Modificación de las Reglas 5, 12, 13</a:t>
            </a:r>
            <a:r>
              <a:rPr lang="es-MX" altLang="en-US" sz="2100" i="1" dirty="0"/>
              <a:t>ter</a:t>
            </a:r>
            <a:r>
              <a:rPr lang="es-MX" altLang="en-US" sz="2100" dirty="0"/>
              <a:t>, 19.4 y 49 del PCT: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La Norma ST.26 sustituirá a la Norma ST.25 en lo relativo a las listas de secuencias.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 Modificaciones correspondientes de las Instrucciones Administrativas, incluida una revisión completa del Anexo C (sustituye a la Norma ST.25 de la OMPI).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 Todas las listas de secuencias deberán proporcionarse en formato XML.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 Dejará de ser necesario repetir el texto libre dependiente del idioma en la parte principal de la descripción.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 Podrá facilitarse el texto libre en distintos idiomas.</a:t>
            </a:r>
          </a:p>
          <a:p>
            <a:pPr lvl="1"/>
            <a:r>
              <a:rPr lang="es-MX" sz="1950" dirty="0"/>
              <a:t> Podrán utilizarse valores adicionales de los calificadores obligatorios para cada secuencia.</a:t>
            </a:r>
          </a:p>
          <a:p>
            <a:pPr lvl="1"/>
            <a:r>
              <a:rPr lang="es-MX" sz="1950" dirty="0"/>
              <a:t> Deberán indicarse más tipos de secuencias en virtud de la Norma ST.26.</a:t>
            </a:r>
            <a:endParaRPr lang="es-MX" altLang="en-US" sz="1950" dirty="0"/>
          </a:p>
        </p:txBody>
      </p:sp>
    </p:spTree>
    <p:extLst>
      <p:ext uri="{BB962C8B-B14F-4D97-AF65-F5344CB8AC3E}">
        <p14:creationId xmlns:p14="http://schemas.microsoft.com/office/powerpoint/2010/main" val="6807004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512168"/>
          </a:xfrm>
        </p:spPr>
        <p:txBody>
          <a:bodyPr/>
          <a:lstStyle/>
          <a:p>
            <a:r>
              <a:rPr lang="en-US" sz="2800" dirty="0" err="1"/>
              <a:t>Modificaciones</a:t>
            </a:r>
            <a:r>
              <a:rPr lang="en-US" sz="2800" dirty="0"/>
              <a:t> del </a:t>
            </a:r>
            <a:r>
              <a:rPr lang="en-US" sz="2800" dirty="0" err="1"/>
              <a:t>Reglamento</a:t>
            </a:r>
            <a:r>
              <a:rPr lang="en-US" sz="2800" dirty="0"/>
              <a:t> del PCT a </a:t>
            </a:r>
            <a:r>
              <a:rPr lang="en-US" sz="2800" dirty="0" err="1"/>
              <a:t>partir</a:t>
            </a:r>
            <a:r>
              <a:rPr lang="en-US" sz="2800" dirty="0"/>
              <a:t> del 1 de </a:t>
            </a:r>
            <a:r>
              <a:rPr lang="en-US" sz="2800" dirty="0" err="1"/>
              <a:t>julio</a:t>
            </a:r>
            <a:r>
              <a:rPr lang="en-US" sz="2800" dirty="0"/>
              <a:t> de 2022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149" y="1239035"/>
            <a:ext cx="8635339" cy="4926269"/>
          </a:xfrm>
        </p:spPr>
        <p:txBody>
          <a:bodyPr/>
          <a:lstStyle/>
          <a:p>
            <a:r>
              <a:rPr lang="es-MX" altLang="en-US" sz="2000" dirty="0"/>
              <a:t>Modificación de las Reglas 5, 12, 13</a:t>
            </a:r>
            <a:r>
              <a:rPr lang="es-MX" altLang="en-US" sz="2000" i="1" dirty="0"/>
              <a:t>ter</a:t>
            </a:r>
            <a:r>
              <a:rPr lang="es-MX" altLang="en-US" sz="2000" dirty="0"/>
              <a:t>, 19.4 y 49 del PCT (continuación):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s-MX" altLang="en-US" sz="1950" dirty="0"/>
              <a:t>Se transmitirá la solicitud a la Oficina receptora de la Oficina Internacional si la Oficina receptora no acepta el idioma del texto libre o el formato electrónico utilizados.</a:t>
            </a:r>
          </a:p>
          <a:p>
            <a:r>
              <a:rPr lang="es-MX" sz="2000" dirty="0"/>
              <a:t>Herramienta de escritorio WIPO </a:t>
            </a:r>
            <a:r>
              <a:rPr lang="es-MX" sz="2000" dirty="0" err="1"/>
              <a:t>Sequence</a:t>
            </a:r>
            <a:endParaRPr lang="es-MX" sz="2000" dirty="0"/>
          </a:p>
          <a:p>
            <a:pPr lvl="1"/>
            <a:r>
              <a:rPr lang="es-MX" sz="1950" dirty="0"/>
              <a:t>Permite a los solicitantes crear listas de secuencias conformes con la Norma ST.26.</a:t>
            </a:r>
          </a:p>
          <a:p>
            <a:pPr lvl="1"/>
            <a:r>
              <a:rPr lang="es-MX" sz="1950" dirty="0"/>
              <a:t>Puede descargarse en </a:t>
            </a:r>
            <a:r>
              <a:rPr lang="es-MX" sz="1950" dirty="0">
                <a:hlinkClick r:id="rId3"/>
              </a:rPr>
              <a:t>https://www.wipo.int/standards/es/sequence/index.html</a:t>
            </a:r>
            <a:r>
              <a:rPr lang="es-MX" sz="1950" dirty="0"/>
              <a:t>.</a:t>
            </a:r>
          </a:p>
          <a:p>
            <a:r>
              <a:rPr lang="es-MX" altLang="en-US" sz="2000" dirty="0"/>
              <a:t>Las Reglas modificadas son aplicables a las solicitudes internacionales presentadas a partir del 1 de julio de 2022.</a:t>
            </a:r>
          </a:p>
          <a:p>
            <a:r>
              <a:rPr lang="es-MX" altLang="en-US" sz="2000" dirty="0"/>
              <a:t>También debería aplicarse la nueva Norma ST.26 para la presentación de solicitudes nacionales a partir de la misma fecha.</a:t>
            </a:r>
          </a:p>
        </p:txBody>
      </p:sp>
    </p:spTree>
    <p:extLst>
      <p:ext uri="{BB962C8B-B14F-4D97-AF65-F5344CB8AC3E}">
        <p14:creationId xmlns:p14="http://schemas.microsoft.com/office/powerpoint/2010/main" val="14186953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97" y="0"/>
            <a:ext cx="8507288" cy="1512168"/>
          </a:xfrm>
        </p:spPr>
        <p:txBody>
          <a:bodyPr/>
          <a:lstStyle/>
          <a:p>
            <a:r>
              <a:rPr lang="en-US" sz="2800" dirty="0" err="1"/>
              <a:t>Modificaciones</a:t>
            </a:r>
            <a:r>
              <a:rPr lang="en-US" sz="2800" dirty="0"/>
              <a:t> del </a:t>
            </a:r>
            <a:r>
              <a:rPr lang="en-US" sz="2800" dirty="0" err="1"/>
              <a:t>Reglamento</a:t>
            </a:r>
            <a:r>
              <a:rPr lang="en-US" sz="2800" dirty="0"/>
              <a:t> del PCT a </a:t>
            </a:r>
            <a:r>
              <a:rPr lang="en-US" sz="2800" dirty="0" err="1"/>
              <a:t>partir</a:t>
            </a:r>
            <a:r>
              <a:rPr lang="en-US" sz="2800" dirty="0"/>
              <a:t> del 1 de </a:t>
            </a:r>
            <a:r>
              <a:rPr lang="en-US" sz="2800" dirty="0" err="1"/>
              <a:t>julio</a:t>
            </a:r>
            <a:r>
              <a:rPr lang="en-US" sz="2800" dirty="0"/>
              <a:t> de 2022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797" y="1628800"/>
            <a:ext cx="8336406" cy="4320480"/>
          </a:xfrm>
        </p:spPr>
        <p:txBody>
          <a:bodyPr/>
          <a:lstStyle/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kumimoji="0" lang="es-MX" altLang="en-US" sz="2000" b="0" i="0" u="none" strike="noStrike" kern="1200" cap="none" spc="0" normalizeH="0" baseline="0" noProof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Modificación de la Regla 82</a:t>
            </a:r>
            <a:r>
              <a:rPr kumimoji="0" lang="es-MX" altLang="en-US" sz="2000" b="0" i="1" u="none" strike="noStrike" kern="1200" cap="none" spc="0" normalizeH="0" baseline="0" noProof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quater</a:t>
            </a:r>
            <a:r>
              <a:rPr lang="es-MX" sz="2000" dirty="0"/>
              <a:t> del Reglamento del PCT</a:t>
            </a:r>
          </a:p>
          <a:p>
            <a:pPr marL="685800" marR="0" lvl="2" indent="-2857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Tx/>
              <a:buFont typeface="Wingdings" pitchFamily="2" charset="2"/>
              <a:buChar char="q"/>
              <a:defRPr/>
            </a:pPr>
            <a:r>
              <a:rPr kumimoji="0" lang="es-MX" altLang="en-US" sz="1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Las epidemias formarán parte de las situaciones emergencias contempladas.</a:t>
            </a:r>
            <a:endParaRPr lang="es-MX" altLang="en-US" sz="1900" i="1" dirty="0"/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q"/>
            </a:pPr>
            <a:r>
              <a:rPr lang="es-MX" altLang="en-US" sz="1900"/>
              <a:t>Las Oficinas </a:t>
            </a:r>
            <a:r>
              <a:rPr lang="es-MX" altLang="en-US" sz="1900" dirty="0"/>
              <a:t>podrán optar por no aplicar el requisito de presentar pruebas para excusar los retrasos en virtud de la Regla 82</a:t>
            </a:r>
            <a:r>
              <a:rPr lang="es-MX" altLang="en-US" sz="1900" i="1" dirty="0"/>
              <a:t>quater</a:t>
            </a:r>
            <a:r>
              <a:rPr lang="es-MX" altLang="en-US" sz="1900" dirty="0"/>
              <a:t>.1.</a:t>
            </a:r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q"/>
            </a:pPr>
            <a:r>
              <a:rPr lang="es-MX" altLang="en-US" sz="1900" dirty="0"/>
              <a:t>Las Oficinas estarán autorizadas a prorrogar los plazos en caso de </a:t>
            </a:r>
            <a:r>
              <a:rPr lang="es-MX" altLang="en-US" sz="1900" i="1" dirty="0"/>
              <a:t>perturbaciones generalizadas.</a:t>
            </a:r>
          </a:p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lang="es-MX" altLang="en-US" sz="2000" dirty="0"/>
              <a:t>Las Reglas modificadas son aplicables a los plazos establecidos en el Reglamento del PCT que vencen a partir del 1 de julio de 2022.</a:t>
            </a:r>
          </a:p>
          <a:p>
            <a:pPr marL="457200" lvl="1" indent="0">
              <a:spcBef>
                <a:spcPts val="800"/>
              </a:spcBef>
              <a:spcAft>
                <a:spcPts val="800"/>
              </a:spcAft>
              <a:buNone/>
            </a:pPr>
            <a:endParaRPr lang="en-US" altLang="en-US" sz="1900" dirty="0"/>
          </a:p>
        </p:txBody>
      </p:sp>
    </p:spTree>
    <p:extLst>
      <p:ext uri="{BB962C8B-B14F-4D97-AF65-F5344CB8AC3E}">
        <p14:creationId xmlns:p14="http://schemas.microsoft.com/office/powerpoint/2010/main" val="37971269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On-screen Show (4:3)</PresentationFormat>
  <Paragraphs>27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MS PGothic</vt:lpstr>
      <vt:lpstr>Arial</vt:lpstr>
      <vt:lpstr>Calibri</vt:lpstr>
      <vt:lpstr>Wingdings</vt:lpstr>
      <vt:lpstr>PCT POT EN draft rev2</vt:lpstr>
      <vt:lpstr>PowerPoint Presentation</vt:lpstr>
      <vt:lpstr>Modificaciones del Reglamento del PCT a partir del 1 de julio de 2022 (1)</vt:lpstr>
      <vt:lpstr>Modificaciones del Reglamento del PCT a partir del 1 de julio de 2022 (2)</vt:lpstr>
      <vt:lpstr>Modificaciones del Reglamento del PCT a partir del 1 de julio de 2022 (3)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JULLIARD Corinne</cp:lastModifiedBy>
  <cp:revision>166</cp:revision>
  <dcterms:created xsi:type="dcterms:W3CDTF">2020-07-15T13:26:41Z</dcterms:created>
  <dcterms:modified xsi:type="dcterms:W3CDTF">2022-06-30T08:29:46Z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TCSClassification">
    <vt:lpwstr>PUBLIC</vt:lpwstr>
  </property>
  <property fmtid="{D5CDD505-2E9C-101B-9397-08002B2CF9AE}" pid="6" name="TitusGUID">
    <vt:lpwstr>b61158f8-4f44-4f2c-ada0-cf053122b0e1</vt:lpwstr>
  </property>
  <property fmtid="{D5CDD505-2E9C-101B-9397-08002B2CF9AE}" pid="7" name="VisualMarkings">
    <vt:lpwstr>Footer</vt:lpwstr>
  </property>
</Properties>
</file>