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4"/>
  </p:handoutMasterIdLst>
  <p:sldIdLst>
    <p:sldId id="256" r:id="rId2"/>
    <p:sldId id="263" r:id="rId3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5000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5000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5000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5000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5000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890">
          <p15:clr>
            <a:srgbClr val="A4A3A4"/>
          </p15:clr>
        </p15:guide>
        <p15:guide id="2" pos="249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5852" autoAdjust="0"/>
    <p:restoredTop sz="94660"/>
  </p:normalViewPr>
  <p:slideViewPr>
    <p:cSldViewPr>
      <p:cViewPr varScale="1">
        <p:scale>
          <a:sx n="88" d="100"/>
          <a:sy n="88" d="100"/>
        </p:scale>
        <p:origin x="1757" y="62"/>
      </p:cViewPr>
      <p:guideLst>
        <p:guide orient="horz" pos="890"/>
        <p:guide pos="249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howGuides="1">
      <p:cViewPr varScale="1">
        <p:scale>
          <a:sx n="53" d="100"/>
          <a:sy n="53" d="100"/>
        </p:scale>
        <p:origin x="-1596" y="-10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4980902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0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>
              <a:defRPr lang="en-US" sz="2800" noProof="0" dirty="0" smtClean="0">
                <a:solidFill>
                  <a:srgbClr val="70899B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/>
            <a:r>
              <a:rPr lang="en-US" noProof="0" smtClean="0"/>
              <a:t>Click to edit Master title style</a:t>
            </a:r>
            <a:endParaRPr lang="en-US" noProof="0" dirty="0" smtClean="0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84213" y="3860800"/>
            <a:ext cx="6400800" cy="1752600"/>
          </a:xfrm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pPr lvl="0"/>
            <a:r>
              <a:rPr lang="en-US" noProof="0" smtClean="0"/>
              <a:t>Click to edit Master subtitle style</a:t>
            </a:r>
          </a:p>
        </p:txBody>
      </p:sp>
      <p:sp>
        <p:nvSpPr>
          <p:cNvPr id="4" name="Text Box 7"/>
          <p:cNvSpPr txBox="1">
            <a:spLocks noChangeArrowheads="1"/>
          </p:cNvSpPr>
          <p:nvPr userDrawn="1"/>
        </p:nvSpPr>
        <p:spPr bwMode="auto">
          <a:xfrm>
            <a:off x="5684838" y="1816100"/>
            <a:ext cx="2012950" cy="403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l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</a:pPr>
            <a:r>
              <a:rPr lang="es-ES" sz="1200" b="1" kern="1200" dirty="0" smtClean="0">
                <a:solidFill>
                  <a:srgbClr val="9D0A2B"/>
                </a:solidFill>
                <a:latin typeface="Arial" charset="0"/>
                <a:ea typeface="+mn-ea"/>
                <a:cs typeface="Arial" charset="0"/>
              </a:rPr>
              <a:t>El Sistema Internacional</a:t>
            </a:r>
          </a:p>
          <a:p>
            <a:pPr algn="l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</a:pPr>
            <a:r>
              <a:rPr lang="es-ES" sz="1200" b="1" kern="1200" dirty="0" smtClean="0">
                <a:solidFill>
                  <a:srgbClr val="9D0A2B"/>
                </a:solidFill>
                <a:latin typeface="Arial" charset="0"/>
                <a:ea typeface="+mn-ea"/>
                <a:cs typeface="Arial" charset="0"/>
              </a:rPr>
              <a:t>de Patentes</a:t>
            </a:r>
            <a:endParaRPr lang="es-ES" sz="1200" b="1" kern="1200" dirty="0">
              <a:solidFill>
                <a:srgbClr val="9D0A2B"/>
              </a:solidFill>
              <a:latin typeface="Arial" charset="0"/>
              <a:ea typeface="+mn-ea"/>
              <a:cs typeface="Arial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4088" y="1544759"/>
            <a:ext cx="1005492" cy="2922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39573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fr-CH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CH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0C87F44-F69E-422C-8535-CD3109F0F54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890512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fr-CH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CH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45FCB04-ABC5-4034-8FA5-EB80B4F8071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51428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Box 7"/>
          <p:cNvSpPr txBox="1">
            <a:spLocks noChangeArrowheads="1"/>
          </p:cNvSpPr>
          <p:nvPr userDrawn="1"/>
        </p:nvSpPr>
        <p:spPr bwMode="auto">
          <a:xfrm>
            <a:off x="7614000" y="6202800"/>
            <a:ext cx="1422184" cy="301621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txBody>
          <a:bodyPr wrap="none">
            <a:spAutoFit/>
          </a:bodyPr>
          <a:lstStyle/>
          <a:p>
            <a:pPr algn="l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</a:pPr>
            <a:r>
              <a:rPr lang="es-ES" sz="800" b="1" kern="1200" dirty="0" smtClean="0">
                <a:solidFill>
                  <a:srgbClr val="9D0A2B"/>
                </a:solidFill>
                <a:latin typeface="Arial" charset="0"/>
                <a:ea typeface="+mn-ea"/>
                <a:cs typeface="Arial" charset="0"/>
              </a:rPr>
              <a:t>El Sistema Internacional</a:t>
            </a:r>
          </a:p>
          <a:p>
            <a:pPr algn="l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</a:pPr>
            <a:r>
              <a:rPr lang="es-ES" sz="800" b="1" kern="1200" dirty="0" smtClean="0">
                <a:solidFill>
                  <a:srgbClr val="9D0A2B"/>
                </a:solidFill>
                <a:latin typeface="Arial" charset="0"/>
                <a:ea typeface="+mn-ea"/>
                <a:cs typeface="Arial" charset="0"/>
              </a:rPr>
              <a:t>de Patentes</a:t>
            </a:r>
            <a:endParaRPr lang="es-ES" sz="800" b="1" kern="1200" dirty="0">
              <a:solidFill>
                <a:srgbClr val="9D0A2B"/>
              </a:solidFill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>
                <a:solidFill>
                  <a:srgbClr val="70899B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fr-CH" dirty="0"/>
          </a:p>
        </p:txBody>
      </p:sp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457200" y="1773238"/>
            <a:ext cx="8229600" cy="4352925"/>
          </a:xfrm>
        </p:spPr>
        <p:txBody>
          <a:bodyPr/>
          <a:lstStyle>
            <a:lvl1pPr marL="342900" indent="-342900">
              <a:buClr>
                <a:srgbClr val="9D0A2B"/>
              </a:buClr>
              <a:buSzPct val="150000"/>
              <a:buFont typeface="Arial" pitchFamily="34" charset="0"/>
              <a:buChar char="■"/>
              <a:defRPr/>
            </a:lvl1pPr>
            <a:lvl2pPr marL="742950" indent="-285750">
              <a:buClr>
                <a:srgbClr val="9D0A2B"/>
              </a:buClr>
              <a:buSzPct val="100000"/>
              <a:buFont typeface="Wingdings" pitchFamily="2" charset="2"/>
              <a:buChar char="q"/>
              <a:defRPr/>
            </a:lvl2pPr>
            <a:lvl3pPr marL="1143000" indent="-228600">
              <a:buClr>
                <a:srgbClr val="9D0A2B"/>
              </a:buClr>
              <a:buSzPct val="100000"/>
              <a:buFont typeface="Wingdings" pitchFamily="2" charset="2"/>
              <a:buChar char="§"/>
              <a:defRPr/>
            </a:lvl3pPr>
            <a:lvl4pPr marL="1600200" indent="-228600">
              <a:buClr>
                <a:srgbClr val="9D0A2B"/>
              </a:buClr>
              <a:buSzPct val="150000"/>
              <a:buFont typeface="Arial" pitchFamily="34" charset="0"/>
              <a:buChar char="■"/>
              <a:defRPr/>
            </a:lvl4pPr>
            <a:lvl5pPr marL="2057400" indent="-228600">
              <a:buClr>
                <a:srgbClr val="9D0A2B"/>
              </a:buClr>
              <a:buSzPct val="150000"/>
              <a:buFont typeface="Arial" pitchFamily="34" charset="0"/>
              <a:buChar char="■"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CH" dirty="0"/>
          </a:p>
        </p:txBody>
      </p:sp>
      <p:sp>
        <p:nvSpPr>
          <p:cNvPr id="9" name="TextBox 8"/>
          <p:cNvSpPr txBox="1"/>
          <p:nvPr userDrawn="1"/>
        </p:nvSpPr>
        <p:spPr>
          <a:xfrm>
            <a:off x="0" y="6362461"/>
            <a:ext cx="800219" cy="5078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spcBef>
                <a:spcPts val="0"/>
              </a:spcBef>
              <a:defRPr/>
            </a:pPr>
            <a:r>
              <a:rPr lang="en-US" sz="900" dirty="0" smtClean="0"/>
              <a:t>2019 July </a:t>
            </a:r>
          </a:p>
          <a:p>
            <a:pPr>
              <a:spcBef>
                <a:spcPts val="0"/>
              </a:spcBef>
              <a:defRPr/>
            </a:pPr>
            <a:r>
              <a:rPr lang="en-US" sz="900" dirty="0" smtClean="0"/>
              <a:t>changes-</a:t>
            </a:r>
            <a:fld id="{DA79EEDA-9492-4994-BB18-1005CD6866B1}" type="slidenum">
              <a:rPr lang="en-US" sz="900" smtClean="0"/>
              <a:pPr>
                <a:spcBef>
                  <a:spcPts val="0"/>
                </a:spcBef>
                <a:defRPr/>
              </a:pPr>
              <a:t>‹#›</a:t>
            </a:fld>
            <a:endParaRPr lang="en-US" sz="900" dirty="0" smtClean="0"/>
          </a:p>
          <a:p>
            <a:pPr>
              <a:spcBef>
                <a:spcPts val="0"/>
              </a:spcBef>
              <a:defRPr/>
            </a:pPr>
            <a:r>
              <a:rPr lang="en-US" sz="900" dirty="0" smtClean="0"/>
              <a:t>10.05.2019</a:t>
            </a:r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42272" y="6069657"/>
            <a:ext cx="1005927" cy="167655"/>
          </a:xfrm>
          <a:prstGeom prst="rect">
            <a:avLst/>
          </a:prstGeom>
        </p:spPr>
      </p:pic>
      <p:pic>
        <p:nvPicPr>
          <p:cNvPr id="6" name="Picture 2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07178" y="6062761"/>
            <a:ext cx="609600" cy="190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618255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fr-CH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78EC082-E2BA-4736-9396-74A260CE7D0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46757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fr-CH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773238"/>
            <a:ext cx="4038600" cy="43529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CH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73238"/>
            <a:ext cx="4038600" cy="43529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CH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543CD20-1BCC-4C9D-BFDB-3521026AB6C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774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fr-CH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CH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CH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2D4093F-107C-45E0-A025-65FCB919FCD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16212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fr-CH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82C7A2C-614A-4DC6-845D-C9FD0CFDC60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57160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E15D710-EA32-43EF-9CFD-E65166C7F2A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81452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fr-CH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CH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C88C303-52BA-4743-9C41-48C2380AC69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98531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fr-CH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smtClean="0"/>
              <a:t>Click icon to add picture</a:t>
            </a:r>
            <a:endParaRPr lang="fr-CH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B9CB6FA-28E1-4D11-A496-3128317E231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56045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773238"/>
            <a:ext cx="8229600" cy="4352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10400" y="0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sz="1400" smtClean="0"/>
            </a:lvl1pPr>
          </a:lstStyle>
          <a:p>
            <a:pPr>
              <a:defRPr/>
            </a:pPr>
            <a:fld id="{1AD355A0-319A-494F-80BC-8EAD4028FC9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61" r:id="rId2"/>
    <p:sldLayoutId id="2147483662" r:id="rId3"/>
    <p:sldLayoutId id="2147483663" r:id="rId4"/>
    <p:sldLayoutId id="2147483664" r:id="rId5"/>
    <p:sldLayoutId id="2147483665" r:id="rId6"/>
    <p:sldLayoutId id="2147483666" r:id="rId7"/>
    <p:sldLayoutId id="2147483667" r:id="rId8"/>
    <p:sldLayoutId id="2147483668" r:id="rId9"/>
    <p:sldLayoutId id="2147483669" r:id="rId10"/>
    <p:sldLayoutId id="2147483670" r:id="rId11"/>
  </p:sldLayoutIdLst>
  <p:txStyles>
    <p:titleStyle>
      <a:lvl1pPr algn="l" rtl="0" eaLnBrk="1" fontAlgn="base" hangingPunct="1">
        <a:spcBef>
          <a:spcPct val="0"/>
        </a:spcBef>
        <a:spcAft>
          <a:spcPct val="0"/>
        </a:spcAft>
        <a:defRPr sz="3600">
          <a:solidFill>
            <a:srgbClr val="00408C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3600">
          <a:solidFill>
            <a:srgbClr val="00408C"/>
          </a:solidFill>
          <a:latin typeface="Arial" charset="0"/>
          <a:cs typeface="Arial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3600">
          <a:solidFill>
            <a:srgbClr val="00408C"/>
          </a:solidFill>
          <a:latin typeface="Arial" charset="0"/>
          <a:cs typeface="Arial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3600">
          <a:solidFill>
            <a:srgbClr val="00408C"/>
          </a:solidFill>
          <a:latin typeface="Arial" charset="0"/>
          <a:cs typeface="Arial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3600">
          <a:solidFill>
            <a:srgbClr val="00408C"/>
          </a:solidFill>
          <a:latin typeface="Arial" charset="0"/>
          <a:cs typeface="Arial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600">
          <a:solidFill>
            <a:srgbClr val="00408C"/>
          </a:solidFill>
          <a:latin typeface="Arial" charset="0"/>
          <a:cs typeface="Arial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600">
          <a:solidFill>
            <a:srgbClr val="00408C"/>
          </a:solidFill>
          <a:latin typeface="Arial" charset="0"/>
          <a:cs typeface="Arial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600">
          <a:solidFill>
            <a:srgbClr val="00408C"/>
          </a:solidFill>
          <a:latin typeface="Arial" charset="0"/>
          <a:cs typeface="Arial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600">
          <a:solidFill>
            <a:srgbClr val="00408C"/>
          </a:solidFill>
          <a:latin typeface="Arial" charset="0"/>
          <a:cs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Blip>
          <a:blip r:embed="rId14"/>
        </a:buBlip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Blip>
          <a:blip r:embed="rId14"/>
        </a:buBlip>
        <a:defRPr sz="24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Blip>
          <a:blip r:embed="rId14"/>
        </a:buBlip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Blip>
          <a:blip r:embed="rId14"/>
        </a:buBlip>
        <a:defRPr sz="24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Blip>
          <a:blip r:embed="rId14"/>
        </a:buBlip>
        <a:defRPr sz="2400">
          <a:solidFill>
            <a:schemeClr val="tx1"/>
          </a:solidFill>
          <a:latin typeface="+mn-lt"/>
          <a:cs typeface="+mn-cs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Blip>
          <a:blip r:embed="rId14"/>
        </a:buBlip>
        <a:defRPr sz="2400">
          <a:solidFill>
            <a:schemeClr val="tx1"/>
          </a:solidFill>
          <a:latin typeface="+mn-lt"/>
          <a:cs typeface="+mn-cs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Blip>
          <a:blip r:embed="rId14"/>
        </a:buBlip>
        <a:defRPr sz="2400">
          <a:solidFill>
            <a:schemeClr val="tx1"/>
          </a:solidFill>
          <a:latin typeface="+mn-lt"/>
          <a:cs typeface="+mn-cs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Blip>
          <a:blip r:embed="rId14"/>
        </a:buBlip>
        <a:defRPr sz="2400">
          <a:solidFill>
            <a:schemeClr val="tx1"/>
          </a:solidFill>
          <a:latin typeface="+mn-lt"/>
          <a:cs typeface="+mn-cs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Blip>
          <a:blip r:embed="rId14"/>
        </a:buBlip>
        <a:defRPr sz="24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1219200" y="4030657"/>
            <a:ext cx="7169224" cy="1407600"/>
          </a:xfrm>
          <a:noFill/>
        </p:spPr>
        <p:txBody>
          <a:bodyPr/>
          <a:lstStyle/>
          <a:p>
            <a:r>
              <a:rPr lang="es-ES" sz="3400" b="1" dirty="0">
                <a:solidFill>
                  <a:srgbClr val="70899B"/>
                </a:solidFill>
                <a:ea typeface="ヒラギノ角ゴ Pro W3" pitchFamily="1" charset="-128"/>
              </a:rPr>
              <a:t>Modificaciones del Reglamento del PCT en vigor el 1 de julio </a:t>
            </a:r>
            <a:r>
              <a:rPr lang="es-ES" sz="3400" b="1" dirty="0" smtClean="0">
                <a:solidFill>
                  <a:srgbClr val="70899B"/>
                </a:solidFill>
                <a:ea typeface="ヒラギノ角ゴ Pro W3" pitchFamily="1" charset="-128"/>
              </a:rPr>
              <a:t>2019</a:t>
            </a:r>
            <a:endParaRPr lang="es-ES" sz="3400" b="1" dirty="0">
              <a:solidFill>
                <a:srgbClr val="70899B"/>
              </a:solidFill>
              <a:ea typeface="ヒラギノ角ゴ Pro W3" pitchFamily="1" charset="-128"/>
            </a:endParaRPr>
          </a:p>
        </p:txBody>
      </p:sp>
      <p:sp>
        <p:nvSpPr>
          <p:cNvPr id="8" name="Rectangle 6"/>
          <p:cNvSpPr>
            <a:spLocks noChangeArrowheads="1"/>
          </p:cNvSpPr>
          <p:nvPr/>
        </p:nvSpPr>
        <p:spPr bwMode="auto">
          <a:xfrm>
            <a:off x="914400" y="3657594"/>
            <a:ext cx="381000" cy="381000"/>
          </a:xfrm>
          <a:prstGeom prst="rect">
            <a:avLst/>
          </a:prstGeom>
          <a:solidFill>
            <a:srgbClr val="9D0A2B"/>
          </a:solidFill>
          <a:ln>
            <a:noFill/>
          </a:ln>
          <a:extLst/>
        </p:spPr>
        <p:txBody>
          <a:bodyPr wrap="none" anchor="ctr"/>
          <a:lstStyle/>
          <a:p>
            <a:endParaRPr lang="fr-CH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9305" y="293403"/>
            <a:ext cx="8507288" cy="801268"/>
          </a:xfrm>
        </p:spPr>
        <p:txBody>
          <a:bodyPr/>
          <a:lstStyle/>
          <a:p>
            <a:r>
              <a:rPr lang="en-US" dirty="0" err="1" smtClean="0"/>
              <a:t>Modificaci</a:t>
            </a:r>
            <a:r>
              <a:rPr lang="es-ES" dirty="0" err="1" smtClean="0"/>
              <a:t>ones</a:t>
            </a:r>
            <a:r>
              <a:rPr lang="es-ES" dirty="0" smtClean="0"/>
              <a:t> del Reglamento del PCT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1758" y="1082327"/>
            <a:ext cx="8207196" cy="5577270"/>
          </a:xfrm>
        </p:spPr>
        <p:txBody>
          <a:bodyPr/>
          <a:lstStyle/>
          <a:p>
            <a:pPr>
              <a:spcBef>
                <a:spcPts val="400"/>
              </a:spcBef>
              <a:spcAft>
                <a:spcPts val="400"/>
              </a:spcAft>
            </a:pPr>
            <a:r>
              <a:rPr lang="es-ES" sz="2200" dirty="0" smtClean="0"/>
              <a:t>Modificación </a:t>
            </a:r>
            <a:r>
              <a:rPr lang="es-ES" sz="2200" dirty="0"/>
              <a:t>de la Regla 69.1 a) del Reglamento del </a:t>
            </a:r>
            <a:r>
              <a:rPr lang="es-ES" sz="2200" dirty="0" smtClean="0"/>
              <a:t>PCT</a:t>
            </a:r>
            <a:endParaRPr lang="en-GB" altLang="en-US" sz="2200" dirty="0" smtClean="0"/>
          </a:p>
          <a:p>
            <a:pPr lvl="1">
              <a:spcBef>
                <a:spcPts val="400"/>
              </a:spcBef>
              <a:spcAft>
                <a:spcPts val="400"/>
              </a:spcAft>
            </a:pPr>
            <a:r>
              <a:rPr lang="es-ES" sz="2200" dirty="0" smtClean="0"/>
              <a:t>Permite </a:t>
            </a:r>
            <a:r>
              <a:rPr lang="es-ES" sz="2200" dirty="0"/>
              <a:t>que la IPEA comience el examen preliminar internacional cuando</a:t>
            </a:r>
            <a:r>
              <a:rPr lang="es-ES" sz="2200" dirty="0" smtClean="0"/>
              <a:t>:</a:t>
            </a:r>
          </a:p>
          <a:p>
            <a:pPr lvl="2">
              <a:spcBef>
                <a:spcPts val="400"/>
              </a:spcBef>
              <a:spcAft>
                <a:spcPts val="400"/>
              </a:spcAft>
            </a:pPr>
            <a:r>
              <a:rPr lang="es-ES" sz="2200" dirty="0" smtClean="0"/>
              <a:t>esté </a:t>
            </a:r>
            <a:r>
              <a:rPr lang="es-ES" sz="2200" dirty="0"/>
              <a:t>en posesión de la solicitud de examen preliminar internacional, de las tasas correspondientes, del informe de búsqueda internacional (ISR) y de la opinión </a:t>
            </a:r>
            <a:r>
              <a:rPr lang="es-ES" sz="2200" dirty="0" smtClean="0"/>
              <a:t>escrita</a:t>
            </a:r>
          </a:p>
          <a:p>
            <a:pPr lvl="2">
              <a:spcBef>
                <a:spcPts val="400"/>
              </a:spcBef>
              <a:spcAft>
                <a:spcPts val="400"/>
              </a:spcAft>
            </a:pPr>
            <a:r>
              <a:rPr lang="es-ES" sz="2200" dirty="0" smtClean="0"/>
              <a:t>a </a:t>
            </a:r>
            <a:r>
              <a:rPr lang="es-ES" sz="2200" dirty="0"/>
              <a:t>menos que el solicitante pida expresamente a la IPEA que posponga el inicio del examen preliminar hasta el vencimiento del plazo para presentar una solicitud del Capítulo II (Regla 54</a:t>
            </a:r>
            <a:r>
              <a:rPr lang="es-ES" sz="2200" i="1" dirty="0"/>
              <a:t>bis</a:t>
            </a:r>
            <a:r>
              <a:rPr lang="es-ES" sz="2200" dirty="0"/>
              <a:t>.1 a)) (en lugar de comenzar el examen cuando haya expirado ese plazo</a:t>
            </a:r>
            <a:r>
              <a:rPr lang="es-ES" sz="2200" dirty="0" smtClean="0"/>
              <a:t>)</a:t>
            </a:r>
          </a:p>
          <a:p>
            <a:pPr lvl="1">
              <a:spcBef>
                <a:spcPts val="400"/>
              </a:spcBef>
              <a:spcAft>
                <a:spcPts val="400"/>
              </a:spcAft>
            </a:pPr>
            <a:r>
              <a:rPr lang="es-ES" sz="2200" dirty="0" smtClean="0"/>
              <a:t>Aplicable </a:t>
            </a:r>
            <a:r>
              <a:rPr lang="es-ES" sz="2200" dirty="0"/>
              <a:t>a solicitudes de examen preliminar internacional presentadas a partir del 1 de julio de 2019 o en una fecha </a:t>
            </a:r>
            <a:r>
              <a:rPr lang="es-ES" sz="2200" dirty="0" smtClean="0"/>
              <a:t>posterior</a:t>
            </a:r>
            <a:endParaRPr lang="en-GB" altLang="en-US" sz="2200" dirty="0"/>
          </a:p>
        </p:txBody>
      </p:sp>
    </p:spTree>
    <p:extLst>
      <p:ext uri="{BB962C8B-B14F-4D97-AF65-F5344CB8AC3E}">
        <p14:creationId xmlns:p14="http://schemas.microsoft.com/office/powerpoint/2010/main" val="3950754562"/>
      </p:ext>
    </p:extLst>
  </p:cSld>
  <p:clrMapOvr>
    <a:masterClrMapping/>
  </p:clrMapOvr>
</p:sld>
</file>

<file path=ppt/theme/theme1.xml><?xml version="1.0" encoding="utf-8"?>
<a:theme xmlns:a="http://schemas.openxmlformats.org/drawingml/2006/main" name="ES_2010_pct background png">
  <a:themeElements>
    <a:clrScheme name="template_english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template_english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cs typeface="Arial" charset="0"/>
          </a:defRPr>
        </a:defPPr>
      </a:lstStyle>
    </a:lnDef>
  </a:objectDefaults>
  <a:extraClrSchemeLst>
    <a:extraClrScheme>
      <a:clrScheme name="template_english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plate_english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plate_english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plate_english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plate_english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plate_english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mplate_english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mplate_english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mplate_english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mplate_english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mplate_english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mplate_english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ES_2010_pct background png</Template>
  <TotalTime>155</TotalTime>
  <Words>137</Words>
  <Application>Microsoft Office PowerPoint</Application>
  <PresentationFormat>On-screen Show (4:3)</PresentationFormat>
  <Paragraphs>7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6" baseType="lpstr">
      <vt:lpstr>Arial</vt:lpstr>
      <vt:lpstr>Wingdings</vt:lpstr>
      <vt:lpstr>ヒラギノ角ゴ Pro W3</vt:lpstr>
      <vt:lpstr>ES_2010_pct background png</vt:lpstr>
      <vt:lpstr>PowerPoint Presentation</vt:lpstr>
      <vt:lpstr>Modificaciones del Reglamento del PCT</vt:lpstr>
    </vt:vector>
  </TitlesOfParts>
  <Company>World Intellectual Property Organization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ARGANOZA Rosalina</dc:creator>
  <cp:lastModifiedBy>JULLIARD Corinne</cp:lastModifiedBy>
  <cp:revision>20</cp:revision>
  <dcterms:created xsi:type="dcterms:W3CDTF">2013-11-18T13:37:26Z</dcterms:created>
  <dcterms:modified xsi:type="dcterms:W3CDTF">2019-06-14T08:53:17Z</dcterms:modified>
</cp:coreProperties>
</file>