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8" r:id="rId2"/>
    <p:sldId id="287" r:id="rId3"/>
    <p:sldId id="285" r:id="rId4"/>
    <p:sldId id="289" r:id="rId5"/>
    <p:sldId id="290" r:id="rId6"/>
    <p:sldId id="291" r:id="rId7"/>
    <p:sldId id="292" r:id="rId8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948" autoAdjust="0"/>
    <p:restoredTop sz="94628" autoAdjust="0"/>
  </p:normalViewPr>
  <p:slideViewPr>
    <p:cSldViewPr>
      <p:cViewPr>
        <p:scale>
          <a:sx n="103" d="100"/>
          <a:sy n="103" d="100"/>
        </p:scale>
        <p:origin x="-72" y="48"/>
      </p:cViewPr>
      <p:guideLst>
        <p:guide orient="horz" pos="1137"/>
        <p:guide orient="horz" pos="102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77" d="100"/>
          <a:sy n="77" d="100"/>
        </p:scale>
        <p:origin x="-2094" y="-90"/>
      </p:cViewPr>
      <p:guideLst>
        <p:guide orient="horz" pos="3225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1310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5556" tIns="47778" rIns="95556" bIns="47778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0"/>
            <a:ext cx="3076363" cy="511731"/>
          </a:xfrm>
          <a:prstGeom prst="rect">
            <a:avLst/>
          </a:prstGeom>
        </p:spPr>
        <p:txBody>
          <a:bodyPr vert="horz" lIns="95556" tIns="47778" rIns="95556" bIns="47778" rtlCol="0"/>
          <a:lstStyle>
            <a:lvl1pPr algn="r">
              <a:defRPr sz="1300"/>
            </a:lvl1pPr>
          </a:lstStyle>
          <a:p>
            <a:fld id="{A6E73447-6A7A-4BFA-AF73-7D5429673142}" type="datetimeFigureOut">
              <a:rPr lang="en-US" smtClean="0"/>
              <a:t>4/22/2016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1750" cy="3833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6" tIns="47778" rIns="95556" bIns="477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5556" tIns="47778" rIns="95556" bIns="4777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5556" tIns="47778" rIns="95556" bIns="47778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5556" tIns="47778" rIns="95556" bIns="47778" rtlCol="0" anchor="b"/>
          <a:lstStyle>
            <a:lvl1pPr algn="r">
              <a:defRPr sz="1300"/>
            </a:lvl1pPr>
          </a:lstStyle>
          <a:p>
            <a:fld id="{5442ECEA-4358-4036-8730-2AB6409971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129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9938"/>
            <a:ext cx="5108575" cy="3832225"/>
          </a:xfrm>
          <a:ln/>
        </p:spPr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lang="en-US" sz="2800" noProof="0" dirty="0" smtClean="0">
                <a:solidFill>
                  <a:srgbClr val="70899B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4" name="Text Box 7"/>
          <p:cNvSpPr txBox="1">
            <a:spLocks noChangeArrowheads="1"/>
          </p:cNvSpPr>
          <p:nvPr userDrawn="1"/>
        </p:nvSpPr>
        <p:spPr bwMode="auto">
          <a:xfrm>
            <a:off x="5684838" y="1816100"/>
            <a:ext cx="2012950" cy="40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12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El Sistema Internacional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12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 Patentes</a:t>
            </a:r>
            <a:endParaRPr lang="es-ES" sz="1200" b="1" kern="1200" dirty="0">
              <a:solidFill>
                <a:srgbClr val="9D0A2B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544759"/>
            <a:ext cx="1005492" cy="29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95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C87F44-F69E-422C-8535-CD3109F0F5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905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FCB04-ABC5-4034-8FA5-EB80B4F807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14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7"/>
          <p:cNvSpPr txBox="1">
            <a:spLocks noChangeArrowheads="1"/>
          </p:cNvSpPr>
          <p:nvPr userDrawn="1"/>
        </p:nvSpPr>
        <p:spPr bwMode="auto">
          <a:xfrm>
            <a:off x="7614000" y="6221272"/>
            <a:ext cx="1422184" cy="3016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8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El Sistema Internacional</a:t>
            </a:r>
          </a:p>
          <a:p>
            <a:pPr algn="l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</a:pPr>
            <a:r>
              <a:rPr lang="es-ES" sz="800" b="1" kern="1200" dirty="0" smtClean="0">
                <a:solidFill>
                  <a:srgbClr val="9D0A2B"/>
                </a:solidFill>
                <a:latin typeface="Arial" charset="0"/>
                <a:ea typeface="+mn-ea"/>
                <a:cs typeface="Arial" charset="0"/>
              </a:rPr>
              <a:t>de Patentes</a:t>
            </a:r>
            <a:endParaRPr lang="es-ES" sz="800" b="1" kern="1200" dirty="0">
              <a:solidFill>
                <a:srgbClr val="9D0A2B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70899B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fr-CH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4352925"/>
          </a:xfrm>
        </p:spPr>
        <p:txBody>
          <a:bodyPr/>
          <a:lstStyle>
            <a:lvl1pPr marL="342900" indent="-3429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1pPr>
            <a:lvl2pPr marL="742950" indent="-285750">
              <a:buClr>
                <a:srgbClr val="9D0A2B"/>
              </a:buClr>
              <a:buSzPct val="100000"/>
              <a:buFont typeface="Wingdings" pitchFamily="2" charset="2"/>
              <a:buChar char="q"/>
              <a:defRPr/>
            </a:lvl2pPr>
            <a:lvl3pPr marL="1143000" indent="-228600">
              <a:buClr>
                <a:srgbClr val="9D0A2B"/>
              </a:buClr>
              <a:buSzPct val="100000"/>
              <a:buFont typeface="Wingdings" pitchFamily="2" charset="2"/>
              <a:buChar char="§"/>
              <a:defRPr/>
            </a:lvl3pPr>
            <a:lvl4pPr marL="16002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4pPr>
            <a:lvl5pPr marL="2057400" indent="-228600">
              <a:buClr>
                <a:srgbClr val="9D0A2B"/>
              </a:buClr>
              <a:buSzPct val="150000"/>
              <a:buFont typeface="Arial" pitchFamily="34" charset="0"/>
              <a:buChar char="■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6353225"/>
            <a:ext cx="80021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defRPr/>
            </a:pPr>
            <a:r>
              <a:rPr lang="en-US" sz="900" dirty="0" smtClean="0"/>
              <a:t>2016 July </a:t>
            </a:r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changes-</a:t>
            </a:r>
            <a:fld id="{DA79EEDA-9492-4994-BB18-1005CD6866B1}" type="slidenum">
              <a:rPr lang="en-US" sz="900" smtClean="0"/>
              <a:pPr>
                <a:spcBef>
                  <a:spcPts val="0"/>
                </a:spcBef>
                <a:defRPr/>
              </a:pPr>
              <a:t>‹#›</a:t>
            </a:fld>
            <a:endParaRPr lang="en-US" sz="900" dirty="0" smtClean="0"/>
          </a:p>
          <a:p>
            <a:pPr>
              <a:spcBef>
                <a:spcPts val="0"/>
              </a:spcBef>
              <a:defRPr/>
            </a:pPr>
            <a:r>
              <a:rPr lang="en-US" sz="900" dirty="0" smtClean="0"/>
              <a:t>11.04.2016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272" y="6069657"/>
            <a:ext cx="1005927" cy="16765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7178" y="6062761"/>
            <a:ext cx="6096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1825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EC082-E2BA-4736-9396-74A260CE7D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675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43CD20-1BCC-4C9D-BFDB-3521026A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4093F-107C-45E0-A025-65FCB919FC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21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C7A2C-614A-4DC6-845D-C9FD0CFDC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71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5D710-EA32-43EF-9CFD-E65166C7F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14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88C303-52BA-4743-9C41-48C2380AC6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5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9CB6FA-28E1-4D11-A496-3128317E23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604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1AD355A0-319A-494F-80BC-8EAD4028FC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219201" y="3636963"/>
            <a:ext cx="7313240" cy="2913062"/>
          </a:xfrm>
          <a:noFill/>
          <a:ln/>
        </p:spPr>
        <p:txBody>
          <a:bodyPr/>
          <a:lstStyle/>
          <a:p>
            <a:pPr>
              <a:lnSpc>
                <a:spcPct val="95000"/>
              </a:lnSpc>
              <a:tabLst>
                <a:tab pos="271463" algn="l"/>
              </a:tabLst>
            </a:pPr>
            <a:r>
              <a:rPr lang="es-ES" altLang="en-US" sz="3400" b="1" dirty="0" smtClean="0">
                <a:solidFill>
                  <a:srgbClr val="70869B"/>
                </a:solidFill>
              </a:rPr>
              <a:t>Modificaciones del Reglamento del PCT en vigor el 1 de julio 2016</a:t>
            </a:r>
            <a:endParaRPr lang="es-ES" altLang="en-US" sz="3400" b="1" dirty="0">
              <a:solidFill>
                <a:srgbClr val="70869B"/>
              </a:solidFill>
            </a:endParaRPr>
          </a:p>
        </p:txBody>
      </p:sp>
      <p:pic>
        <p:nvPicPr>
          <p:cNvPr id="2063" name="Picture 15" descr="Puce-3_pc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3" y="3263900"/>
            <a:ext cx="381000" cy="38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1648" y="245936"/>
            <a:ext cx="8643948" cy="778098"/>
          </a:xfrm>
        </p:spPr>
        <p:txBody>
          <a:bodyPr/>
          <a:lstStyle/>
          <a:p>
            <a:r>
              <a:rPr lang="es-ES" altLang="en-US" sz="3400" dirty="0">
                <a:solidFill>
                  <a:srgbClr val="70869B"/>
                </a:solidFill>
              </a:rPr>
              <a:t>Modificaciones del Reglamento del </a:t>
            </a:r>
            <a:r>
              <a:rPr lang="es-ES" altLang="en-US" sz="3400" dirty="0" smtClean="0">
                <a:solidFill>
                  <a:srgbClr val="70869B"/>
                </a:solidFill>
              </a:rPr>
              <a:t>PCT </a:t>
            </a:r>
            <a:r>
              <a:rPr lang="en-US" sz="3400" dirty="0" smtClean="0"/>
              <a:t>(1)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360" y="1095156"/>
            <a:ext cx="8435280" cy="5328592"/>
          </a:xfrm>
        </p:spPr>
        <p:txBody>
          <a:bodyPr/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s-ES" sz="2200" dirty="0"/>
              <a:t>Modificación de las Reglas </a:t>
            </a:r>
            <a:r>
              <a:rPr lang="es-ES" sz="2200" dirty="0" smtClean="0"/>
              <a:t>48 </a:t>
            </a:r>
            <a:r>
              <a:rPr lang="es-ES" sz="2200" dirty="0"/>
              <a:t>y </a:t>
            </a:r>
            <a:r>
              <a:rPr lang="es-ES" sz="2200" dirty="0" smtClean="0"/>
              <a:t>94 </a:t>
            </a:r>
            <a:r>
              <a:rPr lang="es-ES" sz="2200" dirty="0"/>
              <a:t>del PCT </a:t>
            </a:r>
          </a:p>
          <a:p>
            <a:pPr marL="803275" lvl="1" indent="-346075">
              <a:spcBef>
                <a:spcPts val="400"/>
              </a:spcBef>
              <a:spcAft>
                <a:spcPts val="400"/>
              </a:spcAft>
            </a:pPr>
            <a:r>
              <a:rPr lang="es-ES" sz="2200" dirty="0"/>
              <a:t>Omitir </a:t>
            </a:r>
            <a:r>
              <a:rPr lang="es-ES" sz="2200" dirty="0" smtClean="0"/>
              <a:t>de la publicación (Regla 48) y bloquear el acceso al público (Regla 94</a:t>
            </a:r>
            <a:r>
              <a:rPr lang="es-ES" sz="2200" dirty="0"/>
              <a:t>) </a:t>
            </a:r>
            <a:r>
              <a:rPr lang="es-ES" sz="2200" dirty="0" smtClean="0"/>
              <a:t>a determinada </a:t>
            </a:r>
            <a:r>
              <a:rPr lang="es-ES" sz="2200" dirty="0"/>
              <a:t>información </a:t>
            </a:r>
            <a:endParaRPr lang="es-ES" sz="2200" dirty="0" smtClean="0"/>
          </a:p>
          <a:p>
            <a:pPr marL="803275" lvl="1" indent="-346075">
              <a:spcBef>
                <a:spcPts val="400"/>
              </a:spcBef>
              <a:spcAft>
                <a:spcPts val="400"/>
              </a:spcAft>
            </a:pPr>
            <a:r>
              <a:rPr lang="es-ES" sz="2200" dirty="0" smtClean="0"/>
              <a:t>El solicitante deberá presentar a la IB una petición documentada</a:t>
            </a:r>
          </a:p>
          <a:p>
            <a:pPr marL="803275" lvl="1" indent="-346075">
              <a:spcBef>
                <a:spcPts val="400"/>
              </a:spcBef>
              <a:spcAft>
                <a:spcPts val="400"/>
              </a:spcAft>
            </a:pPr>
            <a:r>
              <a:rPr lang="es-ES" sz="2200" dirty="0" smtClean="0"/>
              <a:t>Se omite el acceso público y la publicación de cierta información, si</a:t>
            </a:r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es-ES" sz="2200" dirty="0" smtClean="0"/>
              <a:t>manifiestamente </a:t>
            </a:r>
            <a:r>
              <a:rPr lang="es-ES" sz="2200" dirty="0"/>
              <a:t>no cumple el propósito de informar al público sobre la solicitud </a:t>
            </a:r>
            <a:r>
              <a:rPr lang="es-ES" sz="2200" dirty="0" smtClean="0"/>
              <a:t>internacional,</a:t>
            </a:r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es-ES" sz="2200" dirty="0"/>
              <a:t>el acceso público a dicha información  “perjudicaría los intereses personales o económicos de cualquier </a:t>
            </a:r>
            <a:r>
              <a:rPr lang="es-ES" sz="2200" dirty="0" smtClean="0"/>
              <a:t>persona, y</a:t>
            </a:r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es-ES" sz="2200" dirty="0"/>
              <a:t>no prevalece el interés público en tener acceso a dicha información</a:t>
            </a:r>
            <a:endParaRPr lang="es-ES" sz="2200" dirty="0" smtClean="0"/>
          </a:p>
          <a:p>
            <a:pPr lvl="2">
              <a:spcBef>
                <a:spcPts val="400"/>
              </a:spcBef>
              <a:spcAft>
                <a:spcPts val="400"/>
              </a:spcAft>
            </a:pPr>
            <a:endParaRPr lang="es-ES" sz="2200" dirty="0"/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s-ES" sz="2200" dirty="0"/>
          </a:p>
        </p:txBody>
      </p:sp>
    </p:spTree>
    <p:extLst>
      <p:ext uri="{BB962C8B-B14F-4D97-AF65-F5344CB8AC3E}">
        <p14:creationId xmlns:p14="http://schemas.microsoft.com/office/powerpoint/2010/main" val="62316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07288" cy="822398"/>
          </a:xfrm>
        </p:spPr>
        <p:txBody>
          <a:bodyPr/>
          <a:lstStyle/>
          <a:p>
            <a:r>
              <a:rPr lang="es-ES" altLang="en-US" sz="3400" dirty="0">
                <a:solidFill>
                  <a:srgbClr val="70869B"/>
                </a:solidFill>
              </a:rPr>
              <a:t>Modificaciones del Reglamento del PCT </a:t>
            </a:r>
            <a:r>
              <a:rPr lang="en-US" sz="3400" dirty="0" smtClean="0"/>
              <a:t>(2)</a:t>
            </a:r>
            <a:endParaRPr lang="en-US" sz="3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7760" y="879132"/>
            <a:ext cx="8229600" cy="5790228"/>
          </a:xfrm>
        </p:spPr>
        <p:txBody>
          <a:bodyPr/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s-ES" sz="1800" dirty="0">
                <a:solidFill>
                  <a:srgbClr val="000000"/>
                </a:solidFill>
              </a:rPr>
              <a:t>Modificación de las Reglas 48 y 94 del PCT </a:t>
            </a:r>
            <a:r>
              <a:rPr lang="es-ES" sz="1800" dirty="0" smtClean="0">
                <a:solidFill>
                  <a:srgbClr val="000000"/>
                </a:solidFill>
              </a:rPr>
              <a:t>(cont.)</a:t>
            </a:r>
            <a:endParaRPr lang="es-ES" sz="1800" dirty="0">
              <a:solidFill>
                <a:srgbClr val="000000"/>
              </a:solidFill>
            </a:endParaRP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s-ES" sz="1800" dirty="0" smtClean="0">
                <a:solidFill>
                  <a:srgbClr val="000000"/>
                </a:solidFill>
              </a:rPr>
              <a:t>Plazo </a:t>
            </a:r>
            <a:r>
              <a:rPr lang="es-ES" sz="1800" dirty="0">
                <a:solidFill>
                  <a:srgbClr val="000000"/>
                </a:solidFill>
              </a:rPr>
              <a:t>para la presentación de una petición según la Regla 48</a:t>
            </a:r>
            <a:r>
              <a:rPr lang="es-ES" sz="1800" dirty="0" smtClean="0">
                <a:solidFill>
                  <a:srgbClr val="000000"/>
                </a:solidFill>
              </a:rPr>
              <a:t>:</a:t>
            </a:r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es-ES" sz="1800" dirty="0" smtClean="0">
                <a:solidFill>
                  <a:srgbClr val="000000"/>
                </a:solidFill>
              </a:rPr>
              <a:t>la </a:t>
            </a:r>
            <a:r>
              <a:rPr lang="es-ES" sz="1800" dirty="0">
                <a:solidFill>
                  <a:srgbClr val="000000"/>
                </a:solidFill>
              </a:rPr>
              <a:t>finalización de los preparativos técnicos para la publicación internacional </a:t>
            </a:r>
            <a:r>
              <a:rPr lang="es-ES" sz="1800" dirty="0" smtClean="0">
                <a:solidFill>
                  <a:srgbClr val="000000"/>
                </a:solidFill>
              </a:rPr>
              <a:t>(normalmente 15 </a:t>
            </a:r>
            <a:r>
              <a:rPr lang="es-ES" sz="1800" dirty="0">
                <a:solidFill>
                  <a:srgbClr val="000000"/>
                </a:solidFill>
              </a:rPr>
              <a:t>días antes de la </a:t>
            </a:r>
            <a:r>
              <a:rPr lang="es-ES" sz="1800" dirty="0" smtClean="0">
                <a:solidFill>
                  <a:srgbClr val="000000"/>
                </a:solidFill>
              </a:rPr>
              <a:t>fecha </a:t>
            </a:r>
            <a:r>
              <a:rPr lang="es-ES" sz="1800" dirty="0">
                <a:solidFill>
                  <a:srgbClr val="000000"/>
                </a:solidFill>
              </a:rPr>
              <a:t>de </a:t>
            </a:r>
            <a:r>
              <a:rPr lang="es-ES" sz="1800" dirty="0" smtClean="0">
                <a:solidFill>
                  <a:srgbClr val="000000"/>
                </a:solidFill>
              </a:rPr>
              <a:t>publicación</a:t>
            </a:r>
            <a:r>
              <a:rPr lang="en-US" sz="1800" dirty="0" smtClean="0">
                <a:solidFill>
                  <a:srgbClr val="000000"/>
                </a:solidFill>
              </a:rPr>
              <a:t>)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s-ES" sz="1800" dirty="0">
                <a:solidFill>
                  <a:srgbClr val="000000"/>
                </a:solidFill>
              </a:rPr>
              <a:t>Plazo para la presentación de una petición según la Regla </a:t>
            </a:r>
            <a:r>
              <a:rPr lang="es-ES" sz="1800" dirty="0" smtClean="0">
                <a:solidFill>
                  <a:srgbClr val="000000"/>
                </a:solidFill>
              </a:rPr>
              <a:t>94:</a:t>
            </a:r>
            <a:endParaRPr lang="es-ES" sz="1800" dirty="0">
              <a:solidFill>
                <a:srgbClr val="000000"/>
              </a:solidFill>
            </a:endParaRPr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es-ES" sz="1800" dirty="0" smtClean="0">
                <a:solidFill>
                  <a:srgbClr val="000000"/>
                </a:solidFill>
              </a:rPr>
              <a:t>En cualquier momento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s-ES" sz="1800" dirty="0" smtClean="0">
                <a:solidFill>
                  <a:srgbClr val="000000"/>
                </a:solidFill>
              </a:rPr>
              <a:t>Si </a:t>
            </a:r>
            <a:r>
              <a:rPr lang="es-ES" sz="1800" dirty="0">
                <a:solidFill>
                  <a:srgbClr val="000000"/>
                </a:solidFill>
              </a:rPr>
              <a:t>comprueban que hay información que cumple los criterios requeridos, las RO, ISA, SISA o  IB podrán proponer al solicitante que </a:t>
            </a:r>
            <a:r>
              <a:rPr lang="es-ES" sz="1800" dirty="0" smtClean="0">
                <a:solidFill>
                  <a:srgbClr val="000000"/>
                </a:solidFill>
              </a:rPr>
              <a:t>pida que ésta sea omitida de la publicación, según la Regla 48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s-ES" sz="1800" dirty="0">
                <a:solidFill>
                  <a:srgbClr val="000000"/>
                </a:solidFill>
              </a:rPr>
              <a:t>Si </a:t>
            </a:r>
            <a:r>
              <a:rPr lang="es-ES" sz="1800" dirty="0" smtClean="0">
                <a:solidFill>
                  <a:srgbClr val="000000"/>
                </a:solidFill>
              </a:rPr>
              <a:t>comprueba </a:t>
            </a:r>
            <a:r>
              <a:rPr lang="es-ES" sz="1800" dirty="0">
                <a:solidFill>
                  <a:srgbClr val="000000"/>
                </a:solidFill>
              </a:rPr>
              <a:t>que hay información que cumple los criterios </a:t>
            </a:r>
            <a:r>
              <a:rPr lang="es-ES" sz="1800" dirty="0" smtClean="0">
                <a:solidFill>
                  <a:srgbClr val="000000"/>
                </a:solidFill>
              </a:rPr>
              <a:t>requeridos, la IB podrá sugerir al solicitante que pida su omisión del acceso al público según la Regla 94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n-US" sz="1800" dirty="0" smtClean="0">
                <a:solidFill>
                  <a:srgbClr val="000000"/>
                </a:solidFill>
              </a:rPr>
              <a:t>S</a:t>
            </a:r>
            <a:r>
              <a:rPr lang="es-ES" sz="1800" dirty="0" smtClean="0">
                <a:solidFill>
                  <a:srgbClr val="000000"/>
                </a:solidFill>
              </a:rPr>
              <a:t>i la Oficina </a:t>
            </a:r>
            <a:r>
              <a:rPr lang="es-ES" sz="1800" dirty="0">
                <a:solidFill>
                  <a:srgbClr val="000000"/>
                </a:solidFill>
              </a:rPr>
              <a:t>Internacional </a:t>
            </a:r>
            <a:r>
              <a:rPr lang="es-ES" sz="1800" dirty="0" smtClean="0">
                <a:solidFill>
                  <a:srgbClr val="000000"/>
                </a:solidFill>
              </a:rPr>
              <a:t>otorga </a:t>
            </a:r>
            <a:r>
              <a:rPr lang="es-ES" sz="1800" dirty="0">
                <a:solidFill>
                  <a:srgbClr val="000000"/>
                </a:solidFill>
              </a:rPr>
              <a:t> </a:t>
            </a:r>
            <a:r>
              <a:rPr lang="es-ES" sz="1800" dirty="0" smtClean="0">
                <a:solidFill>
                  <a:srgbClr val="000000"/>
                </a:solidFill>
              </a:rPr>
              <a:t>una petición en virtud de las Reglas 48 o 94, lo notificará a </a:t>
            </a:r>
            <a:r>
              <a:rPr lang="es-ES" sz="1800" dirty="0">
                <a:solidFill>
                  <a:srgbClr val="000000"/>
                </a:solidFill>
              </a:rPr>
              <a:t>las </a:t>
            </a:r>
            <a:r>
              <a:rPr lang="es-ES" sz="1800" dirty="0" smtClean="0">
                <a:solidFill>
                  <a:srgbClr val="000000"/>
                </a:solidFill>
              </a:rPr>
              <a:t>Administraciones </a:t>
            </a:r>
            <a:r>
              <a:rPr lang="es-ES" sz="1800" dirty="0">
                <a:solidFill>
                  <a:srgbClr val="000000"/>
                </a:solidFill>
              </a:rPr>
              <a:t>y </a:t>
            </a:r>
            <a:r>
              <a:rPr lang="es-ES" sz="1800" dirty="0" smtClean="0">
                <a:solidFill>
                  <a:srgbClr val="000000"/>
                </a:solidFill>
              </a:rPr>
              <a:t>Oficinas correspondientes que denegarán </a:t>
            </a:r>
            <a:r>
              <a:rPr lang="es-ES" sz="1800" dirty="0">
                <a:solidFill>
                  <a:srgbClr val="000000"/>
                </a:solidFill>
              </a:rPr>
              <a:t>el acceso público a su </a:t>
            </a:r>
            <a:r>
              <a:rPr lang="es-ES" sz="1800" dirty="0" smtClean="0">
                <a:solidFill>
                  <a:srgbClr val="000000"/>
                </a:solidFill>
              </a:rPr>
              <a:t>expediente 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s-ES" sz="1800" dirty="0" smtClean="0">
                <a:solidFill>
                  <a:srgbClr val="000000"/>
                </a:solidFill>
              </a:rPr>
              <a:t>Se </a:t>
            </a:r>
            <a:r>
              <a:rPr lang="es-ES" sz="1800" dirty="0">
                <a:solidFill>
                  <a:srgbClr val="000000"/>
                </a:solidFill>
              </a:rPr>
              <a:t>aplicará a las solicitudes internacionales presentadas </a:t>
            </a:r>
            <a:r>
              <a:rPr lang="es-ES" sz="1800" dirty="0" smtClean="0">
                <a:solidFill>
                  <a:srgbClr val="000000"/>
                </a:solidFill>
              </a:rPr>
              <a:t>el 1 de Julio de </a:t>
            </a:r>
            <a:r>
              <a:rPr lang="es-ES" sz="1800" dirty="0">
                <a:solidFill>
                  <a:srgbClr val="000000"/>
                </a:solidFill>
              </a:rPr>
              <a:t>2016 o después</a:t>
            </a:r>
            <a:endParaRPr lang="es-ES" sz="1800" dirty="0" smtClean="0">
              <a:solidFill>
                <a:srgbClr val="000000"/>
              </a:solidFill>
            </a:endParaRPr>
          </a:p>
          <a:p>
            <a:pPr lvl="1">
              <a:spcBef>
                <a:spcPts val="400"/>
              </a:spcBef>
              <a:spcAft>
                <a:spcPts val="400"/>
              </a:spcAft>
            </a:pPr>
            <a:endParaRPr lang="es-ES" sz="1800" dirty="0">
              <a:solidFill>
                <a:srgbClr val="000000"/>
              </a:solidFill>
            </a:endParaRPr>
          </a:p>
          <a:p>
            <a:pPr>
              <a:spcBef>
                <a:spcPts val="400"/>
              </a:spcBef>
              <a:spcAft>
                <a:spcPts val="400"/>
              </a:spcAft>
            </a:pPr>
            <a:endParaRPr lang="es-ES" sz="1800" dirty="0">
              <a:solidFill>
                <a:srgbClr val="000000"/>
              </a:solidFill>
            </a:endParaRPr>
          </a:p>
          <a:p>
            <a:pPr lvl="1">
              <a:spcBef>
                <a:spcPts val="400"/>
              </a:spcBef>
              <a:spcAft>
                <a:spcPts val="400"/>
              </a:spcAft>
            </a:pPr>
            <a:endParaRPr lang="es-ES" sz="1800" dirty="0">
              <a:solidFill>
                <a:srgbClr val="000000"/>
              </a:solidFill>
            </a:endParaRPr>
          </a:p>
          <a:p>
            <a:pPr lvl="1">
              <a:spcBef>
                <a:spcPts val="400"/>
              </a:spcBef>
              <a:spcAft>
                <a:spcPts val="400"/>
              </a:spcAft>
            </a:pPr>
            <a:endParaRPr lang="en-US" sz="1800" dirty="0">
              <a:solidFill>
                <a:srgbClr val="000000"/>
              </a:solidFill>
            </a:endParaRPr>
          </a:p>
          <a:p>
            <a:pPr lvl="0">
              <a:spcBef>
                <a:spcPts val="400"/>
              </a:spcBef>
              <a:spcAft>
                <a:spcPts val="400"/>
              </a:spcAft>
            </a:pPr>
            <a:endParaRPr lang="en-US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20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400" y="116632"/>
            <a:ext cx="8517632" cy="1143000"/>
          </a:xfrm>
        </p:spPr>
        <p:txBody>
          <a:bodyPr/>
          <a:lstStyle/>
          <a:p>
            <a:r>
              <a:rPr lang="es-ES" sz="3400" dirty="0">
                <a:solidFill>
                  <a:srgbClr val="70869B"/>
                </a:solidFill>
              </a:rPr>
              <a:t>Modificaciones del Reglamento del PCT (3)</a:t>
            </a:r>
            <a:endParaRPr lang="en-US" sz="3400" dirty="0">
              <a:solidFill>
                <a:srgbClr val="70869B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480" y="1156212"/>
            <a:ext cx="8229600" cy="5184576"/>
          </a:xfrm>
        </p:spPr>
        <p:txBody>
          <a:bodyPr/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s-ES" sz="1800" dirty="0"/>
              <a:t>Modificación de la Regla 26</a:t>
            </a:r>
            <a:r>
              <a:rPr lang="es-ES" sz="1800" i="1" dirty="0"/>
              <a:t>bis</a:t>
            </a:r>
            <a:r>
              <a:rPr lang="es-ES" sz="1800" dirty="0"/>
              <a:t>.3 del PCT 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s-ES" sz="1800" u="sng" dirty="0"/>
              <a:t>Regla general</a:t>
            </a:r>
            <a:r>
              <a:rPr lang="es-ES" sz="1800" dirty="0"/>
              <a:t>:  Las Oficinas receptoras deberán transmitir a la Oficina Internacional copias de los documentos recibidos en relación con peticiones de restauración del derecho de </a:t>
            </a:r>
            <a:r>
              <a:rPr lang="es-ES" sz="1800" dirty="0" smtClean="0"/>
              <a:t>prioridad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s-ES" sz="1800" u="sng" dirty="0"/>
              <a:t>Excepciones</a:t>
            </a:r>
            <a:r>
              <a:rPr lang="es-ES" sz="1800" dirty="0"/>
              <a:t>: </a:t>
            </a:r>
            <a:endParaRPr lang="es-ES" sz="1800" dirty="0" smtClean="0"/>
          </a:p>
          <a:p>
            <a:pPr lvl="2">
              <a:spcBef>
                <a:spcPts val="400"/>
              </a:spcBef>
              <a:spcAft>
                <a:spcPts val="400"/>
              </a:spcAft>
            </a:pPr>
            <a:r>
              <a:rPr lang="es-ES" sz="1800" dirty="0" smtClean="0"/>
              <a:t>La RO podrá decidir no transmitir  la información, a partir de una petición fundamentada del solicitante, o por iniciativa propia, si </a:t>
            </a:r>
          </a:p>
          <a:p>
            <a:pPr lvl="3">
              <a:spcBef>
                <a:spcPts val="400"/>
              </a:spcBef>
              <a:spcAft>
                <a:spcPts val="4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s-ES" sz="1800" dirty="0" smtClean="0"/>
              <a:t>manifiestamente </a:t>
            </a:r>
            <a:r>
              <a:rPr lang="es-ES" sz="1800" dirty="0"/>
              <a:t>no cumple el propósito de informar al público sobre la solicitud </a:t>
            </a:r>
            <a:r>
              <a:rPr lang="es-ES" sz="1800" dirty="0" smtClean="0"/>
              <a:t>internacional,</a:t>
            </a:r>
          </a:p>
          <a:p>
            <a:pPr lvl="3">
              <a:spcBef>
                <a:spcPts val="400"/>
              </a:spcBef>
              <a:spcAft>
                <a:spcPts val="4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s-ES" sz="1800" dirty="0"/>
              <a:t>el acceso público a dicha información  “perjudicaría los intereses personales o económicos de cualquier persona, </a:t>
            </a:r>
            <a:r>
              <a:rPr lang="es-ES" sz="1800" dirty="0" smtClean="0"/>
              <a:t>y</a:t>
            </a:r>
          </a:p>
          <a:p>
            <a:pPr lvl="3">
              <a:spcBef>
                <a:spcPts val="400"/>
              </a:spcBef>
              <a:spcAft>
                <a:spcPts val="400"/>
              </a:spcAft>
              <a:buSzPct val="100000"/>
              <a:buFont typeface="Wingdings" panose="05000000000000000000" pitchFamily="2" charset="2"/>
              <a:buChar char="Ø"/>
            </a:pPr>
            <a:r>
              <a:rPr lang="es-ES" sz="1800" dirty="0"/>
              <a:t>no prevalece el interés público en tener acceso a dicha </a:t>
            </a:r>
            <a:r>
              <a:rPr lang="es-ES" sz="1800" dirty="0" smtClean="0"/>
              <a:t>información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r>
              <a:rPr lang="es-ES" sz="1800" dirty="0"/>
              <a:t>Se aplicará a las solicitudes internacionales presentadas el 1 de Julio de 2016 o después</a:t>
            </a:r>
          </a:p>
          <a:p>
            <a:pPr lvl="1">
              <a:spcBef>
                <a:spcPts val="400"/>
              </a:spcBef>
              <a:spcAft>
                <a:spcPts val="400"/>
              </a:spcAft>
            </a:pPr>
            <a:endParaRPr lang="es-ES" sz="1800" dirty="0"/>
          </a:p>
          <a:p>
            <a:pPr lvl="3">
              <a:spcBef>
                <a:spcPts val="400"/>
              </a:spcBef>
              <a:spcAft>
                <a:spcPts val="400"/>
              </a:spcAft>
            </a:pPr>
            <a:endParaRPr lang="es-ES" sz="1800" dirty="0"/>
          </a:p>
          <a:p>
            <a:pPr lvl="3">
              <a:spcBef>
                <a:spcPts val="400"/>
              </a:spcBef>
              <a:spcAft>
                <a:spcPts val="400"/>
              </a:spcAft>
            </a:pPr>
            <a:endParaRPr lang="es-ES" sz="1800" dirty="0" smtClean="0"/>
          </a:p>
          <a:p>
            <a:pPr lvl="3">
              <a:spcBef>
                <a:spcPts val="400"/>
              </a:spcBef>
              <a:spcAft>
                <a:spcPts val="400"/>
              </a:spcAft>
            </a:pPr>
            <a:endParaRPr lang="es-ES" sz="1800" dirty="0" smtClean="0"/>
          </a:p>
          <a:p>
            <a:pPr lvl="3">
              <a:spcBef>
                <a:spcPts val="400"/>
              </a:spcBef>
              <a:spcAft>
                <a:spcPts val="400"/>
              </a:spcAft>
            </a:pPr>
            <a:endParaRPr lang="es-ES" sz="1800" dirty="0"/>
          </a:p>
          <a:p>
            <a:pPr lvl="1">
              <a:spcBef>
                <a:spcPts val="400"/>
              </a:spcBef>
              <a:spcAft>
                <a:spcPts val="400"/>
              </a:spcAft>
            </a:pPr>
            <a:endParaRPr lang="es-ES" sz="1800" dirty="0" smtClean="0"/>
          </a:p>
          <a:p>
            <a:pPr lvl="1">
              <a:spcBef>
                <a:spcPts val="400"/>
              </a:spcBef>
              <a:spcAft>
                <a:spcPts val="400"/>
              </a:spcAft>
            </a:pPr>
            <a:endParaRPr lang="es-ES" sz="1800" dirty="0"/>
          </a:p>
          <a:p>
            <a:pPr lvl="1">
              <a:spcBef>
                <a:spcPts val="400"/>
              </a:spcBef>
              <a:spcAft>
                <a:spcPts val="400"/>
              </a:spcAft>
            </a:pPr>
            <a:endParaRPr lang="es-ES" sz="1800" dirty="0" smtClean="0"/>
          </a:p>
          <a:p>
            <a:pPr lvl="1">
              <a:spcBef>
                <a:spcPts val="400"/>
              </a:spcBef>
              <a:spcAft>
                <a:spcPts val="400"/>
              </a:spcAft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354373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922114"/>
          </a:xfrm>
        </p:spPr>
        <p:txBody>
          <a:bodyPr/>
          <a:lstStyle/>
          <a:p>
            <a:r>
              <a:rPr lang="es-ES" sz="3400" dirty="0">
                <a:solidFill>
                  <a:srgbClr val="70869B"/>
                </a:solidFill>
              </a:rPr>
              <a:t>Modificaciones del Reglamento del PCT </a:t>
            </a:r>
            <a:r>
              <a:rPr lang="es-ES" sz="3400" dirty="0" smtClean="0">
                <a:solidFill>
                  <a:srgbClr val="70869B"/>
                </a:solidFill>
              </a:rPr>
              <a:t>(4)</a:t>
            </a:r>
            <a:endParaRPr lang="en-US" sz="3400" dirty="0">
              <a:solidFill>
                <a:srgbClr val="70869B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492" y="1447840"/>
            <a:ext cx="8229600" cy="4641379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2200" dirty="0"/>
              <a:t>Modificación de la Regla </a:t>
            </a:r>
            <a:r>
              <a:rPr lang="es-ES" sz="2200" dirty="0" smtClean="0"/>
              <a:t>9.2 </a:t>
            </a:r>
            <a:r>
              <a:rPr lang="es-ES" sz="2200" dirty="0"/>
              <a:t>del PCT </a:t>
            </a:r>
            <a:endParaRPr lang="es-ES" sz="22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2200" dirty="0" smtClean="0"/>
              <a:t>Se extiende lo establecido en la Regla 9.2 a la IB y a la SISA, que podrán proponer al solicitante corregir su solicitud PCT antes de la publicación en caso de que contenga ciertas expresiones tal como se definen en la Regla 9.1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2200" dirty="0"/>
              <a:t>Se aplicará a las solicitudes internacionales presentadas el 1 de Julio de 2016 o después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s-ES" sz="22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s-ES" sz="22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282894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1784" y="188640"/>
            <a:ext cx="8579296" cy="936104"/>
          </a:xfrm>
        </p:spPr>
        <p:txBody>
          <a:bodyPr/>
          <a:lstStyle/>
          <a:p>
            <a:r>
              <a:rPr lang="es-ES" sz="3400" dirty="0">
                <a:solidFill>
                  <a:srgbClr val="70869B"/>
                </a:solidFill>
              </a:rPr>
              <a:t>Modificaciones del Reglamento del PCT </a:t>
            </a:r>
            <a:r>
              <a:rPr lang="es-ES" sz="3400" dirty="0" smtClean="0">
                <a:solidFill>
                  <a:srgbClr val="70869B"/>
                </a:solidFill>
              </a:rPr>
              <a:t>(5)</a:t>
            </a:r>
            <a:endParaRPr lang="en-US" sz="3400" dirty="0">
              <a:solidFill>
                <a:srgbClr val="70869B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548" y="1117388"/>
            <a:ext cx="7995876" cy="5073427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1800" dirty="0"/>
              <a:t>Modificación de la </a:t>
            </a:r>
            <a:r>
              <a:rPr lang="es-ES" sz="1800" dirty="0" smtClean="0"/>
              <a:t>Regla 82</a:t>
            </a:r>
            <a:r>
              <a:rPr lang="es-ES" sz="1800" i="1" dirty="0" smtClean="0"/>
              <a:t>quater </a:t>
            </a:r>
            <a:r>
              <a:rPr lang="es-ES" sz="1800" dirty="0"/>
              <a:t>del PCT </a:t>
            </a:r>
            <a:endParaRPr lang="es-ES" sz="1800" i="1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1800" dirty="0" smtClean="0"/>
              <a:t>se </a:t>
            </a:r>
            <a:r>
              <a:rPr lang="es-ES" sz="1800" dirty="0"/>
              <a:t>amplían las disposiciones sobre circunstancias de </a:t>
            </a:r>
            <a:r>
              <a:rPr lang="en-US" sz="1800" dirty="0" smtClean="0"/>
              <a:t>“</a:t>
            </a:r>
            <a:r>
              <a:rPr lang="es-ES" sz="1800" dirty="0" smtClean="0"/>
              <a:t>fuerza mayor” en el incumplimiento de los plazos debido a la “indisponibilidad de los servicios de comunicación electrónica</a:t>
            </a:r>
            <a:r>
              <a:rPr lang="en-US" sz="1800" dirty="0" smtClean="0"/>
              <a:t>”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n-US" sz="1800" dirty="0" err="1" smtClean="0"/>
              <a:t>Acuerdo</a:t>
            </a:r>
            <a:r>
              <a:rPr lang="en-US" sz="1800" dirty="0" smtClean="0"/>
              <a:t> de la </a:t>
            </a:r>
            <a:r>
              <a:rPr lang="en-US" sz="1800" dirty="0" err="1" smtClean="0"/>
              <a:t>Asamblea</a:t>
            </a:r>
            <a:r>
              <a:rPr lang="en-US" sz="1800" dirty="0" smtClean="0"/>
              <a:t> del PCT: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s-ES" sz="1800" dirty="0" smtClean="0"/>
              <a:t>“</a:t>
            </a:r>
            <a:r>
              <a:rPr lang="es-ES" sz="1800" dirty="0"/>
              <a:t>Al adoptar la Regla 82</a:t>
            </a:r>
            <a:r>
              <a:rPr lang="es-ES" sz="1800" i="1" dirty="0"/>
              <a:t>quater</a:t>
            </a:r>
            <a:r>
              <a:rPr lang="es-ES" sz="1800" dirty="0"/>
              <a:t>.1, la Asamblea  señaló que las [Oficinas y Administraciones], al examinar una solicitud [en virtud de esta Regla], deberán interpretar que “por indisponibilidad de los servicios de comunicación electrónica”  se entiende una interrupción que afecte a amplias zonas geográficas o a un grupo numeroso de personas, a diferencia de los problemas localizados que afecten  a un edificio determinado o a un único usuario</a:t>
            </a:r>
            <a:r>
              <a:rPr lang="es-ES" sz="1800" dirty="0" smtClean="0"/>
              <a:t>.”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1800" dirty="0" smtClean="0"/>
              <a:t>Se aplicará a </a:t>
            </a:r>
            <a:r>
              <a:rPr lang="es-ES" sz="1800" dirty="0"/>
              <a:t>las solicitudes internacionales presentadas </a:t>
            </a:r>
            <a:r>
              <a:rPr lang="es-ES" sz="1800" dirty="0" smtClean="0"/>
              <a:t>el 1 de julio de 2016 </a:t>
            </a:r>
            <a:r>
              <a:rPr lang="es-ES" sz="1800" dirty="0"/>
              <a:t>o </a:t>
            </a:r>
            <a:r>
              <a:rPr lang="es-ES" sz="1800" dirty="0" smtClean="0"/>
              <a:t>después, y a aquellas </a:t>
            </a:r>
            <a:r>
              <a:rPr lang="es-ES" sz="1800" dirty="0"/>
              <a:t>presentadas anteriormente </a:t>
            </a:r>
            <a:r>
              <a:rPr lang="es-ES" sz="1800" dirty="0" smtClean="0"/>
              <a:t>al 1 de julio </a:t>
            </a:r>
            <a:r>
              <a:rPr lang="es-ES" sz="1800" dirty="0"/>
              <a:t>de 2016  cuando el  “acontecimiento” </a:t>
            </a:r>
            <a:r>
              <a:rPr lang="es-ES" sz="1800" dirty="0" smtClean="0"/>
              <a:t>se haya </a:t>
            </a:r>
            <a:r>
              <a:rPr lang="es-ES" sz="1800" dirty="0"/>
              <a:t>producido el </a:t>
            </a:r>
            <a:r>
              <a:rPr lang="es-ES" sz="1800" dirty="0" smtClean="0"/>
              <a:t>1 de </a:t>
            </a:r>
            <a:r>
              <a:rPr lang="es-ES" sz="1800" dirty="0"/>
              <a:t>julio de 2016 o en una fecha posterior</a:t>
            </a:r>
            <a:endParaRPr lang="en-US" sz="18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s-ES" sz="18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138075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964" y="274638"/>
            <a:ext cx="8507288" cy="1143000"/>
          </a:xfrm>
        </p:spPr>
        <p:txBody>
          <a:bodyPr/>
          <a:lstStyle/>
          <a:p>
            <a:r>
              <a:rPr lang="es-ES" sz="3400" dirty="0">
                <a:solidFill>
                  <a:srgbClr val="70869B"/>
                </a:solidFill>
              </a:rPr>
              <a:t>Modificaciones del Reglamento del PCT (5)</a:t>
            </a:r>
            <a:endParaRPr lang="en-US" sz="3400" dirty="0">
              <a:solidFill>
                <a:srgbClr val="70869B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776"/>
            <a:ext cx="8229600" cy="4497388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2200" dirty="0"/>
              <a:t>Modificación de la Regla </a:t>
            </a:r>
            <a:r>
              <a:rPr lang="es-ES" sz="2200" dirty="0" smtClean="0"/>
              <a:t>92.2.d) del </a:t>
            </a:r>
            <a:r>
              <a:rPr lang="es-ES" sz="2200" dirty="0"/>
              <a:t>PCT </a:t>
            </a:r>
            <a:endParaRPr lang="es-ES" sz="2200" dirty="0" smtClean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2200" dirty="0" smtClean="0"/>
              <a:t>Se permite la comunicación con la Oficina Internacional vía </a:t>
            </a:r>
            <a:r>
              <a:rPr lang="es-ES" sz="2200" dirty="0" err="1" smtClean="0"/>
              <a:t>ePCT</a:t>
            </a:r>
            <a:r>
              <a:rPr lang="es-ES" sz="2200" dirty="0" smtClean="0"/>
              <a:t> en cualquiera de los idiomas de publicación </a:t>
            </a:r>
            <a:r>
              <a:rPr lang="en-US" sz="2200" dirty="0" smtClean="0"/>
              <a:t>(</a:t>
            </a:r>
            <a:r>
              <a:rPr lang="es-ES" sz="2200" dirty="0" smtClean="0"/>
              <a:t>además del inglés y el francés</a:t>
            </a:r>
            <a:r>
              <a:rPr lang="en-US" sz="2200" dirty="0" smtClean="0"/>
              <a:t>)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es-ES" sz="2200" dirty="0" smtClean="0"/>
              <a:t>Se aplicará </a:t>
            </a:r>
            <a:r>
              <a:rPr lang="es-ES" sz="2200" dirty="0"/>
              <a:t>a las solicitudes internacionales presentadas el 1 de julio de 2016 o </a:t>
            </a:r>
            <a:r>
              <a:rPr lang="es-ES" sz="2200" dirty="0" smtClean="0"/>
              <a:t>después, y a toda </a:t>
            </a:r>
            <a:r>
              <a:rPr lang="es-ES" sz="2200" dirty="0"/>
              <a:t>correspondencia que reciba la IB el 1 de julio de 2016 o después con respecto a solicitudes internacionales presentadas anteriormente al 1 de julio de 2016</a:t>
            </a:r>
            <a:r>
              <a:rPr lang="es-ES" sz="2200" dirty="0" smtClean="0"/>
              <a:t> </a:t>
            </a:r>
            <a:endParaRPr lang="en-US" sz="2200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endParaRPr lang="es-ES" sz="2200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536308411"/>
      </p:ext>
    </p:extLst>
  </p:cSld>
  <p:clrMapOvr>
    <a:masterClrMapping/>
  </p:clrMapOvr>
</p:sld>
</file>

<file path=ppt/theme/theme1.xml><?xml version="1.0" encoding="utf-8"?>
<a:theme xmlns:a="http://schemas.openxmlformats.org/drawingml/2006/main" name="ES_2010_pct background png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729</TotalTime>
  <Words>668</Words>
  <Application>Microsoft Office PowerPoint</Application>
  <PresentationFormat>On-screen Show (4:3)</PresentationFormat>
  <Paragraphs>53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ES_2010_pct background png</vt:lpstr>
      <vt:lpstr>PowerPoint Presentation</vt:lpstr>
      <vt:lpstr>Modificaciones del Reglamento del PCT (1)</vt:lpstr>
      <vt:lpstr>Modificaciones del Reglamento del PCT (2)</vt:lpstr>
      <vt:lpstr>Modificaciones del Reglamento del PCT (3)</vt:lpstr>
      <vt:lpstr>Modificaciones del Reglamento del PCT (4)</vt:lpstr>
      <vt:lpstr>Modificaciones del Reglamento del PCT (5)</vt:lpstr>
      <vt:lpstr>Modificaciones del Reglamento del PCT (5)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ARGANOZA Rosalina</dc:creator>
  <cp:lastModifiedBy>JULLIARD Corinne</cp:lastModifiedBy>
  <cp:revision>70</cp:revision>
  <cp:lastPrinted>2016-01-19T13:09:58Z</cp:lastPrinted>
  <dcterms:created xsi:type="dcterms:W3CDTF">2013-11-18T13:37:26Z</dcterms:created>
  <dcterms:modified xsi:type="dcterms:W3CDTF">2016-04-22T08:14:08Z</dcterms:modified>
</cp:coreProperties>
</file>