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"/>
  </p:notesMasterIdLst>
  <p:handoutMasterIdLst>
    <p:handoutMasterId r:id="rId6"/>
  </p:handoutMasterIdLst>
  <p:sldIdLst>
    <p:sldId id="258" r:id="rId2"/>
    <p:sldId id="287" r:id="rId3"/>
    <p:sldId id="285" r:id="rId4"/>
  </p:sldIdLst>
  <p:sldSz cx="9144000" cy="6858000" type="screen4x3"/>
  <p:notesSz cx="6669088" cy="9928225"/>
  <p:defaultTextStyle>
    <a:defPPr>
      <a:defRPr lang="en-US"/>
    </a:defPPr>
    <a:lvl1pPr algn="l" rtl="0" fontAlgn="base">
      <a:spcBef>
        <a:spcPct val="5000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5000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5000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5000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5000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8948" autoAdjust="0"/>
    <p:restoredTop sz="94628" autoAdjust="0"/>
  </p:normalViewPr>
  <p:slideViewPr>
    <p:cSldViewPr>
      <p:cViewPr>
        <p:scale>
          <a:sx n="103" d="100"/>
          <a:sy n="103" d="100"/>
        </p:scale>
        <p:origin x="-72" y="936"/>
      </p:cViewPr>
      <p:guideLst>
        <p:guide orient="horz" pos="1137"/>
        <p:guide orient="horz" pos="1015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howGuides="1">
      <p:cViewPr varScale="1">
        <p:scale>
          <a:sx n="77" d="100"/>
          <a:sy n="77" d="100"/>
        </p:scale>
        <p:origin x="-2094" y="-90"/>
      </p:cViewPr>
      <p:guideLst>
        <p:guide orient="horz" pos="3128"/>
        <p:guide pos="210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handoutMaster" Target="handoutMasters/handoutMaster1.xml"/><Relationship Id="rId5" Type="http://schemas.openxmlformats.org/officeDocument/2006/relationships/notesMaster" Target="notesMasters/notesMaster1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7131016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38" cy="496411"/>
          </a:xfrm>
          <a:prstGeom prst="rect">
            <a:avLst/>
          </a:prstGeom>
        </p:spPr>
        <p:txBody>
          <a:bodyPr vert="horz" lIns="95556" tIns="47778" rIns="95556" bIns="47778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777607" y="0"/>
            <a:ext cx="2889938" cy="496411"/>
          </a:xfrm>
          <a:prstGeom prst="rect">
            <a:avLst/>
          </a:prstGeom>
        </p:spPr>
        <p:txBody>
          <a:bodyPr vert="horz" lIns="95556" tIns="47778" rIns="95556" bIns="47778" rtlCol="0"/>
          <a:lstStyle>
            <a:lvl1pPr algn="r">
              <a:defRPr sz="1300"/>
            </a:lvl1pPr>
          </a:lstStyle>
          <a:p>
            <a:fld id="{A6E73447-6A7A-4BFA-AF73-7D5429673142}" type="datetimeFigureOut">
              <a:rPr lang="en-US" smtClean="0"/>
              <a:t>7/6/2015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854075" y="744538"/>
            <a:ext cx="4960938" cy="3721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5556" tIns="47778" rIns="95556" bIns="4777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66909" y="4715907"/>
            <a:ext cx="5335270" cy="4467701"/>
          </a:xfrm>
          <a:prstGeom prst="rect">
            <a:avLst/>
          </a:prstGeom>
        </p:spPr>
        <p:txBody>
          <a:bodyPr vert="horz" lIns="95556" tIns="47778" rIns="95556" bIns="47778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889938" cy="496411"/>
          </a:xfrm>
          <a:prstGeom prst="rect">
            <a:avLst/>
          </a:prstGeom>
        </p:spPr>
        <p:txBody>
          <a:bodyPr vert="horz" lIns="95556" tIns="47778" rIns="95556" bIns="47778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777607" y="9430091"/>
            <a:ext cx="2889938" cy="496411"/>
          </a:xfrm>
          <a:prstGeom prst="rect">
            <a:avLst/>
          </a:prstGeom>
        </p:spPr>
        <p:txBody>
          <a:bodyPr vert="horz" lIns="95556" tIns="47778" rIns="95556" bIns="47778" rtlCol="0" anchor="b"/>
          <a:lstStyle>
            <a:lvl1pPr algn="r">
              <a:defRPr sz="1300"/>
            </a:lvl1pPr>
          </a:lstStyle>
          <a:p>
            <a:fld id="{5442ECEA-4358-4036-8730-2AB6409971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21296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55663" y="746125"/>
            <a:ext cx="4957762" cy="3719513"/>
          </a:xfrm>
          <a:ln/>
        </p:spPr>
      </p:sp>
      <p:sp>
        <p:nvSpPr>
          <p:cNvPr id="1218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 lang="en-US" sz="2800" noProof="0" dirty="0" smtClean="0">
                <a:solidFill>
                  <a:srgbClr val="70899B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 noProof="0" smtClean="0"/>
              <a:t>Click to edit Master title style</a:t>
            </a:r>
            <a:endParaRPr lang="en-US" noProof="0" dirty="0" smtClean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4213" y="3860800"/>
            <a:ext cx="6400800" cy="1752600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en-US" noProof="0" smtClean="0"/>
              <a:t>Click to edit Master subtitle style</a:t>
            </a:r>
          </a:p>
        </p:txBody>
      </p:sp>
      <p:sp>
        <p:nvSpPr>
          <p:cNvPr id="4" name="Text Box 7"/>
          <p:cNvSpPr txBox="1">
            <a:spLocks noChangeArrowheads="1"/>
          </p:cNvSpPr>
          <p:nvPr userDrawn="1"/>
        </p:nvSpPr>
        <p:spPr bwMode="auto">
          <a:xfrm>
            <a:off x="5684838" y="1816100"/>
            <a:ext cx="2012950" cy="403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</a:pPr>
            <a:r>
              <a:rPr lang="es-ES" sz="1200" b="1" kern="1200" dirty="0" smtClean="0">
                <a:solidFill>
                  <a:srgbClr val="9D0A2B"/>
                </a:solidFill>
                <a:latin typeface="Arial" charset="0"/>
                <a:ea typeface="+mn-ea"/>
                <a:cs typeface="Arial" charset="0"/>
              </a:rPr>
              <a:t>El Sistema Internacional</a:t>
            </a:r>
          </a:p>
          <a:p>
            <a:pPr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</a:pPr>
            <a:r>
              <a:rPr lang="es-ES" sz="1200" b="1" kern="1200" dirty="0" smtClean="0">
                <a:solidFill>
                  <a:srgbClr val="9D0A2B"/>
                </a:solidFill>
                <a:latin typeface="Arial" charset="0"/>
                <a:ea typeface="+mn-ea"/>
                <a:cs typeface="Arial" charset="0"/>
              </a:rPr>
              <a:t>de Patentes</a:t>
            </a:r>
            <a:endParaRPr lang="es-ES" sz="1200" b="1" kern="1200" dirty="0">
              <a:solidFill>
                <a:srgbClr val="9D0A2B"/>
              </a:solidFill>
              <a:latin typeface="Arial" charset="0"/>
              <a:ea typeface="+mn-ea"/>
              <a:cs typeface="Arial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4088" y="1544759"/>
            <a:ext cx="1005492" cy="292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3957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r-CH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CH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C87F44-F69E-422C-8535-CD3109F0F54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89051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fr-CH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CH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5FCB04-ABC5-4034-8FA5-EB80B4F8071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51428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7"/>
          <p:cNvSpPr txBox="1">
            <a:spLocks noChangeArrowheads="1"/>
          </p:cNvSpPr>
          <p:nvPr userDrawn="1"/>
        </p:nvSpPr>
        <p:spPr bwMode="auto">
          <a:xfrm>
            <a:off x="7614000" y="6221272"/>
            <a:ext cx="1422184" cy="301621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txBody>
          <a:bodyPr wrap="none">
            <a:spAutoFit/>
          </a:bodyPr>
          <a:lstStyle/>
          <a:p>
            <a:pPr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</a:pPr>
            <a:r>
              <a:rPr lang="es-ES" sz="800" b="1" kern="1200" dirty="0" smtClean="0">
                <a:solidFill>
                  <a:srgbClr val="9D0A2B"/>
                </a:solidFill>
                <a:latin typeface="Arial" charset="0"/>
                <a:ea typeface="+mn-ea"/>
                <a:cs typeface="Arial" charset="0"/>
              </a:rPr>
              <a:t>El Sistema Internacional</a:t>
            </a:r>
          </a:p>
          <a:p>
            <a:pPr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</a:pPr>
            <a:r>
              <a:rPr lang="es-ES" sz="800" b="1" kern="1200" dirty="0" smtClean="0">
                <a:solidFill>
                  <a:srgbClr val="9D0A2B"/>
                </a:solidFill>
                <a:latin typeface="Arial" charset="0"/>
                <a:ea typeface="+mn-ea"/>
                <a:cs typeface="Arial" charset="0"/>
              </a:rPr>
              <a:t>de Patentes</a:t>
            </a:r>
            <a:endParaRPr lang="es-ES" sz="800" b="1" kern="1200" dirty="0">
              <a:solidFill>
                <a:srgbClr val="9D0A2B"/>
              </a:solidFill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>
                <a:solidFill>
                  <a:srgbClr val="70899B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fr-CH" dirty="0"/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457200" y="1773238"/>
            <a:ext cx="8229600" cy="4352925"/>
          </a:xfrm>
        </p:spPr>
        <p:txBody>
          <a:bodyPr/>
          <a:lstStyle>
            <a:lvl1pPr marL="342900" indent="-342900">
              <a:buClr>
                <a:srgbClr val="9D0A2B"/>
              </a:buClr>
              <a:buSzPct val="150000"/>
              <a:buFont typeface="Arial" pitchFamily="34" charset="0"/>
              <a:buChar char="■"/>
              <a:defRPr/>
            </a:lvl1pPr>
            <a:lvl2pPr marL="742950" indent="-285750">
              <a:buClr>
                <a:srgbClr val="9D0A2B"/>
              </a:buClr>
              <a:buSzPct val="100000"/>
              <a:buFont typeface="Wingdings" pitchFamily="2" charset="2"/>
              <a:buChar char="q"/>
              <a:defRPr/>
            </a:lvl2pPr>
            <a:lvl3pPr marL="1143000" indent="-228600">
              <a:buClr>
                <a:srgbClr val="9D0A2B"/>
              </a:buClr>
              <a:buSzPct val="100000"/>
              <a:buFont typeface="Wingdings" pitchFamily="2" charset="2"/>
              <a:buChar char="§"/>
              <a:defRPr/>
            </a:lvl3pPr>
            <a:lvl4pPr marL="1600200" indent="-228600">
              <a:buClr>
                <a:srgbClr val="9D0A2B"/>
              </a:buClr>
              <a:buSzPct val="150000"/>
              <a:buFont typeface="Arial" pitchFamily="34" charset="0"/>
              <a:buChar char="■"/>
              <a:defRPr/>
            </a:lvl4pPr>
            <a:lvl5pPr marL="2057400" indent="-228600">
              <a:buClr>
                <a:srgbClr val="9D0A2B"/>
              </a:buClr>
              <a:buSzPct val="150000"/>
              <a:buFont typeface="Arial" pitchFamily="34" charset="0"/>
              <a:buChar char="■"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CH" dirty="0"/>
          </a:p>
        </p:txBody>
      </p:sp>
      <p:sp>
        <p:nvSpPr>
          <p:cNvPr id="9" name="TextBox 8"/>
          <p:cNvSpPr txBox="1"/>
          <p:nvPr userDrawn="1"/>
        </p:nvSpPr>
        <p:spPr>
          <a:xfrm>
            <a:off x="0" y="6353225"/>
            <a:ext cx="800219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Bef>
                <a:spcPts val="0"/>
              </a:spcBef>
              <a:defRPr/>
            </a:pPr>
            <a:r>
              <a:rPr lang="en-US" sz="900" dirty="0" smtClean="0"/>
              <a:t>2015 July </a:t>
            </a:r>
          </a:p>
          <a:p>
            <a:pPr>
              <a:spcBef>
                <a:spcPts val="0"/>
              </a:spcBef>
              <a:defRPr/>
            </a:pPr>
            <a:r>
              <a:rPr lang="en-US" sz="900" dirty="0" smtClean="0"/>
              <a:t>changes-</a:t>
            </a:r>
            <a:fld id="{DA79EEDA-9492-4994-BB18-1005CD6866B1}" type="slidenum">
              <a:rPr lang="en-US" sz="900" smtClean="0"/>
              <a:pPr>
                <a:spcBef>
                  <a:spcPts val="0"/>
                </a:spcBef>
                <a:defRPr/>
              </a:pPr>
              <a:t>‹#›</a:t>
            </a:fld>
            <a:endParaRPr lang="en-US" sz="900" dirty="0" smtClean="0"/>
          </a:p>
          <a:p>
            <a:pPr>
              <a:spcBef>
                <a:spcPts val="0"/>
              </a:spcBef>
              <a:defRPr/>
            </a:pPr>
            <a:r>
              <a:rPr lang="en-US" sz="900" dirty="0" smtClean="0"/>
              <a:t>11.05.2015</a:t>
            </a: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2272" y="6069657"/>
            <a:ext cx="1005927" cy="167655"/>
          </a:xfrm>
          <a:prstGeom prst="rect">
            <a:avLst/>
          </a:prstGeom>
        </p:spPr>
      </p:pic>
      <p:pic>
        <p:nvPicPr>
          <p:cNvPr id="6" name="Picture 2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07178" y="6062761"/>
            <a:ext cx="609600" cy="190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618255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fr-C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8EC082-E2BA-4736-9396-74A260CE7D0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46757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r-CH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73238"/>
            <a:ext cx="4038600" cy="43529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CH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73238"/>
            <a:ext cx="4038600" cy="43529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CH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543CD20-1BCC-4C9D-BFDB-3521026AB6C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774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fr-C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CH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CH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D4093F-107C-45E0-A025-65FCB919FCD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16212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r-CH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2C7A2C-614A-4DC6-845D-C9FD0CFDC60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57160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15D710-EA32-43EF-9CFD-E65166C7F2A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81452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fr-C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CH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88C303-52BA-4743-9C41-48C2380AC69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98531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fr-CH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fr-CH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9CB6FA-28E1-4D11-A496-3128317E231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56045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773238"/>
            <a:ext cx="8229600" cy="4352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10400" y="0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400" smtClean="0"/>
            </a:lvl1pPr>
          </a:lstStyle>
          <a:p>
            <a:pPr>
              <a:defRPr/>
            </a:pPr>
            <a:fld id="{1AD355A0-319A-494F-80BC-8EAD4028FC9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6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Arial" charset="0"/>
          <a:cs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Arial" charset="0"/>
          <a:cs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Arial" charset="0"/>
          <a:cs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Arial" charset="0"/>
          <a:cs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Arial" charset="0"/>
          <a:cs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Arial" charset="0"/>
          <a:cs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Arial" charset="0"/>
          <a:cs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Arial" charset="0"/>
          <a:cs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Blip>
          <a:blip r:embed="rId14"/>
        </a:buBlip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Blip>
          <a:blip r:embed="rId14"/>
        </a:buBlip>
        <a:defRPr sz="24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Blip>
          <a:blip r:embed="rId14"/>
        </a:buBlip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Blip>
          <a:blip r:embed="rId14"/>
        </a:buBlip>
        <a:defRPr sz="24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Blip>
          <a:blip r:embed="rId14"/>
        </a:buBlip>
        <a:defRPr sz="2400">
          <a:solidFill>
            <a:schemeClr val="tx1"/>
          </a:solidFill>
          <a:latin typeface="+mn-lt"/>
          <a:cs typeface="+mn-cs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Blip>
          <a:blip r:embed="rId14"/>
        </a:buBlip>
        <a:defRPr sz="2400">
          <a:solidFill>
            <a:schemeClr val="tx1"/>
          </a:solidFill>
          <a:latin typeface="+mn-lt"/>
          <a:cs typeface="+mn-cs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Blip>
          <a:blip r:embed="rId14"/>
        </a:buBlip>
        <a:defRPr sz="2400">
          <a:solidFill>
            <a:schemeClr val="tx1"/>
          </a:solidFill>
          <a:latin typeface="+mn-lt"/>
          <a:cs typeface="+mn-cs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Blip>
          <a:blip r:embed="rId14"/>
        </a:buBlip>
        <a:defRPr sz="2400">
          <a:solidFill>
            <a:schemeClr val="tx1"/>
          </a:solidFill>
          <a:latin typeface="+mn-lt"/>
          <a:cs typeface="+mn-cs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Blip>
          <a:blip r:embed="rId14"/>
        </a:buBlip>
        <a:defRPr sz="24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0" name="Rectangle 12"/>
          <p:cNvSpPr>
            <a:spLocks noGrp="1" noChangeArrowheads="1"/>
          </p:cNvSpPr>
          <p:nvPr>
            <p:ph type="subTitle" idx="1"/>
          </p:nvPr>
        </p:nvSpPr>
        <p:spPr>
          <a:xfrm>
            <a:off x="1219200" y="3636963"/>
            <a:ext cx="7529513" cy="2913062"/>
          </a:xfrm>
          <a:noFill/>
          <a:ln/>
        </p:spPr>
        <p:txBody>
          <a:bodyPr/>
          <a:lstStyle/>
          <a:p>
            <a:pPr>
              <a:lnSpc>
                <a:spcPct val="95000"/>
              </a:lnSpc>
              <a:tabLst>
                <a:tab pos="271463" algn="l"/>
              </a:tabLst>
            </a:pPr>
            <a:r>
              <a:rPr lang="es-ES" altLang="en-US" sz="3400" b="1" dirty="0" smtClean="0">
                <a:solidFill>
                  <a:srgbClr val="70869B"/>
                </a:solidFill>
              </a:rPr>
              <a:t>Modificaciones del Reglamento del PCT en vigor el 1 de julio 2015</a:t>
            </a:r>
            <a:endParaRPr lang="es-ES" altLang="en-US" sz="3400" b="1" dirty="0">
              <a:solidFill>
                <a:srgbClr val="70869B"/>
              </a:solidFill>
            </a:endParaRPr>
          </a:p>
        </p:txBody>
      </p:sp>
      <p:pic>
        <p:nvPicPr>
          <p:cNvPr id="2063" name="Picture 15" descr="Puce-3_pc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2813" y="3263900"/>
            <a:ext cx="381000" cy="381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3312" y="256166"/>
            <a:ext cx="8643948" cy="778098"/>
          </a:xfrm>
        </p:spPr>
        <p:txBody>
          <a:bodyPr/>
          <a:lstStyle/>
          <a:p>
            <a:r>
              <a:rPr lang="es-ES" altLang="en-US" sz="3400" dirty="0">
                <a:solidFill>
                  <a:srgbClr val="70869B"/>
                </a:solidFill>
              </a:rPr>
              <a:t>Modificaciones del Reglamento del </a:t>
            </a:r>
            <a:r>
              <a:rPr lang="es-ES" altLang="en-US" sz="3400" dirty="0" smtClean="0">
                <a:solidFill>
                  <a:srgbClr val="70869B"/>
                </a:solidFill>
              </a:rPr>
              <a:t>PCT </a:t>
            </a:r>
            <a:r>
              <a:rPr lang="en-US" sz="3400" dirty="0" smtClean="0"/>
              <a:t>(1)</a:t>
            </a:r>
            <a:endParaRPr lang="en-US" sz="3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5604" y="1182134"/>
            <a:ext cx="8435280" cy="5479870"/>
          </a:xfrm>
        </p:spPr>
        <p:txBody>
          <a:bodyPr/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s-ES" sz="2200" dirty="0" smtClean="0"/>
              <a:t>Modificación </a:t>
            </a:r>
            <a:r>
              <a:rPr lang="es-ES" sz="2200" dirty="0"/>
              <a:t>en el procedimiento de nombramiento de las futuras Administraciones </a:t>
            </a:r>
            <a:r>
              <a:rPr lang="es-ES" sz="2200" dirty="0" smtClean="0"/>
              <a:t>internacionales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s-ES" sz="2200" dirty="0"/>
              <a:t>Restauración del derecho de </a:t>
            </a:r>
            <a:r>
              <a:rPr lang="es-ES" sz="2200" dirty="0" smtClean="0"/>
              <a:t>prioridad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s-ES" sz="2200" dirty="0"/>
              <a:t>Modificación de las Reglas 49</a:t>
            </a:r>
            <a:r>
              <a:rPr lang="es-ES" sz="2200" i="1" dirty="0"/>
              <a:t>ter</a:t>
            </a:r>
            <a:r>
              <a:rPr lang="es-ES" sz="2200" dirty="0"/>
              <a:t> y 76 del PCT </a:t>
            </a:r>
          </a:p>
          <a:p>
            <a:pPr lvl="2">
              <a:spcBef>
                <a:spcPts val="600"/>
              </a:spcBef>
              <a:spcAft>
                <a:spcPts val="600"/>
              </a:spcAft>
            </a:pPr>
            <a:r>
              <a:rPr lang="es-ES" sz="2200" dirty="0" smtClean="0"/>
              <a:t>En </a:t>
            </a:r>
            <a:r>
              <a:rPr lang="es-ES" sz="2200" dirty="0"/>
              <a:t>caso de entrada en fase nacional anticipada, las peticiones de restauración se harán en el plazo de un mes a partir de la fecha de entrada en fase </a:t>
            </a:r>
            <a:r>
              <a:rPr lang="es-ES" sz="2200" dirty="0" smtClean="0"/>
              <a:t>nacional</a:t>
            </a:r>
          </a:p>
          <a:p>
            <a:pPr lvl="2">
              <a:spcBef>
                <a:spcPts val="600"/>
              </a:spcBef>
              <a:spcAft>
                <a:spcPts val="600"/>
              </a:spcAft>
            </a:pPr>
            <a:r>
              <a:rPr lang="es-ES" sz="2200" dirty="0"/>
              <a:t>Copia del poder </a:t>
            </a:r>
            <a:r>
              <a:rPr lang="es-ES" sz="2200" dirty="0" smtClean="0"/>
              <a:t>general</a:t>
            </a:r>
          </a:p>
          <a:p>
            <a:pPr lvl="1">
              <a:spcBef>
                <a:spcPts val="800"/>
              </a:spcBef>
              <a:spcAft>
                <a:spcPts val="800"/>
              </a:spcAft>
            </a:pPr>
            <a:r>
              <a:rPr lang="es-ES" sz="2200" dirty="0" smtClean="0">
                <a:solidFill>
                  <a:srgbClr val="000000"/>
                </a:solidFill>
              </a:rPr>
              <a:t>Modificación </a:t>
            </a:r>
            <a:r>
              <a:rPr lang="es-ES" sz="2200" dirty="0">
                <a:solidFill>
                  <a:srgbClr val="000000"/>
                </a:solidFill>
              </a:rPr>
              <a:t>de la Regla 90.5.d)</a:t>
            </a:r>
          </a:p>
          <a:p>
            <a:pPr lvl="2">
              <a:spcBef>
                <a:spcPts val="800"/>
              </a:spcBef>
              <a:spcAft>
                <a:spcPts val="800"/>
              </a:spcAft>
            </a:pPr>
            <a:r>
              <a:rPr lang="es-ES" sz="2200" dirty="0">
                <a:solidFill>
                  <a:srgbClr val="000000"/>
                </a:solidFill>
              </a:rPr>
              <a:t>Base jurídica que permite a la Oficina Internacional requerir una copia del poder general para tramitar una retirada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endParaRPr lang="es-ES" sz="2200" dirty="0" smtClean="0"/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s-ES" sz="2200" dirty="0" smtClean="0"/>
              <a:t>xx</a:t>
            </a:r>
            <a:endParaRPr lang="es-ES" sz="2200" dirty="0"/>
          </a:p>
          <a:p>
            <a:pPr lvl="2">
              <a:spcBef>
                <a:spcPts val="600"/>
              </a:spcBef>
              <a:spcAft>
                <a:spcPts val="600"/>
              </a:spcAft>
            </a:pPr>
            <a:endParaRPr lang="es-ES" sz="2200" dirty="0"/>
          </a:p>
          <a:p>
            <a:pPr>
              <a:spcBef>
                <a:spcPts val="600"/>
              </a:spcBef>
              <a:spcAft>
                <a:spcPts val="600"/>
              </a:spcAft>
            </a:pPr>
            <a:endParaRPr lang="es-ES" sz="2200" dirty="0"/>
          </a:p>
        </p:txBody>
      </p:sp>
    </p:spTree>
    <p:extLst>
      <p:ext uri="{BB962C8B-B14F-4D97-AF65-F5344CB8AC3E}">
        <p14:creationId xmlns:p14="http://schemas.microsoft.com/office/powerpoint/2010/main" val="623166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4840" y="302346"/>
            <a:ext cx="8507288" cy="994122"/>
          </a:xfrm>
        </p:spPr>
        <p:txBody>
          <a:bodyPr/>
          <a:lstStyle/>
          <a:p>
            <a:r>
              <a:rPr lang="es-ES" altLang="en-US" sz="3400" dirty="0">
                <a:solidFill>
                  <a:srgbClr val="70869B"/>
                </a:solidFill>
              </a:rPr>
              <a:t>Modificaciones del Reglamento del PCT </a:t>
            </a:r>
            <a:r>
              <a:rPr lang="en-US" sz="3400" dirty="0" smtClean="0"/>
              <a:t>(2)</a:t>
            </a:r>
            <a:endParaRPr lang="en-US" sz="3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1458956"/>
            <a:ext cx="8229600" cy="4896544"/>
          </a:xfrm>
        </p:spPr>
        <p:txBody>
          <a:bodyPr/>
          <a:lstStyle/>
          <a:p>
            <a:pPr>
              <a:spcBef>
                <a:spcPts val="800"/>
              </a:spcBef>
              <a:spcAft>
                <a:spcPts val="800"/>
              </a:spcAft>
            </a:pPr>
            <a:r>
              <a:rPr lang="es-ES" sz="2200" dirty="0" smtClean="0">
                <a:solidFill>
                  <a:srgbClr val="000000"/>
                </a:solidFill>
              </a:rPr>
              <a:t>Corrección </a:t>
            </a:r>
            <a:r>
              <a:rPr lang="es-ES" sz="2200" dirty="0">
                <a:solidFill>
                  <a:srgbClr val="000000"/>
                </a:solidFill>
              </a:rPr>
              <a:t>formal de la referencia a la Regla 90.3 del PCT con respecto a agentes y representantes </a:t>
            </a:r>
            <a:r>
              <a:rPr lang="es-ES" sz="2200" dirty="0" smtClean="0">
                <a:solidFill>
                  <a:srgbClr val="000000"/>
                </a:solidFill>
              </a:rPr>
              <a:t>comunes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lang="es-ES" sz="2200" dirty="0">
                <a:solidFill>
                  <a:srgbClr val="000000"/>
                </a:solidFill>
              </a:rPr>
              <a:t>Tabla de </a:t>
            </a:r>
            <a:r>
              <a:rPr lang="es-ES" sz="2200" dirty="0" smtClean="0">
                <a:solidFill>
                  <a:srgbClr val="000000"/>
                </a:solidFill>
              </a:rPr>
              <a:t>tasas</a:t>
            </a:r>
          </a:p>
          <a:p>
            <a:pPr lvl="1">
              <a:spcBef>
                <a:spcPts val="800"/>
              </a:spcBef>
              <a:spcAft>
                <a:spcPts val="800"/>
              </a:spcAft>
            </a:pPr>
            <a:r>
              <a:rPr lang="es-ES" sz="2200" dirty="0">
                <a:solidFill>
                  <a:srgbClr val="000000"/>
                </a:solidFill>
              </a:rPr>
              <a:t>Cesará de aplicarse la reducción en la tasa de presentación por medio de PCT-EASY a partir del 1 </a:t>
            </a:r>
            <a:r>
              <a:rPr lang="es-ES" sz="2200" dirty="0" smtClean="0">
                <a:solidFill>
                  <a:srgbClr val="000000"/>
                </a:solidFill>
              </a:rPr>
              <a:t>de julio </a:t>
            </a:r>
            <a:r>
              <a:rPr lang="es-ES" sz="2200" dirty="0">
                <a:solidFill>
                  <a:srgbClr val="000000"/>
                </a:solidFill>
              </a:rPr>
              <a:t>de </a:t>
            </a:r>
            <a:r>
              <a:rPr lang="es-ES" sz="2200" dirty="0" smtClean="0">
                <a:solidFill>
                  <a:srgbClr val="000000"/>
                </a:solidFill>
              </a:rPr>
              <a:t>2015</a:t>
            </a:r>
          </a:p>
          <a:p>
            <a:pPr lvl="1">
              <a:spcBef>
                <a:spcPts val="800"/>
              </a:spcBef>
              <a:spcAft>
                <a:spcPts val="800"/>
              </a:spcAft>
            </a:pPr>
            <a:r>
              <a:rPr lang="es-ES" sz="2200" dirty="0" smtClean="0">
                <a:solidFill>
                  <a:srgbClr val="000000"/>
                </a:solidFill>
              </a:rPr>
              <a:t>Se </a:t>
            </a:r>
            <a:r>
              <a:rPr lang="es-ES" sz="2200" dirty="0">
                <a:solidFill>
                  <a:srgbClr val="000000"/>
                </a:solidFill>
              </a:rPr>
              <a:t>adopta la combinación de los nuevos criterios de ingresos e innovación en que se basa la reducción del 90% en la tasa de presentación a personas naturales de determinados </a:t>
            </a:r>
            <a:r>
              <a:rPr lang="es-ES" sz="2200" dirty="0" smtClean="0">
                <a:solidFill>
                  <a:srgbClr val="000000"/>
                </a:solidFill>
              </a:rPr>
              <a:t>Estados</a:t>
            </a:r>
            <a:endParaRPr lang="es-ES" sz="2200" dirty="0">
              <a:solidFill>
                <a:srgbClr val="000000"/>
              </a:solidFill>
            </a:endParaRPr>
          </a:p>
          <a:p>
            <a:pPr lvl="1">
              <a:spcBef>
                <a:spcPts val="800"/>
              </a:spcBef>
              <a:spcAft>
                <a:spcPts val="800"/>
              </a:spcAft>
            </a:pPr>
            <a:endParaRPr lang="es-ES" sz="2200" dirty="0">
              <a:solidFill>
                <a:srgbClr val="000000"/>
              </a:solidFill>
            </a:endParaRPr>
          </a:p>
          <a:p>
            <a:pPr lvl="1">
              <a:spcBef>
                <a:spcPts val="800"/>
              </a:spcBef>
              <a:spcAft>
                <a:spcPts val="800"/>
              </a:spcAft>
            </a:pPr>
            <a:endParaRPr lang="es-ES" sz="2200" dirty="0">
              <a:solidFill>
                <a:srgbClr val="000000"/>
              </a:solidFill>
            </a:endParaRPr>
          </a:p>
          <a:p>
            <a:pPr>
              <a:spcBef>
                <a:spcPts val="800"/>
              </a:spcBef>
              <a:spcAft>
                <a:spcPts val="800"/>
              </a:spcAft>
            </a:pPr>
            <a:endParaRPr lang="es-ES" sz="2200" dirty="0">
              <a:solidFill>
                <a:srgbClr val="000000"/>
              </a:solidFill>
            </a:endParaRPr>
          </a:p>
          <a:p>
            <a:pPr lvl="1">
              <a:spcBef>
                <a:spcPts val="800"/>
              </a:spcBef>
              <a:spcAft>
                <a:spcPts val="800"/>
              </a:spcAft>
            </a:pPr>
            <a:endParaRPr lang="es-ES" sz="2200" dirty="0">
              <a:solidFill>
                <a:srgbClr val="000000"/>
              </a:solidFill>
            </a:endParaRPr>
          </a:p>
          <a:p>
            <a:pPr lvl="1">
              <a:spcBef>
                <a:spcPts val="800"/>
              </a:spcBef>
              <a:spcAft>
                <a:spcPts val="800"/>
              </a:spcAft>
            </a:pPr>
            <a:endParaRPr lang="en-US" sz="2200" dirty="0">
              <a:solidFill>
                <a:srgbClr val="000000"/>
              </a:solidFill>
            </a:endParaRPr>
          </a:p>
          <a:p>
            <a:pPr lvl="0">
              <a:spcBef>
                <a:spcPts val="800"/>
              </a:spcBef>
              <a:spcAft>
                <a:spcPts val="800"/>
              </a:spcAft>
            </a:pPr>
            <a:endParaRPr lang="en-US" sz="20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12072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ES_2010_pct background png">
  <a:themeElements>
    <a:clrScheme name="template_english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template_english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lnDef>
  </a:objectDefaults>
  <a:extraClrSchemeLst>
    <a:extraClrScheme>
      <a:clrScheme name="template_english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_english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_english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_english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_english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_english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plate_english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plate_english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plate_english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plate_english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plate_english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plate_english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357</TotalTime>
  <Words>152</Words>
  <Application>Microsoft Office PowerPoint</Application>
  <PresentationFormat>On-screen Show (4:3)</PresentationFormat>
  <Paragraphs>20</Paragraphs>
  <Slides>3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4" baseType="lpstr">
      <vt:lpstr>ES_2010_pct background png</vt:lpstr>
      <vt:lpstr>PowerPoint Presentation</vt:lpstr>
      <vt:lpstr>Modificaciones del Reglamento del PCT (1)</vt:lpstr>
      <vt:lpstr>Modificaciones del Reglamento del PCT (2)</vt:lpstr>
    </vt:vector>
  </TitlesOfParts>
  <Company>World Intellectual Property Organization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ARGANOZA Rosalina</dc:creator>
  <cp:lastModifiedBy>JULLIARD Corinne</cp:lastModifiedBy>
  <cp:revision>39</cp:revision>
  <cp:lastPrinted>2015-04-28T14:13:18Z</cp:lastPrinted>
  <dcterms:created xsi:type="dcterms:W3CDTF">2013-11-18T13:37:26Z</dcterms:created>
  <dcterms:modified xsi:type="dcterms:W3CDTF">2015-07-06T09:04:48Z</dcterms:modified>
</cp:coreProperties>
</file>