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1907" r:id="rId2"/>
    <p:sldId id="1916" r:id="rId3"/>
  </p:sldIdLst>
  <p:sldSz cx="9144000" cy="6858000" type="screen4x3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buChar char="•"/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buChar char="•"/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buChar char="•"/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buChar char="•"/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buChar char="•"/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869B"/>
    <a:srgbClr val="000099"/>
    <a:srgbClr val="3333CC"/>
    <a:srgbClr val="A39C91"/>
    <a:srgbClr val="FF3217"/>
    <a:srgbClr val="990033"/>
    <a:srgbClr val="7089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4580" autoAdjust="0"/>
    <p:restoredTop sz="96122" autoAdjust="0"/>
  </p:normalViewPr>
  <p:slideViewPr>
    <p:cSldViewPr>
      <p:cViewPr varScale="1">
        <p:scale>
          <a:sx n="108" d="100"/>
          <a:sy n="108" d="100"/>
        </p:scale>
        <p:origin x="1272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0838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118" d="100"/>
          <a:sy n="118" d="100"/>
        </p:scale>
        <p:origin x="1208" y="-2196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1C16C5D-28EC-4381-A075-FA41859494D8}" type="datetime1">
              <a:rPr lang="en-US"/>
              <a:pPr>
                <a:defRPr/>
              </a:pPr>
              <a:t>3/11/2025</a:t>
            </a:fld>
            <a:endParaRPr lang="en-US" dirty="0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CE29DEC-8730-41D0-8613-E784520124F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9230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Tx/>
              <a:buNone/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Tx/>
              <a:buNone/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3914EB6-2DCE-491C-ACA8-01AEDF381847}" type="datetime1">
              <a:rPr lang="en-US"/>
              <a:pPr>
                <a:defRPr/>
              </a:pPr>
              <a:t>3/11/2025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buFontTx/>
              <a:buNone/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FontTx/>
              <a:buNone/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7F2C667-47B2-46C4-80BC-8E1DA185F3D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65862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92150" y="38862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58424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A84246-803A-49D3-84EB-974CE5ABA36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1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921656-2DE5-485F-8BE9-0BDBBF8F004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29265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773238"/>
            <a:ext cx="8229600" cy="4352925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55B506-AE31-41B8-A04E-5192D5AD45C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8957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773238"/>
            <a:ext cx="8229600" cy="4352925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14D9FB-EE1A-468D-AB44-5E06278333E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30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472BD8-6FAC-449D-B057-422CBBDD375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0068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4C96D8-A3B7-4296-B367-44E05F04D91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FA57E6-B1F5-1645-3753-2DCDDEC2C6E0}"/>
              </a:ext>
            </a:extLst>
          </p:cNvPr>
          <p:cNvSpPr txBox="1"/>
          <p:nvPr userDrawn="1"/>
        </p:nvSpPr>
        <p:spPr>
          <a:xfrm>
            <a:off x="0" y="6476110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buNone/>
              <a:defRPr/>
            </a:pPr>
            <a:r>
              <a:rPr lang="en-US" sz="800" dirty="0"/>
              <a:t>PCT Update </a:t>
            </a:r>
            <a:fld id="{DA79EEDA-9492-4994-BB18-1005CD6866B1}" type="slidenum">
              <a:rPr lang="en-US" sz="800" smtClean="0"/>
              <a:pPr>
                <a:spcBef>
                  <a:spcPts val="0"/>
                </a:spcBef>
                <a:buNone/>
                <a:defRPr/>
              </a:pPr>
              <a:t>‹#›</a:t>
            </a:fld>
            <a:endParaRPr lang="en-US" sz="800" dirty="0"/>
          </a:p>
          <a:p>
            <a:pPr>
              <a:spcBef>
                <a:spcPts val="0"/>
              </a:spcBef>
              <a:buNone/>
              <a:defRPr/>
            </a:pPr>
            <a:r>
              <a:rPr lang="en-US" sz="800" dirty="0"/>
              <a:t>12.02.2025</a:t>
            </a:r>
          </a:p>
          <a:p>
            <a:pPr>
              <a:buNone/>
            </a:pPr>
            <a:r>
              <a:rPr lang="en-US" sz="800" dirty="0"/>
              <a:t> </a:t>
            </a:r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779535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32F085-F803-4E1D-9A57-76269C0A5C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4638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309E20-5C8B-487F-B0CA-3B1FCD067C0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141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FB0CE4-F05E-4F47-9551-9B0F851B863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8864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7C92CD-3AA2-407A-BF30-577B7871B70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15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5F2A8D-12B8-4184-AEBB-3EE5339AA5D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206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87BF3-9FB1-459C-9F6E-025E260A24A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5848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097F09-330B-40AD-9EF4-1C4E2D06D62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267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 Click to edit Master text styles</a:t>
            </a:r>
          </a:p>
          <a:p>
            <a:pPr lvl="1"/>
            <a:r>
              <a:rPr lang="en-US" altLang="en-US"/>
              <a:t> Second level</a:t>
            </a:r>
          </a:p>
          <a:p>
            <a:pPr lvl="2"/>
            <a:r>
              <a:rPr lang="en-US" altLang="en-US"/>
              <a:t> Third level</a:t>
            </a:r>
          </a:p>
          <a:p>
            <a:pPr lvl="3"/>
            <a:r>
              <a:rPr lang="en-US" altLang="en-US"/>
              <a:t> Fourth level</a:t>
            </a:r>
          </a:p>
          <a:p>
            <a:pPr lvl="4"/>
            <a:r>
              <a:rPr lang="en-US" altLang="en-US"/>
              <a:t> 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Tx/>
              <a:buNone/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ED4B84C-647D-46AA-8476-F994C2D2B14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6" r:id="rId2"/>
    <p:sldLayoutId id="2147483775" r:id="rId3"/>
    <p:sldLayoutId id="2147483774" r:id="rId4"/>
    <p:sldLayoutId id="2147483773" r:id="rId5"/>
    <p:sldLayoutId id="2147483772" r:id="rId6"/>
    <p:sldLayoutId id="2147483771" r:id="rId7"/>
    <p:sldLayoutId id="2147483770" r:id="rId8"/>
    <p:sldLayoutId id="2147483769" r:id="rId9"/>
    <p:sldLayoutId id="2147483768" r:id="rId10"/>
    <p:sldLayoutId id="2147483767" r:id="rId11"/>
    <p:sldLayoutId id="2147483766" r:id="rId12"/>
    <p:sldLayoutId id="2147483765" r:id="rId13"/>
    <p:sldLayoutId id="2147483764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 charset="0"/>
          <a:ea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 charset="0"/>
          <a:ea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 charset="0"/>
          <a:ea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 charset="0"/>
          <a:ea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 charset="0"/>
          <a:ea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 charset="0"/>
          <a:ea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 charset="0"/>
          <a:ea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 charset="0"/>
          <a:ea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q"/>
        <a:defRPr sz="20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065CE52-45C2-72D1-3652-9BCA4E5AA0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7584" y="3284984"/>
            <a:ext cx="7920880" cy="2328417"/>
          </a:xfrm>
        </p:spPr>
        <p:txBody>
          <a:bodyPr/>
          <a:lstStyle/>
          <a:p>
            <a:r>
              <a:rPr lang="en-US" sz="3400" b="1" dirty="0">
                <a:solidFill>
                  <a:srgbClr val="70899B"/>
                </a:solidFill>
              </a:rPr>
              <a:t>Amendments to the PCT Regulations as from 1 January 2026</a:t>
            </a:r>
          </a:p>
          <a:p>
            <a:endParaRPr lang="fr-CH" dirty="0"/>
          </a:p>
        </p:txBody>
      </p:sp>
      <p:pic>
        <p:nvPicPr>
          <p:cNvPr id="4" name="Picture 8" descr="Puce-3_pct">
            <a:extLst>
              <a:ext uri="{FF2B5EF4-FFF2-40B4-BE49-F238E27FC236}">
                <a16:creationId xmlns:a16="http://schemas.microsoft.com/office/drawing/2014/main" id="{BFDD34BC-F0FA-1FD0-273E-D10CA0F01F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78092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9364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247650" y="188640"/>
            <a:ext cx="8644830" cy="765175"/>
          </a:xfrm>
        </p:spPr>
        <p:txBody>
          <a:bodyPr/>
          <a:lstStyle/>
          <a:p>
            <a:pPr algn="ctr">
              <a:tabLst>
                <a:tab pos="534988" algn="l"/>
              </a:tabLst>
            </a:pPr>
            <a:r>
              <a:rPr lang="en-US" sz="3200" dirty="0"/>
              <a:t>PCT Rule changes as from 1 January 2026</a:t>
            </a:r>
            <a:endParaRPr lang="en-US" altLang="en-US" sz="1600" b="1" dirty="0">
              <a:solidFill>
                <a:schemeClr val="accent2"/>
              </a:solidFill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5434" y="1162939"/>
            <a:ext cx="8388350" cy="5722937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altLang="en-US" sz="2200" dirty="0"/>
              <a:t>Citation of non-written disclosures</a:t>
            </a:r>
          </a:p>
          <a:p>
            <a:pPr marL="801688" lvl="3" indent="-352425">
              <a:spcBef>
                <a:spcPts val="504"/>
              </a:spcBef>
              <a:buFont typeface="Wingdings" panose="05000000000000000000" pitchFamily="2" charset="2"/>
              <a:buChar char="q"/>
            </a:pPr>
            <a:r>
              <a:rPr lang="en-US" altLang="en-US" sz="2100" dirty="0"/>
              <a:t>Amendments agreed to Rules 33 and 64, though further ISPE Guideline changes will be necessary</a:t>
            </a:r>
          </a:p>
          <a:p>
            <a:pPr marL="449263" lvl="3" indent="0">
              <a:spcBef>
                <a:spcPts val="504"/>
              </a:spcBef>
              <a:buFont typeface="Wingdings" panose="05000000000000000000" pitchFamily="2" charset="2"/>
              <a:buChar char="q"/>
            </a:pPr>
            <a:r>
              <a:rPr lang="en-US" altLang="en-US" sz="2100" dirty="0"/>
              <a:t> Entry into force: January 1, 2026</a:t>
            </a:r>
          </a:p>
          <a:p>
            <a:pPr lvl="1">
              <a:spcBef>
                <a:spcPct val="0"/>
              </a:spcBef>
            </a:pPr>
            <a:endParaRPr lang="en-US" altLang="en-US" sz="2200" dirty="0"/>
          </a:p>
          <a:p>
            <a:r>
              <a:rPr lang="en-US" altLang="fr-FR" sz="2200" dirty="0"/>
              <a:t>PCT Minimum Documentation</a:t>
            </a:r>
          </a:p>
          <a:p>
            <a:pPr lvl="1"/>
            <a:r>
              <a:rPr lang="en-US" altLang="fr-FR" sz="2100" dirty="0"/>
              <a:t>Multi-year project by task force of ISAs to: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en-US" altLang="fr-FR" sz="2100" dirty="0"/>
              <a:t> create an up-to-date inventory of the patent literature and NPL parts of the PCT minimum documentation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en-US" altLang="fr-FR" sz="2100" dirty="0"/>
              <a:t> recommend criteria and standards for including national patent collections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en-US" altLang="fr-FR" sz="2100" dirty="0"/>
              <a:t> propose bibliographic and text components of patent data that should be present in patent collections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en-US" altLang="fr-FR" sz="2100" b="1" i="1" dirty="0"/>
              <a:t> </a:t>
            </a:r>
            <a:r>
              <a:rPr lang="en-US" altLang="fr-FR" sz="2100" dirty="0"/>
              <a:t>Entry into force: 1 January 2026</a:t>
            </a:r>
            <a:endParaRPr lang="en-US" altLang="en-US" sz="2100" dirty="0"/>
          </a:p>
          <a:p>
            <a:pPr lvl="1">
              <a:spcBef>
                <a:spcPct val="0"/>
              </a:spcBef>
            </a:pPr>
            <a:endParaRPr lang="en-US" altLang="en-US" sz="2200" dirty="0"/>
          </a:p>
          <a:p>
            <a:pPr lvl="1">
              <a:spcBef>
                <a:spcPct val="0"/>
              </a:spcBef>
            </a:pPr>
            <a:endParaRPr lang="en-US" altLang="en-US" sz="2200" dirty="0"/>
          </a:p>
          <a:p>
            <a:pPr>
              <a:spcBef>
                <a:spcPct val="0"/>
              </a:spcBef>
            </a:pPr>
            <a:endParaRPr lang="en-US" altLang="en-US" sz="2200" dirty="0"/>
          </a:p>
          <a:p>
            <a:pPr>
              <a:spcBef>
                <a:spcPct val="0"/>
              </a:spcBef>
            </a:pPr>
            <a:endParaRPr lang="en-US" sz="2200" dirty="0"/>
          </a:p>
          <a:p>
            <a:pPr>
              <a:spcBef>
                <a:spcPct val="0"/>
              </a:spcBef>
            </a:pPr>
            <a:endParaRPr lang="en-US" altLang="en-US" sz="1900" dirty="0"/>
          </a:p>
          <a:p>
            <a:pPr>
              <a:spcBef>
                <a:spcPct val="0"/>
              </a:spcBef>
            </a:pPr>
            <a:endParaRPr lang="en-US" altLang="en-US" dirty="0"/>
          </a:p>
          <a:p>
            <a:pPr>
              <a:spcBef>
                <a:spcPct val="0"/>
              </a:spcBef>
            </a:pPr>
            <a:endParaRPr lang="en-US" altLang="en-US" dirty="0"/>
          </a:p>
          <a:p>
            <a:pPr>
              <a:spcBef>
                <a:spcPct val="0"/>
              </a:spcBef>
            </a:pPr>
            <a:endParaRPr lang="en-US" altLang="en-US" dirty="0"/>
          </a:p>
          <a:p>
            <a:pPr lvl="1">
              <a:spcBef>
                <a:spcPct val="0"/>
              </a:spcBef>
            </a:pPr>
            <a:endParaRPr lang="en-US" altLang="en-US" sz="1500" dirty="0"/>
          </a:p>
          <a:p>
            <a:pPr lvl="1">
              <a:spcBef>
                <a:spcPct val="0"/>
              </a:spcBef>
            </a:pPr>
            <a:endParaRPr lang="en-US" altLang="en-US" sz="1200" dirty="0"/>
          </a:p>
          <a:p>
            <a:pPr lvl="1">
              <a:spcBef>
                <a:spcPct val="0"/>
              </a:spcBef>
            </a:pPr>
            <a:endParaRPr lang="en-US" altLang="en-US" sz="2000" dirty="0"/>
          </a:p>
          <a:p>
            <a:pPr>
              <a:spcBef>
                <a:spcPct val="0"/>
              </a:spcBef>
            </a:pPr>
            <a:endParaRPr lang="en-US" altLang="en-US" dirty="0"/>
          </a:p>
          <a:p>
            <a:endParaRPr lang="en-US" altLang="en-US" dirty="0"/>
          </a:p>
          <a:p>
            <a:pPr>
              <a:spcBef>
                <a:spcPts val="600"/>
              </a:spcBef>
            </a:pP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337522023"/>
      </p:ext>
    </p:extLst>
  </p:cSld>
  <p:clrMapOvr>
    <a:masterClrMapping/>
  </p:clrMapOvr>
</p:sld>
</file>

<file path=ppt/theme/theme1.xml><?xml version="1.0" encoding="utf-8"?>
<a:theme xmlns:a="http://schemas.openxmlformats.org/drawingml/2006/main" name="PCT POT EN draft rev2">
  <a:themeElements>
    <a:clrScheme name="PCT POT EN draft rev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CT POT EN draft rev2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  <a:cs typeface="Arial" charset="0"/>
          </a:defRPr>
        </a:defPPr>
      </a:lstStyle>
    </a:lnDef>
  </a:objectDefaults>
  <a:extraClrSchemeLst>
    <a:extraClrScheme>
      <a:clrScheme name="PCT POT EN draft rev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CT POT EN draft rev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CT POT EN draft rev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CT POT EN draft rev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CT POT EN draft rev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CT POT EN draft rev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CT POT EN draft rev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CT POT EN draft rev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CT POT EN draft rev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CT POT EN draft rev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CT POT EN draft rev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CT POT EN draft rev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11622</TotalTime>
  <Words>110</Words>
  <Application>Microsoft Office PowerPoint</Application>
  <PresentationFormat>On-screen Show (4:3)</PresentationFormat>
  <Paragraphs>24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Wingdings</vt:lpstr>
      <vt:lpstr>PCT POT EN draft rev2</vt:lpstr>
      <vt:lpstr>PowerPoint Presentation</vt:lpstr>
      <vt:lpstr>PCT Rule changes as from 1 January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Patent Cooperation Treaty (PCT) Update</dc:title>
  <dc:creator>Matthew Bryan</dc:creator>
  <cp:keywords>PUBLIC</cp:keywords>
  <cp:lastModifiedBy>JULLIARD Corinne</cp:lastModifiedBy>
  <cp:revision>404</cp:revision>
  <cp:lastPrinted>2022-06-10T15:49:58Z</cp:lastPrinted>
  <dcterms:created xsi:type="dcterms:W3CDTF">2020-07-15T13:26:41Z</dcterms:created>
  <dcterms:modified xsi:type="dcterms:W3CDTF">2025-03-11T09:07:17Z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0387c07f-2a59-4036-9cf3-6e3b9d82fa8b</vt:lpwstr>
  </property>
  <property fmtid="{D5CDD505-2E9C-101B-9397-08002B2CF9AE}" pid="3" name="Classification">
    <vt:lpwstr>Public</vt:lpwstr>
  </property>
  <property fmtid="{D5CDD505-2E9C-101B-9397-08002B2CF9AE}" pid="4" name="VisualMarkings">
    <vt:lpwstr>Footer</vt:lpwstr>
  </property>
  <property fmtid="{D5CDD505-2E9C-101B-9397-08002B2CF9AE}" pid="5" name="Alignment">
    <vt:lpwstr>Centre</vt:lpwstr>
  </property>
  <property fmtid="{D5CDD505-2E9C-101B-9397-08002B2CF9AE}" pid="6" name="Language">
    <vt:lpwstr>English</vt:lpwstr>
  </property>
  <property fmtid="{D5CDD505-2E9C-101B-9397-08002B2CF9AE}" pid="7" name="TCSClassification">
    <vt:lpwstr>PUBLIC</vt:lpwstr>
  </property>
  <property fmtid="{D5CDD505-2E9C-101B-9397-08002B2CF9AE}" pid="8" name="MSIP_Label_20773ee6-353b-4fb9-a59d-0b94c8c67bea_Enabled">
    <vt:lpwstr>true</vt:lpwstr>
  </property>
  <property fmtid="{D5CDD505-2E9C-101B-9397-08002B2CF9AE}" pid="9" name="MSIP_Label_20773ee6-353b-4fb9-a59d-0b94c8c67bea_SetDate">
    <vt:lpwstr>2024-06-12T07:59:18Z</vt:lpwstr>
  </property>
  <property fmtid="{D5CDD505-2E9C-101B-9397-08002B2CF9AE}" pid="10" name="MSIP_Label_20773ee6-353b-4fb9-a59d-0b94c8c67bea_Method">
    <vt:lpwstr>Privileged</vt:lpwstr>
  </property>
  <property fmtid="{D5CDD505-2E9C-101B-9397-08002B2CF9AE}" pid="11" name="MSIP_Label_20773ee6-353b-4fb9-a59d-0b94c8c67bea_Name">
    <vt:lpwstr>No markings</vt:lpwstr>
  </property>
  <property fmtid="{D5CDD505-2E9C-101B-9397-08002B2CF9AE}" pid="12" name="MSIP_Label_20773ee6-353b-4fb9-a59d-0b94c8c67bea_SiteId">
    <vt:lpwstr>faa31b06-8ccc-48c9-867f-f7510dd11c02</vt:lpwstr>
  </property>
  <property fmtid="{D5CDD505-2E9C-101B-9397-08002B2CF9AE}" pid="13" name="MSIP_Label_20773ee6-353b-4fb9-a59d-0b94c8c67bea_ActionId">
    <vt:lpwstr>2f36eba8-5d12-4342-9447-1f72e8c2a6a4</vt:lpwstr>
  </property>
  <property fmtid="{D5CDD505-2E9C-101B-9397-08002B2CF9AE}" pid="14" name="MSIP_Label_20773ee6-353b-4fb9-a59d-0b94c8c67bea_ContentBits">
    <vt:lpwstr>0</vt:lpwstr>
  </property>
</Properties>
</file>