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1716" r:id="rId2"/>
    <p:sldId id="1587" r:id="rId3"/>
    <p:sldId id="1714" r:id="rId4"/>
    <p:sldId id="1713" r:id="rId5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G Hanna" initials="KH" lastIdx="11" clrIdx="0">
    <p:extLst>
      <p:ext uri="{19B8F6BF-5375-455C-9EA6-DF929625EA0E}">
        <p15:presenceInfo xmlns:p15="http://schemas.microsoft.com/office/powerpoint/2012/main" userId="S-1-5-21-3637208745-3825800285-422149103-72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70869B"/>
    <a:srgbClr val="3333CC"/>
    <a:srgbClr val="FF3217"/>
    <a:srgbClr val="990033"/>
    <a:srgbClr val="708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78221" autoAdjust="0"/>
  </p:normalViewPr>
  <p:slideViewPr>
    <p:cSldViewPr>
      <p:cViewPr varScale="1">
        <p:scale>
          <a:sx n="69" d="100"/>
          <a:sy n="69" d="100"/>
        </p:scale>
        <p:origin x="1224" y="4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118" d="100"/>
          <a:sy n="118" d="100"/>
        </p:scale>
        <p:origin x="1968" y="-177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1C16C5D-28EC-4381-A075-FA41859494D8}" type="datetime1">
              <a:rPr lang="en-US"/>
              <a:pPr>
                <a:defRPr/>
              </a:pPr>
              <a:t>6/23/2022</a:t>
            </a:fld>
            <a:endParaRPr lang="en-US" dirty="0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CE29DEC-8730-41D0-8613-E784520124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9230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3914EB6-2DCE-491C-ACA8-01AEDF381847}" type="datetime1">
              <a:rPr lang="en-US"/>
              <a:pPr>
                <a:defRPr/>
              </a:pPr>
              <a:t>6/23/2022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7F2C667-47B2-46C4-80BC-8E1DA185F3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586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0498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142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363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20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9215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8424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84246-803A-49D3-84EB-974CE5ABA3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1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21656-2DE5-485F-8BE9-0BDBBF8F00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926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5B506-AE31-41B8-A04E-5192D5AD45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895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4D9FB-EE1A-468D-AB44-5E06278333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3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72BD8-6FAC-449D-B057-422CBBDD37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068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buClr>
                <a:srgbClr val="990033"/>
              </a:buClr>
              <a:defRPr sz="2400"/>
            </a:lvl2pPr>
            <a:lvl3pPr>
              <a:buClr>
                <a:srgbClr val="990033"/>
              </a:buCl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C96D8-A3B7-4296-B367-44E05F04D9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179512" y="6381328"/>
            <a:ext cx="18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2022 Rule changes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01-06-2022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535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2F085-F803-4E1D-9A57-76269C0A5C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638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09E20-5C8B-487F-B0CA-3B1FCD067C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141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B0CE4-F05E-4F47-9551-9B0F851B86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864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C92CD-3AA2-407A-BF30-577B7871B7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15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F2A8D-12B8-4184-AEBB-3EE5339AA5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206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87BF3-9FB1-459C-9F6E-025E260A24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84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97F09-330B-40AD-9EF4-1C4E2D06D6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267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 Click to edit Master text styles</a:t>
            </a:r>
          </a:p>
          <a:p>
            <a:pPr lvl="1"/>
            <a:r>
              <a:rPr lang="en-US" altLang="en-US" dirty="0"/>
              <a:t> Second level</a:t>
            </a:r>
          </a:p>
          <a:p>
            <a:pPr lvl="2"/>
            <a:r>
              <a:rPr lang="en-US" altLang="en-US" dirty="0"/>
              <a:t> Third level</a:t>
            </a:r>
          </a:p>
          <a:p>
            <a:pPr lvl="3"/>
            <a:r>
              <a:rPr lang="en-US" altLang="en-US" dirty="0"/>
              <a:t> Fourth level</a:t>
            </a:r>
          </a:p>
          <a:p>
            <a:pPr lvl="4"/>
            <a:r>
              <a:rPr lang="en-US" altLang="en-US" dirty="0"/>
              <a:t> 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ED4B84C-647D-46AA-8476-F994C2D2B1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6" r:id="rId2"/>
    <p:sldLayoutId id="2147483775" r:id="rId3"/>
    <p:sldLayoutId id="2147483774" r:id="rId4"/>
    <p:sldLayoutId id="2147483773" r:id="rId5"/>
    <p:sldLayoutId id="2147483772" r:id="rId6"/>
    <p:sldLayoutId id="2147483771" r:id="rId7"/>
    <p:sldLayoutId id="2147483770" r:id="rId8"/>
    <p:sldLayoutId id="2147483769" r:id="rId9"/>
    <p:sldLayoutId id="2147483768" r:id="rId10"/>
    <p:sldLayoutId id="2147483767" r:id="rId11"/>
    <p:sldLayoutId id="2147483766" r:id="rId12"/>
    <p:sldLayoutId id="2147483765" r:id="rId13"/>
    <p:sldLayoutId id="214748376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charset="0"/>
          <a:ea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charset="0"/>
          <a:ea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charset="0"/>
          <a:ea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charset="0"/>
          <a:ea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ts val="600"/>
        </a:spcBef>
        <a:spcAft>
          <a:spcPts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ts val="600"/>
        </a:spcBef>
        <a:spcAft>
          <a:spcPts val="0"/>
        </a:spcAft>
        <a:buClr>
          <a:srgbClr val="990033"/>
        </a:buClr>
        <a:buFont typeface="Wingdings" pitchFamily="2" charset="2"/>
        <a:buChar char="q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ts val="600"/>
        </a:spcBef>
        <a:spcAft>
          <a:spcPts val="0"/>
        </a:spcAft>
        <a:buClr>
          <a:srgbClr val="990033"/>
        </a:buClr>
        <a:buFont typeface="Wingdings" pitchFamily="2" charset="2"/>
        <a:buChar char="Ø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ts val="600"/>
        </a:spcBef>
        <a:spcAft>
          <a:spcPts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ts val="600"/>
        </a:spcBef>
        <a:spcAft>
          <a:spcPts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po.int/standards/en/sequence/index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15964" y="3926676"/>
            <a:ext cx="7920532" cy="1406525"/>
          </a:xfrm>
          <a:noFill/>
        </p:spPr>
        <p:txBody>
          <a:bodyPr/>
          <a:lstStyle/>
          <a:p>
            <a:pPr eaLnBrk="1" hangingPunct="1"/>
            <a:r>
              <a:rPr lang="en-US" sz="3400" b="1" dirty="0">
                <a:solidFill>
                  <a:srgbClr val="70899B"/>
                </a:solidFill>
              </a:rPr>
              <a:t>Amendments to the PCT Regulations as from 1 July 2022</a:t>
            </a:r>
          </a:p>
          <a:p>
            <a:pPr eaLnBrk="1" hangingPunct="1"/>
            <a:endParaRPr lang="en-US" sz="3600" dirty="0">
              <a:solidFill>
                <a:srgbClr val="70899B"/>
              </a:solidFill>
            </a:endParaRPr>
          </a:p>
        </p:txBody>
      </p:sp>
      <p:pic>
        <p:nvPicPr>
          <p:cNvPr id="3075" name="Picture 8" descr="Puce-3_pc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77" y="35536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899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49" y="-171400"/>
            <a:ext cx="8507288" cy="1224136"/>
          </a:xfrm>
        </p:spPr>
        <p:txBody>
          <a:bodyPr/>
          <a:lstStyle/>
          <a:p>
            <a:r>
              <a:rPr lang="en-US" dirty="0"/>
              <a:t>PCT Rule changes as of 1 July 2022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643" y="980728"/>
            <a:ext cx="8707347" cy="5616624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GB" altLang="en-US" dirty="0"/>
              <a:t>Amendment of PCT Rules 5, 12, 13</a:t>
            </a:r>
            <a:r>
              <a:rPr lang="en-GB" altLang="en-US" i="1" dirty="0"/>
              <a:t>ter</a:t>
            </a:r>
            <a:r>
              <a:rPr lang="en-GB" altLang="en-US" dirty="0"/>
              <a:t>, 19.4 and 49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dirty="0" smtClean="0"/>
              <a:t> ST.26 </a:t>
            </a:r>
            <a:r>
              <a:rPr lang="en-US" altLang="en-US" dirty="0"/>
              <a:t>will replace ST.25 as the standard on</a:t>
            </a:r>
            <a:r>
              <a:rPr lang="en-US" altLang="en-US" dirty="0">
                <a:solidFill>
                  <a:srgbClr val="0070C0"/>
                </a:solidFill>
              </a:rPr>
              <a:t> </a:t>
            </a:r>
            <a:r>
              <a:rPr lang="en-US" altLang="en-US" dirty="0"/>
              <a:t>sequence </a:t>
            </a:r>
            <a:r>
              <a:rPr lang="en-US" altLang="en-US" dirty="0" smtClean="0"/>
              <a:t>   listings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dirty="0" smtClean="0"/>
              <a:t> Relevant </a:t>
            </a:r>
            <a:r>
              <a:rPr lang="en-US" altLang="en-US" dirty="0"/>
              <a:t>changes to the Administration Instructions, including a complete revision of Annex C (replaces WIPO Standard ST.25</a:t>
            </a:r>
            <a:r>
              <a:rPr lang="en-US" altLang="en-US" dirty="0" smtClean="0"/>
              <a:t>)</a:t>
            </a:r>
            <a:endParaRPr lang="en-US" altLang="en-US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dirty="0" smtClean="0"/>
              <a:t> All sequence </a:t>
            </a:r>
            <a:r>
              <a:rPr lang="en-US" altLang="en-US" dirty="0"/>
              <a:t>listings must be provided in XML </a:t>
            </a:r>
            <a:r>
              <a:rPr lang="en-US" altLang="en-US" dirty="0" smtClean="0"/>
              <a:t>format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dirty="0" smtClean="0"/>
              <a:t> Language-dependent </a:t>
            </a:r>
            <a:r>
              <a:rPr lang="en-US" altLang="en-US" dirty="0"/>
              <a:t>free </a:t>
            </a:r>
            <a:r>
              <a:rPr lang="en-US" altLang="en-US" dirty="0" smtClean="0"/>
              <a:t>text no</a:t>
            </a:r>
            <a:r>
              <a:rPr lang="en-US" altLang="en-US" dirty="0"/>
              <a:t> longer needs to be repeated in the main part of the description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dirty="0" smtClean="0"/>
              <a:t> Free </a:t>
            </a:r>
            <a:r>
              <a:rPr lang="en-US" altLang="en-US" dirty="0"/>
              <a:t>text may be filed in more than one </a:t>
            </a:r>
            <a:r>
              <a:rPr lang="en-US" altLang="en-US" dirty="0" smtClean="0"/>
              <a:t>language</a:t>
            </a:r>
          </a:p>
          <a:p>
            <a:pPr lvl="1"/>
            <a:r>
              <a:rPr lang="en-GB" dirty="0" smtClean="0"/>
              <a:t> Additional mandatory qualifier values for each sequence</a:t>
            </a:r>
          </a:p>
          <a:p>
            <a:pPr lvl="1"/>
            <a:r>
              <a:rPr lang="en-GB" dirty="0" smtClean="0"/>
              <a:t> More sequence types required to be included under ST.26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680700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49" y="-171400"/>
            <a:ext cx="8507288" cy="1512168"/>
          </a:xfrm>
        </p:spPr>
        <p:txBody>
          <a:bodyPr/>
          <a:lstStyle/>
          <a:p>
            <a:r>
              <a:rPr lang="en-US" dirty="0"/>
              <a:t>PCT Rule changes as of 1 July 2022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149" y="1239035"/>
            <a:ext cx="8635339" cy="4926269"/>
          </a:xfrm>
        </p:spPr>
        <p:txBody>
          <a:bodyPr/>
          <a:lstStyle/>
          <a:p>
            <a:r>
              <a:rPr lang="en-GB" altLang="en-US" dirty="0"/>
              <a:t>Amendment of PCT Rules 5, 12, 13</a:t>
            </a:r>
            <a:r>
              <a:rPr lang="en-GB" altLang="en-US" i="1" dirty="0"/>
              <a:t>ter</a:t>
            </a:r>
            <a:r>
              <a:rPr lang="en-GB" altLang="en-US" dirty="0"/>
              <a:t>, 19.4 and </a:t>
            </a:r>
            <a:r>
              <a:rPr lang="en-GB" altLang="en-US" dirty="0" smtClean="0"/>
              <a:t>49 (cont.)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dirty="0"/>
              <a:t>Where the language of the free text or the electronic format is not accepted by the receiving Office, the application will be transmitted to RO/IB</a:t>
            </a:r>
          </a:p>
          <a:p>
            <a:r>
              <a:rPr lang="en-US" dirty="0" smtClean="0"/>
              <a:t>WIPO Sequence desktop tool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endParaRPr lang="en-US" dirty="0"/>
          </a:p>
          <a:p>
            <a:pPr lvl="1"/>
            <a:r>
              <a:rPr lang="en-US" sz="2200" dirty="0" smtClean="0"/>
              <a:t>Enables applicants to author standard-compliant SLs</a:t>
            </a:r>
          </a:p>
          <a:p>
            <a:pPr lvl="1"/>
            <a:r>
              <a:rPr lang="en-US" sz="2200" smtClean="0"/>
              <a:t>Available </a:t>
            </a:r>
            <a:r>
              <a:rPr lang="en-US" sz="2200" dirty="0" smtClean="0"/>
              <a:t>for download </a:t>
            </a:r>
            <a:r>
              <a:rPr lang="en-US" sz="2200" smtClean="0"/>
              <a:t>at </a:t>
            </a:r>
            <a:r>
              <a:rPr lang="en-US" sz="2200" smtClean="0">
                <a:hlinkClick r:id="rId3"/>
              </a:rPr>
              <a:t>https</a:t>
            </a:r>
            <a:r>
              <a:rPr lang="en-US" sz="2200">
                <a:hlinkClick r:id="rId3"/>
              </a:rPr>
              <a:t>://</a:t>
            </a:r>
            <a:r>
              <a:rPr lang="en-US" sz="2200" smtClean="0">
                <a:hlinkClick r:id="rId3"/>
              </a:rPr>
              <a:t>www.wipo.int/standards/en/sequence/index.html</a:t>
            </a:r>
            <a:r>
              <a:rPr lang="en-US" sz="2200" smtClean="0"/>
              <a:t> </a:t>
            </a:r>
            <a:endParaRPr lang="en-US" sz="2200" dirty="0" smtClean="0"/>
          </a:p>
          <a:p>
            <a:r>
              <a:rPr lang="en-US" altLang="en-US" dirty="0" smtClean="0"/>
              <a:t>Amended Rules apply to international applications filed on or after July 1, 2022</a:t>
            </a:r>
          </a:p>
          <a:p>
            <a:r>
              <a:rPr lang="en-US" altLang="en-US" dirty="0" smtClean="0"/>
              <a:t>The </a:t>
            </a:r>
            <a:r>
              <a:rPr lang="en-US" altLang="en-US" dirty="0"/>
              <a:t>new Standard should also be used for the filing of national applications as of the same date</a:t>
            </a:r>
          </a:p>
        </p:txBody>
      </p:sp>
    </p:spTree>
    <p:extLst>
      <p:ext uri="{BB962C8B-B14F-4D97-AF65-F5344CB8AC3E}">
        <p14:creationId xmlns:p14="http://schemas.microsoft.com/office/powerpoint/2010/main" val="1418695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797" y="0"/>
            <a:ext cx="8507288" cy="1512168"/>
          </a:xfrm>
        </p:spPr>
        <p:txBody>
          <a:bodyPr/>
          <a:lstStyle/>
          <a:p>
            <a:r>
              <a:rPr lang="en-US" dirty="0"/>
              <a:t>PCT Rule changes as of 1 July 2022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797" y="1628800"/>
            <a:ext cx="8336406" cy="4320480"/>
          </a:xfrm>
        </p:spPr>
        <p:txBody>
          <a:bodyPr/>
          <a:lstStyle/>
          <a:p>
            <a:pPr marL="0" indent="-400050">
              <a:spcBef>
                <a:spcPts val="800"/>
              </a:spcBef>
              <a:spcAft>
                <a:spcPts val="800"/>
              </a:spcAft>
            </a:pPr>
            <a:r>
              <a:rPr lang="en-US" altLang="en-US" sz="2200" dirty="0"/>
              <a:t>Amendment of PCT Rule 82</a:t>
            </a:r>
            <a:r>
              <a:rPr lang="en-US" altLang="en-US" sz="2200" i="1" dirty="0"/>
              <a:t>quater</a:t>
            </a:r>
          </a:p>
          <a:p>
            <a:pPr marL="685800" marR="0" lvl="2" indent="-28575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altLang="en-US" sz="2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“Epidemic” added as one of the emergencies listed</a:t>
            </a:r>
            <a:endParaRPr lang="en-US" altLang="en-US" sz="1600" i="1" dirty="0"/>
          </a:p>
          <a:p>
            <a:pPr marL="685800" lvl="2" indent="-285750"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altLang="en-US" sz="2200" dirty="0"/>
              <a:t>Allowing Offices to waive the requirement to provide evidence in excusing delays under Rule 82</a:t>
            </a:r>
            <a:r>
              <a:rPr lang="en-US" altLang="en-US" sz="2200" i="1" dirty="0"/>
              <a:t>quater</a:t>
            </a:r>
            <a:r>
              <a:rPr lang="en-US" altLang="en-US" sz="2200" dirty="0"/>
              <a:t>.1</a:t>
            </a:r>
          </a:p>
          <a:p>
            <a:pPr marL="685800" lvl="2" indent="-285750"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altLang="en-US" sz="2200" dirty="0"/>
              <a:t>Authorization for Offices to establish a period of extension for time limits in the case of </a:t>
            </a:r>
            <a:r>
              <a:rPr lang="en-US" altLang="en-US" sz="2200" i="1" dirty="0"/>
              <a:t>general disruptions</a:t>
            </a:r>
          </a:p>
          <a:p>
            <a:pPr marL="0" indent="-400050">
              <a:spcBef>
                <a:spcPts val="800"/>
              </a:spcBef>
              <a:spcAft>
                <a:spcPts val="800"/>
              </a:spcAft>
            </a:pPr>
            <a:r>
              <a:rPr lang="en-US" altLang="en-US" sz="2200" dirty="0" smtClean="0"/>
              <a:t>Amended Rule applies </a:t>
            </a:r>
            <a:r>
              <a:rPr lang="en-US" altLang="en-US" sz="2200" dirty="0"/>
              <a:t>to time limits fixed in the Regulations that expire on or after July 1, 2022</a:t>
            </a:r>
          </a:p>
          <a:p>
            <a:pPr marL="457200" lvl="1" indent="0">
              <a:spcBef>
                <a:spcPts val="800"/>
              </a:spcBef>
              <a:spcAft>
                <a:spcPts val="800"/>
              </a:spcAft>
              <a:buNone/>
            </a:pP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797126971"/>
      </p:ext>
    </p:extLst>
  </p:cSld>
  <p:clrMapOvr>
    <a:masterClrMapping/>
  </p:clrMapOvr>
</p:sld>
</file>

<file path=ppt/theme/theme1.xml><?xml version="1.0" encoding="utf-8"?>
<a:theme xmlns:a="http://schemas.openxmlformats.org/drawingml/2006/main" name="PCT POT EN draft rev2">
  <a:themeElements>
    <a:clrScheme name="PCT POT EN draft rev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CT POT EN draft rev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PCT POT EN draft rev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305</Words>
  <Application>Microsoft Office PowerPoint</Application>
  <PresentationFormat>On-screen Show (4:3)</PresentationFormat>
  <Paragraphs>27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MS PGothic</vt:lpstr>
      <vt:lpstr>Arial</vt:lpstr>
      <vt:lpstr>Calibri</vt:lpstr>
      <vt:lpstr>Wingdings</vt:lpstr>
      <vt:lpstr>PCT POT EN draft rev2</vt:lpstr>
      <vt:lpstr>PowerPoint Presentation</vt:lpstr>
      <vt:lpstr>PCT Rule changes as of 1 July 2022 (1)</vt:lpstr>
      <vt:lpstr>PCT Rule changes as of 1 July 2022 (2)</vt:lpstr>
      <vt:lpstr>PCT Rule changes as of 1 July 2022 (3)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Patent Cooperation Treaty (PCT) Update</dc:title>
  <dc:creator>Matthew Bryan</dc:creator>
  <cp:keywords>PUBLIC</cp:keywords>
  <cp:lastModifiedBy>RODRIGUEZ Geraldine</cp:lastModifiedBy>
  <cp:revision>164</cp:revision>
  <dcterms:created xsi:type="dcterms:W3CDTF">2020-07-15T13:26:41Z</dcterms:created>
  <dcterms:modified xsi:type="dcterms:W3CDTF">2022-06-23T09:12:17Z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b61158f8-4f44-4f2c-ada0-cf053122b0e1</vt:lpwstr>
  </property>
  <property fmtid="{D5CDD505-2E9C-101B-9397-08002B2CF9AE}" pid="3" name="Classification">
    <vt:lpwstr>Public</vt:lpwstr>
  </property>
  <property fmtid="{D5CDD505-2E9C-101B-9397-08002B2CF9AE}" pid="4" name="VisualMarkings">
    <vt:lpwstr>Footer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  <property fmtid="{D5CDD505-2E9C-101B-9397-08002B2CF9AE}" pid="7" name="TCSClassification">
    <vt:lpwstr>PUBLIC</vt:lpwstr>
  </property>
</Properties>
</file>