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88" r:id="rId3"/>
    <p:sldId id="289" r:id="rId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3929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464057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July2015 </a:t>
            </a:r>
            <a:r>
              <a:rPr lang="en-US" sz="900" baseline="0" dirty="0" smtClean="0"/>
              <a:t> 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05.05.2015</a:t>
            </a:r>
            <a:endParaRPr lang="en-US" sz="900" dirty="0" smtClean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 smtClean="0">
                <a:solidFill>
                  <a:srgbClr val="70899B"/>
                </a:solidFill>
              </a:rPr>
              <a:t>Amendments to the PCT Regulations as from 1 July 2015</a:t>
            </a:r>
          </a:p>
          <a:p>
            <a:pPr eaLnBrk="1" hangingPunct="1"/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1143000"/>
          </a:xfrm>
        </p:spPr>
        <p:txBody>
          <a:bodyPr/>
          <a:lstStyle/>
          <a:p>
            <a:r>
              <a:rPr lang="en-US" dirty="0" smtClean="0"/>
              <a:t>PCT Rule Changes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177" y="1330784"/>
            <a:ext cx="8229600" cy="51945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Modified </a:t>
            </a:r>
            <a:r>
              <a:rPr lang="en-US" sz="2200" dirty="0" smtClean="0"/>
              <a:t>procedure for the appointment of future International Authorities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Restoration of the right of </a:t>
            </a:r>
            <a:r>
              <a:rPr lang="en-US" altLang="en-US" sz="2200" dirty="0" smtClean="0"/>
              <a:t>priority</a:t>
            </a:r>
            <a:endParaRPr lang="en-US" altLang="en-US" sz="2200" dirty="0"/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smtClean="0"/>
              <a:t>Amendment of PCT Rules 49</a:t>
            </a:r>
            <a:r>
              <a:rPr lang="en-GB" altLang="en-US" sz="2200" i="1" dirty="0" smtClean="0"/>
              <a:t>ter </a:t>
            </a:r>
            <a:r>
              <a:rPr lang="en-GB" altLang="en-US" sz="2200" dirty="0" smtClean="0"/>
              <a:t>and </a:t>
            </a:r>
            <a:r>
              <a:rPr lang="en-US" sz="2200" dirty="0" smtClean="0"/>
              <a:t>76</a:t>
            </a:r>
            <a:endParaRPr lang="en-US" sz="22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altLang="en-US" sz="2200" dirty="0" smtClean="0"/>
              <a:t>In cases of </a:t>
            </a:r>
            <a:r>
              <a:rPr lang="en-US" altLang="en-US" sz="2200" dirty="0" smtClean="0"/>
              <a:t>early </a:t>
            </a:r>
            <a:r>
              <a:rPr lang="en-US" altLang="en-US" sz="2200" dirty="0"/>
              <a:t>national phase </a:t>
            </a:r>
            <a:r>
              <a:rPr lang="en-US" altLang="en-US" sz="2200" dirty="0" smtClean="0"/>
              <a:t>entry, restoration requests are to be made within one month from receipt </a:t>
            </a:r>
            <a:r>
              <a:rPr lang="en-US" altLang="en-US" sz="2200" dirty="0"/>
              <a:t>of </a:t>
            </a:r>
            <a:r>
              <a:rPr lang="en-US" altLang="en-US" sz="2200" dirty="0" smtClean="0"/>
              <a:t>entry request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General Power </a:t>
            </a:r>
            <a:r>
              <a:rPr lang="en-US" altLang="en-US" sz="2200" smtClean="0"/>
              <a:t>of </a:t>
            </a:r>
            <a:r>
              <a:rPr lang="en-US" altLang="en-US" sz="2200" smtClean="0"/>
              <a:t>Attorney</a:t>
            </a:r>
            <a:endParaRPr lang="en-US" altLang="en-U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altLang="en-US" sz="2200" dirty="0" err="1" smtClean="0"/>
              <a:t>Amendment</a:t>
            </a:r>
            <a:r>
              <a:rPr lang="fr-CH" altLang="en-US" sz="2200" dirty="0" smtClean="0"/>
              <a:t> of </a:t>
            </a:r>
            <a:r>
              <a:rPr lang="fr-CH" altLang="en-US" sz="2200" dirty="0" err="1" smtClean="0"/>
              <a:t>Rule</a:t>
            </a:r>
            <a:r>
              <a:rPr lang="fr-CH" altLang="en-US" sz="2200" dirty="0" smtClean="0"/>
              <a:t> 90.5(d)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fr-CH" altLang="en-US" sz="2200" dirty="0" smtClean="0"/>
              <a:t>Legal basis </a:t>
            </a:r>
            <a:r>
              <a:rPr lang="fr-CH" altLang="en-US" sz="2200" dirty="0" err="1" smtClean="0"/>
              <a:t>that</a:t>
            </a:r>
            <a:r>
              <a:rPr lang="fr-CH" altLang="en-US" sz="2200" dirty="0" smtClean="0"/>
              <a:t> </a:t>
            </a:r>
            <a:r>
              <a:rPr lang="fr-CH" altLang="en-US" sz="2200" dirty="0" err="1" smtClean="0"/>
              <a:t>allows</a:t>
            </a:r>
            <a:r>
              <a:rPr lang="fr-CH" altLang="en-US" sz="2200" dirty="0" smtClean="0"/>
              <a:t> the International Bureau to </a:t>
            </a:r>
            <a:r>
              <a:rPr lang="fr-CH" altLang="en-US" sz="2200" dirty="0" err="1" smtClean="0"/>
              <a:t>require</a:t>
            </a:r>
            <a:r>
              <a:rPr lang="fr-CH" altLang="en-US" sz="2200" dirty="0" smtClean="0"/>
              <a:t> a copy of a </a:t>
            </a:r>
            <a:r>
              <a:rPr lang="fr-CH" altLang="en-US" sz="2200" dirty="0" err="1" smtClean="0"/>
              <a:t>general</a:t>
            </a:r>
            <a:r>
              <a:rPr lang="fr-CH" altLang="en-US" sz="2200" dirty="0" smtClean="0"/>
              <a:t> power of attorney to </a:t>
            </a:r>
            <a:r>
              <a:rPr lang="fr-CH" altLang="en-US" sz="2200" dirty="0" err="1" smtClean="0"/>
              <a:t>process</a:t>
            </a:r>
            <a:r>
              <a:rPr lang="fr-CH" altLang="en-US" sz="2200" dirty="0" smtClean="0"/>
              <a:t> a notice of </a:t>
            </a:r>
            <a:r>
              <a:rPr lang="fr-CH" altLang="en-US" sz="2200" dirty="0" err="1" smtClean="0"/>
              <a:t>withdrawal</a:t>
            </a:r>
            <a:endParaRPr lang="en-US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1143000"/>
          </a:xfrm>
        </p:spPr>
        <p:txBody>
          <a:bodyPr/>
          <a:lstStyle/>
          <a:p>
            <a:r>
              <a:rPr lang="en-US" dirty="0" smtClean="0"/>
              <a:t>PCT Rule Changes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177" y="1484784"/>
            <a:ext cx="8229600" cy="5040560"/>
          </a:xfrm>
        </p:spPr>
        <p:txBody>
          <a:bodyPr/>
          <a:lstStyle/>
          <a:p>
            <a:pPr marL="342900" lvl="2" indent="-342900">
              <a:spcBef>
                <a:spcPts val="600"/>
              </a:spcBef>
              <a:spcAft>
                <a:spcPts val="600"/>
              </a:spcAft>
              <a:buSzPct val="150000"/>
              <a:buFont typeface="Arial" pitchFamily="34" charset="0"/>
              <a:buChar char="■"/>
            </a:pPr>
            <a:r>
              <a:rPr lang="en-US" dirty="0" smtClean="0"/>
              <a:t>Editorial correction of rule reference in PCT Rule 90.3 concerning agents and common representatives 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SzPct val="150000"/>
              <a:buFont typeface="Arial" pitchFamily="34" charset="0"/>
              <a:buChar char="■"/>
            </a:pPr>
            <a:r>
              <a:rPr lang="en-US" dirty="0" smtClean="0"/>
              <a:t>Schedule of fees</a:t>
            </a:r>
            <a:endParaRPr lang="en-US" altLang="en-US" dirty="0"/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CH" altLang="en-US" dirty="0" err="1" smtClean="0"/>
              <a:t>Reduction</a:t>
            </a:r>
            <a:r>
              <a:rPr lang="fr-CH" altLang="en-US" dirty="0" smtClean="0"/>
              <a:t> for PCT-EASY </a:t>
            </a:r>
            <a:r>
              <a:rPr lang="fr-CH" altLang="en-US" dirty="0" err="1" smtClean="0"/>
              <a:t>filings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discontinued</a:t>
            </a:r>
            <a:r>
              <a:rPr lang="fr-CH" altLang="en-US" dirty="0" smtClean="0"/>
              <a:t> as </a:t>
            </a:r>
            <a:r>
              <a:rPr lang="fr-CH" altLang="en-US" dirty="0" err="1" smtClean="0"/>
              <a:t>from</a:t>
            </a:r>
            <a:r>
              <a:rPr lang="fr-CH" altLang="en-US" dirty="0" smtClean="0"/>
              <a:t> 1 July 2015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CH" dirty="0" smtClean="0"/>
              <a:t>New </a:t>
            </a:r>
            <a:r>
              <a:rPr lang="fr-CH" dirty="0" err="1" smtClean="0"/>
              <a:t>means</a:t>
            </a:r>
            <a:r>
              <a:rPr lang="fr-CH" dirty="0" smtClean="0"/>
              <a:t> for </a:t>
            </a:r>
            <a:r>
              <a:rPr lang="fr-CH" dirty="0" err="1" smtClean="0"/>
              <a:t>determining</a:t>
            </a:r>
            <a:r>
              <a:rPr lang="fr-CH" dirty="0" smtClean="0"/>
              <a:t> the 90% </a:t>
            </a:r>
            <a:r>
              <a:rPr lang="fr-CH" dirty="0" err="1" smtClean="0"/>
              <a:t>filing</a:t>
            </a:r>
            <a:r>
              <a:rPr lang="fr-CH" dirty="0" smtClean="0"/>
              <a:t> </a:t>
            </a:r>
            <a:r>
              <a:rPr lang="fr-CH" dirty="0" err="1" smtClean="0"/>
              <a:t>fee</a:t>
            </a:r>
            <a:r>
              <a:rPr lang="fr-CH" dirty="0" smtClean="0"/>
              <a:t> </a:t>
            </a:r>
            <a:r>
              <a:rPr lang="fr-CH" dirty="0" err="1" smtClean="0"/>
              <a:t>reduction</a:t>
            </a:r>
            <a:r>
              <a:rPr lang="fr-CH" dirty="0" smtClean="0"/>
              <a:t> for </a:t>
            </a:r>
            <a:r>
              <a:rPr lang="fr-CH" dirty="0" err="1" smtClean="0"/>
              <a:t>natural</a:t>
            </a:r>
            <a:r>
              <a:rPr lang="fr-CH" dirty="0" smtClean="0"/>
              <a:t> </a:t>
            </a:r>
            <a:r>
              <a:rPr lang="fr-CH" dirty="0" err="1" smtClean="0"/>
              <a:t>persons</a:t>
            </a:r>
            <a:r>
              <a:rPr lang="fr-CH" dirty="0" smtClean="0"/>
              <a:t> </a:t>
            </a:r>
            <a:r>
              <a:rPr lang="fr-CH" dirty="0" err="1" smtClean="0"/>
              <a:t>from</a:t>
            </a:r>
            <a:r>
              <a:rPr lang="fr-CH" dirty="0" smtClean="0"/>
              <a:t> certain States </a:t>
            </a:r>
            <a:r>
              <a:rPr lang="fr-CH" dirty="0" err="1" smtClean="0"/>
              <a:t>based</a:t>
            </a:r>
            <a:r>
              <a:rPr lang="fr-CH" dirty="0" smtClean="0"/>
              <a:t> on a </a:t>
            </a:r>
            <a:r>
              <a:rPr lang="fr-CH" dirty="0" err="1" smtClean="0"/>
              <a:t>combined</a:t>
            </a:r>
            <a:r>
              <a:rPr lang="fr-CH" dirty="0" smtClean="0"/>
              <a:t> </a:t>
            </a:r>
            <a:r>
              <a:rPr lang="fr-CH" dirty="0" err="1" smtClean="0"/>
              <a:t>criteria</a:t>
            </a:r>
            <a:r>
              <a:rPr lang="fr-CH" dirty="0" smtClean="0"/>
              <a:t> of </a:t>
            </a:r>
            <a:r>
              <a:rPr lang="fr-CH" dirty="0" err="1" smtClean="0"/>
              <a:t>income</a:t>
            </a:r>
            <a:r>
              <a:rPr lang="fr-CH" dirty="0" smtClean="0"/>
              <a:t> and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392144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493</TotalTime>
  <Words>123</Words>
  <Application>Microsoft Office PowerPoint</Application>
  <PresentationFormat>On-screen Show (4:3)</PresentationFormat>
  <Paragraphs>14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EN_2010_pct background png</vt:lpstr>
      <vt:lpstr>PowerPoint Presentation</vt:lpstr>
      <vt:lpstr>PCT Rule Changes (1)</vt:lpstr>
      <vt:lpstr>PCT Rule Changes (2)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ARGANOZA Rosalina</cp:lastModifiedBy>
  <cp:revision>84</cp:revision>
  <cp:lastPrinted>2015-05-01T14:20:17Z</cp:lastPrinted>
  <dcterms:created xsi:type="dcterms:W3CDTF">2013-11-19T11:19:13Z</dcterms:created>
  <dcterms:modified xsi:type="dcterms:W3CDTF">2015-05-05T15:04:32Z</dcterms:modified>
</cp:coreProperties>
</file>