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8" r:id="rId2"/>
    <p:sldId id="260" r:id="rId3"/>
    <p:sldId id="261" r:id="rId4"/>
  </p:sldIdLst>
  <p:sldSz cx="9144000" cy="6858000" type="screen4x3"/>
  <p:notesSz cx="7086600" cy="102108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0A2B"/>
    <a:srgbClr val="7089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103" d="100"/>
          <a:sy n="103" d="100"/>
        </p:scale>
        <p:origin x="-210" y="-96"/>
      </p:cViewPr>
      <p:guideLst>
        <p:guide orient="horz" pos="3929"/>
        <p:guide pos="487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1" d="100"/>
          <a:sy n="71" d="100"/>
        </p:scale>
        <p:origin x="-2238" y="-96"/>
      </p:cViewPr>
      <p:guideLst>
        <p:guide orient="horz" pos="3215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4101" y="0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9013" y="765175"/>
            <a:ext cx="5108575" cy="3830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661" y="4850130"/>
            <a:ext cx="5669280" cy="459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698488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4101" y="9698488"/>
            <a:ext cx="3070860" cy="51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567" tIns="47284" rIns="94567" bIns="47284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89013" y="765175"/>
            <a:ext cx="5108575" cy="3830638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>
                <a:solidFill>
                  <a:srgbClr val="70899B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5684400" y="1818000"/>
            <a:ext cx="1695912" cy="4032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12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1200" b="1" dirty="0" smtClean="0">
                <a:solidFill>
                  <a:srgbClr val="9D0A2B"/>
                </a:solidFill>
              </a:rPr>
            </a:br>
            <a:r>
              <a:rPr lang="fr-CH" sz="1200" b="1" dirty="0" smtClean="0">
                <a:solidFill>
                  <a:srgbClr val="9D0A2B"/>
                </a:solidFill>
              </a:rPr>
              <a:t>Patent System</a:t>
            </a:r>
            <a:endParaRPr lang="fr-CH" sz="12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-18472" y="648252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2014</a:t>
            </a:r>
            <a:r>
              <a:rPr lang="en-US" sz="900" baseline="0" dirty="0" smtClean="0"/>
              <a:t> July changes</a:t>
            </a:r>
            <a:r>
              <a:rPr lang="en-US" sz="900" dirty="0" smtClean="0"/>
              <a:t>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13.03.2014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sp>
        <p:nvSpPr>
          <p:cNvPr id="6" name="TextBox 5"/>
          <p:cNvSpPr txBox="1"/>
          <p:nvPr userDrawn="1"/>
        </p:nvSpPr>
        <p:spPr>
          <a:xfrm>
            <a:off x="7614000" y="6202800"/>
            <a:ext cx="1422000" cy="302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fr-CH" sz="800" b="1" dirty="0" smtClean="0">
                <a:solidFill>
                  <a:srgbClr val="9D0A2B"/>
                </a:solidFill>
              </a:rPr>
              <a:t>The International </a:t>
            </a:r>
            <a:br>
              <a:rPr lang="fr-CH" sz="800" b="1" dirty="0" smtClean="0">
                <a:solidFill>
                  <a:srgbClr val="9D0A2B"/>
                </a:solidFill>
              </a:rPr>
            </a:br>
            <a:r>
              <a:rPr lang="fr-CH" sz="800" b="1" dirty="0" smtClean="0">
                <a:solidFill>
                  <a:srgbClr val="9D0A2B"/>
                </a:solidFill>
              </a:rPr>
              <a:t>Patent System</a:t>
            </a:r>
            <a:endParaRPr lang="fr-CH" sz="800" b="1" dirty="0">
              <a:solidFill>
                <a:srgbClr val="9D0A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23950" y="4056063"/>
            <a:ext cx="7924800" cy="1406525"/>
          </a:xfrm>
          <a:noFill/>
          <a:ln/>
        </p:spPr>
        <p:txBody>
          <a:bodyPr/>
          <a:lstStyle/>
          <a:p>
            <a:r>
              <a:rPr lang="en-US" sz="3400" b="1" dirty="0">
                <a:solidFill>
                  <a:srgbClr val="70899B"/>
                </a:solidFill>
              </a:rPr>
              <a:t>Amendments to the PCT Regulations as from 1 </a:t>
            </a:r>
            <a:r>
              <a:rPr lang="en-US" sz="3400" b="1" dirty="0" smtClean="0">
                <a:solidFill>
                  <a:srgbClr val="70899B"/>
                </a:solidFill>
              </a:rPr>
              <a:t>July</a:t>
            </a:r>
            <a:r>
              <a:rPr lang="en-US" sz="3400" b="1" dirty="0">
                <a:solidFill>
                  <a:srgbClr val="70899B"/>
                </a:solidFill>
              </a:rPr>
              <a:t> </a:t>
            </a:r>
            <a:r>
              <a:rPr lang="en-US" sz="3400" b="1" dirty="0" smtClean="0">
                <a:solidFill>
                  <a:srgbClr val="70899B"/>
                </a:solidFill>
              </a:rPr>
              <a:t>2014</a:t>
            </a:r>
            <a:endParaRPr lang="en-US" sz="3400" b="1" dirty="0">
              <a:solidFill>
                <a:srgbClr val="70899B"/>
              </a:solidFill>
            </a:endParaRPr>
          </a:p>
        </p:txBody>
      </p:sp>
      <p:pic>
        <p:nvPicPr>
          <p:cNvPr id="2056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63" y="36830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7505" y="274638"/>
            <a:ext cx="8229600" cy="994122"/>
          </a:xfrm>
        </p:spPr>
        <p:txBody>
          <a:bodyPr/>
          <a:lstStyle/>
          <a:p>
            <a:pPr eaLnBrk="1" hangingPunct="1"/>
            <a:r>
              <a:rPr lang="en-US" dirty="0" smtClean="0"/>
              <a:t>Availability of the Written Opinion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7505" y="1556792"/>
            <a:ext cx="8229600" cy="4697764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Availability of the written opinion of the ISA as of the date of international publication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 The written opinion of the ISA and any informal comments submitted by the applicant are available on PATENTSCOPE in their original language as of the publication date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2200" dirty="0" smtClean="0"/>
              <a:t> The IPRP Chapter I and its translation will continue to be made available at 30 months from the priority date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200" dirty="0"/>
              <a:t>Effective as from 1 July 2014 for </a:t>
            </a:r>
            <a:r>
              <a:rPr lang="en-US" sz="2200" dirty="0" smtClean="0"/>
              <a:t>international applications </a:t>
            </a:r>
            <a:r>
              <a:rPr lang="en-US" sz="2200" dirty="0"/>
              <a:t>filed on or after that date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2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50903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210146"/>
          </a:xfrm>
        </p:spPr>
        <p:txBody>
          <a:bodyPr/>
          <a:lstStyle/>
          <a:p>
            <a:pPr eaLnBrk="1" hangingPunct="1"/>
            <a:r>
              <a:rPr lang="en-US" dirty="0" smtClean="0"/>
              <a:t>Mandatory Top-up Search during the Chapter II procedure 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412776"/>
            <a:ext cx="8229600" cy="5040560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/>
              <a:t>The IPEA is required to carry out a top-up search (Rule 66.1</a:t>
            </a:r>
            <a:r>
              <a:rPr lang="en-US" sz="2000" i="1" dirty="0" smtClean="0"/>
              <a:t>ter</a:t>
            </a:r>
            <a:r>
              <a:rPr lang="en-US" sz="2000" dirty="0" smtClean="0"/>
              <a:t>)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/>
              <a:t>A</a:t>
            </a:r>
            <a:r>
              <a:rPr lang="en-US" sz="2000" dirty="0" smtClean="0"/>
              <a:t>ims at uncovering any prior art not available at the time when the ISR was established</a:t>
            </a:r>
            <a:r>
              <a:rPr lang="en-US" sz="2000" dirty="0"/>
              <a:t> </a:t>
            </a:r>
            <a:r>
              <a:rPr lang="en-US" sz="2000" dirty="0" smtClean="0"/>
              <a:t>(patent applications which were published or became available to the IPEA on or after the </a:t>
            </a:r>
            <a:r>
              <a:rPr lang="en-US" sz="2000" dirty="0"/>
              <a:t>date of establishment of </a:t>
            </a:r>
            <a:r>
              <a:rPr lang="en-US" sz="2000" dirty="0" smtClean="0"/>
              <a:t>the ISR but which have an earlier priority date)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/>
              <a:t>Exceptions: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/>
              <a:t>Only in respect of claims that are the subject of international preliminary examination 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/>
              <a:t>Where a search would serve no useful purpose, e.g. where the IPEA considers that the documents cited in the ISR are sufficient to demonstrate lack of novelty of the entire subject matter 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2000" dirty="0" smtClean="0"/>
              <a:t>Effective </a:t>
            </a:r>
            <a:r>
              <a:rPr lang="en-US" sz="2000" dirty="0"/>
              <a:t>as from 1 July 2014 for applications in respect of which a demand for international preliminary examination is made on or after July 1, 2014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2000" dirty="0" smtClean="0"/>
          </a:p>
          <a:p>
            <a:pPr lvl="2" eaLnBrk="1" hangingPunct="1">
              <a:defRPr/>
            </a:pPr>
            <a:endParaRPr lang="en-US" sz="2200" dirty="0" smtClean="0"/>
          </a:p>
          <a:p>
            <a:pPr lvl="2" eaLnBrk="1" hangingPunct="1">
              <a:defRPr/>
            </a:pPr>
            <a:endParaRPr lang="en-US" sz="2200" dirty="0" smtClean="0"/>
          </a:p>
          <a:p>
            <a:pPr lvl="1" eaLnBrk="1" hangingPunct="1">
              <a:defRPr/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07877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EN_2010_pct background png</Template>
  <TotalTime>2</TotalTime>
  <Words>236</Words>
  <Application>Microsoft Office PowerPoint</Application>
  <PresentationFormat>On-screen Show (4:3)</PresentationFormat>
  <Paragraphs>16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EN_2010_pct background png</vt:lpstr>
      <vt:lpstr>PowerPoint Presentation</vt:lpstr>
      <vt:lpstr>Availability of the Written Opinion</vt:lpstr>
      <vt:lpstr>Mandatory Top-up Search during the Chapter II procedure 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26</cp:revision>
  <cp:lastPrinted>2014-03-13T11:23:13Z</cp:lastPrinted>
  <dcterms:created xsi:type="dcterms:W3CDTF">2013-10-24T09:30:40Z</dcterms:created>
  <dcterms:modified xsi:type="dcterms:W3CDTF">2014-05-23T07:52:06Z</dcterms:modified>
</cp:coreProperties>
</file>