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907" r:id="rId2"/>
    <p:sldId id="1916" r:id="rId3"/>
  </p:sldIdLst>
  <p:sldSz cx="9144000" cy="6858000" type="screen4x3"/>
  <p:notesSz cx="6797675" cy="9926638"/>
  <p:custDataLst>
    <p:tags r:id="rId6"/>
  </p:custDataLst>
  <p:defaultTextStyle>
    <a:defPPr rtl="1">
      <a:defRPr lang="en-US"/>
    </a:defPPr>
    <a:lvl1pPr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A2AFEA-26EF-44D2-A9A0-8BD20766DCA4}" v="5" dt="2025-03-12T11:33:26.7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96283" autoAdjust="0"/>
  </p:normalViewPr>
  <p:slideViewPr>
    <p:cSldViewPr>
      <p:cViewPr varScale="1">
        <p:scale>
          <a:sx n="119" d="100"/>
          <a:sy n="119" d="100"/>
        </p:scale>
        <p:origin x="94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18" d="100"/>
          <a:sy n="118" d="100"/>
        </p:scale>
        <p:origin x="1208" y="-21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microsoft.com/office/2015/10/relationships/revisionInfo" Target="revisionInfo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51C16C5D-28EC-4381-A075-FA41859494D8}" type="datetime1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CE29DEC-8730-41D0-8613-E78452012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23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3914EB6-2DCE-491C-ACA8-01AEDF381847}" type="datetime1">
              <a:rPr lang="en-US"/>
              <a:pPr>
                <a:defRPr/>
              </a:pPr>
              <a:t>3/14/2025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B7F2C667-47B2-46C4-80BC-8E1DA185F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86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215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584247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C96D8-A3B7-4296-B367-44E05F04D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A57E6-B1F5-1645-3753-2DCDDEC2C6E0}"/>
              </a:ext>
            </a:extLst>
          </p:cNvPr>
          <p:cNvSpPr txBox="1"/>
          <p:nvPr userDrawn="1"/>
        </p:nvSpPr>
        <p:spPr>
          <a:xfrm>
            <a:off x="0" y="647611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PCT Update </a:t>
            </a:r>
            <a:fld id="{DA79EEDA-9492-4994-BB18-1005CD6866B1}" type="slidenum">
              <a:rPr lang="en-US" sz="800" smtClean="0"/>
              <a:pPr>
                <a:spcBef>
                  <a:spcPct val="0"/>
                </a:spcBef>
                <a:buNone/>
                <a:defRPr/>
              </a:pPr>
              <a:t>‹#›</a:t>
            </a:fld>
            <a:endParaRPr lang="en-US" sz="800"/>
          </a:p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12.02.2025</a:t>
            </a:r>
          </a:p>
          <a:p>
            <a:pPr>
              <a:buNone/>
            </a:pPr>
            <a:r>
              <a:rPr lang="en-US" sz="800"/>
              <a:t> </a:t>
            </a:r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77953513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F085-F803-4E1D-9A57-76269C0A5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381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09E20-5C8B-487F-B0CA-3B1FCD067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14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B0CE4-F05E-4F47-9551-9B0F851B8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6490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92CD-3AA2-407A-BF30-577B7871B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0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2A8D-12B8-4184-AEBB-3EE5339AA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066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87BF3-9FB1-459C-9F6E-025E260A2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4875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97F09-330B-40AD-9EF4-1C4E2D06D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7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84246-803A-49D3-84EB-974CE5ABA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6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21656-2DE5-485F-8BE9-0BDBBF8F0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659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5B506-AE31-41B8-A04E-5192D5AD4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957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4D9FB-EE1A-468D-AB44-5E0627833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08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72BD8-6FAC-449D-B057-422CBBDD3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681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 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400">
                <a:latin typeface="Arial"/>
                <a:cs typeface="Arial"/>
              </a:defRPr>
            </a:lvl1pPr>
          </a:lstStyle>
          <a:p>
            <a:pPr>
              <a:defRPr/>
            </a:pPr>
            <a:fld id="{2ED4B84C-647D-46AA-8476-F994C2D2B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6" r:id="rId2"/>
    <p:sldLayoutId id="2147483775" r:id="rId3"/>
    <p:sldLayoutId id="2147483774" r:id="rId4"/>
    <p:sldLayoutId id="2147483773" r:id="rId5"/>
    <p:sldLayoutId id="2147483772" r:id="rId6"/>
    <p:sldLayoutId id="2147483771" r:id="rId7"/>
    <p:sldLayoutId id="2147483770" r:id="rId8"/>
    <p:sldLayoutId id="2147483769" r:id="rId9"/>
    <p:sldLayoutId id="2147483768" r:id="rId10"/>
    <p:sldLayoutId id="2147483767" r:id="rId11"/>
    <p:sldLayoutId id="2147483766" r:id="rId12"/>
    <p:sldLayoutId id="2147483765" r:id="rId13"/>
    <p:sldLayoutId id="2147483764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65CE52-45C2-72D1-3652-9BCA4E5AA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3284984"/>
            <a:ext cx="7920880" cy="2328417"/>
          </a:xfrm>
        </p:spPr>
        <p:txBody>
          <a:bodyPr/>
          <a:lstStyle/>
          <a:p>
            <a:pPr algn="r" rtl="1"/>
            <a:r>
              <a:rPr lang="en-US" sz="3400" b="1" dirty="0" err="1">
                <a:solidFill>
                  <a:srgbClr val="70899B"/>
                </a:solidFill>
              </a:rPr>
              <a:t>التعديلات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على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اللائحة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التنفيذية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لمعاهدة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التعاون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بشأن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البراءات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اعتباراً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من</a:t>
            </a:r>
            <a:r>
              <a:rPr lang="en-US" sz="3400" b="1" dirty="0">
                <a:solidFill>
                  <a:srgbClr val="70899B"/>
                </a:solidFill>
              </a:rPr>
              <a:t> 1</a:t>
            </a:r>
            <a:r>
              <a:rPr lang="ar-SA" sz="3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يناير</a:t>
            </a:r>
            <a:r>
              <a:rPr lang="en-US" sz="3400" b="1" dirty="0">
                <a:solidFill>
                  <a:srgbClr val="70899B"/>
                </a:solidFill>
              </a:rPr>
              <a:t> 2026</a:t>
            </a:r>
          </a:p>
          <a:p>
            <a:pPr algn="r" rtl="1"/>
            <a:endParaRPr lang="fr-CH" dirty="0"/>
          </a:p>
        </p:txBody>
      </p:sp>
      <p:pic>
        <p:nvPicPr>
          <p:cNvPr id="4" name="Picture 8" descr="Puce-3_pct">
            <a:extLst>
              <a:ext uri="{FF2B5EF4-FFF2-40B4-BE49-F238E27FC236}">
                <a16:creationId xmlns:a16="http://schemas.microsoft.com/office/drawing/2014/main" id="{BFDD34BC-F0FA-1FD0-273E-D10CA0F01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4408" y="278092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36465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188640"/>
            <a:ext cx="8644830" cy="765175"/>
          </a:xfrm>
        </p:spPr>
        <p:txBody>
          <a:bodyPr/>
          <a:lstStyle/>
          <a:p>
            <a:pPr algn="r" rtl="1">
              <a:tabLst>
                <a:tab pos="534988" algn="l"/>
              </a:tabLst>
            </a:pPr>
            <a:r>
              <a:rPr lang="en-US" sz="3200" dirty="0" err="1"/>
              <a:t>التغييرات</a:t>
            </a:r>
            <a:r>
              <a:rPr lang="en-US" sz="3200" dirty="0"/>
              <a:t> </a:t>
            </a:r>
            <a:r>
              <a:rPr lang="en-US" sz="3200" dirty="0" err="1"/>
              <a:t>المدخلة</a:t>
            </a:r>
            <a:r>
              <a:rPr lang="en-US" sz="3200" dirty="0"/>
              <a:t> </a:t>
            </a:r>
            <a:r>
              <a:rPr lang="en-US" sz="3200" dirty="0" err="1"/>
              <a:t>على</a:t>
            </a:r>
            <a:r>
              <a:rPr lang="en-US" sz="3200" dirty="0"/>
              <a:t> </a:t>
            </a:r>
            <a:r>
              <a:rPr lang="en-US" sz="3200" dirty="0" err="1"/>
              <a:t>قواعد</a:t>
            </a:r>
            <a:r>
              <a:rPr lang="en-US" sz="3200" dirty="0"/>
              <a:t> </a:t>
            </a:r>
            <a:r>
              <a:rPr lang="en-US" sz="3200" dirty="0" err="1"/>
              <a:t>اللائحة</a:t>
            </a:r>
            <a:r>
              <a:rPr lang="en-US" sz="3200" dirty="0"/>
              <a:t> </a:t>
            </a:r>
            <a:r>
              <a:rPr lang="en-US" sz="3200" dirty="0" err="1"/>
              <a:t>التنفيذية</a:t>
            </a:r>
            <a:r>
              <a:rPr lang="en-US" sz="3200" dirty="0"/>
              <a:t> </a:t>
            </a:r>
            <a:r>
              <a:rPr lang="en-US" sz="3200" dirty="0" err="1"/>
              <a:t>لمعاهدة</a:t>
            </a:r>
            <a:r>
              <a:rPr lang="en-US" sz="3200" dirty="0"/>
              <a:t> </a:t>
            </a:r>
            <a:r>
              <a:rPr lang="en-US" sz="3200" dirty="0" err="1"/>
              <a:t>التعاون</a:t>
            </a:r>
            <a:r>
              <a:rPr lang="en-US" sz="3200" dirty="0"/>
              <a:t> </a:t>
            </a:r>
            <a:r>
              <a:rPr lang="en-US" sz="3200" dirty="0" err="1"/>
              <a:t>بشأن</a:t>
            </a:r>
            <a:r>
              <a:rPr lang="en-US" sz="3200" dirty="0"/>
              <a:t> </a:t>
            </a:r>
            <a:r>
              <a:rPr lang="en-US" sz="3200" dirty="0" err="1"/>
              <a:t>البراءات</a:t>
            </a:r>
            <a:r>
              <a:rPr lang="en-US" sz="3200" dirty="0"/>
              <a:t> </a:t>
            </a:r>
            <a:r>
              <a:rPr lang="en-US" sz="3200" dirty="0" err="1"/>
              <a:t>اعتباراً</a:t>
            </a:r>
            <a:r>
              <a:rPr lang="en-US" sz="3200" dirty="0"/>
              <a:t> </a:t>
            </a:r>
            <a:r>
              <a:rPr lang="en-US" sz="3200" dirty="0" err="1"/>
              <a:t>من</a:t>
            </a:r>
            <a:r>
              <a:rPr lang="ar-SA" sz="32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3200" dirty="0"/>
              <a:t>1</a:t>
            </a:r>
            <a:r>
              <a:rPr lang="ar-SA" sz="32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3200" dirty="0" err="1"/>
              <a:t>يناير</a:t>
            </a:r>
            <a:r>
              <a:rPr lang="en-US" sz="3200" dirty="0"/>
              <a:t> 2026</a:t>
            </a:r>
            <a:endParaRPr lang="en-US" altLang="en-US" sz="1600" b="1" dirty="0">
              <a:solidFill>
                <a:schemeClr val="accent2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434" y="1162939"/>
            <a:ext cx="8388350" cy="5722937"/>
          </a:xfrm>
        </p:spPr>
        <p:txBody>
          <a:bodyPr/>
          <a:lstStyle/>
          <a:p>
            <a:pPr algn="r" rtl="1">
              <a:spcBef>
                <a:spcPct val="0"/>
              </a:spcBef>
            </a:pPr>
            <a:r>
              <a:rPr lang="en-US" altLang="en-US" sz="2200" dirty="0" err="1"/>
              <a:t>الاستشهاد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بالكشوف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غير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المكتوبة</a:t>
            </a:r>
            <a:endParaRPr lang="en-US" altLang="en-US" sz="2200" dirty="0"/>
          </a:p>
          <a:p>
            <a:pPr marL="801688" lvl="3" indent="-352425" algn="r" rtl="1">
              <a:spcBef>
                <a:spcPts val="504"/>
              </a:spcBef>
              <a:buFont typeface="Wingdings" pitchFamily="2" charset="2"/>
              <a:buChar char="q"/>
            </a:pPr>
            <a:r>
              <a:rPr lang="en-US" altLang="en-US" sz="2100" dirty="0" err="1"/>
              <a:t>تمت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الموافقة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على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إدخال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تعديلات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على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القاعدتين</a:t>
            </a:r>
            <a:r>
              <a:rPr lang="ar-SA" sz="21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altLang="en-US" sz="2100" dirty="0"/>
              <a:t>33</a:t>
            </a:r>
            <a:r>
              <a:rPr lang="ar-SA" sz="21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ar-SA" sz="2100" dirty="0"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و</a:t>
            </a:r>
            <a:r>
              <a:rPr lang="en-US" altLang="en-US" sz="2100" dirty="0"/>
              <a:t>64</a:t>
            </a:r>
            <a:r>
              <a:rPr lang="ar-SA" sz="21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، </a:t>
            </a:r>
            <a:r>
              <a:rPr lang="en-US" altLang="en-US" sz="2100" dirty="0" err="1"/>
              <a:t>على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الرغم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من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ضرورة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إجراء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المزيد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من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التغييرات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على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المبادئ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التوجيهية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للبحث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الدولي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والفحص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التمهيدي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الدولي</a:t>
            </a:r>
            <a:r>
              <a:rPr lang="en-US" altLang="en-US" sz="2100" dirty="0"/>
              <a:t>.</a:t>
            </a:r>
          </a:p>
          <a:p>
            <a:pPr marL="449263" lvl="3" indent="0" algn="r" rtl="1">
              <a:spcBef>
                <a:spcPts val="504"/>
              </a:spcBef>
              <a:buFont typeface="Wingdings" pitchFamily="2" charset="2"/>
              <a:buChar char="q"/>
            </a:pPr>
            <a:r>
              <a:rPr lang="en-US" altLang="en-US" sz="2100" dirty="0"/>
              <a:t> </a:t>
            </a:r>
            <a:r>
              <a:rPr lang="en-US" altLang="en-US" sz="2100" dirty="0" err="1"/>
              <a:t>الدخول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حيز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التنفيذ</a:t>
            </a:r>
            <a:r>
              <a:rPr lang="ar-SA" sz="21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: </a:t>
            </a:r>
            <a:r>
              <a:rPr lang="en-US" altLang="en-US" sz="2100" dirty="0"/>
              <a:t>1</a:t>
            </a:r>
            <a:r>
              <a:rPr lang="ar-SA" sz="21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altLang="en-US" sz="2100" dirty="0" err="1"/>
              <a:t>يناير</a:t>
            </a:r>
            <a:r>
              <a:rPr lang="en-US" altLang="en-US" sz="2100" dirty="0"/>
              <a:t> 2026</a:t>
            </a:r>
          </a:p>
          <a:p>
            <a:pPr lvl="1" algn="r" rtl="1">
              <a:spcBef>
                <a:spcPct val="0"/>
              </a:spcBef>
            </a:pPr>
            <a:endParaRPr lang="en-US" altLang="en-US" sz="2200" dirty="0"/>
          </a:p>
          <a:p>
            <a:pPr algn="r" rtl="1"/>
            <a:r>
              <a:rPr lang="en-US" altLang="fr-FR" sz="2200" dirty="0" err="1"/>
              <a:t>الحد</a:t>
            </a:r>
            <a:r>
              <a:rPr lang="en-US" altLang="fr-FR" sz="2200" dirty="0"/>
              <a:t> </a:t>
            </a:r>
            <a:r>
              <a:rPr lang="en-US" altLang="fr-FR" sz="2200" dirty="0" err="1"/>
              <a:t>الأدنى</a:t>
            </a:r>
            <a:r>
              <a:rPr lang="en-US" altLang="fr-FR" sz="2200" dirty="0"/>
              <a:t> </a:t>
            </a:r>
            <a:r>
              <a:rPr lang="en-US" altLang="fr-FR" sz="2200" dirty="0" err="1"/>
              <a:t>للوثائق</a:t>
            </a:r>
            <a:r>
              <a:rPr lang="en-US" altLang="fr-FR" sz="2200" dirty="0"/>
              <a:t> </a:t>
            </a:r>
            <a:r>
              <a:rPr lang="en-US" altLang="fr-FR" sz="2200" dirty="0" err="1"/>
              <a:t>المنصوص</a:t>
            </a:r>
            <a:r>
              <a:rPr lang="en-US" altLang="fr-FR" sz="2200" dirty="0"/>
              <a:t> </a:t>
            </a:r>
            <a:r>
              <a:rPr lang="en-US" altLang="fr-FR" sz="2200" dirty="0" err="1"/>
              <a:t>عليها</a:t>
            </a:r>
            <a:r>
              <a:rPr lang="en-US" altLang="fr-FR" sz="2200" dirty="0"/>
              <a:t> </a:t>
            </a:r>
            <a:r>
              <a:rPr lang="en-US" altLang="fr-FR" sz="2200" dirty="0" err="1"/>
              <a:t>في</a:t>
            </a:r>
            <a:r>
              <a:rPr lang="en-US" altLang="fr-FR" sz="2200" dirty="0"/>
              <a:t> </a:t>
            </a:r>
            <a:r>
              <a:rPr lang="en-US" altLang="fr-FR" sz="2200" dirty="0" err="1"/>
              <a:t>معاهدة</a:t>
            </a:r>
            <a:r>
              <a:rPr lang="en-US" altLang="fr-FR" sz="2200" dirty="0"/>
              <a:t> </a:t>
            </a:r>
            <a:r>
              <a:rPr lang="en-US" altLang="fr-FR" sz="2200" dirty="0" err="1"/>
              <a:t>التعاون</a:t>
            </a:r>
            <a:r>
              <a:rPr lang="en-US" altLang="fr-FR" sz="2200" dirty="0"/>
              <a:t> </a:t>
            </a:r>
            <a:r>
              <a:rPr lang="en-US" altLang="fr-FR" sz="2200" dirty="0" err="1"/>
              <a:t>بشأن</a:t>
            </a:r>
            <a:r>
              <a:rPr lang="en-US" altLang="fr-FR" sz="2200" dirty="0"/>
              <a:t> </a:t>
            </a:r>
            <a:r>
              <a:rPr lang="en-US" altLang="fr-FR" sz="2200" dirty="0" err="1"/>
              <a:t>البراءات</a:t>
            </a:r>
            <a:endParaRPr lang="en-US" altLang="fr-FR" sz="2200" dirty="0"/>
          </a:p>
          <a:p>
            <a:pPr lvl="1" algn="r" rtl="1"/>
            <a:r>
              <a:rPr lang="en-US" altLang="fr-FR" sz="2100" dirty="0" err="1"/>
              <a:t>مشروع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متعدد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السنوات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تقوده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فرقة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عمل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إدارات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البحث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الدولي</a:t>
            </a:r>
            <a:r>
              <a:rPr lang="en-US" altLang="fr-FR" sz="2100" dirty="0"/>
              <a:t>:</a:t>
            </a:r>
          </a:p>
          <a:p>
            <a:pPr lvl="2" algn="r" rtl="1">
              <a:buFont typeface="Wingdings" pitchFamily="2" charset="2"/>
              <a:buChar char="q"/>
            </a:pPr>
            <a:r>
              <a:rPr lang="en-US" altLang="fr-FR" sz="2100" dirty="0"/>
              <a:t> </a:t>
            </a:r>
            <a:r>
              <a:rPr lang="en-US" altLang="fr-FR" sz="2100" dirty="0" err="1"/>
              <a:t>إنشاء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قائمة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جرد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محدثة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لجزأي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وثائق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البراءات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وغير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البراءات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من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الحد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الأدنى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للوثائق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المنصوص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عليها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في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معاهدة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التعاون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بشأن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البراءات</a:t>
            </a:r>
            <a:r>
              <a:rPr lang="en-US" altLang="fr-FR" sz="2100" dirty="0"/>
              <a:t>.</a:t>
            </a:r>
          </a:p>
          <a:p>
            <a:pPr lvl="2" algn="r" rtl="1">
              <a:buFont typeface="Wingdings" pitchFamily="2" charset="2"/>
              <a:buChar char="q"/>
            </a:pPr>
            <a:r>
              <a:rPr lang="en-US" altLang="fr-FR" sz="2100" dirty="0"/>
              <a:t> </a:t>
            </a:r>
            <a:r>
              <a:rPr lang="en-US" altLang="fr-FR" sz="2100" dirty="0" err="1"/>
              <a:t>التوصية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بمعايير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ومقاييس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لإدراج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مجموعات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براءات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وطنية</a:t>
            </a:r>
            <a:endParaRPr lang="en-US" altLang="fr-FR" sz="2100" dirty="0"/>
          </a:p>
          <a:p>
            <a:pPr lvl="2" algn="r" rtl="1">
              <a:buFont typeface="Wingdings" pitchFamily="2" charset="2"/>
              <a:buChar char="q"/>
            </a:pPr>
            <a:r>
              <a:rPr lang="en-US" altLang="fr-FR" sz="2100" dirty="0"/>
              <a:t> </a:t>
            </a:r>
            <a:r>
              <a:rPr lang="en-US" altLang="fr-FR" sz="2100" dirty="0" err="1"/>
              <a:t>اقتراح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مكونات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ببليوغرافية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ونصية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لبيانات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البراءات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التي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ينبغي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أن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ترد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في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مجموعات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البراءات</a:t>
            </a:r>
            <a:endParaRPr lang="en-US" altLang="fr-FR" sz="2100" dirty="0"/>
          </a:p>
          <a:p>
            <a:pPr lvl="2" algn="r" rtl="1">
              <a:buFont typeface="Wingdings" pitchFamily="2" charset="2"/>
              <a:buChar char="q"/>
            </a:pPr>
            <a:r>
              <a:rPr lang="en-US" altLang="fr-FR" sz="2100" b="1" i="1" dirty="0"/>
              <a:t> </a:t>
            </a:r>
            <a:r>
              <a:rPr lang="en-US" altLang="fr-FR" sz="2100" dirty="0" err="1"/>
              <a:t>الدخول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حيز</a:t>
            </a:r>
            <a:r>
              <a:rPr lang="en-US" altLang="fr-FR" sz="2100" dirty="0"/>
              <a:t> </a:t>
            </a:r>
            <a:r>
              <a:rPr lang="en-US" altLang="en-US" sz="2100" dirty="0" err="1"/>
              <a:t>التنفيذ</a:t>
            </a:r>
            <a:r>
              <a:rPr lang="ar-SA" sz="21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: </a:t>
            </a:r>
            <a:r>
              <a:rPr lang="en-US" altLang="en-US" sz="2100" dirty="0"/>
              <a:t>1</a:t>
            </a:r>
            <a:r>
              <a:rPr lang="ar-SA" sz="21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altLang="en-US" sz="2100" dirty="0" err="1"/>
              <a:t>يناير</a:t>
            </a:r>
            <a:r>
              <a:rPr lang="en-US" altLang="en-US" sz="2100"/>
              <a:t> 2026</a:t>
            </a:r>
            <a:endParaRPr lang="en-US" altLang="en-US" sz="2100" dirty="0"/>
          </a:p>
          <a:p>
            <a:pPr lvl="1" algn="r" rtl="1">
              <a:spcBef>
                <a:spcPct val="0"/>
              </a:spcBef>
            </a:pPr>
            <a:endParaRPr lang="en-US" altLang="en-US" sz="2200" dirty="0"/>
          </a:p>
          <a:p>
            <a:pPr lvl="1">
              <a:spcBef>
                <a:spcPct val="0"/>
              </a:spcBef>
            </a:pPr>
            <a:endParaRPr lang="en-US" altLang="en-US" sz="2200" dirty="0"/>
          </a:p>
          <a:p>
            <a:pPr>
              <a:spcBef>
                <a:spcPct val="0"/>
              </a:spcBef>
            </a:pPr>
            <a:endParaRPr lang="en-US" altLang="en-US" sz="2200" dirty="0"/>
          </a:p>
          <a:p>
            <a:pPr>
              <a:spcBef>
                <a:spcPct val="0"/>
              </a:spcBef>
            </a:pPr>
            <a:endParaRPr lang="en-US" sz="2200" dirty="0"/>
          </a:p>
          <a:p>
            <a:pPr>
              <a:spcBef>
                <a:spcPct val="0"/>
              </a:spcBef>
            </a:pPr>
            <a:endParaRPr lang="en-US" altLang="en-US" sz="1900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 lvl="1">
              <a:spcBef>
                <a:spcPct val="0"/>
              </a:spcBef>
            </a:pPr>
            <a:endParaRPr lang="en-US" altLang="en-US" sz="1500" dirty="0"/>
          </a:p>
          <a:p>
            <a:pPr lvl="1">
              <a:spcBef>
                <a:spcPct val="0"/>
              </a:spcBef>
            </a:pPr>
            <a:endParaRPr lang="en-US" altLang="en-US" sz="1200" dirty="0"/>
          </a:p>
          <a:p>
            <a:pPr lvl="1">
              <a:spcBef>
                <a:spcPct val="0"/>
              </a:spcBef>
            </a:pPr>
            <a:endParaRPr lang="en-US" altLang="en-US" sz="2000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endParaRPr lang="en-US" altLang="en-US" dirty="0"/>
          </a:p>
          <a:p>
            <a:pPr>
              <a:spcBef>
                <a:spcPts val="600"/>
              </a:spcBef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3752202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4.14 unknown"/>
  <p:tag name="AS_RELEASE_DATE" val="2021.05.31"/>
  <p:tag name="AS_TITLE" val="Aspose.Slides for Java"/>
  <p:tag name="AS_VERSION" val="21.5"/>
</p:tagLst>
</file>

<file path=ppt/theme/theme1.xml><?xml version="1.0" encoding="utf-8"?>
<a:theme xmlns:a="http://schemas.openxmlformats.org/drawingml/2006/main" name="PCT POT EN draft rev2">
  <a:themeElements>
    <a:clrScheme name="PCT POT EN draft re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CT POT EN draft rev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PCT POT EN draft re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11672</TotalTime>
  <Words>140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PCT POT EN draft rev2</vt:lpstr>
      <vt:lpstr>PowerPoint Presentation</vt:lpstr>
      <vt:lpstr>التغييرات المدخلة على قواعد اللائحة التنفيذية لمعاهدة التعاون بشأن البراءات اعتباراً من 1 يناير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Patent Cooperation Treaty (PCT) Update</dc:title>
  <dc:creator>Matthew Bryan</dc:creator>
  <cp:keywords>PUBLIC</cp:keywords>
  <cp:lastModifiedBy>JULLIARD Corinne</cp:lastModifiedBy>
  <cp:revision>406</cp:revision>
  <cp:lastPrinted>2022-06-10T15:49:58Z</cp:lastPrinted>
  <dcterms:created xsi:type="dcterms:W3CDTF">2020-07-15T13:26:41Z</dcterms:created>
  <dcterms:modified xsi:type="dcterms:W3CDTF">2025-03-14T08:06:55Z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ignment">
    <vt:lpwstr>Centre</vt:lpwstr>
  </property>
  <property fmtid="{D5CDD505-2E9C-101B-9397-08002B2CF9AE}" pid="3" name="Classification">
    <vt:lpwstr>Public</vt:lpwstr>
  </property>
  <property fmtid="{D5CDD505-2E9C-101B-9397-08002B2CF9AE}" pid="4" name="Language">
    <vt:lpwstr>English</vt:lpwstr>
  </property>
  <property fmtid="{D5CDD505-2E9C-101B-9397-08002B2CF9AE}" pid="5" name="MSIP_Label_20773ee6-353b-4fb9-a59d-0b94c8c67bea_ActionId">
    <vt:lpwstr>2f36eba8-5d12-4342-9447-1f72e8c2a6a4</vt:lpwstr>
  </property>
  <property fmtid="{D5CDD505-2E9C-101B-9397-08002B2CF9AE}" pid="6" name="MSIP_Label_20773ee6-353b-4fb9-a59d-0b94c8c67bea_ContentBits">
    <vt:lpwstr>0</vt:lpwstr>
  </property>
  <property fmtid="{D5CDD505-2E9C-101B-9397-08002B2CF9AE}" pid="7" name="MSIP_Label_20773ee6-353b-4fb9-a59d-0b94c8c67bea_Enabled">
    <vt:lpwstr>true</vt:lpwstr>
  </property>
  <property fmtid="{D5CDD505-2E9C-101B-9397-08002B2CF9AE}" pid="8" name="MSIP_Label_20773ee6-353b-4fb9-a59d-0b94c8c67bea_Method">
    <vt:lpwstr>Privileged</vt:lpwstr>
  </property>
  <property fmtid="{D5CDD505-2E9C-101B-9397-08002B2CF9AE}" pid="9" name="MSIP_Label_20773ee6-353b-4fb9-a59d-0b94c8c67bea_Name">
    <vt:lpwstr>No markings</vt:lpwstr>
  </property>
  <property fmtid="{D5CDD505-2E9C-101B-9397-08002B2CF9AE}" pid="10" name="MSIP_Label_20773ee6-353b-4fb9-a59d-0b94c8c67bea_SetDate">
    <vt:lpwstr>2024-06-12T07:59:18Z</vt:lpwstr>
  </property>
  <property fmtid="{D5CDD505-2E9C-101B-9397-08002B2CF9AE}" pid="11" name="MSIP_Label_20773ee6-353b-4fb9-a59d-0b94c8c67bea_SiteId">
    <vt:lpwstr>faa31b06-8ccc-48c9-867f-f7510dd11c02</vt:lpwstr>
  </property>
  <property fmtid="{D5CDD505-2E9C-101B-9397-08002B2CF9AE}" pid="12" name="TCSClassification">
    <vt:lpwstr>PUBLIC</vt:lpwstr>
  </property>
  <property fmtid="{D5CDD505-2E9C-101B-9397-08002B2CF9AE}" pid="13" name="TitusGUID">
    <vt:lpwstr>0387c07f-2a59-4036-9cf3-6e3b9d82fa8b</vt:lpwstr>
  </property>
  <property fmtid="{D5CDD505-2E9C-101B-9397-08002B2CF9AE}" pid="14" name="VisualMarkings">
    <vt:lpwstr>Footer</vt:lpwstr>
  </property>
</Properties>
</file>