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1907" r:id="rId2"/>
    <p:sldId id="1905" r:id="rId3"/>
    <p:sldId id="1906" r:id="rId4"/>
  </p:sldIdLst>
  <p:sldSz cx="9144000" cy="6858000" type="screen4x3"/>
  <p:notesSz cx="6797675" cy="9926638"/>
  <p:custDataLst>
    <p:tags r:id="rId7"/>
  </p:custDataLst>
  <p:defaultTextStyle>
    <a:defPPr rtl="1">
      <a:defRPr lang="en-US"/>
    </a:defPPr>
    <a:lvl1pPr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/>
        <a:ea typeface="+mn-ea"/>
        <a:cs typeface="Arial"/>
      </a:defRPr>
    </a:lvl1pPr>
    <a:lvl2pPr marL="457200"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/>
        <a:ea typeface="+mn-ea"/>
        <a:cs typeface="Arial"/>
      </a:defRPr>
    </a:lvl2pPr>
    <a:lvl3pPr marL="914400"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/>
        <a:ea typeface="+mn-ea"/>
        <a:cs typeface="Arial"/>
      </a:defRPr>
    </a:lvl3pPr>
    <a:lvl4pPr marL="1371600"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/>
        <a:ea typeface="+mn-ea"/>
        <a:cs typeface="Arial"/>
      </a:defRPr>
    </a:lvl4pPr>
    <a:lvl5pPr marL="1828800"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/>
        <a:ea typeface="+mn-ea"/>
        <a:cs typeface="Arial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/>
        <a:ea typeface="+mn-ea"/>
        <a:cs typeface="Arial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/>
        <a:ea typeface="+mn-ea"/>
        <a:cs typeface="Arial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/>
        <a:ea typeface="+mn-ea"/>
        <a:cs typeface="Arial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17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005" autoAdjust="0"/>
  </p:normalViewPr>
  <p:slideViewPr>
    <p:cSldViewPr>
      <p:cViewPr varScale="1">
        <p:scale>
          <a:sx n="116" d="100"/>
          <a:sy n="116" d="100"/>
        </p:scale>
        <p:origin x="1446" y="114"/>
      </p:cViewPr>
      <p:guideLst>
        <p:guide orient="horz" pos="1026"/>
        <p:guide pos="17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7" d="100"/>
          <a:sy n="77" d="100"/>
        </p:scale>
        <p:origin x="-2094" y="-90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750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5" y="2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5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 smtClean="0"/>
            </a:lvl1pPr>
          </a:lstStyle>
          <a:p>
            <a:pPr>
              <a:defRPr/>
            </a:pPr>
            <a:fld id="{CA84FE9B-D5D4-4B76-87EA-A08EA8B20C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72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F2C667-47B2-46C4-80BC-8E1DA185F3D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635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F2C667-47B2-46C4-80BC-8E1DA185F3D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35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>
                <a:solidFill>
                  <a:srgbClr val="70899B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8608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5684400" y="1818000"/>
            <a:ext cx="1695912" cy="4032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CH" sz="1200" b="1">
                <a:solidFill>
                  <a:srgbClr val="9D0A2B"/>
                </a:solidFill>
              </a:rPr>
              <a:t>The International </a:t>
            </a:r>
            <a:br>
              <a:rPr lang="fr-CH" sz="1200" b="1">
                <a:solidFill>
                  <a:srgbClr val="9D0A2B"/>
                </a:solidFill>
              </a:rPr>
            </a:br>
            <a:r>
              <a:rPr lang="fr-CH" sz="1200" b="1">
                <a:solidFill>
                  <a:srgbClr val="9D0A2B"/>
                </a:solidFill>
              </a:rPr>
              <a:t>Patent System</a:t>
            </a:r>
          </a:p>
        </p:txBody>
      </p:sp>
    </p:spTree>
    <p:extLst>
      <p:ext uri="{BB962C8B-B14F-4D97-AF65-F5344CB8AC3E}">
        <p14:creationId xmlns:p14="http://schemas.microsoft.com/office/powerpoint/2010/main" val="290496180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899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9D0A2B"/>
              </a:buClr>
              <a:buSzPct val="150000"/>
              <a:buFont typeface="Arial" pitchFamily="34" charset="0"/>
              <a:buChar char="■"/>
              <a:defRPr/>
            </a:lvl1pPr>
            <a:lvl2pPr marL="742950" indent="-285750">
              <a:buClr>
                <a:srgbClr val="9D0A2B"/>
              </a:buClr>
              <a:buSzTx/>
              <a:buFont typeface="Wingdings" pitchFamily="2" charset="2"/>
              <a:buChar char="q"/>
              <a:defRPr/>
            </a:lvl2pPr>
            <a:lvl3pPr marL="1143000" indent="-228600">
              <a:buClr>
                <a:srgbClr val="9D0A2B"/>
              </a:buClr>
              <a:buSzTx/>
              <a:buFont typeface="Wingdings" pitchFamily="2" charset="2"/>
              <a:buChar char="§"/>
              <a:defRPr/>
            </a:lvl3pPr>
            <a:lvl4pPr marL="1600200" indent="-228600">
              <a:buClr>
                <a:srgbClr val="9D0A2B"/>
              </a:buClr>
              <a:buSzPct val="150000"/>
              <a:buFont typeface="Arial" pitchFamily="34" charset="0"/>
              <a:buChar char="■"/>
              <a:defRPr/>
            </a:lvl4pPr>
            <a:lvl5pPr marL="2057400" indent="-228600">
              <a:buClr>
                <a:srgbClr val="9D0A2B"/>
              </a:buClr>
              <a:buSzPct val="150000"/>
              <a:buFont typeface="Arial" pitchFamily="34" charset="0"/>
              <a:buChar char="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5" name="TextBox 4"/>
          <p:cNvSpPr txBox="1"/>
          <p:nvPr userDrawn="1"/>
        </p:nvSpPr>
        <p:spPr>
          <a:xfrm>
            <a:off x="5768" y="6500265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900"/>
              <a:t>2025 rule changes</a:t>
            </a:r>
          </a:p>
          <a:p>
            <a:pPr>
              <a:spcBef>
                <a:spcPct val="0"/>
              </a:spcBef>
              <a:defRPr/>
            </a:pPr>
            <a:r>
              <a:rPr lang="en-US" sz="900"/>
              <a:t>11-02-2025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72" y="6069657"/>
            <a:ext cx="1005927" cy="167655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7614000" y="6202800"/>
            <a:ext cx="1422000" cy="302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fr-CH" sz="800" b="1">
                <a:solidFill>
                  <a:srgbClr val="9D0A2B"/>
                </a:solidFill>
              </a:rPr>
              <a:t>The International </a:t>
            </a:r>
            <a:br>
              <a:rPr lang="fr-CH" sz="800" b="1">
                <a:solidFill>
                  <a:srgbClr val="9D0A2B"/>
                </a:solidFill>
              </a:rPr>
            </a:br>
            <a:r>
              <a:rPr lang="fr-CH" sz="800" b="1">
                <a:solidFill>
                  <a:srgbClr val="9D0A2B"/>
                </a:solidFill>
              </a:rPr>
              <a:t>Patent System</a:t>
            </a:r>
          </a:p>
        </p:txBody>
      </p:sp>
    </p:spTree>
    <p:extLst>
      <p:ext uri="{BB962C8B-B14F-4D97-AF65-F5344CB8AC3E}">
        <p14:creationId xmlns:p14="http://schemas.microsoft.com/office/powerpoint/2010/main" val="24393466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B5F7D-D5B1-4D98-B310-16D211F23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001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17826-A1A8-4B20-83BB-6B4226365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805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46D48-0F63-43E9-B47C-935DCDFAA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5126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760F4-0BB2-41F5-A823-565642484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34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D60C8-7BA5-467F-BCD3-E871B6D03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6362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813F8-B5E0-463F-B52D-A76CAE1804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4651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fr-C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7A5B0-4E40-4836-BF8A-4DD3519947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6825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3305F-35F4-4D38-853F-6972B7651A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1993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C06C-5FA2-4438-B070-4F16D45DBA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856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smtClean="0"/>
            </a:lvl1pPr>
          </a:lstStyle>
          <a:p>
            <a:pPr>
              <a:defRPr/>
            </a:pPr>
            <a:fld id="{7F3150A8-B334-48D8-BDDC-A2E01CBB8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c" descr=" "/>
          <p:cNvSpPr txBox="1"/>
          <p:nvPr userDrawn="1"/>
        </p:nvSpPr>
        <p:spPr>
          <a:xfrm>
            <a:off x="0" y="653796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GB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08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08C"/>
          </a:solidFill>
          <a:latin typeface="Arial"/>
          <a:cs typeface="Arial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08C"/>
          </a:solidFill>
          <a:latin typeface="Arial"/>
          <a:cs typeface="Arial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08C"/>
          </a:solidFill>
          <a:latin typeface="Arial"/>
          <a:cs typeface="Arial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08C"/>
          </a:solidFill>
          <a:latin typeface="Arial"/>
          <a:cs typeface="Arial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08C"/>
          </a:solidFill>
          <a:latin typeface="Arial"/>
          <a:cs typeface="Arial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08C"/>
          </a:solidFill>
          <a:latin typeface="Arial"/>
          <a:cs typeface="Arial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08C"/>
          </a:solidFill>
          <a:latin typeface="Arial"/>
          <a:cs typeface="Arial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408C"/>
          </a:solidFill>
          <a:latin typeface="Arial"/>
          <a:cs typeface="Arial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65CE52-45C2-72D1-3652-9BCA4E5AA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3284984"/>
            <a:ext cx="7920880" cy="2328417"/>
          </a:xfrm>
        </p:spPr>
        <p:txBody>
          <a:bodyPr/>
          <a:lstStyle/>
          <a:p>
            <a:pPr algn="r" rtl="1"/>
            <a:r>
              <a:rPr lang="en-US" sz="3400" b="1" dirty="0" err="1">
                <a:solidFill>
                  <a:srgbClr val="70899B"/>
                </a:solidFill>
              </a:rPr>
              <a:t>التعديلات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على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اللائحة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التنفيذية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لمعاهدة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التعاون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بشأن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البراءات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اعتباراً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من</a:t>
            </a:r>
            <a:r>
              <a:rPr lang="en-US" sz="3400" b="1" dirty="0">
                <a:solidFill>
                  <a:srgbClr val="70899B"/>
                </a:solidFill>
              </a:rPr>
              <a:t> 1</a:t>
            </a:r>
            <a:r>
              <a:rPr lang="ar-SA" sz="3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يوليو</a:t>
            </a:r>
            <a:r>
              <a:rPr lang="en-US" sz="3400" b="1" dirty="0">
                <a:solidFill>
                  <a:srgbClr val="70899B"/>
                </a:solidFill>
              </a:rPr>
              <a:t> 2025</a:t>
            </a:r>
          </a:p>
          <a:p>
            <a:pPr algn="r" rtl="1"/>
            <a:endParaRPr lang="fr-CH" dirty="0"/>
          </a:p>
        </p:txBody>
      </p:sp>
      <p:pic>
        <p:nvPicPr>
          <p:cNvPr id="4" name="Picture 8" descr="Puce-3_pct">
            <a:extLst>
              <a:ext uri="{FF2B5EF4-FFF2-40B4-BE49-F238E27FC236}">
                <a16:creationId xmlns:a16="http://schemas.microsoft.com/office/drawing/2014/main" id="{BFDD34BC-F0FA-1FD0-273E-D10CA0F01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2400" y="278092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3646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2536" y="195635"/>
            <a:ext cx="9144000" cy="706090"/>
          </a:xfrm>
        </p:spPr>
        <p:txBody>
          <a:bodyPr/>
          <a:lstStyle/>
          <a:p>
            <a:pPr algn="r" rtl="1"/>
            <a:r>
              <a:rPr lang="en-US" sz="2800" dirty="0" err="1"/>
              <a:t>التغييرات</a:t>
            </a:r>
            <a:r>
              <a:rPr lang="en-US" sz="2800" dirty="0"/>
              <a:t> </a:t>
            </a:r>
            <a:r>
              <a:rPr lang="en-US" sz="2800" dirty="0" err="1"/>
              <a:t>المدخلة</a:t>
            </a:r>
            <a:r>
              <a:rPr lang="en-US" sz="2800" dirty="0"/>
              <a:t> </a:t>
            </a:r>
            <a:r>
              <a:rPr lang="en-US" sz="2800" dirty="0" err="1"/>
              <a:t>على</a:t>
            </a:r>
            <a:r>
              <a:rPr lang="en-US" sz="2800" dirty="0"/>
              <a:t> </a:t>
            </a:r>
            <a:r>
              <a:rPr lang="en-US" sz="2800" dirty="0" err="1"/>
              <a:t>قواعد</a:t>
            </a:r>
            <a:r>
              <a:rPr lang="en-US" sz="2800" dirty="0"/>
              <a:t> </a:t>
            </a:r>
            <a:r>
              <a:rPr lang="en-US" sz="2800" dirty="0" err="1"/>
              <a:t>اللائحة</a:t>
            </a:r>
            <a:r>
              <a:rPr lang="en-US" sz="2800" dirty="0"/>
              <a:t> </a:t>
            </a:r>
            <a:r>
              <a:rPr lang="en-US" sz="2800" dirty="0" err="1"/>
              <a:t>التنفيذية</a:t>
            </a:r>
            <a:r>
              <a:rPr lang="en-US" sz="2800" dirty="0"/>
              <a:t> </a:t>
            </a:r>
            <a:r>
              <a:rPr lang="en-US" sz="2800" dirty="0" err="1"/>
              <a:t>لمعاهدة</a:t>
            </a:r>
            <a:r>
              <a:rPr lang="en-US" sz="2800" dirty="0"/>
              <a:t> </a:t>
            </a:r>
            <a:r>
              <a:rPr lang="en-US" sz="2800" dirty="0" err="1"/>
              <a:t>التعاون</a:t>
            </a:r>
            <a:r>
              <a:rPr lang="en-US" sz="2800" dirty="0"/>
              <a:t> </a:t>
            </a:r>
            <a:r>
              <a:rPr lang="en-US" sz="2800" dirty="0" err="1"/>
              <a:t>بشأن</a:t>
            </a:r>
            <a:r>
              <a:rPr lang="en-US" sz="2800" dirty="0"/>
              <a:t> </a:t>
            </a:r>
            <a:r>
              <a:rPr lang="en-US" sz="2800" dirty="0" err="1"/>
              <a:t>البراءات</a:t>
            </a:r>
            <a:r>
              <a:rPr lang="en-US" sz="2800" dirty="0"/>
              <a:t> </a:t>
            </a:r>
            <a:r>
              <a:rPr lang="en-US" sz="2800" dirty="0" err="1"/>
              <a:t>اعتباراً</a:t>
            </a:r>
            <a:r>
              <a:rPr lang="en-US" sz="2800" dirty="0"/>
              <a:t> </a:t>
            </a:r>
            <a:r>
              <a:rPr lang="en-US" sz="2800" dirty="0" err="1"/>
              <a:t>من</a:t>
            </a:r>
            <a:r>
              <a:rPr lang="ar-SA" sz="2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800" dirty="0"/>
              <a:t>1</a:t>
            </a:r>
            <a:r>
              <a:rPr lang="ar-SA" sz="2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2800" dirty="0" err="1"/>
              <a:t>يوليو</a:t>
            </a:r>
            <a:r>
              <a:rPr lang="en-US" sz="2800" dirty="0"/>
              <a:t> 2025</a:t>
            </a:r>
            <a:r>
              <a:rPr lang="ar-SA" sz="2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(</a:t>
            </a:r>
            <a:r>
              <a:rPr lang="en-US" sz="2800" dirty="0"/>
              <a:t>1</a:t>
            </a:r>
            <a:r>
              <a:rPr lang="ar-SA" sz="2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)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052736"/>
            <a:ext cx="8712968" cy="5256584"/>
          </a:xfrm>
        </p:spPr>
        <p:txBody>
          <a:bodyPr>
            <a:normAutofit/>
          </a:bodyPr>
          <a:lstStyle/>
          <a:p>
            <a:pPr algn="r" rtl="1">
              <a:spcBef>
                <a:spcPct val="0"/>
              </a:spcBef>
            </a:pPr>
            <a:r>
              <a:rPr lang="en-US" altLang="en-US" sz="2200" dirty="0" err="1"/>
              <a:t>وسيط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إيداع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الطلبات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الدولية</a:t>
            </a:r>
            <a:r>
              <a:rPr lang="en-US" altLang="en-US" sz="2200" dirty="0"/>
              <a:t> </a:t>
            </a:r>
            <a:r>
              <a:rPr lang="en-US" altLang="en-US" sz="2200" dirty="0" err="1"/>
              <a:t>والوثائق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ذات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الصلة</a:t>
            </a:r>
            <a:endParaRPr lang="en-US" altLang="en-US" sz="2200" dirty="0"/>
          </a:p>
          <a:p>
            <a:pPr lvl="1" indent="-360000" algn="r" rtl="1">
              <a:lnSpc>
                <a:spcPct val="110000"/>
              </a:lnSpc>
              <a:spcBef>
                <a:spcPct val="0"/>
              </a:spcBef>
            </a:pPr>
            <a:r>
              <a:rPr lang="en-US" altLang="en-US" sz="2100" dirty="0" err="1"/>
              <a:t>تعديل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القاعدة</a:t>
            </a:r>
            <a:r>
              <a:rPr lang="en-US" altLang="en-US" sz="2100" dirty="0"/>
              <a:t> 89</a:t>
            </a:r>
            <a:r>
              <a:rPr lang="ar-SA" sz="2100" i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</a:t>
            </a:r>
            <a:r>
              <a:rPr lang="ar-SA" sz="1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altLang="en-US" sz="2100" i="1" dirty="0" err="1"/>
              <a:t>ثانيا</a:t>
            </a:r>
            <a:r>
              <a:rPr lang="ar-SA" sz="2100" i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)</a:t>
            </a:r>
            <a:r>
              <a:rPr lang="en-US" altLang="en-US" sz="2100" i="1" dirty="0"/>
              <a:t> </a:t>
            </a:r>
          </a:p>
          <a:p>
            <a:pPr lvl="1" indent="-360000" algn="r" rtl="1">
              <a:lnSpc>
                <a:spcPct val="110000"/>
              </a:lnSpc>
              <a:spcBef>
                <a:spcPct val="0"/>
              </a:spcBef>
            </a:pPr>
            <a:r>
              <a:rPr lang="en-US" altLang="en-US" sz="2100" dirty="0" err="1"/>
              <a:t>السماح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لمكاتب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تسلم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الطلبات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بعدم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قبول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الإيداعات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الورقية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بعد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الآن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ولكن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المكتب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الدولي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بصفته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مكتبا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لتسلم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الطلبات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ملزم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بمواصلة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قبول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الإيداعات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الورقية</a:t>
            </a:r>
            <a:endParaRPr lang="en-US" altLang="en-US" sz="2100" dirty="0"/>
          </a:p>
          <a:p>
            <a:pPr lvl="1" indent="-360000" algn="r" rtl="1">
              <a:lnSpc>
                <a:spcPct val="110000"/>
              </a:lnSpc>
              <a:spcBef>
                <a:spcPct val="0"/>
              </a:spcBef>
            </a:pPr>
            <a:r>
              <a:rPr lang="en-US" altLang="fr-FR" sz="2100" dirty="0" err="1"/>
              <a:t>إتاحة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مكاتب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تسلم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الطلبات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خيار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السماح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بتقديم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الإيداعات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الورقية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لأغراض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الحصول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على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تاريخ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الإيداع</a:t>
            </a:r>
            <a:r>
              <a:rPr lang="en-US" altLang="fr-FR" sz="2100" dirty="0"/>
              <a:t>/</a:t>
            </a:r>
            <a:r>
              <a:rPr lang="en-US" altLang="fr-FR" sz="2100" dirty="0" err="1"/>
              <a:t>استيفاء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المهلة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المحدّدة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ولكن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مع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اشتراط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إعادة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تقديم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الوثائق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إلكترونيًا</a:t>
            </a:r>
            <a:r>
              <a:rPr lang="en-US" altLang="fr-FR" sz="2100" dirty="0"/>
              <a:t> </a:t>
            </a:r>
            <a:r>
              <a:rPr lang="en-US" altLang="fr-FR" sz="2100" dirty="0" err="1"/>
              <a:t>في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غضون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شهرين</a:t>
            </a:r>
            <a:endParaRPr lang="en-US" altLang="fr-FR" sz="2100" dirty="0"/>
          </a:p>
          <a:p>
            <a:pPr lvl="1" indent="-360000" algn="r" rtl="1">
              <a:lnSpc>
                <a:spcPct val="110000"/>
              </a:lnSpc>
              <a:spcBef>
                <a:spcPct val="0"/>
              </a:spcBef>
            </a:pPr>
            <a:r>
              <a:rPr lang="en-US" altLang="fr-FR" sz="2100" dirty="0" err="1"/>
              <a:t>الدخول</a:t>
            </a:r>
            <a:r>
              <a:rPr lang="en-US" altLang="fr-FR" sz="2100" dirty="0"/>
              <a:t> </a:t>
            </a:r>
            <a:r>
              <a:rPr lang="en-US" altLang="fr-FR" sz="2100" dirty="0" err="1"/>
              <a:t>حيز</a:t>
            </a:r>
            <a:r>
              <a:rPr lang="en-US" altLang="fr-FR" sz="2100" dirty="0"/>
              <a:t> </a:t>
            </a:r>
            <a:r>
              <a:rPr lang="en-US" altLang="en-US" sz="2100" dirty="0" err="1"/>
              <a:t>التنفيذ</a:t>
            </a:r>
            <a:r>
              <a:rPr lang="ar-SA" sz="2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: </a:t>
            </a:r>
            <a:r>
              <a:rPr lang="en-US" altLang="en-US" sz="2100" dirty="0"/>
              <a:t>1</a:t>
            </a:r>
            <a:r>
              <a:rPr lang="ar-SA" sz="2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altLang="fr-FR" sz="2100" dirty="0" err="1"/>
              <a:t>يوليو</a:t>
            </a:r>
            <a:r>
              <a:rPr lang="en-US" altLang="fr-FR" sz="2100" dirty="0"/>
              <a:t> 2025</a:t>
            </a:r>
          </a:p>
          <a:p>
            <a:pPr lvl="1" algn="r" rtl="1"/>
            <a:endParaRPr lang="en-US" altLang="fr-FR" sz="2200" i="1" dirty="0"/>
          </a:p>
          <a:p>
            <a:pPr algn="r" rtl="1">
              <a:spcBef>
                <a:spcPct val="0"/>
              </a:spcBef>
            </a:pPr>
            <a:r>
              <a:rPr lang="en-US" altLang="en-US" sz="2200" dirty="0" err="1"/>
              <a:t>لغات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تواصل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المكتب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الدولي</a:t>
            </a:r>
            <a:endParaRPr lang="en-US" altLang="en-US" sz="2200" dirty="0"/>
          </a:p>
          <a:p>
            <a:pPr lvl="1" algn="r" rtl="1">
              <a:lnSpc>
                <a:spcPct val="110000"/>
              </a:lnSpc>
              <a:spcBef>
                <a:spcPct val="0"/>
              </a:spcBef>
            </a:pPr>
            <a:r>
              <a:rPr lang="en-US" altLang="en-US" sz="2100" dirty="0" err="1"/>
              <a:t>تعديل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القاعدة</a:t>
            </a:r>
            <a:r>
              <a:rPr lang="en-US" altLang="en-US" sz="2100" dirty="0"/>
              <a:t> 92</a:t>
            </a:r>
          </a:p>
          <a:p>
            <a:pPr lvl="1" algn="r" rtl="1">
              <a:lnSpc>
                <a:spcPct val="110000"/>
              </a:lnSpc>
              <a:spcBef>
                <a:spcPct val="0"/>
              </a:spcBef>
            </a:pPr>
            <a:r>
              <a:rPr lang="en-US" altLang="en-US" sz="2100" dirty="0" err="1"/>
              <a:t>سيكون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التأثير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هو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السماح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للمكتب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الدولي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بالتواصل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مع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المكاتب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ومودعي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الطلبات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بلغات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أخرى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غير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الإنكليزية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والفرنسية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كما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هو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مطلوب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حاليًا</a:t>
            </a:r>
            <a:endParaRPr lang="en-US" altLang="en-US" sz="2100" dirty="0"/>
          </a:p>
          <a:p>
            <a:pPr lvl="1" algn="r" rtl="1">
              <a:lnSpc>
                <a:spcPct val="110000"/>
              </a:lnSpc>
              <a:spcBef>
                <a:spcPct val="0"/>
              </a:spcBef>
            </a:pPr>
            <a:r>
              <a:rPr lang="en-US" altLang="en-US" sz="2100" dirty="0"/>
              <a:t> </a:t>
            </a:r>
            <a:r>
              <a:rPr lang="en-US" altLang="en-US" sz="2100" dirty="0" err="1"/>
              <a:t>التنفيذ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التدريجي</a:t>
            </a:r>
            <a:r>
              <a:rPr lang="en-US" altLang="en-US" sz="2100" dirty="0"/>
              <a:t> </a:t>
            </a:r>
            <a:r>
              <a:rPr lang="en-US" altLang="en-US" sz="2100" dirty="0" err="1"/>
              <a:t>من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خلال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إدخال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تعديلات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على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التعليمات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الإدارية</a:t>
            </a:r>
            <a:endParaRPr lang="en-US" altLang="en-US" sz="2100" dirty="0"/>
          </a:p>
          <a:p>
            <a:pPr lvl="1" algn="r" rtl="1"/>
            <a:endParaRPr lang="en-US" altLang="fr-FR" sz="2200" i="1" dirty="0"/>
          </a:p>
          <a:p>
            <a:pPr marL="457200" lvl="1" indent="0" algn="r" rtl="1">
              <a:buNone/>
            </a:pPr>
            <a:endParaRPr lang="en-US" altLang="fr-FR" sz="2300" dirty="0"/>
          </a:p>
          <a:p>
            <a:pPr lvl="1" algn="r" rtl="1"/>
            <a:endParaRPr lang="en-US" altLang="fr-FR" sz="2300" dirty="0"/>
          </a:p>
          <a:p>
            <a:pPr lvl="1" algn="r" rtl="1">
              <a:buFont typeface="Wingdings" pitchFamily="2" charset="2"/>
              <a:buChar char="Ø"/>
            </a:pPr>
            <a:endParaRPr lang="en-US" altLang="fr-FR" i="1" dirty="0"/>
          </a:p>
        </p:txBody>
      </p:sp>
    </p:spTree>
    <p:extLst>
      <p:ext uri="{BB962C8B-B14F-4D97-AF65-F5344CB8AC3E}">
        <p14:creationId xmlns:p14="http://schemas.microsoft.com/office/powerpoint/2010/main" val="328180766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706090"/>
          </a:xfrm>
        </p:spPr>
        <p:txBody>
          <a:bodyPr/>
          <a:lstStyle/>
          <a:p>
            <a:pPr algn="r" rtl="1"/>
            <a:r>
              <a:rPr lang="en-US" sz="3200" dirty="0" err="1"/>
              <a:t>التغييرات</a:t>
            </a:r>
            <a:r>
              <a:rPr lang="en-US" sz="3200" dirty="0"/>
              <a:t> </a:t>
            </a:r>
            <a:r>
              <a:rPr lang="en-US" sz="3200" dirty="0" err="1"/>
              <a:t>المدخلة</a:t>
            </a:r>
            <a:r>
              <a:rPr lang="en-US" sz="3200" dirty="0"/>
              <a:t> </a:t>
            </a:r>
            <a:r>
              <a:rPr lang="en-US" sz="3200" dirty="0" err="1"/>
              <a:t>على</a:t>
            </a:r>
            <a:r>
              <a:rPr lang="en-US" sz="3200" dirty="0"/>
              <a:t> </a:t>
            </a:r>
            <a:r>
              <a:rPr lang="en-US" sz="3200" dirty="0" err="1"/>
              <a:t>قواعد</a:t>
            </a:r>
            <a:r>
              <a:rPr lang="en-US" sz="3200" dirty="0"/>
              <a:t> </a:t>
            </a:r>
            <a:r>
              <a:rPr lang="en-US" sz="3200" dirty="0" err="1"/>
              <a:t>اللائحة</a:t>
            </a:r>
            <a:r>
              <a:rPr lang="en-US" sz="3200" dirty="0"/>
              <a:t> </a:t>
            </a:r>
            <a:r>
              <a:rPr lang="en-US" sz="3200" dirty="0" err="1"/>
              <a:t>التنفيذية</a:t>
            </a:r>
            <a:r>
              <a:rPr lang="en-US" sz="3200" dirty="0"/>
              <a:t> </a:t>
            </a:r>
            <a:r>
              <a:rPr lang="en-US" sz="3200" dirty="0" err="1"/>
              <a:t>لمعاهدة</a:t>
            </a:r>
            <a:r>
              <a:rPr lang="en-US" sz="3200" dirty="0"/>
              <a:t> </a:t>
            </a:r>
            <a:r>
              <a:rPr lang="en-US" sz="3200" dirty="0" err="1"/>
              <a:t>التعاون</a:t>
            </a:r>
            <a:r>
              <a:rPr lang="en-US" sz="3200" dirty="0"/>
              <a:t> </a:t>
            </a:r>
            <a:r>
              <a:rPr lang="en-US" sz="3200" dirty="0" err="1"/>
              <a:t>بشأن</a:t>
            </a:r>
            <a:r>
              <a:rPr lang="en-US" sz="3200" dirty="0"/>
              <a:t> </a:t>
            </a:r>
            <a:r>
              <a:rPr lang="en-US" sz="3200" dirty="0" err="1"/>
              <a:t>البراءات</a:t>
            </a:r>
            <a:r>
              <a:rPr lang="en-US" sz="3200" dirty="0"/>
              <a:t> </a:t>
            </a:r>
            <a:r>
              <a:rPr lang="en-US" sz="3200" dirty="0" err="1"/>
              <a:t>اعتباراً</a:t>
            </a:r>
            <a:r>
              <a:rPr lang="en-US" sz="3200" dirty="0"/>
              <a:t> </a:t>
            </a:r>
            <a:r>
              <a:rPr lang="en-US" sz="3200" dirty="0" err="1"/>
              <a:t>من</a:t>
            </a:r>
            <a:r>
              <a:rPr lang="ar-SA" sz="32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3200" dirty="0"/>
              <a:t>1</a:t>
            </a:r>
            <a:r>
              <a:rPr lang="ar-SA" sz="32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sz="3200" dirty="0" err="1"/>
              <a:t>يوليو</a:t>
            </a:r>
            <a:r>
              <a:rPr lang="en-US" sz="3200" dirty="0"/>
              <a:t> 2025</a:t>
            </a:r>
            <a:r>
              <a:rPr lang="ar-SA" sz="32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(</a:t>
            </a:r>
            <a:r>
              <a:rPr lang="en-US" sz="3200" dirty="0"/>
              <a:t>2</a:t>
            </a:r>
            <a:r>
              <a:rPr lang="ar-SA" sz="32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516" y="1556792"/>
            <a:ext cx="8712968" cy="5256584"/>
          </a:xfrm>
        </p:spPr>
        <p:txBody>
          <a:bodyPr>
            <a:normAutofit/>
          </a:bodyPr>
          <a:lstStyle/>
          <a:p>
            <a:pPr algn="r" rtl="1">
              <a:spcBef>
                <a:spcPct val="0"/>
              </a:spcBef>
            </a:pPr>
            <a:endParaRPr lang="en-US" altLang="en-US" sz="2200" dirty="0"/>
          </a:p>
          <a:p>
            <a:pPr algn="r" rtl="1">
              <a:spcBef>
                <a:spcPct val="0"/>
              </a:spcBef>
            </a:pPr>
            <a:r>
              <a:rPr lang="en-US" altLang="en-US" sz="2200" dirty="0" err="1"/>
              <a:t>سيناريو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إضافي</a:t>
            </a:r>
            <a:r>
              <a:rPr lang="en-US" altLang="en-US" sz="2200" dirty="0"/>
              <a:t> </a:t>
            </a:r>
            <a:r>
              <a:rPr lang="en-US" altLang="en-US" sz="2200" dirty="0" err="1"/>
              <a:t>للطلبات</a:t>
            </a:r>
            <a:r>
              <a:rPr lang="en-US" altLang="en-US" sz="2200" dirty="0"/>
              <a:t> </a:t>
            </a:r>
            <a:r>
              <a:rPr lang="en-US" altLang="en-US" sz="2200" dirty="0" err="1"/>
              <a:t>متعددة</a:t>
            </a:r>
            <a:r>
              <a:rPr lang="en-US" altLang="en-US" sz="2200" dirty="0"/>
              <a:t> </a:t>
            </a:r>
            <a:r>
              <a:rPr lang="en-US" altLang="en-US" sz="2200" dirty="0" err="1"/>
              <a:t>اللغات</a:t>
            </a:r>
            <a:endParaRPr lang="en-US" altLang="en-US" sz="2200" dirty="0"/>
          </a:p>
          <a:p>
            <a:pPr marL="756000" lvl="1" indent="-360000" algn="r" rtl="1">
              <a:spcBef>
                <a:spcPct val="0"/>
              </a:spcBef>
            </a:pPr>
            <a:r>
              <a:rPr lang="en-US" altLang="en-US" sz="2100" dirty="0" err="1"/>
              <a:t>تعديل</a:t>
            </a:r>
            <a:r>
              <a:rPr lang="en-US" altLang="en-US" sz="2100" dirty="0"/>
              <a:t> </a:t>
            </a:r>
            <a:r>
              <a:rPr lang="en-US" altLang="en-US" sz="2100" dirty="0" err="1"/>
              <a:t>القاعدة</a:t>
            </a:r>
            <a:r>
              <a:rPr lang="en-US" altLang="en-US" sz="2100" dirty="0"/>
              <a:t> 3.26</a:t>
            </a:r>
            <a:r>
              <a:rPr lang="ar-SA" sz="2100" i="1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( </a:t>
            </a:r>
            <a:r>
              <a:rPr lang="en-US" altLang="en-US" sz="2100" i="1" dirty="0" err="1"/>
              <a:t>ثالثا</a:t>
            </a:r>
            <a:r>
              <a:rPr lang="ar-SA" sz="2100" i="1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)</a:t>
            </a:r>
            <a:endParaRPr lang="en-US" altLang="en-US" sz="2100" dirty="0"/>
          </a:p>
          <a:p>
            <a:pPr marL="756000" lvl="1" indent="-360000" algn="r" rtl="1">
              <a:spcBef>
                <a:spcPct val="0"/>
              </a:spcBef>
            </a:pP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الأساس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القانوني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لمطالبة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مودع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الطلب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بتقديم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ترجمة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عندما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يتم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إيداع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الملخص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و/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أو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نص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الرسوم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بلغة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مختلفة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عن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اللغة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التي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سيتم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نشر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الطلب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الدولي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بها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ولكن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بلغة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تقبلها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إدارة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البحث</a:t>
            </a:r>
            <a:r>
              <a:rPr lang="en-US" sz="21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US" sz="2100" b="0" i="0" u="none" strike="noStrike" baseline="0" dirty="0" err="1">
                <a:solidFill>
                  <a:srgbClr val="000000"/>
                </a:solidFill>
              </a:rPr>
              <a:t>الدولي</a:t>
            </a:r>
            <a:endParaRPr lang="en-US" sz="2100" b="0" i="0" u="none" strike="noStrike" baseline="0" dirty="0">
              <a:solidFill>
                <a:srgbClr val="000000"/>
              </a:solidFill>
            </a:endParaRPr>
          </a:p>
          <a:p>
            <a:pPr marL="756000" lvl="1" indent="-360000" algn="r" rtl="1">
              <a:spcBef>
                <a:spcPct val="0"/>
              </a:spcBef>
            </a:pPr>
            <a:r>
              <a:rPr lang="en-US" altLang="en-US" sz="2100" dirty="0" err="1">
                <a:solidFill>
                  <a:srgbClr val="000000"/>
                </a:solidFill>
              </a:rPr>
              <a:t>الدخول</a:t>
            </a:r>
            <a:r>
              <a:rPr lang="en-US" altLang="en-US" sz="2100" dirty="0">
                <a:solidFill>
                  <a:srgbClr val="000000"/>
                </a:solidFill>
              </a:rPr>
              <a:t> </a:t>
            </a:r>
            <a:r>
              <a:rPr lang="en-US" altLang="en-US" sz="2100" dirty="0" err="1">
                <a:solidFill>
                  <a:srgbClr val="000000"/>
                </a:solidFill>
              </a:rPr>
              <a:t>حيز</a:t>
            </a:r>
            <a:r>
              <a:rPr lang="en-US" altLang="en-US" sz="2100" dirty="0">
                <a:solidFill>
                  <a:srgbClr val="000000"/>
                </a:solidFill>
              </a:rPr>
              <a:t> </a:t>
            </a:r>
            <a:r>
              <a:rPr lang="en-US" altLang="en-US" sz="2100" dirty="0" err="1">
                <a:solidFill>
                  <a:srgbClr val="000000"/>
                </a:solidFill>
              </a:rPr>
              <a:t>التنفيذ</a:t>
            </a:r>
            <a:r>
              <a:rPr lang="ar-SA" sz="1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: </a:t>
            </a:r>
            <a:r>
              <a:rPr lang="fr-CH" sz="18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en-US" altLang="fr-FR" sz="2100" dirty="0"/>
              <a:t>1يوليو 2025</a:t>
            </a:r>
            <a:endParaRPr lang="en-US" altLang="en-US" sz="2100" dirty="0"/>
          </a:p>
          <a:p>
            <a:pPr lvl="1" algn="r" rtl="1"/>
            <a:endParaRPr lang="en-US" altLang="fr-FR" sz="2300" dirty="0"/>
          </a:p>
          <a:p>
            <a:pPr lvl="1" algn="r" rtl="1"/>
            <a:endParaRPr lang="en-US" altLang="fr-FR" sz="2300" dirty="0"/>
          </a:p>
          <a:p>
            <a:pPr lvl="1">
              <a:buFont typeface="Wingdings" pitchFamily="2" charset="2"/>
              <a:buChar char="Ø"/>
            </a:pPr>
            <a:endParaRPr lang="en-US" altLang="fr-FR" i="1" dirty="0"/>
          </a:p>
        </p:txBody>
      </p:sp>
    </p:spTree>
    <p:extLst>
      <p:ext uri="{BB962C8B-B14F-4D97-AF65-F5344CB8AC3E}">
        <p14:creationId xmlns:p14="http://schemas.microsoft.com/office/powerpoint/2010/main" val="407372423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EN_2010_pct background png">
  <a:themeElements>
    <a:clrScheme name="template_englis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emplate_english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plate_englis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nglis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nglis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nglis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nglis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_englis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nglis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nglis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nglis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nglis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nglis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_englis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EN_2010_pct background png</Template>
  <TotalTime>20861</TotalTime>
  <Words>207</Words>
  <Application>Microsoft Office PowerPoint</Application>
  <PresentationFormat>On-screen Show (4:3)</PresentationFormat>
  <Paragraphs>23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Microsoft Sans Serif</vt:lpstr>
      <vt:lpstr>Wingdings</vt:lpstr>
      <vt:lpstr>EN_2010_pct background png</vt:lpstr>
      <vt:lpstr>PowerPoint Presentation</vt:lpstr>
      <vt:lpstr>التغييرات المدخلة على قواعد اللائحة التنفيذية لمعاهدة التعاون بشأن البراءات اعتباراً من 1 يوليو 2025 (1) </vt:lpstr>
      <vt:lpstr>التغييرات المدخلة على قواعد اللائحة التنفيذية لمعاهدة التعاون بشأن البراءات اعتباراً من 1 يوليو 2025 (2)</vt:lpstr>
    </vt:vector>
  </TitlesOfParts>
  <Company>World Intellectual Property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ARGANOZA Rosalina</dc:creator>
  <cp:keywords>PUBLIC</cp:keywords>
  <cp:lastModifiedBy>JULLIARD Corinne</cp:lastModifiedBy>
  <cp:revision>159</cp:revision>
  <cp:lastPrinted>2023-10-10T07:26:03Z</cp:lastPrinted>
  <dcterms:created xsi:type="dcterms:W3CDTF">2013-10-25T09:07:15Z</dcterms:created>
  <dcterms:modified xsi:type="dcterms:W3CDTF">2025-03-14T08:07:30Z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ignment">
    <vt:lpwstr>Centre</vt:lpwstr>
  </property>
  <property fmtid="{D5CDD505-2E9C-101B-9397-08002B2CF9AE}" pid="3" name="Classification">
    <vt:lpwstr>Public</vt:lpwstr>
  </property>
  <property fmtid="{D5CDD505-2E9C-101B-9397-08002B2CF9AE}" pid="4" name="JustificationReason">
    <vt:lpwstr>
    </vt:lpwstr>
  </property>
  <property fmtid="{D5CDD505-2E9C-101B-9397-08002B2CF9AE}" pid="5" name="Language">
    <vt:lpwstr>English</vt:lpwstr>
  </property>
  <property fmtid="{D5CDD505-2E9C-101B-9397-08002B2CF9AE}" pid="6" name="MSIP_Label_20773ee6-353b-4fb9-a59d-0b94c8c67bea_ActionId">
    <vt:lpwstr>df0fd768-7d5f-41b1-be87-d3f536fe2066</vt:lpwstr>
  </property>
  <property fmtid="{D5CDD505-2E9C-101B-9397-08002B2CF9AE}" pid="7" name="MSIP_Label_20773ee6-353b-4fb9-a59d-0b94c8c67bea_ContentBits">
    <vt:lpwstr>0</vt:lpwstr>
  </property>
  <property fmtid="{D5CDD505-2E9C-101B-9397-08002B2CF9AE}" pid="8" name="MSIP_Label_20773ee6-353b-4fb9-a59d-0b94c8c67bea_Enabled">
    <vt:lpwstr>true</vt:lpwstr>
  </property>
  <property fmtid="{D5CDD505-2E9C-101B-9397-08002B2CF9AE}" pid="9" name="MSIP_Label_20773ee6-353b-4fb9-a59d-0b94c8c67bea_Method">
    <vt:lpwstr>Privileged</vt:lpwstr>
  </property>
  <property fmtid="{D5CDD505-2E9C-101B-9397-08002B2CF9AE}" pid="10" name="MSIP_Label_20773ee6-353b-4fb9-a59d-0b94c8c67bea_Name">
    <vt:lpwstr>No markings</vt:lpwstr>
  </property>
  <property fmtid="{D5CDD505-2E9C-101B-9397-08002B2CF9AE}" pid="11" name="MSIP_Label_20773ee6-353b-4fb9-a59d-0b94c8c67bea_SetDate">
    <vt:lpwstr>2023-05-23T10:32:29Z</vt:lpwstr>
  </property>
  <property fmtid="{D5CDD505-2E9C-101B-9397-08002B2CF9AE}" pid="12" name="MSIP_Label_20773ee6-353b-4fb9-a59d-0b94c8c67bea_SiteId">
    <vt:lpwstr>faa31b06-8ccc-48c9-867f-f7510dd11c02</vt:lpwstr>
  </property>
  <property fmtid="{D5CDD505-2E9C-101B-9397-08002B2CF9AE}" pid="13" name="TCSClassification">
    <vt:lpwstr>PUBLIC</vt:lpwstr>
  </property>
  <property fmtid="{D5CDD505-2E9C-101B-9397-08002B2CF9AE}" pid="14" name="TitusGUID">
    <vt:lpwstr>57c2526b-b672-4577-aa4a-5cdbb8a83d5a</vt:lpwstr>
  </property>
  <property fmtid="{D5CDD505-2E9C-101B-9397-08002B2CF9AE}" pid="15" name="VisualMarkings">
    <vt:lpwstr>None</vt:lpwstr>
  </property>
</Properties>
</file>