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312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21D"/>
    <a:srgbClr val="00FF00"/>
    <a:srgbClr val="FF0066"/>
    <a:srgbClr val="0099CC"/>
    <a:srgbClr val="CC9900"/>
    <a:srgbClr val="00CC00"/>
    <a:srgbClr val="800000"/>
    <a:srgbClr val="CC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9397" autoAdjust="0"/>
  </p:normalViewPr>
  <p:slideViewPr>
    <p:cSldViewPr>
      <p:cViewPr>
        <p:scale>
          <a:sx n="80" d="100"/>
          <a:sy n="80" d="100"/>
        </p:scale>
        <p:origin x="-138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notesViewPr>
    <p:cSldViewPr>
      <p:cViewPr varScale="1">
        <p:scale>
          <a:sx n="77" d="100"/>
          <a:sy n="77" d="100"/>
        </p:scale>
        <p:origin x="-193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FC951-4EFB-4742-8EB0-0DC10598BD35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5CF9C-C538-45DD-B40A-CF5CC1461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7FE9BE-B3BD-4893-A3BD-D913EFFE3BBF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ADAF7-9894-4CAD-AB68-9E7A571BA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741803-01B2-4F32-ACA3-D6C473319AFE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726DF1-D213-48AD-B6AB-2CFDFA6CFE7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3" y="6502400"/>
            <a:ext cx="41665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altLang="en-US" sz="1100" smtClean="0">
                <a:latin typeface="Arial" charset="0"/>
              </a:rPr>
              <a:t>Union internationale pour la protection des obtentions végétales</a:t>
            </a:r>
            <a:endParaRPr lang="en-US" altLang="en-US" sz="1100" dirty="0" smtClean="0"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FF69C-6DF5-4C06-B432-EBDC15153F8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A9-1B8E-4853-B864-83C91A50D81F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E8AC1-74B9-4769-A427-A6EC7D01120E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5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75C9-6757-499B-BD8A-6402C7AFC451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7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4881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5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9691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6995C-DBA0-48F4-B3BD-73D512179E2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78FA-D4E7-4BAF-9A93-53F0FDEC97A6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71837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EE09-304F-4C4C-A36D-747EEB766AEC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C4F8-5400-4072-8E7A-ADD7722659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B63C8-8D3A-478A-86BC-81772079354A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632D-4045-4C38-94AB-81B2B326ACF4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D2BCF-1019-4BB3-934E-CB2B2E02C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A6AF6-0E6D-4B9B-9169-58250DC16890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4612-DA65-4868-896C-C6CBB024A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8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3502B-9D06-4647-93C0-B3FC48EDFE08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7400"/>
            <a:ext cx="8458200" cy="1470025"/>
          </a:xfrm>
        </p:spPr>
        <p:txBody>
          <a:bodyPr/>
          <a:lstStyle/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"/>
          <a:stretch/>
        </p:blipFill>
        <p:spPr bwMode="auto">
          <a:xfrm>
            <a:off x="216024" y="260648"/>
            <a:ext cx="888034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005388" y="409427"/>
            <a:ext cx="3236912" cy="719138"/>
          </a:xfrm>
          <a:prstGeom prst="wedgeRoundRectCallout">
            <a:avLst>
              <a:gd name="adj1" fmla="val -153580"/>
              <a:gd name="adj2" fmla="val 39150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 b="1" u="sng"/>
              <a:t>Étape 1</a:t>
            </a:r>
          </a:p>
          <a:p>
            <a:pPr algn="ctr" eaLnBrk="1" hangingPunct="1"/>
            <a:endParaRPr lang="fr-FR" altLang="en-US" sz="900"/>
          </a:p>
          <a:p>
            <a:pPr algn="ctr" eaLnBrk="1" hangingPunct="1"/>
            <a:r>
              <a:rPr lang="fr-FR" altLang="en-US" sz="1200"/>
              <a:t>Choisissez “Liste des services”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484" y="3528624"/>
            <a:ext cx="1656183" cy="217488"/>
          </a:xfrm>
          <a:prstGeom prst="rect">
            <a:avLst/>
          </a:prstGeom>
          <a:noFill/>
          <a:ln w="412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9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98587B-4728-496D-AAB7-490EFC60EF26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7505" b="20003"/>
          <a:stretch>
            <a:fillRect/>
          </a:stretch>
        </p:blipFill>
        <p:spPr bwMode="auto">
          <a:xfrm>
            <a:off x="117475" y="260350"/>
            <a:ext cx="86931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1256"/>
          <a:stretch>
            <a:fillRect/>
          </a:stretch>
        </p:blipFill>
        <p:spPr bwMode="auto">
          <a:xfrm>
            <a:off x="117475" y="3489325"/>
            <a:ext cx="8702675" cy="226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843213" y="1773238"/>
            <a:ext cx="3313112" cy="2159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68538" y="2205038"/>
            <a:ext cx="46085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268538" y="2420938"/>
            <a:ext cx="0" cy="1079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79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49DFDD-899D-45CF-9E20-09A00F0A628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002" b="43756"/>
          <a:stretch>
            <a:fillRect/>
          </a:stretch>
        </p:blipFill>
        <p:spPr bwMode="auto">
          <a:xfrm>
            <a:off x="174625" y="3451225"/>
            <a:ext cx="8693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7505" b="20003"/>
          <a:stretch>
            <a:fillRect/>
          </a:stretch>
        </p:blipFill>
        <p:spPr bwMode="auto">
          <a:xfrm>
            <a:off x="179388" y="260350"/>
            <a:ext cx="869315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898775" y="1727200"/>
            <a:ext cx="3159125" cy="2667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339975" y="2395538"/>
            <a:ext cx="4251325" cy="19526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H="1">
            <a:off x="2352675" y="2565400"/>
            <a:ext cx="1588" cy="8302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5435600" y="836613"/>
            <a:ext cx="2955925" cy="647700"/>
          </a:xfrm>
          <a:prstGeom prst="wedgeRoundRectCallout">
            <a:avLst>
              <a:gd name="adj1" fmla="val -126370"/>
              <a:gd name="adj2" fmla="val -200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435600" y="836613"/>
            <a:ext cx="2955925" cy="692150"/>
          </a:xfrm>
          <a:prstGeom prst="wedgeRoundRectCallout">
            <a:avLst>
              <a:gd name="adj1" fmla="val -56282"/>
              <a:gd name="adj2" fmla="val 42844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1200"/>
              <a:t>Dans cet exemple, les Pays-Bas offrent de mener des examens DHS</a:t>
            </a:r>
            <a:br>
              <a:rPr lang="fr-FR" altLang="en-US" sz="1200"/>
            </a:br>
            <a:r>
              <a:rPr lang="fr-FR" altLang="en-US" sz="1200"/>
              <a:t>pour le compte de la France.</a:t>
            </a:r>
            <a:endParaRPr lang="fr-FR" alt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2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0491AD-C2AE-45C7-8DD4-268AF59B044E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55632" r="5626" b="38754"/>
          <a:stretch>
            <a:fillRect/>
          </a:stretch>
        </p:blipFill>
        <p:spPr bwMode="auto">
          <a:xfrm>
            <a:off x="1547813" y="2565400"/>
            <a:ext cx="739298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55006" b="20003"/>
          <a:stretch>
            <a:fillRect/>
          </a:stretch>
        </p:blipFill>
        <p:spPr bwMode="auto">
          <a:xfrm>
            <a:off x="250825" y="188913"/>
            <a:ext cx="87423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34925" y="2565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u="sng"/>
              <a:t>Exemples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971550" y="1628775"/>
            <a:ext cx="6264275" cy="2317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 flipH="1">
            <a:off x="2484438" y="1906588"/>
            <a:ext cx="0" cy="73025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1" name="Group 38"/>
          <p:cNvGrpSpPr>
            <a:grpSpLocks/>
          </p:cNvGrpSpPr>
          <p:nvPr/>
        </p:nvGrpSpPr>
        <p:grpSpPr bwMode="auto">
          <a:xfrm>
            <a:off x="73025" y="3119438"/>
            <a:ext cx="9013825" cy="454025"/>
            <a:chOff x="46" y="1842"/>
            <a:chExt cx="5678" cy="286"/>
          </a:xfrm>
        </p:grpSpPr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46" y="1842"/>
              <a:ext cx="5678" cy="2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Text Box 20"/>
            <p:cNvSpPr txBox="1">
              <a:spLocks noChangeArrowheads="1"/>
            </p:cNvSpPr>
            <p:nvPr/>
          </p:nvSpPr>
          <p:spPr bwMode="auto">
            <a:xfrm>
              <a:off x="72" y="1856"/>
              <a:ext cx="891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8000"/>
                  </a:solidFill>
                </a:rPr>
                <a:t>Australie (AU)</a:t>
              </a:r>
            </a:p>
          </p:txBody>
        </p:sp>
        <p:pic>
          <p:nvPicPr>
            <p:cNvPr id="13330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0632" r="5626" b="35004"/>
            <a:stretch>
              <a:fillRect/>
            </a:stretch>
          </p:blipFill>
          <p:spPr bwMode="auto">
            <a:xfrm>
              <a:off x="1055" y="1888"/>
              <a:ext cx="46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2" name="Text Box 21"/>
          <p:cNvSpPr txBox="1">
            <a:spLocks noChangeArrowheads="1"/>
          </p:cNvSpPr>
          <p:nvPr/>
        </p:nvSpPr>
        <p:spPr bwMode="auto">
          <a:xfrm>
            <a:off x="109538" y="3946525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Allemagne (DE)</a:t>
            </a:r>
          </a:p>
        </p:txBody>
      </p:sp>
      <p:pic>
        <p:nvPicPr>
          <p:cNvPr id="1332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53131" r="3751" b="40630"/>
          <a:stretch>
            <a:fillRect/>
          </a:stretch>
        </p:blipFill>
        <p:spPr bwMode="auto">
          <a:xfrm>
            <a:off x="1651000" y="3933825"/>
            <a:ext cx="74104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4" name="Text Box 28"/>
          <p:cNvSpPr txBox="1">
            <a:spLocks noChangeArrowheads="1"/>
          </p:cNvSpPr>
          <p:nvPr/>
        </p:nvSpPr>
        <p:spPr bwMode="auto">
          <a:xfrm>
            <a:off x="60325" y="3933825"/>
            <a:ext cx="9028113" cy="436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76200" y="4724400"/>
            <a:ext cx="8980488" cy="995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07950" y="4786313"/>
            <a:ext cx="13255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République de Corée (KR)</a:t>
            </a:r>
          </a:p>
        </p:txBody>
      </p:sp>
      <p:pic>
        <p:nvPicPr>
          <p:cNvPr id="13327" name="Picture 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56258" b="32504"/>
          <a:stretch>
            <a:fillRect/>
          </a:stretch>
        </p:blipFill>
        <p:spPr bwMode="auto">
          <a:xfrm>
            <a:off x="1497013" y="4784725"/>
            <a:ext cx="746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13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9B1535-FF9C-493A-9DD2-E1EDFDCDB7F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39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55006" b="20003"/>
          <a:stretch>
            <a:fillRect/>
          </a:stretch>
        </p:blipFill>
        <p:spPr bwMode="auto">
          <a:xfrm>
            <a:off x="250825" y="188913"/>
            <a:ext cx="874236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971550" y="1857375"/>
            <a:ext cx="6264275" cy="2317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Line 26"/>
          <p:cNvSpPr>
            <a:spLocks noChangeShapeType="1"/>
          </p:cNvSpPr>
          <p:nvPr/>
        </p:nvSpPr>
        <p:spPr bwMode="auto">
          <a:xfrm flipH="1">
            <a:off x="2484438" y="2128838"/>
            <a:ext cx="0" cy="4365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14"/>
          <p:cNvSpPr txBox="1">
            <a:spLocks noChangeArrowheads="1"/>
          </p:cNvSpPr>
          <p:nvPr/>
        </p:nvSpPr>
        <p:spPr bwMode="auto">
          <a:xfrm>
            <a:off x="34925" y="4868863"/>
            <a:ext cx="9001125" cy="1438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4344" name="Text Box 21"/>
          <p:cNvSpPr txBox="1">
            <a:spLocks noChangeArrowheads="1"/>
          </p:cNvSpPr>
          <p:nvPr/>
        </p:nvSpPr>
        <p:spPr bwMode="auto">
          <a:xfrm>
            <a:off x="76200" y="4891088"/>
            <a:ext cx="12874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Kenya (KE)</a:t>
            </a:r>
          </a:p>
        </p:txBody>
      </p: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34925" y="2516188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u="sng"/>
              <a:t>Exemples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4925" y="3068638"/>
            <a:ext cx="9064625" cy="568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92075" y="3094038"/>
            <a:ext cx="1298575" cy="376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Australie (AU)</a:t>
            </a:r>
          </a:p>
        </p:txBody>
      </p:sp>
      <p:sp>
        <p:nvSpPr>
          <p:cNvPr id="14348" name="Text Box 29"/>
          <p:cNvSpPr txBox="1">
            <a:spLocks noChangeArrowheads="1"/>
          </p:cNvSpPr>
          <p:nvPr/>
        </p:nvSpPr>
        <p:spPr bwMode="auto">
          <a:xfrm>
            <a:off x="47625" y="3789363"/>
            <a:ext cx="9001125" cy="592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4349" name="Text Box 30"/>
          <p:cNvSpPr txBox="1">
            <a:spLocks noChangeArrowheads="1"/>
          </p:cNvSpPr>
          <p:nvPr/>
        </p:nvSpPr>
        <p:spPr bwMode="auto">
          <a:xfrm>
            <a:off x="79375" y="3822700"/>
            <a:ext cx="1298575" cy="376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8000"/>
                </a:solidFill>
              </a:rPr>
              <a:t>Canada (CA)</a:t>
            </a:r>
          </a:p>
        </p:txBody>
      </p:sp>
      <p:pic>
        <p:nvPicPr>
          <p:cNvPr id="14350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70509" r="5626" b="21878"/>
          <a:stretch>
            <a:fillRect/>
          </a:stretch>
        </p:blipFill>
        <p:spPr bwMode="auto">
          <a:xfrm>
            <a:off x="1403350" y="3806825"/>
            <a:ext cx="7558088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65633" r="6563" b="30629"/>
          <a:stretch>
            <a:fillRect/>
          </a:stretch>
        </p:blipFill>
        <p:spPr bwMode="auto">
          <a:xfrm>
            <a:off x="1609725" y="2565400"/>
            <a:ext cx="735488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70634" r="2812" b="21878"/>
          <a:stretch>
            <a:fillRect/>
          </a:stretch>
        </p:blipFill>
        <p:spPr bwMode="auto">
          <a:xfrm>
            <a:off x="1395413" y="3094038"/>
            <a:ext cx="76898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16252" b="65009"/>
          <a:stretch>
            <a:fillRect/>
          </a:stretch>
        </p:blipFill>
        <p:spPr bwMode="auto">
          <a:xfrm>
            <a:off x="1447800" y="4891088"/>
            <a:ext cx="746918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5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90ACBD-9984-4AC7-94BE-94FB2E182873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1403350" y="1989138"/>
            <a:ext cx="6337300" cy="25923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2400" b="1"/>
              <a:t>Pour copier des extraits dans un tableur Excel ou un tableau Word, veuillez suivre les indications données</a:t>
            </a:r>
            <a:br>
              <a:rPr lang="fr-FR" altLang="en-US" sz="2400" b="1"/>
            </a:br>
            <a:r>
              <a:rPr lang="fr-FR" altLang="en-US" sz="2400" b="1"/>
              <a:t>aux diapositives 7 et 8.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4652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466725"/>
            <a:ext cx="88487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33B892-A953-468B-8CDD-DB182C994EB9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3077" name="AutoShape 7"/>
          <p:cNvSpPr>
            <a:spLocks noChangeArrowheads="1"/>
          </p:cNvSpPr>
          <p:nvPr/>
        </p:nvSpPr>
        <p:spPr bwMode="auto">
          <a:xfrm>
            <a:off x="5148065" y="2132856"/>
            <a:ext cx="2880319" cy="647700"/>
          </a:xfrm>
          <a:prstGeom prst="wedgeRoundRectCallout">
            <a:avLst>
              <a:gd name="adj1" fmla="val -93624"/>
              <a:gd name="adj2" fmla="val 27632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 noProof="1"/>
              <a:t>Étape 2</a:t>
            </a:r>
          </a:p>
          <a:p>
            <a:pPr algn="ctr" eaLnBrk="1" hangingPunct="1"/>
            <a:endParaRPr lang="en-US" altLang="en-US" sz="600" noProof="1"/>
          </a:p>
          <a:p>
            <a:pPr algn="ctr" eaLnBrk="1" hangingPunct="1"/>
            <a:r>
              <a:rPr lang="en-US" altLang="en-US" sz="1200" noProof="1"/>
              <a:t>Sélectionnez</a:t>
            </a:r>
            <a:r>
              <a:rPr lang="en-US" altLang="en-US" sz="1200"/>
              <a:t> votre </a:t>
            </a:r>
            <a:r>
              <a:rPr lang="en-US" altLang="en-US" sz="1200" smtClean="0"/>
              <a:t>service</a:t>
            </a:r>
            <a:endParaRPr lang="en-US" altLang="en-US" sz="1200" noProof="1"/>
          </a:p>
        </p:txBody>
      </p:sp>
    </p:spTree>
    <p:extLst>
      <p:ext uri="{BB962C8B-B14F-4D97-AF65-F5344CB8AC3E}">
        <p14:creationId xmlns:p14="http://schemas.microsoft.com/office/powerpoint/2010/main" val="52553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" y="922015"/>
            <a:ext cx="8985571" cy="46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41065B-8BFF-46D1-9D14-CB7DE0AE4F2F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4520159" y="1819970"/>
            <a:ext cx="3292202" cy="649287"/>
          </a:xfrm>
          <a:prstGeom prst="wedgeRoundRectCallout">
            <a:avLst>
              <a:gd name="adj1" fmla="val -50778"/>
              <a:gd name="adj2" fmla="val 20916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smtClean="0"/>
              <a:t>Revoir </a:t>
            </a:r>
            <a:r>
              <a:rPr lang="en-US" altLang="en-US" sz="1200" smtClean="0"/>
              <a:t>vos </a:t>
            </a:r>
            <a:r>
              <a:rPr lang="en-US" altLang="en-US" sz="1200" err="1"/>
              <a:t>données</a:t>
            </a:r>
            <a:r>
              <a:rPr lang="en-US" altLang="en-US" sz="1200"/>
              <a:t> </a:t>
            </a:r>
            <a:r>
              <a:rPr lang="en-US" altLang="en-US" sz="1200" smtClean="0"/>
              <a:t>concernant la </a:t>
            </a:r>
            <a:r>
              <a:rPr lang="en-US" altLang="en-US" sz="1200" dirty="0" err="1"/>
              <a:t>coopération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en</a:t>
            </a:r>
            <a:r>
              <a:rPr lang="en-US" altLang="en-US" sz="1200" dirty="0"/>
              <a:t> </a:t>
            </a:r>
            <a:r>
              <a:rPr lang="en-US" altLang="en-US" sz="1200" dirty="0" err="1"/>
              <a:t>matière</a:t>
            </a:r>
            <a:r>
              <a:rPr lang="en-US" altLang="en-US" sz="1200" dirty="0"/>
              <a:t> </a:t>
            </a:r>
            <a:r>
              <a:rPr lang="en-US" altLang="en-US" sz="1200" dirty="0" err="1"/>
              <a:t>d’examen</a:t>
            </a:r>
            <a:r>
              <a:rPr lang="en-US" altLang="en-US" sz="1200"/>
              <a:t/>
            </a:r>
            <a:br>
              <a:rPr lang="en-US" altLang="en-US" sz="1200"/>
            </a:br>
            <a:r>
              <a:rPr lang="en-US" altLang="en-US" sz="1200" smtClean="0"/>
              <a:t>(également dans le document C/50/5</a:t>
            </a:r>
            <a:r>
              <a:rPr lang="en-US" altLang="en-US" sz="1200" dirty="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537371" y="3501132"/>
            <a:ext cx="2754709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1835696" y="3501132"/>
            <a:ext cx="576064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2720206" y="307380"/>
            <a:ext cx="3636689" cy="715089"/>
          </a:xfrm>
          <a:prstGeom prst="wedgeRoundRectCallout">
            <a:avLst>
              <a:gd name="adj1" fmla="val -62015"/>
              <a:gd name="adj2" fmla="val 39366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smtClean="0"/>
              <a:t>Revoir</a:t>
            </a:r>
            <a:r>
              <a:rPr lang="en-US" altLang="en-US" sz="1200" smtClean="0"/>
              <a:t>, le cas échéant, vos </a:t>
            </a:r>
            <a:r>
              <a:rPr lang="en-US" altLang="en-US" sz="1200" err="1"/>
              <a:t>données</a:t>
            </a:r>
            <a:r>
              <a:rPr lang="en-US" altLang="en-US" sz="1200"/>
              <a:t> </a:t>
            </a:r>
            <a:r>
              <a:rPr lang="en-US" altLang="en-US" sz="1200" smtClean="0"/>
              <a:t>dans la </a:t>
            </a:r>
            <a:r>
              <a:rPr lang="en-US" altLang="en-US" sz="1200" dirty="0" err="1"/>
              <a:t>liste</a:t>
            </a:r>
            <a:r>
              <a:rPr lang="en-US" altLang="en-US" sz="1200" dirty="0"/>
              <a:t> des </a:t>
            </a:r>
            <a:r>
              <a:rPr lang="en-US" altLang="en-US" sz="1200" dirty="0" err="1"/>
              <a:t>taxons</a:t>
            </a:r>
            <a:r>
              <a:rPr lang="en-US" altLang="en-US" sz="1200" dirty="0"/>
              <a:t> protégés par </a:t>
            </a:r>
            <a:r>
              <a:rPr lang="en-US" altLang="en-US" sz="1200"/>
              <a:t>les </a:t>
            </a:r>
            <a:r>
              <a:rPr lang="en-US" altLang="en-US" sz="1200" smtClean="0"/>
              <a:t>membres de </a:t>
            </a:r>
            <a:r>
              <a:rPr lang="en-US" altLang="en-US" sz="1200" err="1"/>
              <a:t>l’Union</a:t>
            </a:r>
            <a:r>
              <a:rPr lang="en-US" altLang="en-US" sz="1200"/>
              <a:t> </a:t>
            </a:r>
            <a:r>
              <a:rPr lang="en-US" altLang="en-US" sz="1200" smtClean="0"/>
              <a:t>(également dans le document C/50/6</a:t>
            </a:r>
            <a:r>
              <a:rPr lang="en-US" alt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32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368E35-D19E-4160-9165-2116ACE664FC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9" y="1673225"/>
            <a:ext cx="8425060" cy="2835275"/>
          </a:xfrm>
        </p:spPr>
        <p:txBody>
          <a:bodyPr/>
          <a:lstStyle/>
          <a:p>
            <a:pPr>
              <a:defRPr/>
            </a:pPr>
            <a:r>
              <a:rPr lang="en-US" altLang="en-US" sz="4000" b="1" u="sng" smtClean="0">
                <a:solidFill>
                  <a:srgbClr val="2B621D"/>
                </a:solidFill>
              </a:rPr>
              <a:t>Préparation du </a:t>
            </a:r>
            <a:r>
              <a:rPr lang="en-US" altLang="en-US" sz="4000" b="1" u="sng">
                <a:solidFill>
                  <a:srgbClr val="2B621D"/>
                </a:solidFill>
              </a:rPr>
              <a:t>document </a:t>
            </a:r>
            <a:r>
              <a:rPr lang="en-US" altLang="en-US" sz="4000" b="1" u="sng" smtClean="0">
                <a:solidFill>
                  <a:srgbClr val="2B621D"/>
                </a:solidFill>
              </a:rPr>
              <a:t>C/51/6</a:t>
            </a:r>
            <a:br>
              <a:rPr lang="en-US" altLang="en-US" sz="4000" b="1" u="sng" smtClean="0">
                <a:solidFill>
                  <a:srgbClr val="2B621D"/>
                </a:solidFill>
              </a:rPr>
            </a:br>
            <a:r>
              <a:rPr lang="en-US" altLang="en-US" sz="4000" b="1">
                <a:solidFill>
                  <a:srgbClr val="2B621D"/>
                </a:solidFill>
              </a:rPr>
              <a:t/>
            </a:r>
            <a:br>
              <a:rPr lang="en-US" altLang="en-US" sz="4000" b="1">
                <a:solidFill>
                  <a:srgbClr val="2B621D"/>
                </a:solidFill>
              </a:rPr>
            </a:br>
            <a:r>
              <a:rPr lang="en-US" altLang="en-US" sz="4000" b="1">
                <a:solidFill>
                  <a:srgbClr val="2B621D"/>
                </a:solidFill>
              </a:rPr>
              <a:t>R</a:t>
            </a:r>
            <a:r>
              <a:rPr lang="en-US" altLang="en-US" sz="4000" b="1" smtClean="0">
                <a:solidFill>
                  <a:srgbClr val="2B621D"/>
                </a:solidFill>
              </a:rPr>
              <a:t>evoir</a:t>
            </a:r>
            <a:r>
              <a:rPr lang="en-US" altLang="en-US" sz="4000" b="1" smtClean="0">
                <a:solidFill>
                  <a:srgbClr val="2B621D"/>
                </a:solidFill>
              </a:rPr>
              <a:t>, le cas échéant, vos données dans la </a:t>
            </a:r>
            <a:r>
              <a:rPr lang="en-US" altLang="en-US" sz="4000" b="1" smtClean="0">
                <a:solidFill>
                  <a:srgbClr val="2B621D"/>
                </a:solidFill>
              </a:rPr>
              <a:t>LISTE </a:t>
            </a:r>
            <a:r>
              <a:rPr lang="en-US" altLang="en-US" sz="4000" b="1" dirty="0" smtClean="0">
                <a:solidFill>
                  <a:srgbClr val="2B621D"/>
                </a:solidFill>
              </a:rPr>
              <a:t>DES TAXONS PROTÉGÉS</a:t>
            </a:r>
            <a:br>
              <a:rPr lang="en-US" altLang="en-US" sz="4000" b="1" dirty="0" smtClean="0">
                <a:solidFill>
                  <a:srgbClr val="2B621D"/>
                </a:solidFill>
              </a:rPr>
            </a:br>
            <a:r>
              <a:rPr lang="en-US" altLang="en-US" sz="4000" b="1" dirty="0" smtClean="0">
                <a:solidFill>
                  <a:srgbClr val="2B621D"/>
                </a:solidFill>
              </a:rPr>
              <a:t>  PAR LES </a:t>
            </a:r>
            <a:r>
              <a:rPr lang="en-US" altLang="en-US" sz="4000" b="1" dirty="0" err="1" smtClean="0">
                <a:solidFill>
                  <a:srgbClr val="2B621D"/>
                </a:solidFill>
              </a:rPr>
              <a:t>MEMBRES</a:t>
            </a:r>
            <a:r>
              <a:rPr lang="en-US" altLang="en-US" sz="4000" b="1" dirty="0" smtClean="0">
                <a:solidFill>
                  <a:srgbClr val="2B621D"/>
                </a:solidFill>
              </a:rPr>
              <a:t> </a:t>
            </a:r>
            <a:r>
              <a:rPr lang="en-US" altLang="en-US" sz="4000" b="1" smtClean="0">
                <a:solidFill>
                  <a:srgbClr val="2B621D"/>
                </a:solidFill>
              </a:rPr>
              <a:t>DE </a:t>
            </a:r>
            <a:r>
              <a:rPr lang="en-US" altLang="en-US" sz="4000" b="1" smtClean="0">
                <a:solidFill>
                  <a:srgbClr val="2B621D"/>
                </a:solidFill>
              </a:rPr>
              <a:t>L’UNION</a:t>
            </a:r>
            <a:r>
              <a:rPr lang="en-US" altLang="en-US" sz="4000" b="1" smtClean="0">
                <a:solidFill>
                  <a:srgbClr val="2B621D"/>
                </a:solidFill>
              </a:rPr>
              <a:t/>
            </a:r>
            <a:br>
              <a:rPr lang="en-US" altLang="en-US" sz="4000" b="1" smtClean="0">
                <a:solidFill>
                  <a:srgbClr val="2B621D"/>
                </a:solidFill>
              </a:rPr>
            </a:br>
            <a:endParaRPr lang="en-US" altLang="en-US" sz="4000" dirty="0" smtClean="0">
              <a:solidFill>
                <a:srgbClr val="2B621D"/>
              </a:solidFill>
            </a:endParaRPr>
          </a:p>
        </p:txBody>
      </p:sp>
      <p:sp>
        <p:nvSpPr>
          <p:cNvPr id="4" name="Line 35"/>
          <p:cNvSpPr>
            <a:spLocks noChangeShapeType="1"/>
          </p:cNvSpPr>
          <p:nvPr/>
        </p:nvSpPr>
        <p:spPr bwMode="auto">
          <a:xfrm>
            <a:off x="7380288" y="5301208"/>
            <a:ext cx="1008136" cy="0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8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32"/>
          <a:stretch/>
        </p:blipFill>
        <p:spPr bwMode="auto">
          <a:xfrm>
            <a:off x="152392" y="601949"/>
            <a:ext cx="8884104" cy="55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956F52-6260-46B1-B876-DB2D4841128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957856" y="115888"/>
            <a:ext cx="1273175" cy="376237"/>
          </a:xfrm>
          <a:prstGeom prst="rect">
            <a:avLst/>
          </a:prstGeom>
          <a:noFill/>
          <a:ln w="9525">
            <a:solidFill>
              <a:srgbClr val="2B621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B621D"/>
                </a:solidFill>
              </a:rPr>
              <a:t>Exemple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1973350" y="4221088"/>
            <a:ext cx="4470857" cy="245878"/>
          </a:xfrm>
          <a:prstGeom prst="rect">
            <a:avLst/>
          </a:prstGeom>
          <a:noFill/>
          <a:ln w="25400">
            <a:solidFill>
              <a:srgbClr val="FF00FF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Rectangle 15"/>
          <p:cNvSpPr>
            <a:spLocks noChangeArrowheads="1"/>
          </p:cNvSpPr>
          <p:nvPr/>
        </p:nvSpPr>
        <p:spPr bwMode="auto">
          <a:xfrm>
            <a:off x="1907704" y="2493590"/>
            <a:ext cx="1476022" cy="287338"/>
          </a:xfrm>
          <a:prstGeom prst="rect">
            <a:avLst/>
          </a:prstGeom>
          <a:noFill/>
          <a:ln w="25400">
            <a:solidFill>
              <a:srgbClr val="FF00FF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02246" y="3457719"/>
            <a:ext cx="747267" cy="2159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98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6AE19A-A8E6-4F0B-9512-707B40D8423D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9377" b="23753"/>
          <a:stretch>
            <a:fillRect/>
          </a:stretch>
        </p:blipFill>
        <p:spPr bwMode="auto">
          <a:xfrm>
            <a:off x="293910" y="534989"/>
            <a:ext cx="8683625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56258" b="17502"/>
          <a:stretch>
            <a:fillRect/>
          </a:stretch>
        </p:blipFill>
        <p:spPr bwMode="auto">
          <a:xfrm>
            <a:off x="276225" y="4581128"/>
            <a:ext cx="869315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04126" y="1605169"/>
            <a:ext cx="747267" cy="2159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147478" y="2565400"/>
            <a:ext cx="6492482" cy="3816350"/>
          </a:xfrm>
          <a:prstGeom prst="rect">
            <a:avLst/>
          </a:prstGeom>
          <a:noFill/>
          <a:ln w="25400">
            <a:solidFill>
              <a:srgbClr val="FF00FF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893175" y="3644900"/>
            <a:ext cx="0" cy="1079500"/>
          </a:xfrm>
          <a:prstGeom prst="line">
            <a:avLst/>
          </a:prstGeom>
          <a:noFill/>
          <a:ln w="63500">
            <a:solidFill>
              <a:srgbClr val="2B621D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4355976" y="121125"/>
            <a:ext cx="1273175" cy="376237"/>
          </a:xfrm>
          <a:prstGeom prst="rect">
            <a:avLst/>
          </a:prstGeom>
          <a:noFill/>
          <a:ln w="9525">
            <a:solidFill>
              <a:srgbClr val="2B621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2B621D"/>
                </a:solidFill>
              </a:rPr>
              <a:t>Exemple 2</a:t>
            </a:r>
          </a:p>
        </p:txBody>
      </p:sp>
      <p:sp>
        <p:nvSpPr>
          <p:cNvPr id="7178" name="Rectangle 26"/>
          <p:cNvSpPr>
            <a:spLocks noChangeArrowheads="1"/>
          </p:cNvSpPr>
          <p:nvPr/>
        </p:nvSpPr>
        <p:spPr bwMode="auto">
          <a:xfrm>
            <a:off x="2195513" y="620713"/>
            <a:ext cx="1223962" cy="288007"/>
          </a:xfrm>
          <a:prstGeom prst="rect">
            <a:avLst/>
          </a:prstGeom>
          <a:noFill/>
          <a:ln w="25400">
            <a:solidFill>
              <a:srgbClr val="FF00FF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39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F93AEB-691C-4337-BA82-2703347B9CC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6252" b="3751"/>
          <a:stretch>
            <a:fillRect/>
          </a:stretch>
        </p:blipFill>
        <p:spPr bwMode="auto">
          <a:xfrm>
            <a:off x="271463" y="692150"/>
            <a:ext cx="8693150" cy="526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124075" y="3213100"/>
            <a:ext cx="6408738" cy="28082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076825" y="677863"/>
            <a:ext cx="3671888" cy="1106686"/>
          </a:xfrm>
          <a:prstGeom prst="wedgeRoundRectCallout">
            <a:avLst>
              <a:gd name="adj1" fmla="val -77801"/>
              <a:gd name="adj2" fmla="val 15119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en-US" sz="200" b="1" u="sng"/>
              <a:t/>
            </a:r>
            <a:br>
              <a:rPr lang="fr-FR" altLang="en-US" sz="200" b="1" u="sng"/>
            </a:br>
            <a:r>
              <a:rPr lang="fr-FR" altLang="en-US" sz="1200" b="1"/>
              <a:t>Pour copier l’information dans un tableur</a:t>
            </a:r>
            <a:br>
              <a:rPr lang="fr-FR" altLang="en-US" sz="1200" b="1"/>
            </a:br>
            <a:r>
              <a:rPr lang="fr-FR" altLang="en-US" sz="1200" b="1"/>
              <a:t>Excel ou un tableau </a:t>
            </a:r>
            <a:r>
              <a:rPr lang="fr-FR" altLang="en-US" sz="1200" b="1" smtClean="0"/>
              <a:t>Word:</a:t>
            </a:r>
            <a:endParaRPr lang="fr-FR" altLang="en-US" sz="1200" b="1"/>
          </a:p>
          <a:p>
            <a:pPr algn="ctr" eaLnBrk="1" hangingPunct="1"/>
            <a:endParaRPr lang="fr-FR" altLang="en-US" sz="900"/>
          </a:p>
          <a:p>
            <a:pPr algn="ctr" eaLnBrk="1" hangingPunct="1">
              <a:buFontTx/>
              <a:buChar char="-"/>
            </a:pPr>
            <a:r>
              <a:rPr lang="fr-FR" altLang="en-US" sz="1200"/>
              <a:t>  sélectionnez le texte, “copiez” et…</a:t>
            </a:r>
          </a:p>
          <a:p>
            <a:pPr algn="ctr" eaLnBrk="1" hangingPunct="1">
              <a:buFontTx/>
              <a:buChar char="-"/>
            </a:pPr>
            <a:endParaRPr lang="fr-FR" altLang="en-US" sz="1200"/>
          </a:p>
        </p:txBody>
      </p:sp>
    </p:spTree>
    <p:extLst>
      <p:ext uri="{BB962C8B-B14F-4D97-AF65-F5344CB8AC3E}">
        <p14:creationId xmlns:p14="http://schemas.microsoft.com/office/powerpoint/2010/main" val="421932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85"/>
          <a:stretch/>
        </p:blipFill>
        <p:spPr bwMode="auto">
          <a:xfrm>
            <a:off x="107504" y="169517"/>
            <a:ext cx="6274271" cy="361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72" b="11472"/>
          <a:stretch/>
        </p:blipFill>
        <p:spPr bwMode="auto">
          <a:xfrm>
            <a:off x="899591" y="2708920"/>
            <a:ext cx="7633221" cy="38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439E3E1-C72B-499B-819E-3CDF1529764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508625" y="980729"/>
            <a:ext cx="3049588" cy="864096"/>
          </a:xfrm>
          <a:prstGeom prst="wedgeRoundRectCallout">
            <a:avLst>
              <a:gd name="adj1" fmla="val -199547"/>
              <a:gd name="adj2" fmla="val 16323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148263" y="977553"/>
            <a:ext cx="3600450" cy="867271"/>
          </a:xfrm>
          <a:prstGeom prst="wedgeRoundRectCallout">
            <a:avLst>
              <a:gd name="adj1" fmla="val -185912"/>
              <a:gd name="adj2" fmla="val -13753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-  …“collez” dans Excel ou Word</a:t>
            </a:r>
          </a:p>
        </p:txBody>
      </p:sp>
    </p:spTree>
    <p:extLst>
      <p:ext uri="{BB962C8B-B14F-4D97-AF65-F5344CB8AC3E}">
        <p14:creationId xmlns:p14="http://schemas.microsoft.com/office/powerpoint/2010/main" val="385721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5CC5A2-CA9C-4508-A1CC-01A42C907C8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>
              <a:defRPr/>
            </a:pPr>
            <a:r>
              <a:rPr lang="en-US" altLang="en-US" sz="4000" b="1" u="sng">
                <a:solidFill>
                  <a:srgbClr val="2B621D"/>
                </a:solidFill>
              </a:rPr>
              <a:t>Préparation du </a:t>
            </a:r>
            <a:r>
              <a:rPr lang="fr-FR" altLang="en-US" sz="4000" b="1" u="sng">
                <a:solidFill>
                  <a:srgbClr val="2B621D"/>
                </a:solidFill>
              </a:rPr>
              <a:t>document </a:t>
            </a:r>
            <a:r>
              <a:rPr lang="fr-FR" altLang="en-US" sz="4000" b="1" u="sng" smtClean="0">
                <a:solidFill>
                  <a:srgbClr val="2B621D"/>
                </a:solidFill>
              </a:rPr>
              <a:t>C/51/5</a:t>
            </a:r>
            <a:br>
              <a:rPr lang="fr-FR" altLang="en-US" sz="4000" b="1" u="sng" smtClean="0">
                <a:solidFill>
                  <a:srgbClr val="2B621D"/>
                </a:solidFill>
              </a:rPr>
            </a:br>
            <a:r>
              <a:rPr lang="fr-FR" altLang="en-US" sz="4000" b="1" u="sng" smtClean="0">
                <a:solidFill>
                  <a:srgbClr val="2B621D"/>
                </a:solidFill>
              </a:rPr>
              <a:t/>
            </a:r>
            <a:br>
              <a:rPr lang="fr-FR" altLang="en-US" sz="4000" b="1" u="sng" smtClean="0">
                <a:solidFill>
                  <a:srgbClr val="2B621D"/>
                </a:solidFill>
              </a:rPr>
            </a:br>
            <a:r>
              <a:rPr lang="fr-FR" altLang="en-US" sz="4000" b="1" smtClean="0">
                <a:solidFill>
                  <a:srgbClr val="2B621D"/>
                </a:solidFill>
              </a:rPr>
              <a:t>Revoir</a:t>
            </a:r>
            <a:r>
              <a:rPr lang="fr-FR" altLang="en-US" sz="4000" b="1" smtClean="0">
                <a:solidFill>
                  <a:srgbClr val="2B621D"/>
                </a:solidFill>
              </a:rPr>
              <a:t> l’information concernant </a:t>
            </a:r>
            <a:r>
              <a:rPr lang="fr-FR" altLang="en-US" sz="4000" b="1" smtClean="0">
                <a:solidFill>
                  <a:srgbClr val="2B621D"/>
                </a:solidFill>
              </a:rPr>
              <a:t>la COOPÉRATION </a:t>
            </a:r>
            <a:r>
              <a:rPr lang="fr-FR" altLang="en-US" sz="4000" b="1" dirty="0" smtClean="0">
                <a:solidFill>
                  <a:srgbClr val="2B621D"/>
                </a:solidFill>
              </a:rPr>
              <a:t>EN </a:t>
            </a:r>
            <a:r>
              <a:rPr lang="fr-FR" altLang="en-US" sz="4000" b="1" smtClean="0">
                <a:solidFill>
                  <a:srgbClr val="2B621D"/>
                </a:solidFill>
              </a:rPr>
              <a:t>MATIÈRE D’EXAMEN</a:t>
            </a:r>
            <a:r>
              <a:rPr lang="fr-FR" altLang="en-US" sz="4000" b="1">
                <a:solidFill>
                  <a:srgbClr val="2B621D"/>
                </a:solidFill>
              </a:rPr>
              <a:t> </a:t>
            </a:r>
            <a:r>
              <a:rPr lang="fr-FR" altLang="en-US" sz="4000" b="1" smtClean="0">
                <a:solidFill>
                  <a:srgbClr val="2B621D"/>
                </a:solidFill>
              </a:rPr>
              <a:t/>
            </a:r>
            <a:br>
              <a:rPr lang="fr-FR" altLang="en-US" sz="4000" b="1" smtClean="0">
                <a:solidFill>
                  <a:srgbClr val="2B621D"/>
                </a:solidFill>
              </a:rPr>
            </a:br>
            <a:endParaRPr lang="fr-FR" altLang="en-US" sz="4000" b="1" dirty="0" smtClean="0">
              <a:solidFill>
                <a:srgbClr val="2B621D"/>
              </a:solidFill>
            </a:endParaRPr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>
            <a:off x="7380288" y="5301208"/>
            <a:ext cx="1008136" cy="0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4305"/>
      </p:ext>
    </p:extLst>
  </p:cSld>
  <p:clrMapOvr>
    <a:masterClrMapping/>
  </p:clrMapOvr>
</p:sld>
</file>

<file path=ppt/theme/theme1.xml><?xml version="1.0" encoding="utf-8"?>
<a:theme xmlns:a="http://schemas.openxmlformats.org/drawingml/2006/main" name="_UPOV_PPT_template_FR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_UPOV_PPT_template_FR_2017</Template>
  <TotalTime>353</TotalTime>
  <Words>141</Words>
  <Application>Microsoft Office PowerPoint</Application>
  <PresentationFormat>On-screen Show (4:3)</PresentationFormat>
  <Paragraphs>45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_UPOV_PPT_template_FR_2017</vt:lpstr>
      <vt:lpstr>PowerPoint Presentation</vt:lpstr>
      <vt:lpstr>PowerPoint Presentation</vt:lpstr>
      <vt:lpstr>PowerPoint Presentation</vt:lpstr>
      <vt:lpstr>Préparation du document C/51/6  Revoir, le cas échéant, vos données dans la LISTE DES TAXONS PROTÉGÉS   PAR LES MEMBRES DE L’UNION </vt:lpstr>
      <vt:lpstr>PowerPoint Presentation</vt:lpstr>
      <vt:lpstr>PowerPoint Presentation</vt:lpstr>
      <vt:lpstr>PowerPoint Presentation</vt:lpstr>
      <vt:lpstr>PowerPoint Presentation</vt:lpstr>
      <vt:lpstr>Préparation du document C/51/5  Revoir l’information concernant la COOPÉRATION EN MATIÈRE D’EXAMEN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BESSE Ariane</dc:creator>
  <cp:lastModifiedBy>BESSE Ariane</cp:lastModifiedBy>
  <cp:revision>16</cp:revision>
  <cp:lastPrinted>2017-05-18T14:44:36Z</cp:lastPrinted>
  <dcterms:created xsi:type="dcterms:W3CDTF">2017-05-18T07:06:26Z</dcterms:created>
  <dcterms:modified xsi:type="dcterms:W3CDTF">2017-05-18T14:44:38Z</dcterms:modified>
</cp:coreProperties>
</file>