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handoutMasterIdLst>
    <p:handoutMasterId r:id="rId17"/>
  </p:handoutMasterIdLst>
  <p:sldIdLst>
    <p:sldId id="273" r:id="rId2"/>
    <p:sldId id="280" r:id="rId3"/>
    <p:sldId id="281" r:id="rId4"/>
    <p:sldId id="293" r:id="rId5"/>
    <p:sldId id="283" r:id="rId6"/>
    <p:sldId id="284" r:id="rId7"/>
    <p:sldId id="285" r:id="rId8"/>
    <p:sldId id="286" r:id="rId9"/>
    <p:sldId id="294" r:id="rId10"/>
    <p:sldId id="288" r:id="rId11"/>
    <p:sldId id="289" r:id="rId12"/>
    <p:sldId id="290" r:id="rId13"/>
    <p:sldId id="291" r:id="rId14"/>
    <p:sldId id="292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10" autoAdjust="0"/>
  </p:normalViewPr>
  <p:slideViewPr>
    <p:cSldViewPr>
      <p:cViewPr>
        <p:scale>
          <a:sx n="100" d="100"/>
          <a:sy n="100" d="100"/>
        </p:scale>
        <p:origin x="-810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EFC951-4EFB-4742-8EB0-0DC10598BD35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E5CF9C-C538-45DD-B40A-CF5CC1461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521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B7FE9BE-B3BD-4893-A3BD-D913EFFE3BBF}" type="datetimeFigureOut">
              <a:rPr lang="en-US"/>
              <a:pPr>
                <a:defRPr/>
              </a:pPr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6ADAF7-9894-4CAD-AB68-9E7A571BA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83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D2D9BC-70EA-44F3-99CF-0C4D5775331D}" type="slidenum">
              <a:rPr lang="en-US" altLang="en-US"/>
              <a:pPr eaLnBrk="1" hangingPunct="1"/>
              <a:t>2</a:t>
            </a:fld>
            <a:endParaRPr lang="en-US" altLang="en-US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C99A78-F172-43D0-8966-593ED8BE06D0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s-E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s-E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36C6-5391-47B5-B034-116819B27F27}" type="datetimeFigureOut">
              <a:rPr lang="es-ES" noProof="0" smtClean="0"/>
              <a:pPr>
                <a:defRPr/>
              </a:pPr>
              <a:t>18/05/2017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68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344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8BEA-9803-4D87-8612-94DD285B46C8}" type="slidenum">
              <a:rPr lang="es-ES" noProof="0" smtClean="0"/>
              <a:pPr>
                <a:defRPr/>
              </a:pPr>
              <a:t>‹#›</a:t>
            </a:fld>
            <a:endParaRPr lang="es-ES" noProof="0" dirty="0"/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392113" y="6502400"/>
            <a:ext cx="448872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altLang="en-US" sz="1100" noProof="0" dirty="0" smtClean="0">
                <a:latin typeface="Arial" charset="0"/>
              </a:rPr>
              <a:t>Unión Internacional para la Protección de las Obtenciones Vegetales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7" y="6175375"/>
            <a:ext cx="1165804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647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5572" y="647647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63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3C643-4169-49CC-AECB-FEA8A60B3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7200" y="61713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6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79F3A-8872-4EF0-B75B-584C0FF1E6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20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207E1-4733-4D92-AC39-AED0F6BEB2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0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F4F3-4F49-44B2-AE69-078EAF678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8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578E6-2BD7-40BE-8636-500CACF75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4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1014D-7F1E-45AD-8274-A49B97D7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8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C1A40-0F21-4797-A632-23D3793427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5900" y="61737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8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9AEB-82AE-4600-8E3F-A6A613DF3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57200" y="6171350"/>
            <a:ext cx="1170000" cy="3096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ACD96F-30EB-46F7-A2ED-15C69DC826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06" r:id="rId2"/>
    <p:sldLayoutId id="2147483807" r:id="rId3"/>
    <p:sldLayoutId id="2147483809" r:id="rId4"/>
    <p:sldLayoutId id="2147483812" r:id="rId5"/>
    <p:sldLayoutId id="2147483813" r:id="rId6"/>
    <p:sldLayoutId id="2147483814" r:id="rId7"/>
    <p:sldLayoutId id="2147483815" r:id="rId8"/>
    <p:sldLayoutId id="2147483829" r:id="rId9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3"/>
          <a:stretch/>
        </p:blipFill>
        <p:spPr bwMode="auto">
          <a:xfrm>
            <a:off x="323528" y="332656"/>
            <a:ext cx="8496944" cy="541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427538" y="260350"/>
            <a:ext cx="3211513" cy="862013"/>
          </a:xfrm>
          <a:prstGeom prst="wedgeRoundRectCallout">
            <a:avLst>
              <a:gd name="adj1" fmla="val -138272"/>
              <a:gd name="adj2" fmla="val 23810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b="1" u="sng" dirty="0"/>
              <a:t>Paso 1</a:t>
            </a:r>
          </a:p>
          <a:p>
            <a:pPr algn="ctr" eaLnBrk="1" hangingPunct="1"/>
            <a:endParaRPr lang="es-ES" altLang="en-US" sz="900" dirty="0"/>
          </a:p>
          <a:p>
            <a:pPr algn="ctr" eaLnBrk="1" hangingPunct="1"/>
            <a:r>
              <a:rPr lang="es-ES" altLang="en-US" sz="1200" dirty="0"/>
              <a:t>Seleccione “Listado de las autoridades”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2734558"/>
            <a:ext cx="1195388" cy="334963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94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51562-4E1C-494D-9E5E-B403E643999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504" b="20003"/>
          <a:stretch>
            <a:fillRect/>
          </a:stretch>
        </p:blipFill>
        <p:spPr bwMode="auto">
          <a:xfrm>
            <a:off x="307975" y="195263"/>
            <a:ext cx="8693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943225" y="2341563"/>
            <a:ext cx="3140943" cy="2238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270125" y="2794000"/>
            <a:ext cx="5902325" cy="2190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2352675" y="3013075"/>
            <a:ext cx="12700" cy="825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1256"/>
          <a:stretch>
            <a:fillRect/>
          </a:stretch>
        </p:blipFill>
        <p:spPr bwMode="auto">
          <a:xfrm>
            <a:off x="333375" y="3827463"/>
            <a:ext cx="8702675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06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775E4-0445-4C9A-A8A8-A1B65F299B8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504" b="20003"/>
          <a:stretch>
            <a:fillRect/>
          </a:stretch>
        </p:blipFill>
        <p:spPr bwMode="auto">
          <a:xfrm>
            <a:off x="307975" y="195263"/>
            <a:ext cx="8693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073400" y="2336800"/>
            <a:ext cx="3154363" cy="228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457450" y="3000375"/>
            <a:ext cx="5570538" cy="1492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H="1">
            <a:off x="2484438" y="3149600"/>
            <a:ext cx="0" cy="9112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5094287" y="1310482"/>
            <a:ext cx="3236913" cy="647700"/>
          </a:xfrm>
          <a:prstGeom prst="wedgeRoundRectCallout">
            <a:avLst>
              <a:gd name="adj1" fmla="val -101986"/>
              <a:gd name="adj2" fmla="val -760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rgbClr val="FF0000"/>
              </a:solidFill>
            </a:endParaRPr>
          </a:p>
        </p:txBody>
      </p:sp>
      <p:pic>
        <p:nvPicPr>
          <p:cNvPr id="122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7507"/>
          <a:stretch>
            <a:fillRect/>
          </a:stretch>
        </p:blipFill>
        <p:spPr bwMode="auto">
          <a:xfrm>
            <a:off x="334963" y="4102100"/>
            <a:ext cx="86756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094288" y="1312070"/>
            <a:ext cx="3236913" cy="646112"/>
          </a:xfrm>
          <a:prstGeom prst="wedgeRoundRectCallout">
            <a:avLst>
              <a:gd name="adj1" fmla="val -19822"/>
              <a:gd name="adj2" fmla="val 42539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dirty="0"/>
              <a:t>En este caso, los Países Bajos ofrecen llevar a cabo los exámenes DHE en nombre de Francia.</a:t>
            </a:r>
            <a:endParaRPr lang="es-ES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6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5E2431-C9EE-4297-A067-87A0E7904FA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55006" b="20003"/>
          <a:stretch>
            <a:fillRect/>
          </a:stretch>
        </p:blipFill>
        <p:spPr bwMode="auto">
          <a:xfrm>
            <a:off x="935038" y="260350"/>
            <a:ext cx="774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54382" r="10313" b="40005"/>
          <a:stretch>
            <a:fillRect/>
          </a:stretch>
        </p:blipFill>
        <p:spPr bwMode="auto">
          <a:xfrm>
            <a:off x="1547813" y="2370138"/>
            <a:ext cx="72390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014538" y="649288"/>
            <a:ext cx="3522662" cy="2301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376363" y="1531938"/>
            <a:ext cx="6554787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 flipH="1">
            <a:off x="1412875" y="1744663"/>
            <a:ext cx="12700" cy="627062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92075" y="3933825"/>
            <a:ext cx="901223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s-ES" altLang="en-US" sz="12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2075" y="2997200"/>
            <a:ext cx="8872538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107950" y="5013325"/>
            <a:ext cx="8948738" cy="116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53975" y="2349500"/>
            <a:ext cx="138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u="sng"/>
              <a:t>Ejemplos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168275" y="3030538"/>
            <a:ext cx="1485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Australia (AU)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120650" y="3929063"/>
            <a:ext cx="11509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8000"/>
                </a:solidFill>
              </a:rPr>
              <a:t>Alemania</a:t>
            </a:r>
            <a:r>
              <a:rPr lang="en-US" altLang="en-US">
                <a:solidFill>
                  <a:srgbClr val="008000"/>
                </a:solidFill>
              </a:rPr>
              <a:t/>
            </a:r>
            <a:br>
              <a:rPr lang="en-US" altLang="en-US">
                <a:solidFill>
                  <a:srgbClr val="008000"/>
                </a:solidFill>
              </a:rPr>
            </a:br>
            <a:r>
              <a:rPr lang="en-US" altLang="en-US">
                <a:solidFill>
                  <a:srgbClr val="008000"/>
                </a:solidFill>
              </a:rPr>
              <a:t>(DE)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146050" y="5013325"/>
            <a:ext cx="14017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8000"/>
                </a:solidFill>
              </a:rPr>
              <a:t>República de</a:t>
            </a:r>
            <a:br>
              <a:rPr lang="es-ES" altLang="en-US">
                <a:solidFill>
                  <a:srgbClr val="008000"/>
                </a:solidFill>
              </a:rPr>
            </a:br>
            <a:r>
              <a:rPr lang="es-ES" altLang="en-US">
                <a:solidFill>
                  <a:srgbClr val="008000"/>
                </a:solidFill>
              </a:rPr>
              <a:t>Corea (KR)</a:t>
            </a:r>
          </a:p>
        </p:txBody>
      </p:sp>
      <p:pic>
        <p:nvPicPr>
          <p:cNvPr id="1332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19377" r="2812" b="73759"/>
          <a:stretch>
            <a:fillRect/>
          </a:stretch>
        </p:blipFill>
        <p:spPr bwMode="auto">
          <a:xfrm>
            <a:off x="1438275" y="3990976"/>
            <a:ext cx="7664450" cy="49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0632" r="10313" b="35004"/>
          <a:stretch>
            <a:fillRect/>
          </a:stretch>
        </p:blipFill>
        <p:spPr bwMode="auto">
          <a:xfrm>
            <a:off x="1692275" y="3036888"/>
            <a:ext cx="723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52507" b="33754"/>
          <a:stretch>
            <a:fillRect/>
          </a:stretch>
        </p:blipFill>
        <p:spPr bwMode="auto">
          <a:xfrm>
            <a:off x="1568450" y="5084763"/>
            <a:ext cx="7477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753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1CB5DF-0155-4420-B6D8-272429ED11E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433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55006" b="20003"/>
          <a:stretch>
            <a:fillRect/>
          </a:stretch>
        </p:blipFill>
        <p:spPr bwMode="auto">
          <a:xfrm>
            <a:off x="935038" y="260350"/>
            <a:ext cx="774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093913" y="671513"/>
            <a:ext cx="36337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450975" y="1738313"/>
            <a:ext cx="5903913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34925" y="227171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u="sng"/>
              <a:t>Ejemplos</a:t>
            </a:r>
            <a:endParaRPr lang="en-US" altLang="en-US" u="sng"/>
          </a:p>
        </p:txBody>
      </p:sp>
      <p:grpSp>
        <p:nvGrpSpPr>
          <p:cNvPr id="14343" name="Group 35"/>
          <p:cNvGrpSpPr>
            <a:grpSpLocks/>
          </p:cNvGrpSpPr>
          <p:nvPr/>
        </p:nvGrpSpPr>
        <p:grpSpPr bwMode="auto">
          <a:xfrm>
            <a:off x="66675" y="2892425"/>
            <a:ext cx="9013825" cy="681038"/>
            <a:chOff x="42" y="1525"/>
            <a:chExt cx="5678" cy="429"/>
          </a:xfrm>
        </p:grpSpPr>
        <p:pic>
          <p:nvPicPr>
            <p:cNvPr id="14354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1" t="69383" r="4688" b="21878"/>
            <a:stretch>
              <a:fillRect/>
            </a:stretch>
          </p:blipFill>
          <p:spPr bwMode="auto">
            <a:xfrm>
              <a:off x="769" y="1538"/>
              <a:ext cx="4905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5" name="Text Box 25"/>
            <p:cNvSpPr txBox="1">
              <a:spLocks noChangeArrowheads="1"/>
            </p:cNvSpPr>
            <p:nvPr/>
          </p:nvSpPr>
          <p:spPr bwMode="auto">
            <a:xfrm>
              <a:off x="42" y="1525"/>
              <a:ext cx="5678" cy="4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4356" name="Text Box 26"/>
            <p:cNvSpPr txBox="1">
              <a:spLocks noChangeArrowheads="1"/>
            </p:cNvSpPr>
            <p:nvPr/>
          </p:nvSpPr>
          <p:spPr bwMode="auto">
            <a:xfrm>
              <a:off x="106" y="1562"/>
              <a:ext cx="68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</a:t>
              </a:r>
              <a:br>
                <a:rPr lang="en-US" altLang="en-US">
                  <a:solidFill>
                    <a:srgbClr val="008000"/>
                  </a:solidFill>
                </a:rPr>
              </a:br>
              <a:r>
                <a:rPr lang="en-US" altLang="en-US">
                  <a:solidFill>
                    <a:srgbClr val="008000"/>
                  </a:solidFill>
                </a:rPr>
                <a:t>(AU)</a:t>
              </a:r>
            </a:p>
          </p:txBody>
        </p:sp>
      </p:grpSp>
      <p:grpSp>
        <p:nvGrpSpPr>
          <p:cNvPr id="14344" name="Group 36"/>
          <p:cNvGrpSpPr>
            <a:grpSpLocks/>
          </p:cNvGrpSpPr>
          <p:nvPr/>
        </p:nvGrpSpPr>
        <p:grpSpPr bwMode="auto">
          <a:xfrm>
            <a:off x="73025" y="3717925"/>
            <a:ext cx="9001125" cy="647700"/>
            <a:chOff x="46" y="2160"/>
            <a:chExt cx="5670" cy="408"/>
          </a:xfrm>
        </p:grpSpPr>
        <p:sp>
          <p:nvSpPr>
            <p:cNvPr id="14351" name="Text Box 29"/>
            <p:cNvSpPr txBox="1">
              <a:spLocks noChangeArrowheads="1"/>
            </p:cNvSpPr>
            <p:nvPr/>
          </p:nvSpPr>
          <p:spPr bwMode="auto">
            <a:xfrm>
              <a:off x="46" y="2160"/>
              <a:ext cx="5670" cy="4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2" name="Text Box 30"/>
            <p:cNvSpPr txBox="1">
              <a:spLocks noChangeArrowheads="1"/>
            </p:cNvSpPr>
            <p:nvPr/>
          </p:nvSpPr>
          <p:spPr bwMode="auto">
            <a:xfrm>
              <a:off x="82" y="2181"/>
              <a:ext cx="687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Canadá</a:t>
              </a:r>
              <a:br>
                <a:rPr lang="en-US" altLang="en-US">
                  <a:solidFill>
                    <a:srgbClr val="008000"/>
                  </a:solidFill>
                </a:rPr>
              </a:br>
              <a:r>
                <a:rPr lang="en-US" altLang="en-US">
                  <a:solidFill>
                    <a:srgbClr val="008000"/>
                  </a:solidFill>
                </a:rPr>
                <a:t>(CA)</a:t>
              </a:r>
            </a:p>
          </p:txBody>
        </p:sp>
        <p:pic>
          <p:nvPicPr>
            <p:cNvPr id="14353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70009" r="3282" b="21878"/>
            <a:stretch>
              <a:fillRect/>
            </a:stretch>
          </p:blipFill>
          <p:spPr bwMode="auto">
            <a:xfrm>
              <a:off x="748" y="2181"/>
              <a:ext cx="490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5633" r="4688" b="29379"/>
          <a:stretch>
            <a:fillRect/>
          </a:stretch>
        </p:blipFill>
        <p:spPr bwMode="auto">
          <a:xfrm>
            <a:off x="1357313" y="2344738"/>
            <a:ext cx="77866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6" name="Group 38"/>
          <p:cNvGrpSpPr>
            <a:grpSpLocks/>
          </p:cNvGrpSpPr>
          <p:nvPr/>
        </p:nvGrpSpPr>
        <p:grpSpPr bwMode="auto">
          <a:xfrm>
            <a:off x="47625" y="4487863"/>
            <a:ext cx="8924925" cy="1754187"/>
            <a:chOff x="30" y="2827"/>
            <a:chExt cx="5622" cy="1105"/>
          </a:xfrm>
        </p:grpSpPr>
        <p:sp>
          <p:nvSpPr>
            <p:cNvPr id="14348" name="Text Box 14"/>
            <p:cNvSpPr txBox="1">
              <a:spLocks noChangeArrowheads="1"/>
            </p:cNvSpPr>
            <p:nvPr/>
          </p:nvSpPr>
          <p:spPr bwMode="auto">
            <a:xfrm>
              <a:off x="46" y="2827"/>
              <a:ext cx="5606" cy="11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30" y="2827"/>
              <a:ext cx="8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Kenya (KE)</a:t>
              </a:r>
            </a:p>
          </p:txBody>
        </p:sp>
        <p:pic>
          <p:nvPicPr>
            <p:cNvPr id="14350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16252" b="61258"/>
            <a:stretch>
              <a:fillRect/>
            </a:stretch>
          </p:blipFill>
          <p:spPr bwMode="auto">
            <a:xfrm>
              <a:off x="839" y="2840"/>
              <a:ext cx="4761" cy="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47" name="Line 5"/>
          <p:cNvSpPr>
            <a:spLocks noChangeShapeType="1"/>
          </p:cNvSpPr>
          <p:nvPr/>
        </p:nvSpPr>
        <p:spPr bwMode="auto">
          <a:xfrm>
            <a:off x="2093913" y="2030413"/>
            <a:ext cx="4762" cy="3429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43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F7A104-283B-4395-AC81-CDDC151077D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1763713" y="2060575"/>
            <a:ext cx="5329237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2400" b="1"/>
              <a:t>Para copiar extractos en una hoja de cálculo de </a:t>
            </a:r>
            <a:r>
              <a:rPr lang="es-ES" altLang="en-US" sz="2400" b="1" i="1"/>
              <a:t>Excel</a:t>
            </a:r>
            <a:r>
              <a:rPr lang="es-ES" altLang="en-US" sz="2400" b="1"/>
              <a:t> o una tabla de </a:t>
            </a:r>
            <a:r>
              <a:rPr lang="es-ES" altLang="en-US" sz="2400" b="1" i="1"/>
              <a:t>Word</a:t>
            </a:r>
            <a:r>
              <a:rPr lang="es-ES" altLang="en-US" sz="2400" b="1"/>
              <a:t>, siga las indicaciones</a:t>
            </a:r>
            <a:br>
              <a:rPr lang="es-ES" altLang="en-US" sz="2400" b="1"/>
            </a:br>
            <a:r>
              <a:rPr lang="es-ES" altLang="en-US" sz="2400" b="1"/>
              <a:t>de las diapositivas 7 y 8.</a:t>
            </a:r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5988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50"/>
          <a:stretch/>
        </p:blipFill>
        <p:spPr bwMode="auto">
          <a:xfrm>
            <a:off x="179512" y="260648"/>
            <a:ext cx="8532440" cy="55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D1700D-5DD4-49FB-900D-AE2486D5FE61}" type="slidenum">
              <a:rPr lang="en-US" altLang="en-US"/>
              <a:pPr eaLnBrk="1" hangingPunct="1"/>
              <a:t>2</a:t>
            </a:fld>
            <a:endParaRPr lang="en-US" altLang="en-US" dirty="0"/>
          </a:p>
        </p:txBody>
      </p:sp>
      <p:sp>
        <p:nvSpPr>
          <p:cNvPr id="3077" name="AutoShape 3"/>
          <p:cNvSpPr>
            <a:spLocks noChangeArrowheads="1"/>
          </p:cNvSpPr>
          <p:nvPr/>
        </p:nvSpPr>
        <p:spPr bwMode="auto">
          <a:xfrm>
            <a:off x="4859339" y="981076"/>
            <a:ext cx="3744913" cy="719138"/>
          </a:xfrm>
          <a:prstGeom prst="wedgeRoundRectCallout">
            <a:avLst>
              <a:gd name="adj1" fmla="val -80803"/>
              <a:gd name="adj2" fmla="val 31880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 dirty="0"/>
              <a:t>Paso 2</a:t>
            </a:r>
          </a:p>
          <a:p>
            <a:pPr algn="ctr" eaLnBrk="1" hangingPunct="1"/>
            <a:endParaRPr lang="en-US" altLang="en-US" sz="900" dirty="0"/>
          </a:p>
          <a:p>
            <a:pPr algn="ctr" eaLnBrk="1" hangingPunct="1"/>
            <a:r>
              <a:rPr lang="es-ES" altLang="en-US" sz="1200" dirty="0"/>
              <a:t>Seleccione su </a:t>
            </a:r>
            <a:r>
              <a:rPr lang="es-ES" altLang="en-US" sz="1200" dirty="0" smtClean="0"/>
              <a:t>autoridad</a:t>
            </a:r>
            <a:endParaRPr lang="es-E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6381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678"/>
            <a:ext cx="8858093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8F7E50-5BE6-4D9E-885A-80426687716D}" type="slidenum">
              <a:rPr lang="en-US" altLang="en-US"/>
              <a:pPr eaLnBrk="1" hangingPunct="1"/>
              <a:t>3</a:t>
            </a:fld>
            <a:endParaRPr lang="en-US" altLang="en-US" dirty="0"/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800412" y="2564904"/>
            <a:ext cx="2635684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017536" y="2564904"/>
            <a:ext cx="720725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2987675" y="981075"/>
            <a:ext cx="3816350" cy="715089"/>
          </a:xfrm>
          <a:prstGeom prst="wedgeRoundRectCallout">
            <a:avLst>
              <a:gd name="adj1" fmla="val -66943"/>
              <a:gd name="adj2" fmla="val 1829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smtClean="0"/>
              <a:t>Según proceda, </a:t>
            </a:r>
            <a:r>
              <a:rPr lang="es-ES" altLang="en-US" sz="1200" dirty="0" smtClean="0"/>
              <a:t>repasar sus datos en la </a:t>
            </a:r>
            <a:endParaRPr lang="es-ES" altLang="en-US" sz="1200" dirty="0"/>
          </a:p>
          <a:p>
            <a:pPr algn="ctr" eaLnBrk="1" hangingPunct="1"/>
            <a:r>
              <a:rPr lang="es-ES" altLang="en-US" sz="1200" dirty="0"/>
              <a:t>“Lista de </a:t>
            </a:r>
            <a:r>
              <a:rPr lang="es-ES" altLang="en-US" sz="1200" dirty="0" smtClean="0"/>
              <a:t>los taxones protegidos por los miembros de la Unión</a:t>
            </a:r>
            <a:r>
              <a:rPr lang="es-ES" altLang="en-US" sz="1200"/>
              <a:t>” </a:t>
            </a:r>
            <a:r>
              <a:rPr lang="es-ES" altLang="en-US" sz="1200" smtClean="0"/>
              <a:t>(documento </a:t>
            </a:r>
            <a:r>
              <a:rPr lang="es-ES" altLang="en-US" sz="1200" dirty="0" smtClean="0"/>
              <a:t>C/50/6</a:t>
            </a:r>
            <a:r>
              <a:rPr lang="es-ES" altLang="en-US" sz="1200" dirty="0"/>
              <a:t>)</a:t>
            </a: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546704" y="2205335"/>
            <a:ext cx="3455988" cy="719138"/>
          </a:xfrm>
          <a:prstGeom prst="wedgeRoundRectCallout">
            <a:avLst>
              <a:gd name="adj1" fmla="val -76878"/>
              <a:gd name="adj2" fmla="val -37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dirty="0" smtClean="0"/>
              <a:t>Repasar la información</a:t>
            </a:r>
            <a:r>
              <a:rPr lang="es-ES" altLang="en-US" sz="1200" dirty="0"/>
              <a:t> </a:t>
            </a:r>
            <a:r>
              <a:rPr lang="es-ES" altLang="en-US" sz="1200" dirty="0" smtClean="0"/>
              <a:t>en relación con la</a:t>
            </a:r>
            <a:endParaRPr lang="es-ES" altLang="en-US" sz="1200" dirty="0"/>
          </a:p>
          <a:p>
            <a:pPr algn="ctr" eaLnBrk="1" hangingPunct="1"/>
            <a:r>
              <a:rPr lang="es-ES" altLang="en-US" sz="1200" dirty="0"/>
              <a:t>“Cooperación en </a:t>
            </a:r>
            <a:r>
              <a:rPr lang="es-ES" altLang="en-US" sz="1200" dirty="0" smtClean="0"/>
              <a:t>materia de examen”  </a:t>
            </a:r>
            <a:r>
              <a:rPr lang="es-ES" altLang="en-US" sz="1200"/>
              <a:t/>
            </a:r>
            <a:br>
              <a:rPr lang="es-ES" altLang="en-US" sz="1200"/>
            </a:br>
            <a:r>
              <a:rPr lang="es-ES" altLang="en-US" sz="1200" smtClean="0"/>
              <a:t>(documento </a:t>
            </a:r>
            <a:r>
              <a:rPr lang="es-ES" altLang="en-US" sz="1200" dirty="0" smtClean="0"/>
              <a:t>C/50/5</a:t>
            </a:r>
            <a:r>
              <a:rPr lang="es-ES" alt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250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67544" y="548680"/>
            <a:ext cx="8353425" cy="3484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altLang="en-US" sz="3600" b="1" u="sng" smtClean="0">
                <a:solidFill>
                  <a:srgbClr val="2B621D"/>
                </a:solidFill>
              </a:rPr>
              <a:t>Preparación del documento C/51/6</a:t>
            </a:r>
            <a:endParaRPr lang="es-ES" altLang="en-US" sz="3600" b="1" smtClean="0">
              <a:solidFill>
                <a:srgbClr val="2B621D"/>
              </a:solidFill>
            </a:endParaRPr>
          </a:p>
          <a:p>
            <a:pPr>
              <a:defRPr/>
            </a:pPr>
            <a:endParaRPr lang="es-ES" altLang="en-US" sz="3600" b="1" smtClean="0">
              <a:solidFill>
                <a:srgbClr val="2B621D"/>
              </a:solidFill>
            </a:endParaRPr>
          </a:p>
          <a:p>
            <a:pPr>
              <a:defRPr/>
            </a:pPr>
            <a:r>
              <a:rPr lang="es-ES" altLang="en-US" sz="3600" b="1" smtClean="0">
                <a:solidFill>
                  <a:srgbClr val="2B621D"/>
                </a:solidFill>
              </a:rPr>
              <a:t>Según proceda, repasar sus datos en la LISTA </a:t>
            </a:r>
            <a:r>
              <a:rPr lang="es-ES" altLang="en-US" sz="3600" b="1" dirty="0" smtClean="0">
                <a:solidFill>
                  <a:srgbClr val="2B621D"/>
                </a:solidFill>
              </a:rPr>
              <a:t>DE LOS TAXONES PROTEGIDOS POR LOS MIEMBROS DE </a:t>
            </a:r>
            <a:r>
              <a:rPr lang="es-ES" altLang="en-US" sz="3600" b="1" smtClean="0">
                <a:solidFill>
                  <a:srgbClr val="2B621D"/>
                </a:solidFill>
              </a:rPr>
              <a:t>LA UNIÓN </a:t>
            </a:r>
            <a:r>
              <a:rPr lang="es-ES" altLang="en-US" sz="36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ES" altLang="en-US" sz="36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36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Line 35"/>
          <p:cNvSpPr>
            <a:spLocks noChangeShapeType="1"/>
          </p:cNvSpPr>
          <p:nvPr/>
        </p:nvSpPr>
        <p:spPr bwMode="auto">
          <a:xfrm>
            <a:off x="7380288" y="5301208"/>
            <a:ext cx="1008136" cy="0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620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4EBD56-3954-4519-9E24-4BA7F0E4F9E9}" type="slidenum">
              <a:rPr lang="en-US" altLang="en-US"/>
              <a:pPr eaLnBrk="1" hangingPunct="1"/>
              <a:t>5</a:t>
            </a:fld>
            <a:endParaRPr lang="en-US" altLang="en-US" dirty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699792" y="2420888"/>
            <a:ext cx="1584176" cy="2635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851920" y="244451"/>
            <a:ext cx="12096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dirty="0"/>
              <a:t>Ejemplo</a:t>
            </a:r>
            <a:r>
              <a:rPr lang="en-US" altLang="en-US" dirty="0"/>
              <a:t>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843808" y="4365104"/>
            <a:ext cx="4824536" cy="2000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723431" y="3501008"/>
            <a:ext cx="896271" cy="21590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72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66EC08-81B1-4720-8D28-E668E0E84A18}" type="slidenum">
              <a:rPr lang="en-US" altLang="en-US"/>
              <a:pPr eaLnBrk="1" hangingPunct="1"/>
              <a:t>6</a:t>
            </a:fld>
            <a:endParaRPr lang="en-US" altLang="en-US" dirty="0"/>
          </a:p>
        </p:txBody>
      </p:sp>
      <p:pic>
        <p:nvPicPr>
          <p:cNvPr id="717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b="25003"/>
          <a:stretch>
            <a:fillRect/>
          </a:stretch>
        </p:blipFill>
        <p:spPr bwMode="auto">
          <a:xfrm>
            <a:off x="188913" y="620713"/>
            <a:ext cx="877570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123728" y="764704"/>
            <a:ext cx="1296144" cy="28790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6746875" y="173038"/>
            <a:ext cx="12096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/>
              <a:t>Ejemplo</a:t>
            </a:r>
            <a:r>
              <a:rPr lang="en-US" altLang="en-US"/>
              <a:t> 2</a:t>
            </a:r>
          </a:p>
        </p:txBody>
      </p:sp>
      <p:pic>
        <p:nvPicPr>
          <p:cNvPr id="717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7" b="17502"/>
          <a:stretch>
            <a:fillRect/>
          </a:stretch>
        </p:blipFill>
        <p:spPr bwMode="auto">
          <a:xfrm>
            <a:off x="179388" y="4581525"/>
            <a:ext cx="87757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59013" y="2852738"/>
            <a:ext cx="6489700" cy="34559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flipH="1">
            <a:off x="8880475" y="4005263"/>
            <a:ext cx="0" cy="719137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50654" y="1772816"/>
            <a:ext cx="896271" cy="215900"/>
          </a:xfrm>
          <a:prstGeom prst="rect">
            <a:avLst/>
          </a:prstGeom>
          <a:noFill/>
          <a:ln w="25400">
            <a:solidFill>
              <a:srgbClr val="FF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00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9CC38D-D60F-4C1D-9331-8E505F548C1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8753" b="7501"/>
          <a:stretch>
            <a:fillRect/>
          </a:stretch>
        </p:blipFill>
        <p:spPr bwMode="auto">
          <a:xfrm>
            <a:off x="179388" y="765175"/>
            <a:ext cx="869315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051050" y="2924175"/>
            <a:ext cx="6624638" cy="27622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410200" y="617539"/>
            <a:ext cx="3049588" cy="1083270"/>
          </a:xfrm>
          <a:prstGeom prst="wedgeRoundRectCallout">
            <a:avLst>
              <a:gd name="adj1" fmla="val -80347"/>
              <a:gd name="adj2" fmla="val 209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b="1"/>
              <a:t>Para copiar en una hoja de </a:t>
            </a:r>
            <a:r>
              <a:rPr lang="es-ES" altLang="en-US" sz="1200" b="1" i="1"/>
              <a:t>Excel</a:t>
            </a:r>
            <a:r>
              <a:rPr lang="es-ES" altLang="en-US" sz="1200" b="1"/>
              <a:t/>
            </a:r>
            <a:br>
              <a:rPr lang="es-ES" altLang="en-US" sz="1200" b="1"/>
            </a:br>
            <a:r>
              <a:rPr lang="es-ES" altLang="en-US" sz="1200" b="1"/>
              <a:t>o una tabla de </a:t>
            </a:r>
            <a:r>
              <a:rPr lang="es-ES" altLang="en-US" sz="1200" b="1" i="1" smtClean="0"/>
              <a:t>Word</a:t>
            </a:r>
            <a:endParaRPr lang="es-ES" altLang="en-US" sz="1200" b="1" i="1"/>
          </a:p>
          <a:p>
            <a:pPr eaLnBrk="1" hangingPunct="1"/>
            <a:endParaRPr lang="es-ES" altLang="en-US" sz="1200"/>
          </a:p>
          <a:p>
            <a:pPr algn="ctr" eaLnBrk="1" hangingPunct="1"/>
            <a:r>
              <a:rPr lang="es-ES" altLang="en-US" sz="1200"/>
              <a:t>Seleccione el texto, cópielo y…</a:t>
            </a:r>
          </a:p>
        </p:txBody>
      </p:sp>
    </p:spTree>
    <p:extLst>
      <p:ext uri="{BB962C8B-B14F-4D97-AF65-F5344CB8AC3E}">
        <p14:creationId xmlns:p14="http://schemas.microsoft.com/office/powerpoint/2010/main" val="4054420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333733-6B53-494D-B318-E18415C5883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7" b="48756"/>
          <a:stretch>
            <a:fillRect/>
          </a:stretch>
        </p:blipFill>
        <p:spPr bwMode="auto">
          <a:xfrm>
            <a:off x="198438" y="115888"/>
            <a:ext cx="6965950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5" b="41255"/>
          <a:stretch>
            <a:fillRect/>
          </a:stretch>
        </p:blipFill>
        <p:spPr bwMode="auto">
          <a:xfrm>
            <a:off x="2124075" y="2992438"/>
            <a:ext cx="548481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364163" y="620714"/>
            <a:ext cx="3049587" cy="936080"/>
          </a:xfrm>
          <a:prstGeom prst="wedgeRoundRectCallout">
            <a:avLst>
              <a:gd name="adj1" fmla="val -153539"/>
              <a:gd name="adj2" fmla="val 21431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364163" y="617539"/>
            <a:ext cx="3168650" cy="939254"/>
          </a:xfrm>
          <a:prstGeom prst="wedgeRoundRectCallout">
            <a:avLst>
              <a:gd name="adj1" fmla="val -175602"/>
              <a:gd name="adj2" fmla="val -8674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200" b="1"/>
              <a:t>para copiar en una hoja de </a:t>
            </a:r>
            <a:r>
              <a:rPr lang="es-ES" altLang="en-US" sz="1200" b="1" i="1"/>
              <a:t>Excel</a:t>
            </a:r>
            <a:r>
              <a:rPr lang="es-ES" altLang="en-US" sz="1200" b="1"/>
              <a:t> o una tabla de</a:t>
            </a:r>
            <a:r>
              <a:rPr lang="es-ES" altLang="en-US" sz="1200" b="1" i="1"/>
              <a:t> </a:t>
            </a:r>
            <a:r>
              <a:rPr lang="es-ES" altLang="en-US" sz="1200" b="1" i="1" smtClean="0"/>
              <a:t>Word</a:t>
            </a:r>
            <a:endParaRPr lang="es-ES" altLang="en-US" sz="1200"/>
          </a:p>
          <a:p>
            <a:pPr algn="ctr" eaLnBrk="1" hangingPunct="1"/>
            <a:r>
              <a:rPr lang="es-ES" altLang="en-US" sz="1200"/>
              <a:t>… péguelo en una hoja de cálculo de </a:t>
            </a:r>
            <a:r>
              <a:rPr lang="es-ES" altLang="en-US" sz="1200" i="1"/>
              <a:t>Excel</a:t>
            </a:r>
            <a:r>
              <a:rPr lang="es-ES" altLang="en-US" sz="1200"/>
              <a:t> o una tabla de </a:t>
            </a:r>
            <a:r>
              <a:rPr lang="es-ES" altLang="en-US" sz="1200" i="1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263529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7192"/>
            <a:ext cx="1194920" cy="3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3568" y="836712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altLang="en-US" sz="3600" b="1" u="sng">
                <a:solidFill>
                  <a:srgbClr val="2B621D"/>
                </a:solidFill>
              </a:rPr>
              <a:t>Preparación del documento </a:t>
            </a:r>
            <a:r>
              <a:rPr lang="es-ES" altLang="en-US" sz="3600" b="1" u="sng" smtClean="0">
                <a:solidFill>
                  <a:srgbClr val="2B621D"/>
                </a:solidFill>
              </a:rPr>
              <a:t>C/51/5</a:t>
            </a:r>
            <a:endParaRPr lang="es-ES" altLang="en-US" sz="3600" b="1">
              <a:solidFill>
                <a:srgbClr val="2B621D"/>
              </a:solidFill>
            </a:endParaRPr>
          </a:p>
          <a:p>
            <a:pPr lvl="0" algn="ctr">
              <a:defRPr/>
            </a:pPr>
            <a:endParaRPr lang="es-ES" altLang="en-US" sz="3600" b="1">
              <a:solidFill>
                <a:srgbClr val="2B621D"/>
              </a:solidFill>
            </a:endParaRPr>
          </a:p>
          <a:p>
            <a:pPr lvl="0" algn="ctr">
              <a:defRPr/>
            </a:pPr>
            <a:r>
              <a:rPr lang="es-ES" altLang="en-US" sz="3600" b="1" smtClean="0">
                <a:solidFill>
                  <a:srgbClr val="2B621D"/>
                </a:solidFill>
              </a:rPr>
              <a:t>Comprobar sus datos sobre la COOPERACIÓN </a:t>
            </a:r>
            <a:r>
              <a:rPr lang="es-ES" altLang="en-US" sz="3600" b="1">
                <a:solidFill>
                  <a:srgbClr val="2B621D"/>
                </a:solidFill>
              </a:rPr>
              <a:t>EN MATERIA DE </a:t>
            </a:r>
            <a:r>
              <a:rPr lang="es-ES" altLang="en-US" sz="3600" b="1" smtClean="0">
                <a:solidFill>
                  <a:srgbClr val="2B621D"/>
                </a:solidFill>
              </a:rPr>
              <a:t>EXAMEN</a:t>
            </a:r>
            <a:endParaRPr lang="es-ES" altLang="en-US" sz="3600" b="1">
              <a:solidFill>
                <a:srgbClr val="2B621D"/>
              </a:solidFill>
            </a:endParaRPr>
          </a:p>
          <a:p>
            <a:pPr lvl="0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77990"/>
      </p:ext>
    </p:extLst>
  </p:cSld>
  <p:clrMapOvr>
    <a:masterClrMapping/>
  </p:clrMapOvr>
</p:sld>
</file>

<file path=ppt/theme/theme1.xml><?xml version="1.0" encoding="utf-8"?>
<a:theme xmlns:a="http://schemas.openxmlformats.org/drawingml/2006/main" name="_UPOV_PPT_template_ES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_UPOV_PPT_template_ES_2017</Template>
  <TotalTime>68</TotalTime>
  <Words>193</Words>
  <Application>Microsoft Office PowerPoint</Application>
  <PresentationFormat>On-screen Show (4:3)</PresentationFormat>
  <Paragraphs>50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_UPOV_PPT_template_ES_2017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BESSE Ariane</dc:creator>
  <cp:lastModifiedBy>BESSE Ariane</cp:lastModifiedBy>
  <cp:revision>8</cp:revision>
  <cp:lastPrinted>2017-05-18T14:39:37Z</cp:lastPrinted>
  <dcterms:created xsi:type="dcterms:W3CDTF">2017-05-18T13:06:31Z</dcterms:created>
  <dcterms:modified xsi:type="dcterms:W3CDTF">2017-05-18T14:44:45Z</dcterms:modified>
</cp:coreProperties>
</file>