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3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30E7ED4A-1D16-4ED3-9525-B2C3BF20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857A2F71-0875-44D5-9D82-48B88A91F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0A6A48-9ACC-4CA6-9B43-333D14CF2E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D2D9BC-70EA-44F3-99CF-0C4D5775331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C99A78-F172-43D0-8966-593ED8BE06D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C742-C837-4AC7-8945-251E7025D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DB92-BB79-49DE-879E-DB1AC3A3C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DA86-9719-4D87-84C2-58E26098E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7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8105-7672-4E3A-A142-C225ACF8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90EE-CB3F-46D0-B594-238B7A46E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9BF5-E1B3-495B-8F64-29221A70F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79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1BAD-668C-4A70-96C1-7039CAD22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4BC-9C02-4663-8AD8-01541925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9AEB-82AE-4600-8E3F-A6A613DF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8801-9522-467F-BE59-92898C638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1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7CA8-93A0-4F2B-BA9E-35BB1254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572924-BFB0-48F0-92EA-B8E49BA32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0BAB34-6332-4125-B2C8-9885F4B8ED8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79388" y="260350"/>
            <a:ext cx="8785225" cy="5668963"/>
            <a:chOff x="113" y="346"/>
            <a:chExt cx="5534" cy="3571"/>
          </a:xfrm>
        </p:grpSpPr>
        <p:pic>
          <p:nvPicPr>
            <p:cNvPr id="205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3751"/>
            <a:stretch>
              <a:fillRect/>
            </a:stretch>
          </p:blipFill>
          <p:spPr bwMode="auto">
            <a:xfrm>
              <a:off x="113" y="518"/>
              <a:ext cx="5534" cy="3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2789" y="346"/>
              <a:ext cx="2023" cy="543"/>
            </a:xfrm>
            <a:prstGeom prst="wedgeRoundRectCallout">
              <a:avLst>
                <a:gd name="adj1" fmla="val -141199"/>
                <a:gd name="adj2" fmla="val 30948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altLang="en-US" sz="1200" b="1" u="sng"/>
                <a:t>Paso 1</a:t>
              </a:r>
            </a:p>
            <a:p>
              <a:pPr algn="ctr" eaLnBrk="1" hangingPunct="1"/>
              <a:endParaRPr lang="es-ES" altLang="en-US" sz="900"/>
            </a:p>
            <a:p>
              <a:pPr algn="ctr" eaLnBrk="1" hangingPunct="1"/>
              <a:r>
                <a:rPr lang="es-ES" altLang="en-US" sz="1200"/>
                <a:t>Seleccione “Listado de las autoridades”</a:t>
              </a:r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393" y="2317"/>
              <a:ext cx="753" cy="211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51562-4E1C-494D-9E5E-B403E643999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943225" y="2341563"/>
            <a:ext cx="3573463" cy="2238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70125" y="2794000"/>
            <a:ext cx="5902325" cy="2190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52675" y="3013075"/>
            <a:ext cx="12700" cy="825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35"/>
          <p:cNvSpPr>
            <a:spLocks noChangeShapeType="1"/>
          </p:cNvSpPr>
          <p:nvPr/>
        </p:nvSpPr>
        <p:spPr bwMode="auto">
          <a:xfrm flipH="1">
            <a:off x="7380288" y="580548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333375" y="3827463"/>
            <a:ext cx="8702675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775E4-0445-4C9A-A8A8-A1B65F299B8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73400" y="2336800"/>
            <a:ext cx="3154363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457450" y="3000375"/>
            <a:ext cx="5570538" cy="1492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2484438" y="3149600"/>
            <a:ext cx="0" cy="9112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5094287" y="1310482"/>
            <a:ext cx="3236913" cy="647700"/>
          </a:xfrm>
          <a:prstGeom prst="wedgeRoundRectCallout">
            <a:avLst>
              <a:gd name="adj1" fmla="val -101986"/>
              <a:gd name="adj2" fmla="val -76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FF0000"/>
              </a:solidFill>
            </a:endParaRPr>
          </a:p>
        </p:txBody>
      </p:sp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7507"/>
          <a:stretch>
            <a:fillRect/>
          </a:stretch>
        </p:blipFill>
        <p:spPr bwMode="auto">
          <a:xfrm>
            <a:off x="334963" y="4102100"/>
            <a:ext cx="8675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094288" y="1312070"/>
            <a:ext cx="3236913" cy="646112"/>
          </a:xfrm>
          <a:prstGeom prst="wedgeRoundRectCallout">
            <a:avLst>
              <a:gd name="adj1" fmla="val -19822"/>
              <a:gd name="adj2" fmla="val 42539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En este caso, los Países Bajos ofrecen llevar a cabo los exámenes DHE en nombre de Francia.</a:t>
            </a:r>
            <a:endParaRPr lang="es-ES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5E2431-C9EE-4297-A067-87A0E7904FA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54382" r="10313" b="40005"/>
          <a:stretch>
            <a:fillRect/>
          </a:stretch>
        </p:blipFill>
        <p:spPr bwMode="auto">
          <a:xfrm>
            <a:off x="1547813" y="2370138"/>
            <a:ext cx="7239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014538" y="649288"/>
            <a:ext cx="3522662" cy="2301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376363" y="1531938"/>
            <a:ext cx="6554787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H="1">
            <a:off x="1412875" y="1744663"/>
            <a:ext cx="12700" cy="6270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92075" y="3933825"/>
            <a:ext cx="901223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s-ES" altLang="en-US" sz="1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2075" y="2997200"/>
            <a:ext cx="8872538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07950" y="5013325"/>
            <a:ext cx="8948738" cy="116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3975" y="2349500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168275" y="3030538"/>
            <a:ext cx="148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Australia (AU)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120650" y="3929063"/>
            <a:ext cx="11509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Alemania</a:t>
            </a:r>
            <a:r>
              <a:rPr lang="en-US" altLang="en-US">
                <a:solidFill>
                  <a:srgbClr val="008000"/>
                </a:solidFill>
              </a:rPr>
              <a:t/>
            </a:r>
            <a:br>
              <a:rPr lang="en-US" altLang="en-US">
                <a:solidFill>
                  <a:srgbClr val="008000"/>
                </a:solidFill>
              </a:rPr>
            </a:br>
            <a:r>
              <a:rPr lang="en-US" altLang="en-US">
                <a:solidFill>
                  <a:srgbClr val="008000"/>
                </a:solidFill>
              </a:rPr>
              <a:t>(DE)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46050" y="5013325"/>
            <a:ext cx="1401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República de</a:t>
            </a:r>
            <a:br>
              <a:rPr lang="es-ES" altLang="en-US">
                <a:solidFill>
                  <a:srgbClr val="008000"/>
                </a:solidFill>
              </a:rPr>
            </a:br>
            <a:r>
              <a:rPr lang="es-ES" altLang="en-US">
                <a:solidFill>
                  <a:srgbClr val="008000"/>
                </a:solidFill>
              </a:rPr>
              <a:t>Corea (KR)</a:t>
            </a:r>
          </a:p>
        </p:txBody>
      </p:sp>
      <p:pic>
        <p:nvPicPr>
          <p:cNvPr id="1332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19377" r="2812" b="73759"/>
          <a:stretch>
            <a:fillRect/>
          </a:stretch>
        </p:blipFill>
        <p:spPr bwMode="auto">
          <a:xfrm>
            <a:off x="1262063" y="3933825"/>
            <a:ext cx="78311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0632" r="10313" b="35004"/>
          <a:stretch>
            <a:fillRect/>
          </a:stretch>
        </p:blipFill>
        <p:spPr bwMode="auto">
          <a:xfrm>
            <a:off x="1692275" y="3036888"/>
            <a:ext cx="723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2507" b="33754"/>
          <a:stretch>
            <a:fillRect/>
          </a:stretch>
        </p:blipFill>
        <p:spPr bwMode="auto">
          <a:xfrm>
            <a:off x="1568450" y="5084763"/>
            <a:ext cx="747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1CB5DF-0155-4420-B6D8-272429ED11E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93913" y="671513"/>
            <a:ext cx="36337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450975" y="1738313"/>
            <a:ext cx="5903913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34925" y="22717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  <a:endParaRPr lang="en-US" altLang="en-US" u="sng"/>
          </a:p>
        </p:txBody>
      </p:sp>
      <p:grpSp>
        <p:nvGrpSpPr>
          <p:cNvPr id="14343" name="Group 35"/>
          <p:cNvGrpSpPr>
            <a:grpSpLocks/>
          </p:cNvGrpSpPr>
          <p:nvPr/>
        </p:nvGrpSpPr>
        <p:grpSpPr bwMode="auto">
          <a:xfrm>
            <a:off x="66675" y="2892425"/>
            <a:ext cx="9013825" cy="681038"/>
            <a:chOff x="42" y="1525"/>
            <a:chExt cx="5678" cy="429"/>
          </a:xfrm>
        </p:grpSpPr>
        <p:pic>
          <p:nvPicPr>
            <p:cNvPr id="1435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1" t="69383" r="4688" b="21878"/>
            <a:stretch>
              <a:fillRect/>
            </a:stretch>
          </p:blipFill>
          <p:spPr bwMode="auto">
            <a:xfrm>
              <a:off x="769" y="1538"/>
              <a:ext cx="490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5" name="Text Box 25"/>
            <p:cNvSpPr txBox="1">
              <a:spLocks noChangeArrowheads="1"/>
            </p:cNvSpPr>
            <p:nvPr/>
          </p:nvSpPr>
          <p:spPr bwMode="auto">
            <a:xfrm>
              <a:off x="42" y="1525"/>
              <a:ext cx="5678" cy="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106" y="1562"/>
              <a:ext cx="68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(AU)</a:t>
              </a:r>
            </a:p>
          </p:txBody>
        </p:sp>
      </p:grpSp>
      <p:grpSp>
        <p:nvGrpSpPr>
          <p:cNvPr id="14344" name="Group 36"/>
          <p:cNvGrpSpPr>
            <a:grpSpLocks/>
          </p:cNvGrpSpPr>
          <p:nvPr/>
        </p:nvGrpSpPr>
        <p:grpSpPr bwMode="auto">
          <a:xfrm>
            <a:off x="73025" y="3717925"/>
            <a:ext cx="9001125" cy="647700"/>
            <a:chOff x="46" y="2160"/>
            <a:chExt cx="5670" cy="408"/>
          </a:xfrm>
        </p:grpSpPr>
        <p:sp>
          <p:nvSpPr>
            <p:cNvPr id="14351" name="Text Box 29"/>
            <p:cNvSpPr txBox="1">
              <a:spLocks noChangeArrowheads="1"/>
            </p:cNvSpPr>
            <p:nvPr/>
          </p:nvSpPr>
          <p:spPr bwMode="auto">
            <a:xfrm>
              <a:off x="46" y="2160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2" name="Text Box 30"/>
            <p:cNvSpPr txBox="1">
              <a:spLocks noChangeArrowheads="1"/>
            </p:cNvSpPr>
            <p:nvPr/>
          </p:nvSpPr>
          <p:spPr bwMode="auto">
            <a:xfrm>
              <a:off x="82" y="2181"/>
              <a:ext cx="687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Canadá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(CA)</a:t>
              </a:r>
            </a:p>
          </p:txBody>
        </p:sp>
        <p:pic>
          <p:nvPicPr>
            <p:cNvPr id="1435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70009" r="3282" b="21878"/>
            <a:stretch>
              <a:fillRect/>
            </a:stretch>
          </p:blipFill>
          <p:spPr bwMode="auto">
            <a:xfrm>
              <a:off x="748" y="2181"/>
              <a:ext cx="490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5633" r="4688" b="29379"/>
          <a:stretch>
            <a:fillRect/>
          </a:stretch>
        </p:blipFill>
        <p:spPr bwMode="auto">
          <a:xfrm>
            <a:off x="1357313" y="2344738"/>
            <a:ext cx="7786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6" name="Group 38"/>
          <p:cNvGrpSpPr>
            <a:grpSpLocks/>
          </p:cNvGrpSpPr>
          <p:nvPr/>
        </p:nvGrpSpPr>
        <p:grpSpPr bwMode="auto">
          <a:xfrm>
            <a:off x="47625" y="4487863"/>
            <a:ext cx="8924925" cy="1754187"/>
            <a:chOff x="30" y="2827"/>
            <a:chExt cx="5622" cy="1105"/>
          </a:xfrm>
        </p:grpSpPr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46" y="2827"/>
              <a:ext cx="5606" cy="1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30" y="2827"/>
              <a:ext cx="8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0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16252" b="61258"/>
            <a:stretch>
              <a:fillRect/>
            </a:stretch>
          </p:blipFill>
          <p:spPr bwMode="auto">
            <a:xfrm>
              <a:off x="839" y="2840"/>
              <a:ext cx="4761" cy="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7" name="Line 5"/>
          <p:cNvSpPr>
            <a:spLocks noChangeShapeType="1"/>
          </p:cNvSpPr>
          <p:nvPr/>
        </p:nvSpPr>
        <p:spPr bwMode="auto">
          <a:xfrm>
            <a:off x="2093913" y="2030413"/>
            <a:ext cx="4762" cy="3429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F7A104-283B-4395-AC81-CDDC151077D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763713" y="2060575"/>
            <a:ext cx="5329237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2400" b="1"/>
              <a:t>Para copiar extractos en una hoja de cálculo de </a:t>
            </a:r>
            <a:r>
              <a:rPr lang="es-ES" altLang="en-US" sz="2400" b="1" i="1"/>
              <a:t>Excel</a:t>
            </a:r>
            <a:r>
              <a:rPr lang="es-ES" altLang="en-US" sz="2400" b="1"/>
              <a:t> o una tabla de </a:t>
            </a:r>
            <a:r>
              <a:rPr lang="es-ES" altLang="en-US" sz="2400" b="1" i="1"/>
              <a:t>Word</a:t>
            </a:r>
            <a:r>
              <a:rPr lang="es-ES" altLang="en-US" sz="2400" b="1"/>
              <a:t>, siga las indicaciones</a:t>
            </a:r>
            <a:br>
              <a:rPr lang="es-ES" altLang="en-US" sz="2400" b="1"/>
            </a:br>
            <a:r>
              <a:rPr lang="es-ES" altLang="en-US" sz="2400" b="1"/>
              <a:t>de las diapositivas 7 y 8.</a:t>
            </a:r>
            <a:endParaRPr lang="es-E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1700D-5DD4-49FB-900D-AE2486D5FE6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250825" y="549275"/>
            <a:ext cx="8785225" cy="5230813"/>
            <a:chOff x="158" y="346"/>
            <a:chExt cx="5534" cy="3295"/>
          </a:xfrm>
        </p:grpSpPr>
        <p:pic>
          <p:nvPicPr>
            <p:cNvPr id="307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6252"/>
            <a:stretch>
              <a:fillRect/>
            </a:stretch>
          </p:blipFill>
          <p:spPr bwMode="auto">
            <a:xfrm>
              <a:off x="158" y="346"/>
              <a:ext cx="5534" cy="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AutoShape 3"/>
            <p:cNvSpPr>
              <a:spLocks noChangeArrowheads="1"/>
            </p:cNvSpPr>
            <p:nvPr/>
          </p:nvSpPr>
          <p:spPr bwMode="auto">
            <a:xfrm>
              <a:off x="3061" y="618"/>
              <a:ext cx="2359" cy="453"/>
            </a:xfrm>
            <a:prstGeom prst="wedgeRoundRectCallout">
              <a:avLst>
                <a:gd name="adj1" fmla="val -92898"/>
                <a:gd name="adj2" fmla="val 25463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 u="sng"/>
                <a:t>Paso 2</a:t>
              </a:r>
            </a:p>
            <a:p>
              <a:pPr algn="ctr" eaLnBrk="1" hangingPunct="1"/>
              <a:endParaRPr lang="en-US" altLang="en-US" sz="900"/>
            </a:p>
            <a:p>
              <a:pPr algn="ctr" eaLnBrk="1" hangingPunct="1"/>
              <a:r>
                <a:rPr lang="es-ES" altLang="en-US" sz="1200"/>
                <a:t>Seleccione su autoridad (por ejemplo:  Albania)</a:t>
              </a:r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1519" y="2056"/>
              <a:ext cx="589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8F7E50-5BE6-4D9E-885A-80426687716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358775" y="404813"/>
            <a:ext cx="878522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219700" y="1844675"/>
            <a:ext cx="3455988" cy="719138"/>
          </a:xfrm>
          <a:prstGeom prst="wedgeRoundRectCallout">
            <a:avLst>
              <a:gd name="adj1" fmla="val -70944"/>
              <a:gd name="adj2" fmla="val 1707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Comprobar información:</a:t>
            </a:r>
          </a:p>
          <a:p>
            <a:pPr algn="ctr" eaLnBrk="1" hangingPunct="1"/>
            <a:r>
              <a:rPr lang="es-ES" altLang="en-US" sz="1200" dirty="0"/>
              <a:t>“Cooperación en Materia de Examen”  </a:t>
            </a:r>
            <a:br>
              <a:rPr lang="es-ES" altLang="en-US" sz="1200" dirty="0"/>
            </a:br>
            <a:r>
              <a:rPr lang="es-ES" altLang="en-US" sz="1200" dirty="0"/>
              <a:t>(</a:t>
            </a:r>
            <a:r>
              <a:rPr lang="es-ES" altLang="en-US" sz="1200" b="1" dirty="0"/>
              <a:t>documento </a:t>
            </a:r>
            <a:r>
              <a:rPr lang="es-ES" altLang="en-US" sz="1200" b="1" dirty="0" smtClean="0"/>
              <a:t>C/49/5</a:t>
            </a:r>
            <a:r>
              <a:rPr lang="es-E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97213" y="3429000"/>
            <a:ext cx="31178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39975" y="3429000"/>
            <a:ext cx="720725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987675" y="981075"/>
            <a:ext cx="3816350" cy="714375"/>
          </a:xfrm>
          <a:prstGeom prst="wedgeRoundRectCallout">
            <a:avLst>
              <a:gd name="adj1" fmla="val -56866"/>
              <a:gd name="adj2" fmla="val 3002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Comprobar información:</a:t>
            </a:r>
          </a:p>
          <a:p>
            <a:pPr algn="ctr" eaLnBrk="1" hangingPunct="1"/>
            <a:r>
              <a:rPr lang="es-ES" altLang="en-US" sz="1200" dirty="0"/>
              <a:t>“Lista de los Taxones Protegidos por los Miembros de la Unión” (</a:t>
            </a:r>
            <a:r>
              <a:rPr lang="es-ES" altLang="en-US" sz="1200" b="1" dirty="0"/>
              <a:t>documento </a:t>
            </a:r>
            <a:r>
              <a:rPr lang="es-ES" altLang="en-US" sz="1200" b="1" dirty="0" smtClean="0"/>
              <a:t>C/49/6</a:t>
            </a:r>
            <a:r>
              <a:rPr lang="es-ES" altLang="en-US" sz="12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7412F-148A-40A0-8F3F-CA2C1F09E14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4845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la información de la “LISTA DE LOS TAXONES PROTEGIDOS POR LOS MIEMBROS DE LA UNIÓN”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EBD56-3954-4519-9E24-4BA7F0E4F9E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15002"/>
          <a:stretch>
            <a:fillRect/>
          </a:stretch>
        </p:blipFill>
        <p:spPr bwMode="auto">
          <a:xfrm>
            <a:off x="333375" y="765175"/>
            <a:ext cx="8702675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68538" y="3500438"/>
            <a:ext cx="930275" cy="2635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Ejemplo</a:t>
            </a:r>
            <a:r>
              <a:rPr lang="en-US" altLang="en-US"/>
              <a:t>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411413" y="4868863"/>
            <a:ext cx="4676775" cy="2000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66EC08-81B1-4720-8D28-E668E0E84A1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25003"/>
          <a:stretch>
            <a:fillRect/>
          </a:stretch>
        </p:blipFill>
        <p:spPr bwMode="auto">
          <a:xfrm>
            <a:off x="188913" y="620713"/>
            <a:ext cx="87757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39975" y="1773238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6746875" y="17303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Ejemplo 2</a:t>
            </a: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5711825" y="4171950"/>
            <a:ext cx="3051175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FF"/>
                </a:solidFill>
              </a:rPr>
              <a:t>Use la barra de desplazamiento</a:t>
            </a:r>
          </a:p>
        </p:txBody>
      </p:sp>
      <p:pic>
        <p:nvPicPr>
          <p:cNvPr id="71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7" b="17502"/>
          <a:stretch>
            <a:fillRect/>
          </a:stretch>
        </p:blipFill>
        <p:spPr bwMode="auto">
          <a:xfrm>
            <a:off x="179388" y="4581525"/>
            <a:ext cx="87757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59013" y="2852738"/>
            <a:ext cx="6489700" cy="34559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8880475" y="4005263"/>
            <a:ext cx="0" cy="719137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CC38D-D60F-4C1D-9331-8E505F548C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8753" b="7501"/>
          <a:stretch>
            <a:fillRect/>
          </a:stretch>
        </p:blipFill>
        <p:spPr bwMode="auto">
          <a:xfrm>
            <a:off x="179388" y="765175"/>
            <a:ext cx="86931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51050" y="2924175"/>
            <a:ext cx="6624638" cy="27622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410200" y="617538"/>
            <a:ext cx="3049588" cy="1227137"/>
          </a:xfrm>
          <a:prstGeom prst="wedgeRoundRectCallout">
            <a:avLst>
              <a:gd name="adj1" fmla="val -80347"/>
              <a:gd name="adj2" fmla="val 209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/>
            </a:r>
            <a:br>
              <a:rPr lang="es-ES" altLang="en-US" sz="1200" b="1"/>
            </a:br>
            <a:r>
              <a:rPr lang="es-ES" altLang="en-US" sz="1200" b="1"/>
              <a:t>o una tabla de </a:t>
            </a:r>
            <a:r>
              <a:rPr lang="es-ES" altLang="en-US" sz="1200" b="1" i="1"/>
              <a:t>Word</a:t>
            </a:r>
            <a:r>
              <a:rPr lang="es-ES" altLang="en-US" sz="1200" b="1"/>
              <a:t> </a:t>
            </a:r>
            <a:r>
              <a:rPr lang="es-ES" altLang="en-US" sz="1200" b="1" i="1"/>
              <a:t>(con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 </a:t>
            </a:r>
            <a:r>
              <a:rPr lang="es-ES" altLang="en-US" sz="1200" b="1" i="1"/>
              <a:t>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Seleccione el texto, cópielo y…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333733-6B53-494D-B318-E18415C5883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7" b="48756"/>
          <a:stretch>
            <a:fillRect/>
          </a:stretch>
        </p:blipFill>
        <p:spPr bwMode="auto">
          <a:xfrm>
            <a:off x="198438" y="115888"/>
            <a:ext cx="69659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5" b="41255"/>
          <a:stretch>
            <a:fillRect/>
          </a:stretch>
        </p:blipFill>
        <p:spPr bwMode="auto">
          <a:xfrm>
            <a:off x="2124075" y="2992438"/>
            <a:ext cx="548481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620713"/>
            <a:ext cx="3049587" cy="1227137"/>
          </a:xfrm>
          <a:prstGeom prst="wedgeRoundRectCallout">
            <a:avLst>
              <a:gd name="adj1" fmla="val -95444"/>
              <a:gd name="adj2" fmla="val 147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617538"/>
            <a:ext cx="3168650" cy="1227137"/>
          </a:xfrm>
          <a:prstGeom prst="wedgeRoundRectCallout">
            <a:avLst>
              <a:gd name="adj1" fmla="val -175602"/>
              <a:gd name="adj2" fmla="val -86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> o una tabla de</a:t>
            </a:r>
            <a:r>
              <a:rPr lang="es-ES" altLang="en-US" sz="1200" b="1" i="1"/>
              <a:t> Word</a:t>
            </a:r>
            <a:r>
              <a:rPr lang="es-ES" altLang="en-US" sz="1200" b="1"/>
              <a:t> </a:t>
            </a:r>
            <a:r>
              <a:rPr lang="es-ES" altLang="en-US" sz="1200" b="1" i="1"/>
              <a:t>(usando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s-ES" altLang="en-US" sz="1200" b="1" i="1"/>
              <a:t> 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… péguelo en una hoja de cálculo de </a:t>
            </a:r>
            <a:r>
              <a:rPr lang="es-ES" altLang="en-US" sz="1200" i="1"/>
              <a:t>Excel</a:t>
            </a:r>
            <a:r>
              <a:rPr lang="es-ES" altLang="en-US" sz="1200"/>
              <a:t> o una tabla de </a:t>
            </a:r>
            <a:r>
              <a:rPr lang="es-ES" altLang="en-US" sz="1200" i="1"/>
              <a:t>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014477-C5B4-4EC9-9CCD-C7C3CF988A7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0162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su información sobre “COOPERACIÓN EN MATERIA DE EXAMEN”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C/49/5</a:t>
            </a: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200</Words>
  <Application>Microsoft Office PowerPoint</Application>
  <PresentationFormat>On-screen Show (4:3)</PresentationFormat>
  <Paragraphs>52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Para comprobar la información de la “LISTA DE LOS TAXONES PROTEGIDOS POR LOS MIEMBROS DE LA UNIÓN”  (documento C/49/6)</vt:lpstr>
      <vt:lpstr>PowerPoint Presentation</vt:lpstr>
      <vt:lpstr>PowerPoint Presentation</vt:lpstr>
      <vt:lpstr>PowerPoint Presentation</vt:lpstr>
      <vt:lpstr>PowerPoint Presentation</vt:lpstr>
      <vt:lpstr>Para comprobar su información sobre “COOPERACIÓN EN MATERIA DE EXAMEN”  (documento C/49/5)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dc:description>15.07.08 (VR/dl)</dc:description>
  <cp:lastModifiedBy>BESSE Ariane</cp:lastModifiedBy>
  <cp:revision>141</cp:revision>
  <cp:lastPrinted>2015-04-23T12:45:44Z</cp:lastPrinted>
  <dcterms:created xsi:type="dcterms:W3CDTF">2007-09-27T06:29:59Z</dcterms:created>
  <dcterms:modified xsi:type="dcterms:W3CDTF">2016-04-22T14:39:40Z</dcterms:modified>
</cp:coreProperties>
</file>